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14"/>
  </p:notesMasterIdLst>
  <p:sldIdLst>
    <p:sldId id="332" r:id="rId2"/>
    <p:sldId id="333" r:id="rId3"/>
    <p:sldId id="334" r:id="rId4"/>
    <p:sldId id="335" r:id="rId5"/>
    <p:sldId id="336" r:id="rId6"/>
    <p:sldId id="337" r:id="rId7"/>
    <p:sldId id="338" r:id="rId8"/>
    <p:sldId id="339" r:id="rId9"/>
    <p:sldId id="340" r:id="rId10"/>
    <p:sldId id="341" r:id="rId11"/>
    <p:sldId id="343" r:id="rId12"/>
    <p:sldId id="344"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84019" autoAdjust="0"/>
  </p:normalViewPr>
  <p:slideViewPr>
    <p:cSldViewPr snapToGrid="0" snapToObjects="1">
      <p:cViewPr varScale="1">
        <p:scale>
          <a:sx n="82" d="100"/>
          <a:sy n="82" d="100"/>
        </p:scale>
        <p:origin x="-996" y="-84"/>
      </p:cViewPr>
      <p:guideLst>
        <p:guide orient="horz" pos="1620"/>
        <p:guide pos="2880"/>
      </p:guideLst>
    </p:cSldViewPr>
  </p:slideViewPr>
  <p:notesTextViewPr>
    <p:cViewPr>
      <p:scale>
        <a:sx n="1" d="1"/>
        <a:sy n="1" d="1"/>
      </p:scale>
      <p:origin x="0" y="0"/>
    </p:cViewPr>
  </p:notesTextViewPr>
  <p:notesViewPr>
    <p:cSldViewPr snapToGrid="0" snapToObjects="1">
      <p:cViewPr varScale="1">
        <p:scale>
          <a:sx n="67" d="100"/>
          <a:sy n="67" d="100"/>
        </p:scale>
        <p:origin x="348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35"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836"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11/4/2026</a:t>
            </a:fld>
            <a:endParaRPr lang="en-US"/>
          </a:p>
        </p:txBody>
      </p:sp>
      <p:sp>
        <p:nvSpPr>
          <p:cNvPr id="1048837"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838"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39"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840"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2595985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3" name="Slide Image Placeholder 1"/>
          <p:cNvSpPr>
            <a:spLocks noGrp="1" noRot="1" noChangeAspect="1"/>
          </p:cNvSpPr>
          <p:nvPr>
            <p:ph type="sldImg"/>
          </p:nvPr>
        </p:nvSpPr>
        <p:spPr/>
      </p:sp>
      <p:sp>
        <p:nvSpPr>
          <p:cNvPr id="1048584" name="Notes Placeholder 2"/>
          <p:cNvSpPr>
            <a:spLocks noGrp="1"/>
          </p:cNvSpPr>
          <p:nvPr>
            <p:ph type="body" idx="1"/>
          </p:nvPr>
        </p:nvSpPr>
        <p:spPr/>
        <p:txBody>
          <a:bodyPr/>
          <a:lstStyle/>
          <a:p>
            <a:pPr algn="ctr"/>
            <a:r>
              <a:rPr lang="en-US" sz="1600" b="1" dirty="0">
                <a:solidFill>
                  <a:schemeClr val="tx1"/>
                </a:solidFill>
              </a:rPr>
              <a:t>Welcome. This session covers what leave is, the main types, how an application moves through the system, who does what, and the pitfalls we see most.</a:t>
            </a:r>
          </a:p>
        </p:txBody>
      </p:sp>
      <p:sp>
        <p:nvSpPr>
          <p:cNvPr id="1048585"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Slide Image Placeholder 1"/>
          <p:cNvSpPr>
            <a:spLocks noGrp="1" noRot="1" noChangeAspect="1"/>
          </p:cNvSpPr>
          <p:nvPr>
            <p:ph type="sldImg"/>
          </p:nvPr>
        </p:nvSpPr>
        <p:spPr/>
      </p:sp>
      <p:sp>
        <p:nvSpPr>
          <p:cNvPr id="1048627" name="Notes Placeholder 2"/>
          <p:cNvSpPr>
            <a:spLocks noGrp="1"/>
          </p:cNvSpPr>
          <p:nvPr>
            <p:ph type="body" idx="1"/>
          </p:nvPr>
        </p:nvSpPr>
        <p:spPr/>
        <p:txBody>
          <a:bodyPr/>
          <a:lstStyle/>
          <a:p>
            <a:endParaRPr lang="en-US" dirty="0"/>
          </a:p>
        </p:txBody>
      </p:sp>
      <p:sp>
        <p:nvSpPr>
          <p:cNvPr id="1048628"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Slide Image Placeholder 1"/>
          <p:cNvSpPr>
            <a:spLocks noGrp="1" noRot="1" noChangeAspect="1"/>
          </p:cNvSpPr>
          <p:nvPr>
            <p:ph type="sldImg"/>
          </p:nvPr>
        </p:nvSpPr>
        <p:spPr/>
      </p:sp>
      <p:sp>
        <p:nvSpPr>
          <p:cNvPr id="1048646" name="Notes Placeholder 2"/>
          <p:cNvSpPr>
            <a:spLocks noGrp="1"/>
          </p:cNvSpPr>
          <p:nvPr>
            <p:ph type="body" idx="1"/>
          </p:nvPr>
        </p:nvSpPr>
        <p:spPr/>
        <p:txBody>
          <a:bodyPr/>
          <a:lstStyle/>
          <a:p>
            <a:pPr algn="ctr"/>
            <a:r>
              <a:rPr lang="en-US" sz="1100" b="1" dirty="0">
                <a:latin typeface="+mn-lt"/>
              </a:rPr>
              <a:t>Introduction: leave touches every officer and is governed by the PSR 2021 and Head of Service circulars. This lecture moves from definition and objectives to principles, types, procedure, roles and challenges.</a:t>
            </a:r>
          </a:p>
        </p:txBody>
      </p:sp>
      <p:sp>
        <p:nvSpPr>
          <p:cNvPr id="1048647"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Slide Image Placeholder 1"/>
          <p:cNvSpPr>
            <a:spLocks noGrp="1" noRot="1" noChangeAspect="1"/>
          </p:cNvSpPr>
          <p:nvPr>
            <p:ph type="sldImg"/>
          </p:nvPr>
        </p:nvSpPr>
        <p:spPr/>
      </p:sp>
      <p:sp>
        <p:nvSpPr>
          <p:cNvPr id="1048665" name="Notes Placeholder 2"/>
          <p:cNvSpPr>
            <a:spLocks noGrp="1"/>
          </p:cNvSpPr>
          <p:nvPr>
            <p:ph type="body" idx="1"/>
          </p:nvPr>
        </p:nvSpPr>
        <p:spPr/>
        <p:txBody>
          <a:bodyPr/>
          <a:lstStyle/>
          <a:p>
            <a:pPr algn="ctr"/>
            <a:r>
              <a:rPr lang="en-US" sz="1100" b="1" dirty="0">
                <a:latin typeface="+mn-lt"/>
              </a:rPr>
              <a:t>Definition: Authorised absence means approval first. Under the PSR means the Rules set the entitlement. Exigencies of service means the timing can be adjusted to protect service delivery.</a:t>
            </a:r>
          </a:p>
        </p:txBody>
      </p:sp>
      <p:sp>
        <p:nvSpPr>
          <p:cNvPr id="1048666"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3" name="Slide Image Placeholder 1"/>
          <p:cNvSpPr>
            <a:spLocks noGrp="1" noRot="1" noChangeAspect="1"/>
          </p:cNvSpPr>
          <p:nvPr>
            <p:ph type="sldImg"/>
          </p:nvPr>
        </p:nvSpPr>
        <p:spPr/>
      </p:sp>
      <p:sp>
        <p:nvSpPr>
          <p:cNvPr id="1048684" name="Notes Placeholder 2"/>
          <p:cNvSpPr>
            <a:spLocks noGrp="1"/>
          </p:cNvSpPr>
          <p:nvPr>
            <p:ph type="body" idx="1"/>
          </p:nvPr>
        </p:nvSpPr>
        <p:spPr/>
        <p:txBody>
          <a:bodyPr/>
          <a:lstStyle/>
          <a:p>
            <a:pPr algn="ctr"/>
            <a:r>
              <a:rPr lang="en-US" sz="1100" b="1" dirty="0">
                <a:latin typeface="+mn-lt"/>
              </a:rPr>
              <a:t>Leave is both a welfare tool and a legal entitlement. But in public service it is always balanced against the need to keep services running.</a:t>
            </a:r>
          </a:p>
        </p:txBody>
      </p:sp>
      <p:sp>
        <p:nvSpPr>
          <p:cNvPr id="1048685"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Slide Image Placeholder 1"/>
          <p:cNvSpPr>
            <a:spLocks noGrp="1" noRot="1" noChangeAspect="1"/>
          </p:cNvSpPr>
          <p:nvPr>
            <p:ph type="sldImg"/>
          </p:nvPr>
        </p:nvSpPr>
        <p:spPr/>
      </p:sp>
      <p:sp>
        <p:nvSpPr>
          <p:cNvPr id="1048705" name="Notes Placeholder 2"/>
          <p:cNvSpPr>
            <a:spLocks noGrp="1"/>
          </p:cNvSpPr>
          <p:nvPr>
            <p:ph type="body" idx="1"/>
          </p:nvPr>
        </p:nvSpPr>
        <p:spPr/>
        <p:txBody>
          <a:bodyPr/>
          <a:lstStyle/>
          <a:p>
            <a:pPr algn="ctr"/>
            <a:r>
              <a:rPr lang="en-US" sz="1800" b="1" dirty="0">
                <a:solidFill>
                  <a:schemeClr val="tx1"/>
                </a:solidFill>
              </a:rPr>
              <a:t>Most disputes trace back to one of these four being ignored: officers assuming leave is automatic, taking it before approval, inconsistent treatment, or poor records.</a:t>
            </a:r>
          </a:p>
        </p:txBody>
      </p:sp>
      <p:sp>
        <p:nvSpPr>
          <p:cNvPr id="1048706"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Slide Image Placeholder 1"/>
          <p:cNvSpPr>
            <a:spLocks noGrp="1" noRot="1" noChangeAspect="1"/>
          </p:cNvSpPr>
          <p:nvPr>
            <p:ph type="sldImg"/>
          </p:nvPr>
        </p:nvSpPr>
        <p:spPr/>
      </p:sp>
      <p:sp>
        <p:nvSpPr>
          <p:cNvPr id="1048735" name="Notes Placeholder 2"/>
          <p:cNvSpPr>
            <a:spLocks noGrp="1"/>
          </p:cNvSpPr>
          <p:nvPr>
            <p:ph type="body" idx="1"/>
          </p:nvPr>
        </p:nvSpPr>
        <p:spPr/>
        <p:txBody>
          <a:bodyPr/>
          <a:lstStyle/>
          <a:p>
            <a:pPr algn="ctr"/>
            <a:r>
              <a:rPr lang="" sz="16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A</a:t>
            </a:r>
            <a:r>
              <a:rPr lang="en-US" sz="16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nnual </a:t>
            </a:r>
            <a:r>
              <a:rPr lang="en-US" sz="1600" b="1" dirty="0">
                <a:solidFill>
                  <a:schemeClr val="tx1"/>
                </a:solidFill>
                <a:latin typeface="Tahoma" panose="020B0604030504040204" pitchFamily="34" charset="0"/>
                <a:ea typeface="Tahoma" panose="020B0604030504040204" pitchFamily="34" charset="0"/>
                <a:cs typeface="Tahoma" panose="020B0604030504040204" pitchFamily="34" charset="0"/>
              </a:rPr>
              <a:t>leave is planned, sick leave is certified, parental leave is statutory, and leave without pay is discretionary. </a:t>
            </a:r>
          </a:p>
        </p:txBody>
      </p:sp>
      <p:sp>
        <p:nvSpPr>
          <p:cNvPr id="1048736"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Slide Image Placeholder 1"/>
          <p:cNvSpPr>
            <a:spLocks noGrp="1" noRot="1" noChangeAspect="1"/>
          </p:cNvSpPr>
          <p:nvPr>
            <p:ph type="sldImg"/>
          </p:nvPr>
        </p:nvSpPr>
        <p:spPr/>
      </p:sp>
      <p:sp>
        <p:nvSpPr>
          <p:cNvPr id="1048754" name="Notes Placeholder 2"/>
          <p:cNvSpPr>
            <a:spLocks noGrp="1"/>
          </p:cNvSpPr>
          <p:nvPr>
            <p:ph type="body" idx="1"/>
          </p:nvPr>
        </p:nvSpPr>
        <p:spPr/>
        <p:txBody>
          <a:bodyPr/>
          <a:lstStyle/>
          <a:p>
            <a:pPr algn="ctr"/>
            <a:r>
              <a:rPr lang="en-US" sz="1600" b="1" dirty="0"/>
              <a:t>Entitlement is tiered by grade level. Since the circular of 25 November 2022, titled Computation of Leave Based on Working Days and Approval of Paternity Leave in the Public Service, all leave is computed in working days in line with PSR 2021. Verify the tiers against your copy of the Rules.</a:t>
            </a:r>
          </a:p>
        </p:txBody>
      </p:sp>
      <p:sp>
        <p:nvSpPr>
          <p:cNvPr id="1048755"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5" name="Slide Image Placeholder 1"/>
          <p:cNvSpPr>
            <a:spLocks noGrp="1" noRot="1" noChangeAspect="1"/>
          </p:cNvSpPr>
          <p:nvPr>
            <p:ph type="sldImg"/>
          </p:nvPr>
        </p:nvSpPr>
        <p:spPr/>
      </p:sp>
      <p:sp>
        <p:nvSpPr>
          <p:cNvPr id="1048786" name="Notes Placeholder 2"/>
          <p:cNvSpPr>
            <a:spLocks noGrp="1"/>
          </p:cNvSpPr>
          <p:nvPr>
            <p:ph type="body" idx="1"/>
          </p:nvPr>
        </p:nvSpPr>
        <p:spPr/>
        <p:txBody>
          <a:bodyPr/>
          <a:lstStyle/>
          <a:p>
            <a:pPr algn="ctr"/>
            <a:r>
              <a:rPr lang="en-US" b="1" dirty="0">
                <a:solidFill>
                  <a:schemeClr val="tx1"/>
                </a:solidFill>
              </a:rPr>
              <a:t>The process is simple; the discipline is in following it every time. Apply early, supervisor recommends after checking cover, authority approves in writing, HR updates the register, and the officer resumes on the approved date.</a:t>
            </a:r>
          </a:p>
        </p:txBody>
      </p:sp>
      <p:sp>
        <p:nvSpPr>
          <p:cNvPr id="1048787"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0" name="Slide Image Placeholder 1"/>
          <p:cNvSpPr>
            <a:spLocks noGrp="1" noRot="1" noChangeAspect="1"/>
          </p:cNvSpPr>
          <p:nvPr>
            <p:ph type="sldImg"/>
          </p:nvPr>
        </p:nvSpPr>
        <p:spPr/>
      </p:sp>
      <p:sp>
        <p:nvSpPr>
          <p:cNvPr id="1048791" name="Notes Placeholder 2"/>
          <p:cNvSpPr>
            <a:spLocks noGrp="1"/>
          </p:cNvSpPr>
          <p:nvPr>
            <p:ph type="body" idx="1"/>
          </p:nvPr>
        </p:nvSpPr>
        <p:spPr/>
        <p:txBody>
          <a:bodyPr/>
          <a:lstStyle/>
          <a:p>
            <a:pPr algn="ctr"/>
            <a:r>
              <a:rPr lang="en-US" sz="1600" b="1" dirty="0">
                <a:solidFill>
                  <a:schemeClr val="tx1"/>
                </a:solidFill>
              </a:rPr>
              <a:t>Every leave decision touches four hands. When one of them skips a step, the system breaks: unapproved absences, wrong balances, uncovered desks.</a:t>
            </a:r>
          </a:p>
        </p:txBody>
      </p:sp>
      <p:sp>
        <p:nvSpPr>
          <p:cNvPr id="1048792"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3" name="Slide Image Placeholder 1"/>
          <p:cNvSpPr>
            <a:spLocks noGrp="1" noRot="1" noChangeAspect="1"/>
          </p:cNvSpPr>
          <p:nvPr>
            <p:ph type="sldImg"/>
          </p:nvPr>
        </p:nvSpPr>
        <p:spPr/>
      </p:sp>
      <p:sp>
        <p:nvSpPr>
          <p:cNvPr id="1048814" name="Notes Placeholder 2"/>
          <p:cNvSpPr>
            <a:spLocks noGrp="1"/>
          </p:cNvSpPr>
          <p:nvPr>
            <p:ph type="body" idx="1"/>
          </p:nvPr>
        </p:nvSpPr>
        <p:spPr/>
        <p:txBody>
          <a:bodyPr/>
          <a:lstStyle/>
          <a:p>
            <a:pPr algn="ctr"/>
            <a:r>
              <a:rPr lang="en-US" sz="1600" b="1" dirty="0">
                <a:solidFill>
                  <a:schemeClr val="tx1"/>
                </a:solidFill>
              </a:rPr>
              <a:t>These four account for most leave-related queries. Absence without approval is dealt with under the PSR discipline provisions. The solutions are administrative, not complicated: Enforce the PSR on Leave, Plan the roster, Verify and record.</a:t>
            </a:r>
          </a:p>
        </p:txBody>
      </p:sp>
      <p:sp>
        <p:nvSpPr>
          <p:cNvPr id="1048815"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2" name="Slide Image Placeholder 1"/>
          <p:cNvSpPr>
            <a:spLocks noGrp="1" noRot="1" noChangeAspect="1"/>
          </p:cNvSpPr>
          <p:nvPr>
            <p:ph type="sldImg"/>
          </p:nvPr>
        </p:nvSpPr>
        <p:spPr/>
      </p:sp>
      <p:sp>
        <p:nvSpPr>
          <p:cNvPr id="1048833" name="Notes Placeholder 2"/>
          <p:cNvSpPr>
            <a:spLocks noGrp="1"/>
          </p:cNvSpPr>
          <p:nvPr>
            <p:ph type="body" idx="1"/>
          </p:nvPr>
        </p:nvSpPr>
        <p:spPr/>
        <p:txBody>
          <a:bodyPr/>
          <a:lstStyle/>
          <a:p>
            <a:pPr algn="ctr"/>
            <a:r>
              <a:rPr lang="en-US" sz="1600" b="1" dirty="0">
                <a:solidFill>
                  <a:schemeClr val="tx1"/>
                </a:solidFill>
              </a:rPr>
              <a:t>Good leave administration is about fairness, planning and records. </a:t>
            </a:r>
          </a:p>
        </p:txBody>
      </p:sp>
      <p:sp>
        <p:nvSpPr>
          <p:cNvPr id="104883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2"/>
        </a:solidFill>
        <a:effectLst/>
      </p:bgPr>
    </p:bg>
    <p:spTree>
      <p:nvGrpSpPr>
        <p:cNvPr id="1" name=""/>
        <p:cNvGrpSpPr/>
        <p:nvPr/>
      </p:nvGrpSpPr>
      <p:grpSpPr>
        <a:xfrm>
          <a:off x="0" y="0"/>
          <a:ext cx="0" cy="0"/>
          <a:chOff x="0" y="0"/>
          <a:chExt cx="0" cy="0"/>
        </a:xfrm>
      </p:grpSpPr>
      <p:sp>
        <p:nvSpPr>
          <p:cNvPr id="1048577" name="Text 0"/>
          <p:cNvSpPr>
            <a:spLocks noGrp="1"/>
          </p:cNvSpPr>
          <p:nvPr>
            <p:ph type="title" idx="100" hasCustomPrompt="1"/>
          </p:nvPr>
        </p:nvSpPr>
        <p:spPr>
          <a:xfrm>
            <a:off x="640080" y="1234440"/>
            <a:ext cx="5394960" cy="1554480"/>
          </a:xfrm>
          <a:prstGeom prst="rect">
            <a:avLst/>
          </a:prstGeom>
          <a:noFill/>
        </p:spPr>
        <p:txBody>
          <a:bodyPr wrap="square" rtlCol="0"/>
          <a:lstStyle>
            <a:lvl1pPr marL="0" indent="0" algn="l">
              <a:buNone/>
              <a:defRPr lang="en-US" sz="3800" b="1" dirty="0">
                <a:solidFill>
                  <a:schemeClr val="bg1"/>
                </a:solidFill>
              </a:defRPr>
            </a:lvl1pPr>
          </a:lstStyle>
          <a:p>
            <a:pPr marL="0" indent="0" algn="l">
              <a:buNone/>
            </a:pPr>
            <a:endParaRPr lang="en-US" sz="3800" dirty="0"/>
          </a:p>
        </p:txBody>
      </p:sp>
      <p:sp>
        <p:nvSpPr>
          <p:cNvPr id="1048578" name="Text 0"/>
          <p:cNvSpPr>
            <a:spLocks noGrp="1"/>
          </p:cNvSpPr>
          <p:nvPr>
            <p:ph type="body" idx="101" hasCustomPrompt="1"/>
          </p:nvPr>
        </p:nvSpPr>
        <p:spPr>
          <a:xfrm>
            <a:off x="640080" y="3200400"/>
            <a:ext cx="5212080" cy="822960"/>
          </a:xfrm>
          <a:prstGeom prst="rect">
            <a:avLst/>
          </a:prstGeom>
          <a:noFill/>
        </p:spPr>
        <p:txBody>
          <a:bodyPr wrap="square" rtlCol="0"/>
          <a:lstStyle>
            <a:lvl1pPr marL="0" indent="0" algn="l">
              <a:buNone/>
              <a:defRPr lang="en-US" sz="1800" dirty="0">
                <a:solidFill>
                  <a:schemeClr val="accent4"/>
                </a:solidFill>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1048586" name="Text 0"/>
          <p:cNvSpPr>
            <a:spLocks noGrp="1"/>
          </p:cNvSpPr>
          <p:nvPr>
            <p:ph type="title" idx="100" hasCustomPrompt="1"/>
          </p:nvPr>
        </p:nvSpPr>
        <p:spPr>
          <a:xfrm>
            <a:off x="457200" y="320040"/>
            <a:ext cx="8229600" cy="685800"/>
          </a:xfrm>
          <a:prstGeom prst="rect">
            <a:avLst/>
          </a:prstGeom>
          <a:noFill/>
        </p:spPr>
        <p:txBody>
          <a:bodyPr wrap="square" rtlCol="0"/>
          <a:lstStyle>
            <a:lvl1pPr marL="0" indent="0" algn="l">
              <a:buNone/>
              <a:defRPr lang="en-US" sz="3200" b="1" dirty="0">
                <a:solidFill>
                  <a:schemeClr val="tx2"/>
                </a:solidFill>
              </a:defRPr>
            </a:lvl1pPr>
          </a:lstStyle>
          <a:p>
            <a:pPr marL="0" indent="0" algn="l">
              <a:buNone/>
            </a:pPr>
            <a:endParaRPr lang="en-US" sz="3200" dirty="0"/>
          </a:p>
        </p:txBody>
      </p:sp>
      <p:sp>
        <p:nvSpPr>
          <p:cNvPr id="1048587" name="Text 0"/>
          <p:cNvSpPr/>
          <p:nvPr/>
        </p:nvSpPr>
        <p:spPr>
          <a:xfrm>
            <a:off x="457200" y="4754880"/>
            <a:ext cx="5486400" cy="274320"/>
          </a:xfrm>
          <a:prstGeom prst="rect">
            <a:avLst/>
          </a:prstGeom>
          <a:noFill/>
        </p:spPr>
        <p:txBody>
          <a:bodyPr wrap="square" lIns="0" tIns="0" rIns="0" bIns="0" rtlCol="0" anchor="ctr"/>
          <a:lstStyle/>
          <a:p>
            <a:pPr marL="0" indent="0">
              <a:buNone/>
            </a:pPr>
            <a:r>
              <a:rPr lang="en-US" sz="1000" dirty="0">
                <a:solidFill>
                  <a:schemeClr val="accent6"/>
                </a:solidFill>
              </a:rPr>
              <a:t>Leave and Its Application in Public Service</a:t>
            </a:r>
            <a:endParaRPr lang="en-US" sz="1000" dirty="0"/>
          </a:p>
        </p:txBody>
      </p:sp>
      <p:sp>
        <p:nvSpPr>
          <p:cNvPr id="1048588"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_DARK">
    <p:bg>
      <p:bgPr>
        <a:solidFill>
          <a:schemeClr val="tx2"/>
        </a:solidFill>
        <a:effectLst/>
      </p:bgPr>
    </p:bg>
    <p:spTree>
      <p:nvGrpSpPr>
        <p:cNvPr id="1" name=""/>
        <p:cNvGrpSpPr/>
        <p:nvPr/>
      </p:nvGrpSpPr>
      <p:grpSpPr>
        <a:xfrm>
          <a:off x="0" y="0"/>
          <a:ext cx="0" cy="0"/>
          <a:chOff x="0" y="0"/>
          <a:chExt cx="0" cy="0"/>
        </a:xfrm>
      </p:grpSpPr>
      <p:sp>
        <p:nvSpPr>
          <p:cNvPr id="1048816" name="Text 0"/>
          <p:cNvSpPr>
            <a:spLocks noGrp="1"/>
          </p:cNvSpPr>
          <p:nvPr>
            <p:ph type="title" idx="100" hasCustomPrompt="1"/>
          </p:nvPr>
        </p:nvSpPr>
        <p:spPr>
          <a:xfrm>
            <a:off x="640080" y="365760"/>
            <a:ext cx="7863840" cy="685800"/>
          </a:xfrm>
          <a:prstGeom prst="rect">
            <a:avLst/>
          </a:prstGeom>
          <a:noFill/>
        </p:spPr>
        <p:txBody>
          <a:bodyPr wrap="square" rtlCol="0"/>
          <a:lstStyle>
            <a:lvl1pPr marL="0" indent="0" algn="l">
              <a:buNone/>
              <a:defRPr lang="en-US" sz="3200" b="1" dirty="0">
                <a:solidFill>
                  <a:schemeClr val="bg1"/>
                </a:solidFill>
              </a:defRPr>
            </a:lvl1pPr>
          </a:lstStyle>
          <a:p>
            <a:pPr marL="0" indent="0" algn="l">
              <a:buNone/>
            </a:pPr>
            <a:endParaRPr lang="en-US" sz="32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048579" name="Text 0"/>
          <p:cNvSpPr>
            <a:spLocks noGrp="1"/>
          </p:cNvSpPr>
          <p:nvPr>
            <p:ph type="title" idx="100"/>
          </p:nvPr>
        </p:nvSpPr>
        <p:spPr>
          <a:xfrm>
            <a:off x="640080" y="1234440"/>
            <a:ext cx="5394960" cy="1554480"/>
          </a:xfrm>
          <a:prstGeom prst="rect">
            <a:avLst/>
          </a:prstGeom>
          <a:noFill/>
        </p:spPr>
        <p:txBody>
          <a:bodyPr wrap="square" lIns="0" tIns="0" rIns="0" bIns="0" rtlCol="0" anchor="t"/>
          <a:lstStyle/>
          <a:p>
            <a:pPr marL="0" indent="0" algn="l">
              <a:buNone/>
            </a:pPr>
            <a:r>
              <a:rPr lang="en-US" sz="3800" b="1" dirty="0">
                <a:solidFill>
                  <a:schemeClr val="bg1"/>
                </a:solidFill>
              </a:rPr>
              <a:t>Leave and Its Application in Public Service</a:t>
            </a:r>
            <a:endParaRPr lang="en-US" sz="3800" dirty="0"/>
          </a:p>
        </p:txBody>
      </p:sp>
      <p:sp>
        <p:nvSpPr>
          <p:cNvPr id="1048580" name="Text 0"/>
          <p:cNvSpPr>
            <a:spLocks noGrp="1"/>
          </p:cNvSpPr>
          <p:nvPr>
            <p:ph type="body" idx="101"/>
          </p:nvPr>
        </p:nvSpPr>
        <p:spPr>
          <a:xfrm>
            <a:off x="640080" y="3200400"/>
            <a:ext cx="5212080" cy="822960"/>
          </a:xfrm>
          <a:prstGeom prst="rect">
            <a:avLst/>
          </a:prstGeom>
          <a:noFill/>
        </p:spPr>
        <p:txBody>
          <a:bodyPr wrap="square" lIns="0" tIns="0" rIns="0" bIns="0" rtlCol="0" anchor="t"/>
          <a:lstStyle/>
          <a:p>
            <a:pPr marL="0" indent="0" algn="l">
              <a:buNone/>
            </a:pPr>
            <a:r>
              <a:rPr lang="en-US" sz="1800" dirty="0">
                <a:solidFill>
                  <a:schemeClr val="accent4"/>
                </a:solidFill>
              </a:rPr>
              <a:t>Nigerian Civil Service | Public Service Rules, 2021</a:t>
            </a:r>
            <a:endParaRPr lang="en-US" sz="1800" dirty="0"/>
          </a:p>
          <a:p>
            <a:pPr marL="0" indent="0" algn="l">
              <a:buNone/>
            </a:pPr>
            <a:endParaRPr lang="en-US" sz="1800" dirty="0"/>
          </a:p>
        </p:txBody>
      </p:sp>
      <p:sp>
        <p:nvSpPr>
          <p:cNvPr id="1048581" name="Large circle"/>
          <p:cNvSpPr/>
          <p:nvPr/>
        </p:nvSpPr>
        <p:spPr>
          <a:xfrm>
            <a:off x="6309360" y="914400"/>
            <a:ext cx="2560320" cy="2560320"/>
          </a:xfrm>
          <a:prstGeom prst="ellipse">
            <a:avLst/>
          </a:prstGeom>
          <a:solidFill>
            <a:schemeClr val="accent3"/>
          </a:solidFill>
        </p:spPr>
      </p:sp>
      <p:sp>
        <p:nvSpPr>
          <p:cNvPr id="1048582" name="Gold circle"/>
          <p:cNvSpPr/>
          <p:nvPr/>
        </p:nvSpPr>
        <p:spPr>
          <a:xfrm>
            <a:off x="7818120" y="3154680"/>
            <a:ext cx="685800" cy="685800"/>
          </a:xfrm>
          <a:prstGeom prst="ellipse">
            <a:avLst/>
          </a:prstGeom>
          <a:solidFill>
            <a:schemeClr val="accent2"/>
          </a:solidFill>
        </p:spPr>
      </p:sp>
      <p:pic>
        <p:nvPicPr>
          <p:cNvPr id="2097152" name="Image 0" descr="Calendar icon"/>
          <p:cNvPicPr>
            <a:picLocks noChangeAspect="1"/>
          </p:cNvPicPr>
          <p:nvPr/>
        </p:nvPicPr>
        <p:blipFill>
          <a:blip r:embed="rId3"/>
          <a:stretch>
            <a:fillRect/>
          </a:stretch>
        </p:blipFill>
        <p:spPr>
          <a:xfrm>
            <a:off x="6949440" y="1554480"/>
            <a:ext cx="1280160" cy="12801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1048589"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Highlights of the lecture</a:t>
            </a:r>
            <a:endParaRPr lang="en-US" sz="3200" dirty="0"/>
          </a:p>
        </p:txBody>
      </p:sp>
      <p:sp>
        <p:nvSpPr>
          <p:cNvPr id="1048590" name="Outline row 1"/>
          <p:cNvSpPr/>
          <p:nvPr/>
        </p:nvSpPr>
        <p:spPr>
          <a:xfrm>
            <a:off x="457200" y="1143000"/>
            <a:ext cx="8229600" cy="438912"/>
          </a:xfrm>
          <a:prstGeom prst="roundRect">
            <a:avLst>
              <a:gd name="adj" fmla="val 13333"/>
            </a:avLst>
          </a:prstGeom>
          <a:solidFill>
            <a:srgbClr val="EEF3F0"/>
          </a:solidFill>
        </p:spPr>
      </p:sp>
      <p:sp>
        <p:nvSpPr>
          <p:cNvPr id="1048591" name="Number 1"/>
          <p:cNvSpPr/>
          <p:nvPr/>
        </p:nvSpPr>
        <p:spPr>
          <a:xfrm>
            <a:off x="594360" y="1188720"/>
            <a:ext cx="347472" cy="347472"/>
          </a:xfrm>
          <a:prstGeom prst="ellipse">
            <a:avLst/>
          </a:prstGeom>
          <a:solidFill>
            <a:schemeClr val="accent1"/>
          </a:solidFill>
        </p:spPr>
      </p:sp>
      <p:sp>
        <p:nvSpPr>
          <p:cNvPr id="1048592" name="Number text 1"/>
          <p:cNvSpPr txBox="1"/>
          <p:nvPr/>
        </p:nvSpPr>
        <p:spPr>
          <a:xfrm>
            <a:off x="594360" y="118872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1048593" name="Topic 1"/>
          <p:cNvSpPr txBox="1"/>
          <p:nvPr/>
        </p:nvSpPr>
        <p:spPr>
          <a:xfrm>
            <a:off x="1188720" y="1143000"/>
            <a:ext cx="3017520" cy="438912"/>
          </a:xfrm>
          <a:prstGeom prst="rect">
            <a:avLst/>
          </a:prstGeom>
          <a:noFill/>
        </p:spPr>
        <p:txBody>
          <a:bodyPr wrap="square" lIns="0" tIns="0" rIns="0" bIns="0" rtlCol="0" anchor="ctr"/>
          <a:lstStyle/>
          <a:p>
            <a:pPr marL="0" indent="0">
              <a:buNone/>
            </a:pPr>
            <a:r>
              <a:rPr lang="en-US" sz="1800" b="1" dirty="0">
                <a:solidFill>
                  <a:schemeClr val="tx2"/>
                </a:solidFill>
              </a:rPr>
              <a:t>Introduction</a:t>
            </a:r>
            <a:endParaRPr lang="en-US" sz="1800" dirty="0"/>
          </a:p>
        </p:txBody>
      </p:sp>
      <p:sp>
        <p:nvSpPr>
          <p:cNvPr id="1048594" name="Description 1"/>
          <p:cNvSpPr txBox="1"/>
          <p:nvPr/>
        </p:nvSpPr>
        <p:spPr>
          <a:xfrm>
            <a:off x="4206240" y="1143000"/>
            <a:ext cx="4297680" cy="438912"/>
          </a:xfrm>
          <a:prstGeom prst="rect">
            <a:avLst/>
          </a:prstGeom>
          <a:noFill/>
        </p:spPr>
        <p:txBody>
          <a:bodyPr wrap="square" lIns="0" tIns="0" rIns="0" bIns="0" rtlCol="0" anchor="ctr"/>
          <a:lstStyle/>
          <a:p>
            <a:pPr marL="0" indent="0">
              <a:buNone/>
            </a:pPr>
            <a:r>
              <a:rPr lang="en-US" sz="1400" dirty="0">
                <a:solidFill>
                  <a:schemeClr val="accent6"/>
                </a:solidFill>
              </a:rPr>
              <a:t>Why leave matters in the public service</a:t>
            </a:r>
            <a:endParaRPr lang="en-US" sz="1400" dirty="0"/>
          </a:p>
        </p:txBody>
      </p:sp>
      <p:sp>
        <p:nvSpPr>
          <p:cNvPr id="1048595" name="Outline row 2"/>
          <p:cNvSpPr/>
          <p:nvPr/>
        </p:nvSpPr>
        <p:spPr>
          <a:xfrm>
            <a:off x="457200" y="1645920"/>
            <a:ext cx="8229600" cy="438912"/>
          </a:xfrm>
          <a:prstGeom prst="roundRect">
            <a:avLst>
              <a:gd name="adj" fmla="val 13333"/>
            </a:avLst>
          </a:prstGeom>
          <a:solidFill>
            <a:srgbClr val="EEF3F0"/>
          </a:solidFill>
        </p:spPr>
      </p:sp>
      <p:sp>
        <p:nvSpPr>
          <p:cNvPr id="1048596" name="Number 2"/>
          <p:cNvSpPr/>
          <p:nvPr/>
        </p:nvSpPr>
        <p:spPr>
          <a:xfrm>
            <a:off x="594360" y="1691640"/>
            <a:ext cx="347472" cy="347472"/>
          </a:xfrm>
          <a:prstGeom prst="ellipse">
            <a:avLst/>
          </a:prstGeom>
          <a:solidFill>
            <a:schemeClr val="accent1"/>
          </a:solidFill>
        </p:spPr>
      </p:sp>
      <p:sp>
        <p:nvSpPr>
          <p:cNvPr id="1048597" name="Number text 2"/>
          <p:cNvSpPr txBox="1"/>
          <p:nvPr/>
        </p:nvSpPr>
        <p:spPr>
          <a:xfrm>
            <a:off x="594360" y="169164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048598" name="Topic 2"/>
          <p:cNvSpPr txBox="1"/>
          <p:nvPr/>
        </p:nvSpPr>
        <p:spPr>
          <a:xfrm>
            <a:off x="1188720" y="1645920"/>
            <a:ext cx="3017520" cy="438912"/>
          </a:xfrm>
          <a:prstGeom prst="rect">
            <a:avLst/>
          </a:prstGeom>
          <a:noFill/>
        </p:spPr>
        <p:txBody>
          <a:bodyPr wrap="square" lIns="0" tIns="0" rIns="0" bIns="0" rtlCol="0" anchor="ctr"/>
          <a:lstStyle/>
          <a:p>
            <a:pPr marL="0" indent="0">
              <a:buNone/>
            </a:pPr>
            <a:r>
              <a:rPr lang="en-US" sz="1800" b="1" dirty="0">
                <a:solidFill>
                  <a:schemeClr val="tx2"/>
                </a:solidFill>
              </a:rPr>
              <a:t>Definition</a:t>
            </a:r>
            <a:endParaRPr lang="en-US" sz="1800" dirty="0"/>
          </a:p>
        </p:txBody>
      </p:sp>
      <p:sp>
        <p:nvSpPr>
          <p:cNvPr id="1048599" name="Description 2"/>
          <p:cNvSpPr txBox="1"/>
          <p:nvPr/>
        </p:nvSpPr>
        <p:spPr>
          <a:xfrm>
            <a:off x="4206240" y="1645920"/>
            <a:ext cx="4297680" cy="438912"/>
          </a:xfrm>
          <a:prstGeom prst="rect">
            <a:avLst/>
          </a:prstGeom>
          <a:noFill/>
        </p:spPr>
        <p:txBody>
          <a:bodyPr wrap="square" lIns="0" tIns="0" rIns="0" bIns="0" rtlCol="0" anchor="ctr"/>
          <a:lstStyle/>
          <a:p>
            <a:pPr marL="0" indent="0">
              <a:buNone/>
            </a:pPr>
            <a:r>
              <a:rPr lang="en-US" sz="1400" dirty="0">
                <a:solidFill>
                  <a:schemeClr val="accent6"/>
                </a:solidFill>
              </a:rPr>
              <a:t>What leave means under the PSR</a:t>
            </a:r>
            <a:endParaRPr lang="en-US" sz="1400" dirty="0"/>
          </a:p>
        </p:txBody>
      </p:sp>
      <p:sp>
        <p:nvSpPr>
          <p:cNvPr id="1048600" name="Outline row 3"/>
          <p:cNvSpPr/>
          <p:nvPr/>
        </p:nvSpPr>
        <p:spPr>
          <a:xfrm>
            <a:off x="457200" y="2148840"/>
            <a:ext cx="8229600" cy="438912"/>
          </a:xfrm>
          <a:prstGeom prst="roundRect">
            <a:avLst>
              <a:gd name="adj" fmla="val 13333"/>
            </a:avLst>
          </a:prstGeom>
          <a:solidFill>
            <a:srgbClr val="EEF3F0"/>
          </a:solidFill>
        </p:spPr>
      </p:sp>
      <p:sp>
        <p:nvSpPr>
          <p:cNvPr id="1048601" name="Number 3"/>
          <p:cNvSpPr/>
          <p:nvPr/>
        </p:nvSpPr>
        <p:spPr>
          <a:xfrm>
            <a:off x="594360" y="2194560"/>
            <a:ext cx="347472" cy="347472"/>
          </a:xfrm>
          <a:prstGeom prst="ellipse">
            <a:avLst/>
          </a:prstGeom>
          <a:solidFill>
            <a:schemeClr val="accent1"/>
          </a:solidFill>
        </p:spPr>
      </p:sp>
      <p:sp>
        <p:nvSpPr>
          <p:cNvPr id="1048602" name="Number text 3"/>
          <p:cNvSpPr txBox="1"/>
          <p:nvPr/>
        </p:nvSpPr>
        <p:spPr>
          <a:xfrm>
            <a:off x="594360" y="219456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1048603" name="Topic 3"/>
          <p:cNvSpPr txBox="1"/>
          <p:nvPr/>
        </p:nvSpPr>
        <p:spPr>
          <a:xfrm>
            <a:off x="1188720" y="2148840"/>
            <a:ext cx="3017520" cy="438912"/>
          </a:xfrm>
          <a:prstGeom prst="rect">
            <a:avLst/>
          </a:prstGeom>
          <a:noFill/>
        </p:spPr>
        <p:txBody>
          <a:bodyPr wrap="square" lIns="0" tIns="0" rIns="0" bIns="0" rtlCol="0" anchor="ctr"/>
          <a:lstStyle/>
          <a:p>
            <a:pPr marL="0" indent="0">
              <a:buNone/>
            </a:pPr>
            <a:r>
              <a:rPr lang="en-US" sz="1800" b="1" dirty="0">
                <a:solidFill>
                  <a:schemeClr val="tx2"/>
                </a:solidFill>
              </a:rPr>
              <a:t>Objectives</a:t>
            </a:r>
            <a:endParaRPr lang="en-US" sz="1800" dirty="0"/>
          </a:p>
        </p:txBody>
      </p:sp>
      <p:sp>
        <p:nvSpPr>
          <p:cNvPr id="1048604" name="Description 3"/>
          <p:cNvSpPr txBox="1"/>
          <p:nvPr/>
        </p:nvSpPr>
        <p:spPr>
          <a:xfrm>
            <a:off x="4206240" y="2148840"/>
            <a:ext cx="4297680" cy="438912"/>
          </a:xfrm>
          <a:prstGeom prst="rect">
            <a:avLst/>
          </a:prstGeom>
          <a:noFill/>
        </p:spPr>
        <p:txBody>
          <a:bodyPr wrap="square" lIns="0" tIns="0" rIns="0" bIns="0" rtlCol="0" anchor="ctr"/>
          <a:lstStyle/>
          <a:p>
            <a:pPr marL="0" indent="0">
              <a:buNone/>
            </a:pPr>
            <a:r>
              <a:rPr lang="en-US" sz="1400" dirty="0">
                <a:solidFill>
                  <a:schemeClr val="accent6"/>
                </a:solidFill>
              </a:rPr>
              <a:t>What leave administration aims to achieve</a:t>
            </a:r>
            <a:endParaRPr lang="en-US" sz="1400" dirty="0"/>
          </a:p>
        </p:txBody>
      </p:sp>
      <p:sp>
        <p:nvSpPr>
          <p:cNvPr id="1048605" name="Outline row 4"/>
          <p:cNvSpPr/>
          <p:nvPr/>
        </p:nvSpPr>
        <p:spPr>
          <a:xfrm>
            <a:off x="457200" y="2651760"/>
            <a:ext cx="8229600" cy="438912"/>
          </a:xfrm>
          <a:prstGeom prst="roundRect">
            <a:avLst>
              <a:gd name="adj" fmla="val 13333"/>
            </a:avLst>
          </a:prstGeom>
          <a:solidFill>
            <a:srgbClr val="EEF3F0"/>
          </a:solidFill>
        </p:spPr>
      </p:sp>
      <p:sp>
        <p:nvSpPr>
          <p:cNvPr id="1048606" name="Number 4"/>
          <p:cNvSpPr/>
          <p:nvPr/>
        </p:nvSpPr>
        <p:spPr>
          <a:xfrm>
            <a:off x="594360" y="2697480"/>
            <a:ext cx="347472" cy="347472"/>
          </a:xfrm>
          <a:prstGeom prst="ellipse">
            <a:avLst/>
          </a:prstGeom>
          <a:solidFill>
            <a:schemeClr val="accent1"/>
          </a:solidFill>
        </p:spPr>
      </p:sp>
      <p:sp>
        <p:nvSpPr>
          <p:cNvPr id="1048607" name="Number text 4"/>
          <p:cNvSpPr txBox="1"/>
          <p:nvPr/>
        </p:nvSpPr>
        <p:spPr>
          <a:xfrm>
            <a:off x="594360" y="269748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1048608" name="Topic 4"/>
          <p:cNvSpPr txBox="1"/>
          <p:nvPr/>
        </p:nvSpPr>
        <p:spPr>
          <a:xfrm>
            <a:off x="1188720" y="2651760"/>
            <a:ext cx="3017520" cy="438912"/>
          </a:xfrm>
          <a:prstGeom prst="rect">
            <a:avLst/>
          </a:prstGeom>
          <a:noFill/>
        </p:spPr>
        <p:txBody>
          <a:bodyPr wrap="square" lIns="0" tIns="0" rIns="0" bIns="0" rtlCol="0" anchor="ctr"/>
          <a:lstStyle/>
          <a:p>
            <a:pPr marL="0" indent="0">
              <a:buNone/>
            </a:pPr>
            <a:r>
              <a:rPr lang="en-US" sz="1800" b="1" dirty="0">
                <a:solidFill>
                  <a:schemeClr val="tx2"/>
                </a:solidFill>
              </a:rPr>
              <a:t>Guiding principles</a:t>
            </a:r>
            <a:endParaRPr lang="en-US" sz="1800" dirty="0"/>
          </a:p>
        </p:txBody>
      </p:sp>
      <p:sp>
        <p:nvSpPr>
          <p:cNvPr id="1048609" name="Description 4"/>
          <p:cNvSpPr txBox="1"/>
          <p:nvPr/>
        </p:nvSpPr>
        <p:spPr>
          <a:xfrm>
            <a:off x="4206240" y="2651760"/>
            <a:ext cx="4297680" cy="438912"/>
          </a:xfrm>
          <a:prstGeom prst="rect">
            <a:avLst/>
          </a:prstGeom>
          <a:noFill/>
        </p:spPr>
        <p:txBody>
          <a:bodyPr wrap="square" lIns="0" tIns="0" rIns="0" bIns="0" rtlCol="0" anchor="ctr"/>
          <a:lstStyle/>
          <a:p>
            <a:pPr marL="0" indent="0">
              <a:buNone/>
            </a:pPr>
            <a:r>
              <a:rPr lang="en-US" sz="1400" dirty="0">
                <a:solidFill>
                  <a:schemeClr val="accent6"/>
                </a:solidFill>
              </a:rPr>
              <a:t>The rules behind every decision</a:t>
            </a:r>
            <a:endParaRPr lang="en-US" sz="1400" dirty="0"/>
          </a:p>
        </p:txBody>
      </p:sp>
      <p:sp>
        <p:nvSpPr>
          <p:cNvPr id="1048610" name="Outline row 5"/>
          <p:cNvSpPr/>
          <p:nvPr/>
        </p:nvSpPr>
        <p:spPr>
          <a:xfrm>
            <a:off x="457200" y="3154680"/>
            <a:ext cx="8229600" cy="438912"/>
          </a:xfrm>
          <a:prstGeom prst="roundRect">
            <a:avLst>
              <a:gd name="adj" fmla="val 13333"/>
            </a:avLst>
          </a:prstGeom>
          <a:solidFill>
            <a:srgbClr val="EEF3F0"/>
          </a:solidFill>
        </p:spPr>
      </p:sp>
      <p:sp>
        <p:nvSpPr>
          <p:cNvPr id="1048611" name="Number 5"/>
          <p:cNvSpPr/>
          <p:nvPr/>
        </p:nvSpPr>
        <p:spPr>
          <a:xfrm>
            <a:off x="594360" y="3200400"/>
            <a:ext cx="347472" cy="347472"/>
          </a:xfrm>
          <a:prstGeom prst="ellipse">
            <a:avLst/>
          </a:prstGeom>
          <a:solidFill>
            <a:schemeClr val="accent1"/>
          </a:solidFill>
        </p:spPr>
      </p:sp>
      <p:sp>
        <p:nvSpPr>
          <p:cNvPr id="1048612" name="Number text 5"/>
          <p:cNvSpPr txBox="1"/>
          <p:nvPr/>
        </p:nvSpPr>
        <p:spPr>
          <a:xfrm>
            <a:off x="594360" y="320040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1048613" name="Topic 5"/>
          <p:cNvSpPr txBox="1"/>
          <p:nvPr/>
        </p:nvSpPr>
        <p:spPr>
          <a:xfrm>
            <a:off x="1188720" y="3154680"/>
            <a:ext cx="3017520" cy="438912"/>
          </a:xfrm>
          <a:prstGeom prst="rect">
            <a:avLst/>
          </a:prstGeom>
          <a:noFill/>
        </p:spPr>
        <p:txBody>
          <a:bodyPr wrap="square" lIns="0" tIns="0" rIns="0" bIns="0" rtlCol="0" anchor="ctr"/>
          <a:lstStyle/>
          <a:p>
            <a:pPr marL="0" indent="0">
              <a:buNone/>
            </a:pPr>
            <a:r>
              <a:rPr lang="en-US" sz="1800" b="1" dirty="0">
                <a:solidFill>
                  <a:schemeClr val="tx2"/>
                </a:solidFill>
              </a:rPr>
              <a:t>Types and entitlements</a:t>
            </a:r>
            <a:endParaRPr lang="en-US" sz="1800" dirty="0"/>
          </a:p>
        </p:txBody>
      </p:sp>
      <p:sp>
        <p:nvSpPr>
          <p:cNvPr id="1048614" name="Description 5"/>
          <p:cNvSpPr txBox="1"/>
          <p:nvPr/>
        </p:nvSpPr>
        <p:spPr>
          <a:xfrm>
            <a:off x="4206240" y="3154680"/>
            <a:ext cx="4297680" cy="438912"/>
          </a:xfrm>
          <a:prstGeom prst="rect">
            <a:avLst/>
          </a:prstGeom>
          <a:noFill/>
        </p:spPr>
        <p:txBody>
          <a:bodyPr wrap="square" lIns="0" tIns="0" rIns="0" bIns="0" rtlCol="0" anchor="ctr"/>
          <a:lstStyle/>
          <a:p>
            <a:pPr marL="0" indent="0">
              <a:buNone/>
            </a:pPr>
            <a:r>
              <a:rPr lang="en-US" sz="1400" dirty="0">
                <a:solidFill>
                  <a:schemeClr val="accent6"/>
                </a:solidFill>
              </a:rPr>
              <a:t>What the PSR grants, and for how long</a:t>
            </a:r>
            <a:endParaRPr lang="en-US" sz="1400" dirty="0"/>
          </a:p>
        </p:txBody>
      </p:sp>
      <p:sp>
        <p:nvSpPr>
          <p:cNvPr id="1048615" name="Outline row 6"/>
          <p:cNvSpPr/>
          <p:nvPr/>
        </p:nvSpPr>
        <p:spPr>
          <a:xfrm>
            <a:off x="457200" y="3657600"/>
            <a:ext cx="8229600" cy="438912"/>
          </a:xfrm>
          <a:prstGeom prst="roundRect">
            <a:avLst>
              <a:gd name="adj" fmla="val 13333"/>
            </a:avLst>
          </a:prstGeom>
          <a:solidFill>
            <a:srgbClr val="EEF3F0"/>
          </a:solidFill>
        </p:spPr>
      </p:sp>
      <p:sp>
        <p:nvSpPr>
          <p:cNvPr id="1048616" name="Number 6"/>
          <p:cNvSpPr/>
          <p:nvPr/>
        </p:nvSpPr>
        <p:spPr>
          <a:xfrm>
            <a:off x="594360" y="3703320"/>
            <a:ext cx="347472" cy="347472"/>
          </a:xfrm>
          <a:prstGeom prst="ellipse">
            <a:avLst/>
          </a:prstGeom>
          <a:solidFill>
            <a:schemeClr val="accent1"/>
          </a:solidFill>
        </p:spPr>
      </p:sp>
      <p:sp>
        <p:nvSpPr>
          <p:cNvPr id="1048617" name="Number text 6"/>
          <p:cNvSpPr txBox="1"/>
          <p:nvPr/>
        </p:nvSpPr>
        <p:spPr>
          <a:xfrm>
            <a:off x="594360" y="370332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6</a:t>
            </a:r>
            <a:endParaRPr lang="en-US" sz="1400" dirty="0"/>
          </a:p>
        </p:txBody>
      </p:sp>
      <p:sp>
        <p:nvSpPr>
          <p:cNvPr id="1048618" name="Topic 6"/>
          <p:cNvSpPr txBox="1"/>
          <p:nvPr/>
        </p:nvSpPr>
        <p:spPr>
          <a:xfrm>
            <a:off x="1188720" y="3657600"/>
            <a:ext cx="3017520" cy="438912"/>
          </a:xfrm>
          <a:prstGeom prst="rect">
            <a:avLst/>
          </a:prstGeom>
          <a:noFill/>
        </p:spPr>
        <p:txBody>
          <a:bodyPr wrap="square" lIns="0" tIns="0" rIns="0" bIns="0" rtlCol="0" anchor="ctr"/>
          <a:lstStyle/>
          <a:p>
            <a:pPr marL="0" indent="0">
              <a:buNone/>
            </a:pPr>
            <a:r>
              <a:rPr lang="en-US" sz="1800" b="1" dirty="0">
                <a:solidFill>
                  <a:schemeClr val="tx2"/>
                </a:solidFill>
              </a:rPr>
              <a:t>Application procedure</a:t>
            </a:r>
            <a:endParaRPr lang="en-US" sz="1800" dirty="0"/>
          </a:p>
        </p:txBody>
      </p:sp>
      <p:sp>
        <p:nvSpPr>
          <p:cNvPr id="1048619" name="Description 6"/>
          <p:cNvSpPr txBox="1"/>
          <p:nvPr/>
        </p:nvSpPr>
        <p:spPr>
          <a:xfrm>
            <a:off x="4206240" y="3657600"/>
            <a:ext cx="4297680" cy="438912"/>
          </a:xfrm>
          <a:prstGeom prst="rect">
            <a:avLst/>
          </a:prstGeom>
          <a:noFill/>
        </p:spPr>
        <p:txBody>
          <a:bodyPr wrap="square" lIns="0" tIns="0" rIns="0" bIns="0" rtlCol="0" anchor="ctr"/>
          <a:lstStyle/>
          <a:p>
            <a:pPr marL="0" indent="0">
              <a:buNone/>
            </a:pPr>
            <a:r>
              <a:rPr lang="en-US" sz="1400" dirty="0">
                <a:solidFill>
                  <a:schemeClr val="accent6"/>
                </a:solidFill>
              </a:rPr>
              <a:t>From request to resumption</a:t>
            </a:r>
            <a:endParaRPr lang="en-US" sz="1400" dirty="0"/>
          </a:p>
        </p:txBody>
      </p:sp>
      <p:sp>
        <p:nvSpPr>
          <p:cNvPr id="1048620" name="Outline row 7"/>
          <p:cNvSpPr/>
          <p:nvPr/>
        </p:nvSpPr>
        <p:spPr>
          <a:xfrm>
            <a:off x="457200" y="4160520"/>
            <a:ext cx="8229600" cy="438912"/>
          </a:xfrm>
          <a:prstGeom prst="roundRect">
            <a:avLst>
              <a:gd name="adj" fmla="val 13333"/>
            </a:avLst>
          </a:prstGeom>
          <a:solidFill>
            <a:srgbClr val="EEF3F0"/>
          </a:solidFill>
        </p:spPr>
      </p:sp>
      <p:sp>
        <p:nvSpPr>
          <p:cNvPr id="1048621" name="Number 7"/>
          <p:cNvSpPr/>
          <p:nvPr/>
        </p:nvSpPr>
        <p:spPr>
          <a:xfrm>
            <a:off x="594360" y="4206240"/>
            <a:ext cx="347472" cy="347472"/>
          </a:xfrm>
          <a:prstGeom prst="ellipse">
            <a:avLst/>
          </a:prstGeom>
          <a:solidFill>
            <a:schemeClr val="accent1"/>
          </a:solidFill>
        </p:spPr>
      </p:sp>
      <p:sp>
        <p:nvSpPr>
          <p:cNvPr id="1048622" name="Number text 7"/>
          <p:cNvSpPr txBox="1"/>
          <p:nvPr/>
        </p:nvSpPr>
        <p:spPr>
          <a:xfrm>
            <a:off x="594360" y="4206240"/>
            <a:ext cx="347472" cy="347472"/>
          </a:xfrm>
          <a:prstGeom prst="rect">
            <a:avLst/>
          </a:prstGeom>
          <a:noFill/>
        </p:spPr>
        <p:txBody>
          <a:bodyPr wrap="square" lIns="0" tIns="0" rIns="0" bIns="0" rtlCol="0" anchor="ctr"/>
          <a:lstStyle/>
          <a:p>
            <a:pPr marL="0" indent="0" algn="ctr">
              <a:buNone/>
            </a:pPr>
            <a:r>
              <a:rPr lang="en-US" sz="1400" b="1" dirty="0">
                <a:solidFill>
                  <a:schemeClr val="bg1"/>
                </a:solidFill>
              </a:rPr>
              <a:t>7</a:t>
            </a:r>
            <a:endParaRPr lang="en-US" sz="1400" dirty="0"/>
          </a:p>
        </p:txBody>
      </p:sp>
      <p:sp>
        <p:nvSpPr>
          <p:cNvPr id="1048623" name="Topic 7"/>
          <p:cNvSpPr txBox="1"/>
          <p:nvPr/>
        </p:nvSpPr>
        <p:spPr>
          <a:xfrm>
            <a:off x="1188720" y="4160520"/>
            <a:ext cx="3017520" cy="438912"/>
          </a:xfrm>
          <a:prstGeom prst="rect">
            <a:avLst/>
          </a:prstGeom>
          <a:noFill/>
        </p:spPr>
        <p:txBody>
          <a:bodyPr wrap="square" lIns="0" tIns="0" rIns="0" bIns="0" rtlCol="0" anchor="ctr"/>
          <a:lstStyle/>
          <a:p>
            <a:pPr marL="0" indent="0">
              <a:buNone/>
            </a:pPr>
            <a:r>
              <a:rPr lang="en-US" sz="1800" b="1" dirty="0">
                <a:solidFill>
                  <a:schemeClr val="tx2"/>
                </a:solidFill>
              </a:rPr>
              <a:t>Roles and challenges</a:t>
            </a:r>
            <a:endParaRPr lang="en-US" sz="1800" dirty="0"/>
          </a:p>
        </p:txBody>
      </p:sp>
      <p:sp>
        <p:nvSpPr>
          <p:cNvPr id="1048624" name="Description 7"/>
          <p:cNvSpPr txBox="1"/>
          <p:nvPr/>
        </p:nvSpPr>
        <p:spPr>
          <a:xfrm>
            <a:off x="4206240" y="4160520"/>
            <a:ext cx="4297680" cy="438912"/>
          </a:xfrm>
          <a:prstGeom prst="rect">
            <a:avLst/>
          </a:prstGeom>
          <a:noFill/>
        </p:spPr>
        <p:txBody>
          <a:bodyPr wrap="square" lIns="0" tIns="0" rIns="0" bIns="0" rtlCol="0" anchor="ctr"/>
          <a:lstStyle/>
          <a:p>
            <a:pPr marL="0" indent="0">
              <a:buNone/>
            </a:pPr>
            <a:r>
              <a:rPr lang="en-US" sz="1400" dirty="0">
                <a:solidFill>
                  <a:schemeClr val="accent6"/>
                </a:solidFill>
              </a:rPr>
              <a:t>Who does what, and what goes wrong</a:t>
            </a:r>
            <a:endParaRPr lang="en-US" sz="1400" dirty="0"/>
          </a:p>
        </p:txBody>
      </p:sp>
      <p:sp>
        <p:nvSpPr>
          <p:cNvPr id="1048625"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1048629"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Introduction</a:t>
            </a:r>
            <a:endParaRPr lang="en-US" sz="3200" dirty="0"/>
          </a:p>
        </p:txBody>
      </p:sp>
      <p:sp>
        <p:nvSpPr>
          <p:cNvPr id="1048630" name="Definition card"/>
          <p:cNvSpPr/>
          <p:nvPr/>
        </p:nvSpPr>
        <p:spPr>
          <a:xfrm>
            <a:off x="457200" y="1188720"/>
            <a:ext cx="8229600" cy="1143000"/>
          </a:xfrm>
          <a:prstGeom prst="roundRect">
            <a:avLst>
              <a:gd name="adj" fmla="val 6400"/>
            </a:avLst>
          </a:prstGeom>
          <a:solidFill>
            <a:schemeClr val="accent1"/>
          </a:solidFill>
        </p:spPr>
      </p:sp>
      <p:sp>
        <p:nvSpPr>
          <p:cNvPr id="1048631" name="Text 2"/>
          <p:cNvSpPr txBox="1"/>
          <p:nvPr/>
        </p:nvSpPr>
        <p:spPr>
          <a:xfrm>
            <a:off x="731520" y="1188720"/>
            <a:ext cx="7680960" cy="1143000"/>
          </a:xfrm>
          <a:prstGeom prst="rect">
            <a:avLst/>
          </a:prstGeom>
          <a:noFill/>
        </p:spPr>
        <p:txBody>
          <a:bodyPr wrap="square" lIns="0" tIns="0" rIns="0" bIns="0" rtlCol="0" anchor="ctr"/>
          <a:lstStyle/>
          <a:p>
            <a:pPr marL="0" indent="0">
              <a:buNone/>
            </a:pPr>
            <a:r>
              <a:rPr lang="en-US" sz="1800" dirty="0">
                <a:solidFill>
                  <a:schemeClr val="bg1"/>
                </a:solidFill>
              </a:rPr>
              <a:t>Every officer in the public service takes leave at some point, and every supervisor and HR unit must manage it fairly and in line with the rules.</a:t>
            </a:r>
            <a:endParaRPr lang="en-US" sz="1800" dirty="0"/>
          </a:p>
        </p:txBody>
      </p:sp>
      <p:sp>
        <p:nvSpPr>
          <p:cNvPr id="1048632" name="Why card 1"/>
          <p:cNvSpPr/>
          <p:nvPr/>
        </p:nvSpPr>
        <p:spPr>
          <a:xfrm>
            <a:off x="457200" y="2606040"/>
            <a:ext cx="2560320" cy="1920240"/>
          </a:xfrm>
          <a:prstGeom prst="roundRect">
            <a:avLst>
              <a:gd name="adj" fmla="val 3810"/>
            </a:avLst>
          </a:prstGeom>
          <a:solidFill>
            <a:schemeClr val="bg2"/>
          </a:solidFill>
        </p:spPr>
      </p:sp>
      <p:sp>
        <p:nvSpPr>
          <p:cNvPr id="1048633" name="Why 1"/>
          <p:cNvSpPr/>
          <p:nvPr/>
        </p:nvSpPr>
        <p:spPr>
          <a:xfrm>
            <a:off x="685800" y="2788920"/>
            <a:ext cx="548640" cy="548640"/>
          </a:xfrm>
          <a:prstGeom prst="ellipse">
            <a:avLst/>
          </a:prstGeom>
          <a:solidFill>
            <a:schemeClr val="accent3"/>
          </a:solidFill>
        </p:spPr>
      </p:sp>
      <p:pic>
        <p:nvPicPr>
          <p:cNvPr id="2097153" name="Image 0" descr="Why 1 icon"/>
          <p:cNvPicPr>
            <a:picLocks noChangeAspect="1"/>
          </p:cNvPicPr>
          <p:nvPr/>
        </p:nvPicPr>
        <p:blipFill>
          <a:blip r:embed="rId3"/>
          <a:stretch>
            <a:fillRect/>
          </a:stretch>
        </p:blipFill>
        <p:spPr>
          <a:xfrm>
            <a:off x="822960" y="2926080"/>
            <a:ext cx="274320" cy="274320"/>
          </a:xfrm>
          <a:prstGeom prst="rect">
            <a:avLst/>
          </a:prstGeom>
        </p:spPr>
      </p:pic>
      <p:sp>
        <p:nvSpPr>
          <p:cNvPr id="1048634" name="Text 5"/>
          <p:cNvSpPr txBox="1"/>
          <p:nvPr/>
        </p:nvSpPr>
        <p:spPr>
          <a:xfrm>
            <a:off x="68580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Every officer</a:t>
            </a:r>
            <a:endParaRPr lang="en-US" sz="1600" dirty="0"/>
          </a:p>
        </p:txBody>
      </p:sp>
      <p:sp>
        <p:nvSpPr>
          <p:cNvPr id="1048635" name="Text 6"/>
          <p:cNvSpPr txBox="1"/>
          <p:nvPr/>
        </p:nvSpPr>
        <p:spPr>
          <a:xfrm>
            <a:off x="68580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Leave is part of every officer’s service and career.</a:t>
            </a:r>
            <a:endParaRPr lang="en-US" sz="1400" dirty="0"/>
          </a:p>
        </p:txBody>
      </p:sp>
      <p:sp>
        <p:nvSpPr>
          <p:cNvPr id="1048636" name="Why card 2"/>
          <p:cNvSpPr/>
          <p:nvPr/>
        </p:nvSpPr>
        <p:spPr>
          <a:xfrm>
            <a:off x="3291840" y="2606040"/>
            <a:ext cx="2560320" cy="1920240"/>
          </a:xfrm>
          <a:prstGeom prst="roundRect">
            <a:avLst>
              <a:gd name="adj" fmla="val 3810"/>
            </a:avLst>
          </a:prstGeom>
          <a:solidFill>
            <a:schemeClr val="bg2"/>
          </a:solidFill>
        </p:spPr>
      </p:sp>
      <p:sp>
        <p:nvSpPr>
          <p:cNvPr id="1048637" name="Why 2"/>
          <p:cNvSpPr/>
          <p:nvPr/>
        </p:nvSpPr>
        <p:spPr>
          <a:xfrm>
            <a:off x="3520440" y="2788920"/>
            <a:ext cx="548640" cy="548640"/>
          </a:xfrm>
          <a:prstGeom prst="ellipse">
            <a:avLst/>
          </a:prstGeom>
          <a:solidFill>
            <a:schemeClr val="accent3"/>
          </a:solidFill>
        </p:spPr>
      </p:sp>
      <p:pic>
        <p:nvPicPr>
          <p:cNvPr id="2097154" name="Image 1" descr="Why 2 icon"/>
          <p:cNvPicPr>
            <a:picLocks noChangeAspect="1"/>
          </p:cNvPicPr>
          <p:nvPr/>
        </p:nvPicPr>
        <p:blipFill>
          <a:blip r:embed="rId4"/>
          <a:stretch>
            <a:fillRect/>
          </a:stretch>
        </p:blipFill>
        <p:spPr>
          <a:xfrm>
            <a:off x="3657600" y="2926080"/>
            <a:ext cx="274320" cy="274320"/>
          </a:xfrm>
          <a:prstGeom prst="rect">
            <a:avLst/>
          </a:prstGeom>
        </p:spPr>
      </p:pic>
      <p:sp>
        <p:nvSpPr>
          <p:cNvPr id="1048638" name="Text 9"/>
          <p:cNvSpPr txBox="1"/>
          <p:nvPr/>
        </p:nvSpPr>
        <p:spPr>
          <a:xfrm>
            <a:off x="352044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Governed by rules</a:t>
            </a:r>
            <a:endParaRPr lang="en-US" sz="1600" dirty="0"/>
          </a:p>
        </p:txBody>
      </p:sp>
      <p:sp>
        <p:nvSpPr>
          <p:cNvPr id="1048639" name="Text 10"/>
          <p:cNvSpPr txBox="1"/>
          <p:nvPr/>
        </p:nvSpPr>
        <p:spPr>
          <a:xfrm>
            <a:off x="352044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PSR 2021 (Chapter 12) and Head of Service circulars.</a:t>
            </a:r>
            <a:endParaRPr lang="en-US" sz="1400" dirty="0"/>
          </a:p>
        </p:txBody>
      </p:sp>
      <p:sp>
        <p:nvSpPr>
          <p:cNvPr id="1048640" name="Why card 3"/>
          <p:cNvSpPr/>
          <p:nvPr/>
        </p:nvSpPr>
        <p:spPr>
          <a:xfrm>
            <a:off x="6126480" y="2606040"/>
            <a:ext cx="2560320" cy="1920240"/>
          </a:xfrm>
          <a:prstGeom prst="roundRect">
            <a:avLst>
              <a:gd name="adj" fmla="val 3810"/>
            </a:avLst>
          </a:prstGeom>
          <a:solidFill>
            <a:schemeClr val="bg2"/>
          </a:solidFill>
        </p:spPr>
      </p:sp>
      <p:sp>
        <p:nvSpPr>
          <p:cNvPr id="1048641" name="Why 3"/>
          <p:cNvSpPr/>
          <p:nvPr/>
        </p:nvSpPr>
        <p:spPr>
          <a:xfrm>
            <a:off x="6355080" y="2788920"/>
            <a:ext cx="548640" cy="548640"/>
          </a:xfrm>
          <a:prstGeom prst="ellipse">
            <a:avLst/>
          </a:prstGeom>
          <a:solidFill>
            <a:schemeClr val="accent3"/>
          </a:solidFill>
        </p:spPr>
      </p:sp>
      <p:pic>
        <p:nvPicPr>
          <p:cNvPr id="2097155" name="Image 2" descr="Why 3 icon"/>
          <p:cNvPicPr>
            <a:picLocks noChangeAspect="1"/>
          </p:cNvPicPr>
          <p:nvPr/>
        </p:nvPicPr>
        <p:blipFill>
          <a:blip r:embed="rId5"/>
          <a:stretch>
            <a:fillRect/>
          </a:stretch>
        </p:blipFill>
        <p:spPr>
          <a:xfrm>
            <a:off x="6492240" y="2926080"/>
            <a:ext cx="274320" cy="274320"/>
          </a:xfrm>
          <a:prstGeom prst="rect">
            <a:avLst/>
          </a:prstGeom>
        </p:spPr>
      </p:pic>
      <p:sp>
        <p:nvSpPr>
          <p:cNvPr id="1048642" name="Text 13"/>
          <p:cNvSpPr txBox="1"/>
          <p:nvPr/>
        </p:nvSpPr>
        <p:spPr>
          <a:xfrm>
            <a:off x="635508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Managed in practice</a:t>
            </a:r>
            <a:endParaRPr lang="en-US" sz="1600" dirty="0"/>
          </a:p>
        </p:txBody>
      </p:sp>
      <p:sp>
        <p:nvSpPr>
          <p:cNvPr id="1048643" name="Text 14"/>
          <p:cNvSpPr txBox="1"/>
          <p:nvPr/>
        </p:nvSpPr>
        <p:spPr>
          <a:xfrm>
            <a:off x="635508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Offices must balance leave with the delivery of public services.</a:t>
            </a:r>
            <a:endParaRPr lang="en-US" sz="1400" dirty="0"/>
          </a:p>
        </p:txBody>
      </p:sp>
      <p:sp>
        <p:nvSpPr>
          <p:cNvPr id="1048644"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1048648"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Definition of leave</a:t>
            </a:r>
            <a:endParaRPr lang="en-US" sz="3200" dirty="0"/>
          </a:p>
        </p:txBody>
      </p:sp>
      <p:sp>
        <p:nvSpPr>
          <p:cNvPr id="1048649" name="Definition card"/>
          <p:cNvSpPr/>
          <p:nvPr/>
        </p:nvSpPr>
        <p:spPr>
          <a:xfrm>
            <a:off x="457200" y="1188720"/>
            <a:ext cx="8229600" cy="1143000"/>
          </a:xfrm>
          <a:prstGeom prst="roundRect">
            <a:avLst>
              <a:gd name="adj" fmla="val 6400"/>
            </a:avLst>
          </a:prstGeom>
          <a:solidFill>
            <a:schemeClr val="accent1"/>
          </a:solidFill>
        </p:spPr>
      </p:sp>
      <p:sp>
        <p:nvSpPr>
          <p:cNvPr id="1048650" name="Text 2"/>
          <p:cNvSpPr txBox="1"/>
          <p:nvPr/>
        </p:nvSpPr>
        <p:spPr>
          <a:xfrm>
            <a:off x="731520" y="1188720"/>
            <a:ext cx="7680960" cy="1143000"/>
          </a:xfrm>
          <a:prstGeom prst="rect">
            <a:avLst/>
          </a:prstGeom>
          <a:noFill/>
        </p:spPr>
        <p:txBody>
          <a:bodyPr wrap="square" lIns="0" tIns="0" rIns="0" bIns="0" rtlCol="0" anchor="ctr"/>
          <a:lstStyle/>
          <a:p>
            <a:pPr marL="0" indent="0">
              <a:buNone/>
            </a:pPr>
            <a:r>
              <a:rPr lang="en-US" sz="2000" dirty="0">
                <a:solidFill>
                  <a:schemeClr val="bg1"/>
                </a:solidFill>
              </a:rPr>
              <a:t>Leave is the authorised absence of an officer from duty, granted under the Public Service Rules and subject to the exigencies of service.</a:t>
            </a:r>
            <a:endParaRPr lang="en-US" sz="2000" dirty="0"/>
          </a:p>
        </p:txBody>
      </p:sp>
      <p:sp>
        <p:nvSpPr>
          <p:cNvPr id="1048651" name="Why card 1"/>
          <p:cNvSpPr/>
          <p:nvPr/>
        </p:nvSpPr>
        <p:spPr>
          <a:xfrm>
            <a:off x="457200" y="2606040"/>
            <a:ext cx="2560320" cy="1920240"/>
          </a:xfrm>
          <a:prstGeom prst="roundRect">
            <a:avLst>
              <a:gd name="adj" fmla="val 3810"/>
            </a:avLst>
          </a:prstGeom>
          <a:solidFill>
            <a:schemeClr val="bg2"/>
          </a:solidFill>
        </p:spPr>
      </p:sp>
      <p:sp>
        <p:nvSpPr>
          <p:cNvPr id="1048652" name="Why 1"/>
          <p:cNvSpPr/>
          <p:nvPr/>
        </p:nvSpPr>
        <p:spPr>
          <a:xfrm>
            <a:off x="685800" y="2788920"/>
            <a:ext cx="548640" cy="548640"/>
          </a:xfrm>
          <a:prstGeom prst="ellipse">
            <a:avLst/>
          </a:prstGeom>
          <a:solidFill>
            <a:schemeClr val="accent3"/>
          </a:solidFill>
        </p:spPr>
      </p:sp>
      <p:pic>
        <p:nvPicPr>
          <p:cNvPr id="2097156" name="Image 0" descr="Why 1 icon"/>
          <p:cNvPicPr>
            <a:picLocks noChangeAspect="1"/>
          </p:cNvPicPr>
          <p:nvPr/>
        </p:nvPicPr>
        <p:blipFill>
          <a:blip r:embed="rId3"/>
          <a:stretch>
            <a:fillRect/>
          </a:stretch>
        </p:blipFill>
        <p:spPr>
          <a:xfrm>
            <a:off x="822960" y="2926080"/>
            <a:ext cx="274320" cy="274320"/>
          </a:xfrm>
          <a:prstGeom prst="rect">
            <a:avLst/>
          </a:prstGeom>
        </p:spPr>
      </p:pic>
      <p:sp>
        <p:nvSpPr>
          <p:cNvPr id="1048653" name="Text 5"/>
          <p:cNvSpPr txBox="1"/>
          <p:nvPr/>
        </p:nvSpPr>
        <p:spPr>
          <a:xfrm>
            <a:off x="68580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Authorised absence</a:t>
            </a:r>
            <a:endParaRPr lang="en-US" sz="1600" dirty="0"/>
          </a:p>
        </p:txBody>
      </p:sp>
      <p:sp>
        <p:nvSpPr>
          <p:cNvPr id="1048654" name="Text 6"/>
          <p:cNvSpPr txBox="1"/>
          <p:nvPr/>
        </p:nvSpPr>
        <p:spPr>
          <a:xfrm>
            <a:off x="68580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Taken only after the competent authority approves it.</a:t>
            </a:r>
            <a:endParaRPr lang="en-US" sz="1400" dirty="0"/>
          </a:p>
        </p:txBody>
      </p:sp>
      <p:sp>
        <p:nvSpPr>
          <p:cNvPr id="1048655" name="Why card 2"/>
          <p:cNvSpPr/>
          <p:nvPr/>
        </p:nvSpPr>
        <p:spPr>
          <a:xfrm>
            <a:off x="3291840" y="2606040"/>
            <a:ext cx="2560320" cy="1920240"/>
          </a:xfrm>
          <a:prstGeom prst="roundRect">
            <a:avLst>
              <a:gd name="adj" fmla="val 3810"/>
            </a:avLst>
          </a:prstGeom>
          <a:solidFill>
            <a:schemeClr val="bg2"/>
          </a:solidFill>
        </p:spPr>
      </p:sp>
      <p:sp>
        <p:nvSpPr>
          <p:cNvPr id="1048656" name="Why 2"/>
          <p:cNvSpPr/>
          <p:nvPr/>
        </p:nvSpPr>
        <p:spPr>
          <a:xfrm>
            <a:off x="3520440" y="2788920"/>
            <a:ext cx="548640" cy="548640"/>
          </a:xfrm>
          <a:prstGeom prst="ellipse">
            <a:avLst/>
          </a:prstGeom>
          <a:solidFill>
            <a:schemeClr val="accent3"/>
          </a:solidFill>
        </p:spPr>
      </p:sp>
      <p:pic>
        <p:nvPicPr>
          <p:cNvPr id="2097157" name="Image 1" descr="Why 2 icon"/>
          <p:cNvPicPr>
            <a:picLocks noChangeAspect="1"/>
          </p:cNvPicPr>
          <p:nvPr/>
        </p:nvPicPr>
        <p:blipFill>
          <a:blip r:embed="rId4"/>
          <a:stretch>
            <a:fillRect/>
          </a:stretch>
        </p:blipFill>
        <p:spPr>
          <a:xfrm>
            <a:off x="3657600" y="2926080"/>
            <a:ext cx="274320" cy="274320"/>
          </a:xfrm>
          <a:prstGeom prst="rect">
            <a:avLst/>
          </a:prstGeom>
        </p:spPr>
      </p:pic>
      <p:sp>
        <p:nvSpPr>
          <p:cNvPr id="1048657" name="Text 9"/>
          <p:cNvSpPr txBox="1"/>
          <p:nvPr/>
        </p:nvSpPr>
        <p:spPr>
          <a:xfrm>
            <a:off x="352044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Under the PSR</a:t>
            </a:r>
            <a:endParaRPr lang="en-US" sz="1600" dirty="0"/>
          </a:p>
        </p:txBody>
      </p:sp>
      <p:sp>
        <p:nvSpPr>
          <p:cNvPr id="1048658" name="Text 10"/>
          <p:cNvSpPr txBox="1"/>
          <p:nvPr/>
        </p:nvSpPr>
        <p:spPr>
          <a:xfrm>
            <a:off x="352044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Entitlements and conditions come from the Public Service Rules.</a:t>
            </a:r>
            <a:endParaRPr lang="en-US" sz="1400" dirty="0"/>
          </a:p>
        </p:txBody>
      </p:sp>
      <p:sp>
        <p:nvSpPr>
          <p:cNvPr id="1048659" name="Why card 3"/>
          <p:cNvSpPr/>
          <p:nvPr/>
        </p:nvSpPr>
        <p:spPr>
          <a:xfrm>
            <a:off x="6126480" y="2606040"/>
            <a:ext cx="2560320" cy="1920240"/>
          </a:xfrm>
          <a:prstGeom prst="roundRect">
            <a:avLst>
              <a:gd name="adj" fmla="val 3810"/>
            </a:avLst>
          </a:prstGeom>
          <a:solidFill>
            <a:schemeClr val="bg2"/>
          </a:solidFill>
        </p:spPr>
      </p:sp>
      <p:sp>
        <p:nvSpPr>
          <p:cNvPr id="1048660" name="Why 3"/>
          <p:cNvSpPr/>
          <p:nvPr/>
        </p:nvSpPr>
        <p:spPr>
          <a:xfrm>
            <a:off x="6355080" y="2788920"/>
            <a:ext cx="548640" cy="548640"/>
          </a:xfrm>
          <a:prstGeom prst="ellipse">
            <a:avLst/>
          </a:prstGeom>
          <a:solidFill>
            <a:schemeClr val="accent3"/>
          </a:solidFill>
        </p:spPr>
      </p:sp>
      <p:pic>
        <p:nvPicPr>
          <p:cNvPr id="2097158" name="Image 2" descr="Why 3 icon"/>
          <p:cNvPicPr>
            <a:picLocks noChangeAspect="1"/>
          </p:cNvPicPr>
          <p:nvPr/>
        </p:nvPicPr>
        <p:blipFill>
          <a:blip r:embed="rId5"/>
          <a:stretch>
            <a:fillRect/>
          </a:stretch>
        </p:blipFill>
        <p:spPr>
          <a:xfrm>
            <a:off x="6492240" y="2926080"/>
            <a:ext cx="274320" cy="274320"/>
          </a:xfrm>
          <a:prstGeom prst="rect">
            <a:avLst/>
          </a:prstGeom>
        </p:spPr>
      </p:pic>
      <p:sp>
        <p:nvSpPr>
          <p:cNvPr id="1048661" name="Text 13"/>
          <p:cNvSpPr txBox="1"/>
          <p:nvPr/>
        </p:nvSpPr>
        <p:spPr>
          <a:xfrm>
            <a:off x="6355080" y="3429000"/>
            <a:ext cx="2103120" cy="320040"/>
          </a:xfrm>
          <a:prstGeom prst="rect">
            <a:avLst/>
          </a:prstGeom>
          <a:noFill/>
        </p:spPr>
        <p:txBody>
          <a:bodyPr wrap="square" lIns="0" tIns="0" rIns="0" bIns="0" rtlCol="0" anchor="ctr"/>
          <a:lstStyle/>
          <a:p>
            <a:pPr marL="0" indent="0">
              <a:buNone/>
            </a:pPr>
            <a:r>
              <a:rPr lang="en-US" sz="1600" b="1" dirty="0">
                <a:solidFill>
                  <a:schemeClr val="tx2"/>
                </a:solidFill>
              </a:rPr>
              <a:t>Exigencies of service</a:t>
            </a:r>
            <a:endParaRPr lang="en-US" sz="1600" dirty="0"/>
          </a:p>
        </p:txBody>
      </p:sp>
      <p:sp>
        <p:nvSpPr>
          <p:cNvPr id="1048662" name="Text 14"/>
          <p:cNvSpPr txBox="1"/>
          <p:nvPr/>
        </p:nvSpPr>
        <p:spPr>
          <a:xfrm>
            <a:off x="6355080" y="3749040"/>
            <a:ext cx="2103120" cy="731520"/>
          </a:xfrm>
          <a:prstGeom prst="rect">
            <a:avLst/>
          </a:prstGeom>
          <a:noFill/>
        </p:spPr>
        <p:txBody>
          <a:bodyPr wrap="square" lIns="0" tIns="0" rIns="0" bIns="0" rtlCol="0" anchor="t"/>
          <a:lstStyle/>
          <a:p>
            <a:pPr marL="0" indent="0">
              <a:buNone/>
            </a:pPr>
            <a:r>
              <a:rPr lang="en-US" sz="1400" dirty="0">
                <a:solidFill>
                  <a:schemeClr val="tx1"/>
                </a:solidFill>
              </a:rPr>
              <a:t>Timing gives way to the needs of the service.</a:t>
            </a:r>
            <a:endParaRPr lang="en-US" sz="1400" dirty="0"/>
          </a:p>
        </p:txBody>
      </p:sp>
      <p:sp>
        <p:nvSpPr>
          <p:cNvPr id="1048663"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1048667"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Objectives of leave</a:t>
            </a:r>
            <a:endParaRPr lang="en-US" sz="3200" dirty="0"/>
          </a:p>
        </p:txBody>
      </p:sp>
      <p:sp>
        <p:nvSpPr>
          <p:cNvPr id="1048668" name="Definition card"/>
          <p:cNvSpPr/>
          <p:nvPr/>
        </p:nvSpPr>
        <p:spPr>
          <a:xfrm>
            <a:off x="457200" y="3749040"/>
            <a:ext cx="8229600" cy="640080"/>
          </a:xfrm>
          <a:prstGeom prst="roundRect">
            <a:avLst>
              <a:gd name="adj" fmla="val 6400"/>
            </a:avLst>
          </a:prstGeom>
          <a:solidFill>
            <a:schemeClr val="accent1"/>
          </a:solidFill>
        </p:spPr>
      </p:sp>
      <p:sp>
        <p:nvSpPr>
          <p:cNvPr id="1048669" name="Text 2"/>
          <p:cNvSpPr txBox="1"/>
          <p:nvPr/>
        </p:nvSpPr>
        <p:spPr>
          <a:xfrm>
            <a:off x="731520" y="3749040"/>
            <a:ext cx="7680960" cy="640080"/>
          </a:xfrm>
          <a:prstGeom prst="rect">
            <a:avLst/>
          </a:prstGeom>
          <a:noFill/>
        </p:spPr>
        <p:txBody>
          <a:bodyPr wrap="square" lIns="0" tIns="0" rIns="0" bIns="0" rtlCol="0" anchor="ctr"/>
          <a:lstStyle/>
          <a:p>
            <a:pPr marL="0" indent="0">
              <a:buNone/>
            </a:pPr>
            <a:r>
              <a:rPr lang="en-US" sz="1600" b="1" dirty="0">
                <a:solidFill>
                  <a:schemeClr val="bg1"/>
                </a:solidFill>
              </a:rPr>
              <a:t>Overall aim: grant officers their entitlements fairly while keeping public services running.</a:t>
            </a:r>
            <a:endParaRPr lang="en-US" sz="1600" dirty="0"/>
          </a:p>
        </p:txBody>
      </p:sp>
      <p:sp>
        <p:nvSpPr>
          <p:cNvPr id="1048670" name="Why card 1"/>
          <p:cNvSpPr/>
          <p:nvPr/>
        </p:nvSpPr>
        <p:spPr>
          <a:xfrm>
            <a:off x="457200" y="1188720"/>
            <a:ext cx="2560320" cy="2286000"/>
          </a:xfrm>
          <a:prstGeom prst="roundRect">
            <a:avLst>
              <a:gd name="adj" fmla="val 3810"/>
            </a:avLst>
          </a:prstGeom>
          <a:solidFill>
            <a:schemeClr val="bg2"/>
          </a:solidFill>
        </p:spPr>
      </p:sp>
      <p:sp>
        <p:nvSpPr>
          <p:cNvPr id="1048671" name="Why 1"/>
          <p:cNvSpPr/>
          <p:nvPr/>
        </p:nvSpPr>
        <p:spPr>
          <a:xfrm>
            <a:off x="685800" y="1371600"/>
            <a:ext cx="548640" cy="548640"/>
          </a:xfrm>
          <a:prstGeom prst="ellipse">
            <a:avLst/>
          </a:prstGeom>
          <a:solidFill>
            <a:schemeClr val="accent3"/>
          </a:solidFill>
        </p:spPr>
      </p:sp>
      <p:pic>
        <p:nvPicPr>
          <p:cNvPr id="2097159" name="Image 0" descr="Why 1 icon"/>
          <p:cNvPicPr>
            <a:picLocks noChangeAspect="1"/>
          </p:cNvPicPr>
          <p:nvPr/>
        </p:nvPicPr>
        <p:blipFill>
          <a:blip r:embed="rId3"/>
          <a:stretch>
            <a:fillRect/>
          </a:stretch>
        </p:blipFill>
        <p:spPr>
          <a:xfrm>
            <a:off x="822960" y="1508760"/>
            <a:ext cx="274320" cy="274320"/>
          </a:xfrm>
          <a:prstGeom prst="rect">
            <a:avLst/>
          </a:prstGeom>
        </p:spPr>
      </p:pic>
      <p:sp>
        <p:nvSpPr>
          <p:cNvPr id="1048672" name="Text 5"/>
          <p:cNvSpPr txBox="1"/>
          <p:nvPr/>
        </p:nvSpPr>
        <p:spPr>
          <a:xfrm>
            <a:off x="685800" y="2011680"/>
            <a:ext cx="2103120" cy="320040"/>
          </a:xfrm>
          <a:prstGeom prst="rect">
            <a:avLst/>
          </a:prstGeom>
          <a:noFill/>
        </p:spPr>
        <p:txBody>
          <a:bodyPr wrap="square" lIns="0" tIns="0" rIns="0" bIns="0" rtlCol="0" anchor="ctr"/>
          <a:lstStyle/>
          <a:p>
            <a:pPr marL="0" indent="0">
              <a:buNone/>
            </a:pPr>
            <a:r>
              <a:rPr lang="en-US" sz="1600" b="1" dirty="0">
                <a:solidFill>
                  <a:schemeClr val="tx2"/>
                </a:solidFill>
              </a:rPr>
              <a:t>Protect welfare</a:t>
            </a:r>
            <a:endParaRPr lang="en-US" sz="1600" dirty="0"/>
          </a:p>
        </p:txBody>
      </p:sp>
      <p:sp>
        <p:nvSpPr>
          <p:cNvPr id="1048673" name="Text 6"/>
          <p:cNvSpPr txBox="1"/>
          <p:nvPr/>
        </p:nvSpPr>
        <p:spPr>
          <a:xfrm>
            <a:off x="685800" y="2331720"/>
            <a:ext cx="2103120" cy="731520"/>
          </a:xfrm>
          <a:prstGeom prst="rect">
            <a:avLst/>
          </a:prstGeom>
          <a:noFill/>
        </p:spPr>
        <p:txBody>
          <a:bodyPr wrap="square" lIns="0" tIns="0" rIns="0" bIns="0" rtlCol="0" anchor="t"/>
          <a:lstStyle/>
          <a:p>
            <a:pPr marL="0" indent="0">
              <a:buNone/>
            </a:pPr>
            <a:r>
              <a:rPr lang="en-US" sz="1400" dirty="0">
                <a:solidFill>
                  <a:schemeClr val="tx1"/>
                </a:solidFill>
              </a:rPr>
              <a:t>Rest and recovery sustain health, morale and performance.</a:t>
            </a:r>
            <a:endParaRPr lang="en-US" sz="1400" dirty="0"/>
          </a:p>
        </p:txBody>
      </p:sp>
      <p:sp>
        <p:nvSpPr>
          <p:cNvPr id="1048674" name="Why card 2"/>
          <p:cNvSpPr/>
          <p:nvPr/>
        </p:nvSpPr>
        <p:spPr>
          <a:xfrm>
            <a:off x="3291840" y="1188720"/>
            <a:ext cx="2560320" cy="2286000"/>
          </a:xfrm>
          <a:prstGeom prst="roundRect">
            <a:avLst>
              <a:gd name="adj" fmla="val 3810"/>
            </a:avLst>
          </a:prstGeom>
          <a:solidFill>
            <a:schemeClr val="bg2"/>
          </a:solidFill>
        </p:spPr>
      </p:sp>
      <p:sp>
        <p:nvSpPr>
          <p:cNvPr id="1048675" name="Why 2"/>
          <p:cNvSpPr/>
          <p:nvPr/>
        </p:nvSpPr>
        <p:spPr>
          <a:xfrm>
            <a:off x="3520440" y="1371600"/>
            <a:ext cx="548640" cy="548640"/>
          </a:xfrm>
          <a:prstGeom prst="ellipse">
            <a:avLst/>
          </a:prstGeom>
          <a:solidFill>
            <a:schemeClr val="accent3"/>
          </a:solidFill>
        </p:spPr>
      </p:sp>
      <p:pic>
        <p:nvPicPr>
          <p:cNvPr id="2097160" name="Image 1" descr="Why 2 icon"/>
          <p:cNvPicPr>
            <a:picLocks noChangeAspect="1"/>
          </p:cNvPicPr>
          <p:nvPr/>
        </p:nvPicPr>
        <p:blipFill>
          <a:blip r:embed="rId4"/>
          <a:stretch>
            <a:fillRect/>
          </a:stretch>
        </p:blipFill>
        <p:spPr>
          <a:xfrm>
            <a:off x="3657600" y="1508760"/>
            <a:ext cx="274320" cy="274320"/>
          </a:xfrm>
          <a:prstGeom prst="rect">
            <a:avLst/>
          </a:prstGeom>
        </p:spPr>
      </p:pic>
      <p:sp>
        <p:nvSpPr>
          <p:cNvPr id="1048676" name="Text 9"/>
          <p:cNvSpPr txBox="1"/>
          <p:nvPr/>
        </p:nvSpPr>
        <p:spPr>
          <a:xfrm>
            <a:off x="3520440" y="2011680"/>
            <a:ext cx="2103120" cy="320040"/>
          </a:xfrm>
          <a:prstGeom prst="rect">
            <a:avLst/>
          </a:prstGeom>
          <a:noFill/>
        </p:spPr>
        <p:txBody>
          <a:bodyPr wrap="square" lIns="0" tIns="0" rIns="0" bIns="0" rtlCol="0" anchor="ctr"/>
          <a:lstStyle/>
          <a:p>
            <a:pPr marL="0" indent="0">
              <a:buNone/>
            </a:pPr>
            <a:r>
              <a:rPr lang="en-US" sz="1600" b="1" dirty="0">
                <a:solidFill>
                  <a:schemeClr val="tx2"/>
                </a:solidFill>
              </a:rPr>
              <a:t>Ensure compliance</a:t>
            </a:r>
            <a:endParaRPr lang="en-US" sz="1600" dirty="0"/>
          </a:p>
        </p:txBody>
      </p:sp>
      <p:sp>
        <p:nvSpPr>
          <p:cNvPr id="1048677" name="Text 10"/>
          <p:cNvSpPr txBox="1"/>
          <p:nvPr/>
        </p:nvSpPr>
        <p:spPr>
          <a:xfrm>
            <a:off x="3520440" y="2331720"/>
            <a:ext cx="2103120" cy="731520"/>
          </a:xfrm>
          <a:prstGeom prst="rect">
            <a:avLst/>
          </a:prstGeom>
          <a:noFill/>
        </p:spPr>
        <p:txBody>
          <a:bodyPr wrap="square" lIns="0" tIns="0" rIns="0" bIns="0" rtlCol="0" anchor="t"/>
          <a:lstStyle/>
          <a:p>
            <a:pPr marL="0" indent="0">
              <a:buNone/>
            </a:pPr>
            <a:r>
              <a:rPr lang="en-US" sz="1400" dirty="0">
                <a:solidFill>
                  <a:schemeClr val="tx1"/>
                </a:solidFill>
              </a:rPr>
              <a:t>Apply entitlements as set by the PSR and Head of Service circulars.</a:t>
            </a:r>
            <a:endParaRPr lang="en-US" sz="1400" dirty="0"/>
          </a:p>
        </p:txBody>
      </p:sp>
      <p:sp>
        <p:nvSpPr>
          <p:cNvPr id="1048678" name="Why card 3"/>
          <p:cNvSpPr/>
          <p:nvPr/>
        </p:nvSpPr>
        <p:spPr>
          <a:xfrm>
            <a:off x="6126480" y="1188720"/>
            <a:ext cx="2560320" cy="2286000"/>
          </a:xfrm>
          <a:prstGeom prst="roundRect">
            <a:avLst>
              <a:gd name="adj" fmla="val 3810"/>
            </a:avLst>
          </a:prstGeom>
          <a:solidFill>
            <a:schemeClr val="bg2"/>
          </a:solidFill>
        </p:spPr>
      </p:sp>
      <p:sp>
        <p:nvSpPr>
          <p:cNvPr id="1048679" name="Why 3"/>
          <p:cNvSpPr/>
          <p:nvPr/>
        </p:nvSpPr>
        <p:spPr>
          <a:xfrm>
            <a:off x="6355080" y="1371600"/>
            <a:ext cx="548640" cy="548640"/>
          </a:xfrm>
          <a:prstGeom prst="ellipse">
            <a:avLst/>
          </a:prstGeom>
          <a:solidFill>
            <a:schemeClr val="accent3"/>
          </a:solidFill>
        </p:spPr>
      </p:sp>
      <p:pic>
        <p:nvPicPr>
          <p:cNvPr id="2097161" name="Image 2" descr="Why 3 icon"/>
          <p:cNvPicPr>
            <a:picLocks noChangeAspect="1"/>
          </p:cNvPicPr>
          <p:nvPr/>
        </p:nvPicPr>
        <p:blipFill>
          <a:blip r:embed="rId5"/>
          <a:stretch>
            <a:fillRect/>
          </a:stretch>
        </p:blipFill>
        <p:spPr>
          <a:xfrm>
            <a:off x="6492240" y="1508760"/>
            <a:ext cx="274320" cy="274320"/>
          </a:xfrm>
          <a:prstGeom prst="rect">
            <a:avLst/>
          </a:prstGeom>
        </p:spPr>
      </p:pic>
      <p:sp>
        <p:nvSpPr>
          <p:cNvPr id="1048680" name="Text 13"/>
          <p:cNvSpPr txBox="1"/>
          <p:nvPr/>
        </p:nvSpPr>
        <p:spPr>
          <a:xfrm>
            <a:off x="6355080" y="2011680"/>
            <a:ext cx="2103120" cy="320040"/>
          </a:xfrm>
          <a:prstGeom prst="rect">
            <a:avLst/>
          </a:prstGeom>
          <a:noFill/>
        </p:spPr>
        <p:txBody>
          <a:bodyPr wrap="square" lIns="0" tIns="0" rIns="0" bIns="0" rtlCol="0" anchor="ctr"/>
          <a:lstStyle/>
          <a:p>
            <a:pPr marL="0" indent="0">
              <a:buNone/>
            </a:pPr>
            <a:r>
              <a:rPr lang="en-US" sz="1600" b="1" dirty="0">
                <a:solidFill>
                  <a:schemeClr val="tx2"/>
                </a:solidFill>
              </a:rPr>
              <a:t>Maintain continuity</a:t>
            </a:r>
            <a:endParaRPr lang="en-US" sz="1600" dirty="0"/>
          </a:p>
        </p:txBody>
      </p:sp>
      <p:sp>
        <p:nvSpPr>
          <p:cNvPr id="1048681" name="Text 14"/>
          <p:cNvSpPr txBox="1"/>
          <p:nvPr/>
        </p:nvSpPr>
        <p:spPr>
          <a:xfrm>
            <a:off x="6355080" y="2331720"/>
            <a:ext cx="2103120" cy="731520"/>
          </a:xfrm>
          <a:prstGeom prst="rect">
            <a:avLst/>
          </a:prstGeom>
          <a:noFill/>
        </p:spPr>
        <p:txBody>
          <a:bodyPr wrap="square" lIns="0" tIns="0" rIns="0" bIns="0" rtlCol="0" anchor="t"/>
          <a:lstStyle/>
          <a:p>
            <a:pPr marL="0" indent="0">
              <a:buNone/>
            </a:pPr>
            <a:r>
              <a:rPr lang="en-US" sz="1400" dirty="0">
                <a:solidFill>
                  <a:schemeClr val="tx1"/>
                </a:solidFill>
              </a:rPr>
              <a:t>Plan absences so that public services keep running.</a:t>
            </a:r>
            <a:endParaRPr lang="en-US" sz="1400" dirty="0"/>
          </a:p>
        </p:txBody>
      </p:sp>
      <p:sp>
        <p:nvSpPr>
          <p:cNvPr id="1048682"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1048686"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Four guiding principles</a:t>
            </a:r>
            <a:endParaRPr lang="en-US" sz="3200" dirty="0"/>
          </a:p>
        </p:txBody>
      </p:sp>
      <p:sp>
        <p:nvSpPr>
          <p:cNvPr id="1048687" name="Principle card 1"/>
          <p:cNvSpPr/>
          <p:nvPr/>
        </p:nvSpPr>
        <p:spPr>
          <a:xfrm>
            <a:off x="457200" y="1234440"/>
            <a:ext cx="3977640" cy="1508760"/>
          </a:xfrm>
          <a:prstGeom prst="roundRect">
            <a:avLst>
              <a:gd name="adj" fmla="val 4848"/>
            </a:avLst>
          </a:prstGeom>
          <a:solidFill>
            <a:schemeClr val="bg2"/>
          </a:solidFill>
        </p:spPr>
      </p:sp>
      <p:sp>
        <p:nvSpPr>
          <p:cNvPr id="1048688" name="Principle 1"/>
          <p:cNvSpPr/>
          <p:nvPr/>
        </p:nvSpPr>
        <p:spPr>
          <a:xfrm>
            <a:off x="685800" y="1691640"/>
            <a:ext cx="594360" cy="594360"/>
          </a:xfrm>
          <a:prstGeom prst="ellipse">
            <a:avLst/>
          </a:prstGeom>
          <a:solidFill>
            <a:schemeClr val="accent1"/>
          </a:solidFill>
        </p:spPr>
      </p:sp>
      <p:pic>
        <p:nvPicPr>
          <p:cNvPr id="2097162" name="Image 0" descr="Principle 1 icon"/>
          <p:cNvPicPr>
            <a:picLocks noChangeAspect="1"/>
          </p:cNvPicPr>
          <p:nvPr/>
        </p:nvPicPr>
        <p:blipFill>
          <a:blip r:embed="rId3"/>
          <a:stretch>
            <a:fillRect/>
          </a:stretch>
        </p:blipFill>
        <p:spPr>
          <a:xfrm>
            <a:off x="834390" y="1840230"/>
            <a:ext cx="297180" cy="297180"/>
          </a:xfrm>
          <a:prstGeom prst="rect">
            <a:avLst/>
          </a:prstGeom>
        </p:spPr>
      </p:pic>
      <p:sp>
        <p:nvSpPr>
          <p:cNvPr id="1048689" name="Text 3"/>
          <p:cNvSpPr txBox="1"/>
          <p:nvPr/>
        </p:nvSpPr>
        <p:spPr>
          <a:xfrm>
            <a:off x="1508760" y="1417320"/>
            <a:ext cx="2743200" cy="365760"/>
          </a:xfrm>
          <a:prstGeom prst="rect">
            <a:avLst/>
          </a:prstGeom>
          <a:noFill/>
        </p:spPr>
        <p:txBody>
          <a:bodyPr wrap="square" lIns="0" tIns="0" rIns="0" bIns="0" rtlCol="0" anchor="ctr"/>
          <a:lstStyle/>
          <a:p>
            <a:pPr marL="0" indent="0">
              <a:buNone/>
            </a:pPr>
            <a:r>
              <a:rPr lang="en-US" sz="1600" b="1" dirty="0">
                <a:solidFill>
                  <a:schemeClr val="tx2"/>
                </a:solidFill>
              </a:rPr>
              <a:t>Conditional entitlement</a:t>
            </a:r>
            <a:endParaRPr lang="en-US" sz="1600" dirty="0"/>
          </a:p>
        </p:txBody>
      </p:sp>
      <p:sp>
        <p:nvSpPr>
          <p:cNvPr id="1048690" name="Text 4"/>
          <p:cNvSpPr txBox="1"/>
          <p:nvPr/>
        </p:nvSpPr>
        <p:spPr>
          <a:xfrm>
            <a:off x="1508760" y="1801368"/>
            <a:ext cx="2743200" cy="822960"/>
          </a:xfrm>
          <a:prstGeom prst="rect">
            <a:avLst/>
          </a:prstGeom>
          <a:noFill/>
        </p:spPr>
        <p:txBody>
          <a:bodyPr wrap="square" lIns="0" tIns="0" rIns="0" bIns="0" rtlCol="0" anchor="t"/>
          <a:lstStyle/>
          <a:p>
            <a:pPr marL="0" indent="0">
              <a:buNone/>
            </a:pPr>
            <a:r>
              <a:rPr lang="en-US" sz="1400" dirty="0">
                <a:solidFill>
                  <a:schemeClr val="tx1"/>
                </a:solidFill>
              </a:rPr>
              <a:t>Leave is earned, but timing is subject to exigencies of service.</a:t>
            </a:r>
            <a:endParaRPr lang="en-US" sz="1400" dirty="0"/>
          </a:p>
        </p:txBody>
      </p:sp>
      <p:sp>
        <p:nvSpPr>
          <p:cNvPr id="1048691" name="Principle card 2"/>
          <p:cNvSpPr/>
          <p:nvPr/>
        </p:nvSpPr>
        <p:spPr>
          <a:xfrm>
            <a:off x="4709160" y="1234440"/>
            <a:ext cx="3977640" cy="1508760"/>
          </a:xfrm>
          <a:prstGeom prst="roundRect">
            <a:avLst>
              <a:gd name="adj" fmla="val 4848"/>
            </a:avLst>
          </a:prstGeom>
          <a:solidFill>
            <a:schemeClr val="bg2"/>
          </a:solidFill>
        </p:spPr>
      </p:sp>
      <p:sp>
        <p:nvSpPr>
          <p:cNvPr id="1048692" name="Principle 2"/>
          <p:cNvSpPr/>
          <p:nvPr/>
        </p:nvSpPr>
        <p:spPr>
          <a:xfrm>
            <a:off x="4937760" y="1691640"/>
            <a:ext cx="594360" cy="594360"/>
          </a:xfrm>
          <a:prstGeom prst="ellipse">
            <a:avLst/>
          </a:prstGeom>
          <a:solidFill>
            <a:schemeClr val="accent1"/>
          </a:solidFill>
        </p:spPr>
      </p:sp>
      <p:pic>
        <p:nvPicPr>
          <p:cNvPr id="2097163" name="Image 1" descr="Principle 2 icon"/>
          <p:cNvPicPr>
            <a:picLocks noChangeAspect="1"/>
          </p:cNvPicPr>
          <p:nvPr/>
        </p:nvPicPr>
        <p:blipFill>
          <a:blip r:embed="rId4"/>
          <a:stretch>
            <a:fillRect/>
          </a:stretch>
        </p:blipFill>
        <p:spPr>
          <a:xfrm>
            <a:off x="5086350" y="1840230"/>
            <a:ext cx="297180" cy="297180"/>
          </a:xfrm>
          <a:prstGeom prst="rect">
            <a:avLst/>
          </a:prstGeom>
        </p:spPr>
      </p:pic>
      <p:sp>
        <p:nvSpPr>
          <p:cNvPr id="1048693" name="Text 7"/>
          <p:cNvSpPr txBox="1"/>
          <p:nvPr/>
        </p:nvSpPr>
        <p:spPr>
          <a:xfrm>
            <a:off x="5760720" y="1417320"/>
            <a:ext cx="2743200" cy="365760"/>
          </a:xfrm>
          <a:prstGeom prst="rect">
            <a:avLst/>
          </a:prstGeom>
          <a:noFill/>
        </p:spPr>
        <p:txBody>
          <a:bodyPr wrap="square" lIns="0" tIns="0" rIns="0" bIns="0" rtlCol="0" anchor="ctr"/>
          <a:lstStyle/>
          <a:p>
            <a:pPr marL="0" indent="0">
              <a:buNone/>
            </a:pPr>
            <a:r>
              <a:rPr lang="en-US" sz="1600" b="1" dirty="0">
                <a:solidFill>
                  <a:schemeClr val="tx2"/>
                </a:solidFill>
              </a:rPr>
              <a:t>Prior approval</a:t>
            </a:r>
            <a:endParaRPr lang="en-US" sz="1600" dirty="0"/>
          </a:p>
        </p:txBody>
      </p:sp>
      <p:sp>
        <p:nvSpPr>
          <p:cNvPr id="1048694" name="Text 8"/>
          <p:cNvSpPr txBox="1"/>
          <p:nvPr/>
        </p:nvSpPr>
        <p:spPr>
          <a:xfrm>
            <a:off x="5760720" y="1801368"/>
            <a:ext cx="2743200" cy="822960"/>
          </a:xfrm>
          <a:prstGeom prst="rect">
            <a:avLst/>
          </a:prstGeom>
          <a:noFill/>
        </p:spPr>
        <p:txBody>
          <a:bodyPr wrap="square" lIns="0" tIns="0" rIns="0" bIns="0" rtlCol="0" anchor="t"/>
          <a:lstStyle/>
          <a:p>
            <a:pPr marL="0" indent="0">
              <a:buNone/>
            </a:pPr>
            <a:r>
              <a:rPr lang="en-US" sz="1400" dirty="0">
                <a:solidFill>
                  <a:schemeClr val="tx1"/>
                </a:solidFill>
              </a:rPr>
              <a:t>No leave is taken until the competent authority approves it.</a:t>
            </a:r>
            <a:endParaRPr lang="en-US" sz="1400" dirty="0"/>
          </a:p>
        </p:txBody>
      </p:sp>
      <p:sp>
        <p:nvSpPr>
          <p:cNvPr id="1048695" name="Principle card 3"/>
          <p:cNvSpPr/>
          <p:nvPr/>
        </p:nvSpPr>
        <p:spPr>
          <a:xfrm>
            <a:off x="457200" y="2926080"/>
            <a:ext cx="3977640" cy="1508760"/>
          </a:xfrm>
          <a:prstGeom prst="roundRect">
            <a:avLst>
              <a:gd name="adj" fmla="val 4848"/>
            </a:avLst>
          </a:prstGeom>
          <a:solidFill>
            <a:schemeClr val="bg2"/>
          </a:solidFill>
        </p:spPr>
      </p:sp>
      <p:sp>
        <p:nvSpPr>
          <p:cNvPr id="1048696" name="Principle 3"/>
          <p:cNvSpPr/>
          <p:nvPr/>
        </p:nvSpPr>
        <p:spPr>
          <a:xfrm>
            <a:off x="685800" y="3383280"/>
            <a:ext cx="594360" cy="594360"/>
          </a:xfrm>
          <a:prstGeom prst="ellipse">
            <a:avLst/>
          </a:prstGeom>
          <a:solidFill>
            <a:schemeClr val="accent1"/>
          </a:solidFill>
        </p:spPr>
      </p:sp>
      <p:pic>
        <p:nvPicPr>
          <p:cNvPr id="2097164" name="Image 2" descr="Principle 3 icon"/>
          <p:cNvPicPr>
            <a:picLocks noChangeAspect="1"/>
          </p:cNvPicPr>
          <p:nvPr/>
        </p:nvPicPr>
        <p:blipFill>
          <a:blip r:embed="rId5"/>
          <a:stretch>
            <a:fillRect/>
          </a:stretch>
        </p:blipFill>
        <p:spPr>
          <a:xfrm>
            <a:off x="834390" y="3531870"/>
            <a:ext cx="297180" cy="297180"/>
          </a:xfrm>
          <a:prstGeom prst="rect">
            <a:avLst/>
          </a:prstGeom>
        </p:spPr>
      </p:pic>
      <p:sp>
        <p:nvSpPr>
          <p:cNvPr id="1048697" name="Text 11"/>
          <p:cNvSpPr txBox="1"/>
          <p:nvPr/>
        </p:nvSpPr>
        <p:spPr>
          <a:xfrm>
            <a:off x="1508760" y="3108960"/>
            <a:ext cx="2743200" cy="365760"/>
          </a:xfrm>
          <a:prstGeom prst="rect">
            <a:avLst/>
          </a:prstGeom>
          <a:noFill/>
        </p:spPr>
        <p:txBody>
          <a:bodyPr wrap="square" lIns="0" tIns="0" rIns="0" bIns="0" rtlCol="0" anchor="ctr"/>
          <a:lstStyle/>
          <a:p>
            <a:pPr marL="0" indent="0">
              <a:buNone/>
            </a:pPr>
            <a:r>
              <a:rPr lang="en-US" sz="1600" b="1" dirty="0">
                <a:solidFill>
                  <a:schemeClr val="tx2"/>
                </a:solidFill>
              </a:rPr>
              <a:t>Equity and consistency</a:t>
            </a:r>
            <a:endParaRPr lang="en-US" sz="1600" dirty="0"/>
          </a:p>
        </p:txBody>
      </p:sp>
      <p:sp>
        <p:nvSpPr>
          <p:cNvPr id="1048698" name="Text 12"/>
          <p:cNvSpPr txBox="1"/>
          <p:nvPr/>
        </p:nvSpPr>
        <p:spPr>
          <a:xfrm>
            <a:off x="1508760" y="3493008"/>
            <a:ext cx="2743200" cy="822960"/>
          </a:xfrm>
          <a:prstGeom prst="rect">
            <a:avLst/>
          </a:prstGeom>
          <a:noFill/>
        </p:spPr>
        <p:txBody>
          <a:bodyPr wrap="square" lIns="0" tIns="0" rIns="0" bIns="0" rtlCol="0" anchor="t"/>
          <a:lstStyle/>
          <a:p>
            <a:pPr marL="0" indent="0">
              <a:buNone/>
            </a:pPr>
            <a:r>
              <a:rPr lang="en-US" sz="1400" dirty="0">
                <a:solidFill>
                  <a:schemeClr val="tx1"/>
                </a:solidFill>
              </a:rPr>
              <a:t>The same rules, applied fairly to every officer.</a:t>
            </a:r>
            <a:endParaRPr lang="en-US" sz="1400" dirty="0"/>
          </a:p>
        </p:txBody>
      </p:sp>
      <p:sp>
        <p:nvSpPr>
          <p:cNvPr id="1048699" name="Principle card 4"/>
          <p:cNvSpPr/>
          <p:nvPr/>
        </p:nvSpPr>
        <p:spPr>
          <a:xfrm>
            <a:off x="4709160" y="2926080"/>
            <a:ext cx="3977640" cy="1508760"/>
          </a:xfrm>
          <a:prstGeom prst="roundRect">
            <a:avLst>
              <a:gd name="adj" fmla="val 4848"/>
            </a:avLst>
          </a:prstGeom>
          <a:solidFill>
            <a:schemeClr val="bg2"/>
          </a:solidFill>
        </p:spPr>
      </p:sp>
      <p:sp>
        <p:nvSpPr>
          <p:cNvPr id="1048700" name="Principle 4"/>
          <p:cNvSpPr/>
          <p:nvPr/>
        </p:nvSpPr>
        <p:spPr>
          <a:xfrm>
            <a:off x="4937760" y="3383280"/>
            <a:ext cx="594360" cy="594360"/>
          </a:xfrm>
          <a:prstGeom prst="ellipse">
            <a:avLst/>
          </a:prstGeom>
          <a:solidFill>
            <a:schemeClr val="accent1"/>
          </a:solidFill>
        </p:spPr>
      </p:sp>
      <p:pic>
        <p:nvPicPr>
          <p:cNvPr id="2097165" name="Image 3" descr="Principle 4 icon"/>
          <p:cNvPicPr>
            <a:picLocks noChangeAspect="1"/>
          </p:cNvPicPr>
          <p:nvPr/>
        </p:nvPicPr>
        <p:blipFill>
          <a:blip r:embed="rId6"/>
          <a:stretch>
            <a:fillRect/>
          </a:stretch>
        </p:blipFill>
        <p:spPr>
          <a:xfrm>
            <a:off x="5086350" y="3531870"/>
            <a:ext cx="297180" cy="297180"/>
          </a:xfrm>
          <a:prstGeom prst="rect">
            <a:avLst/>
          </a:prstGeom>
        </p:spPr>
      </p:pic>
      <p:sp>
        <p:nvSpPr>
          <p:cNvPr id="1048701" name="Text 15"/>
          <p:cNvSpPr txBox="1"/>
          <p:nvPr/>
        </p:nvSpPr>
        <p:spPr>
          <a:xfrm>
            <a:off x="5760720" y="3108960"/>
            <a:ext cx="2743200" cy="365760"/>
          </a:xfrm>
          <a:prstGeom prst="rect">
            <a:avLst/>
          </a:prstGeom>
          <a:noFill/>
        </p:spPr>
        <p:txBody>
          <a:bodyPr wrap="square" lIns="0" tIns="0" rIns="0" bIns="0" rtlCol="0" anchor="ctr"/>
          <a:lstStyle/>
          <a:p>
            <a:pPr marL="0" indent="0">
              <a:buNone/>
            </a:pPr>
            <a:r>
              <a:rPr lang="en-US" sz="1600" b="1" dirty="0">
                <a:solidFill>
                  <a:schemeClr val="tx2"/>
                </a:solidFill>
              </a:rPr>
              <a:t>Records and accountability</a:t>
            </a:r>
            <a:endParaRPr lang="en-US" sz="1600" dirty="0"/>
          </a:p>
        </p:txBody>
      </p:sp>
      <p:sp>
        <p:nvSpPr>
          <p:cNvPr id="1048702" name="Text 16"/>
          <p:cNvSpPr txBox="1"/>
          <p:nvPr/>
        </p:nvSpPr>
        <p:spPr>
          <a:xfrm>
            <a:off x="5760720" y="3493008"/>
            <a:ext cx="2743200" cy="822960"/>
          </a:xfrm>
          <a:prstGeom prst="rect">
            <a:avLst/>
          </a:prstGeom>
          <a:noFill/>
        </p:spPr>
        <p:txBody>
          <a:bodyPr wrap="square" lIns="0" tIns="0" rIns="0" bIns="0" rtlCol="0" anchor="t"/>
          <a:lstStyle/>
          <a:p>
            <a:pPr marL="0" indent="0">
              <a:buNone/>
            </a:pPr>
            <a:r>
              <a:rPr lang="en-US" sz="1400" dirty="0">
                <a:solidFill>
                  <a:schemeClr val="tx1"/>
                </a:solidFill>
              </a:rPr>
              <a:t>Every day of leave is documented and traceable.</a:t>
            </a:r>
            <a:endParaRPr lang="en-US" sz="1400" dirty="0"/>
          </a:p>
        </p:txBody>
      </p:sp>
      <p:sp>
        <p:nvSpPr>
          <p:cNvPr id="1048703"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048707"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Main types of leave</a:t>
            </a:r>
            <a:endParaRPr lang="en-US" sz="3200" dirty="0"/>
          </a:p>
        </p:txBody>
      </p:sp>
      <p:sp>
        <p:nvSpPr>
          <p:cNvPr id="1048708" name="Type card 1"/>
          <p:cNvSpPr/>
          <p:nvPr/>
        </p:nvSpPr>
        <p:spPr>
          <a:xfrm>
            <a:off x="457200" y="1188720"/>
            <a:ext cx="2560320" cy="1463040"/>
          </a:xfrm>
          <a:prstGeom prst="roundRect">
            <a:avLst>
              <a:gd name="adj" fmla="val 5000"/>
            </a:avLst>
          </a:prstGeom>
          <a:solidFill>
            <a:schemeClr val="bg2"/>
          </a:solidFill>
        </p:spPr>
      </p:sp>
      <p:sp>
        <p:nvSpPr>
          <p:cNvPr id="1048709" name="Type 1"/>
          <p:cNvSpPr/>
          <p:nvPr/>
        </p:nvSpPr>
        <p:spPr>
          <a:xfrm>
            <a:off x="640080" y="1353312"/>
            <a:ext cx="457200" cy="457200"/>
          </a:xfrm>
          <a:prstGeom prst="ellipse">
            <a:avLst/>
          </a:prstGeom>
          <a:solidFill>
            <a:schemeClr val="accent3"/>
          </a:solidFill>
        </p:spPr>
      </p:sp>
      <p:pic>
        <p:nvPicPr>
          <p:cNvPr id="2097166" name="Image 0" descr="Type 1 icon"/>
          <p:cNvPicPr>
            <a:picLocks noChangeAspect="1"/>
          </p:cNvPicPr>
          <p:nvPr/>
        </p:nvPicPr>
        <p:blipFill>
          <a:blip r:embed="rId3"/>
          <a:stretch>
            <a:fillRect/>
          </a:stretch>
        </p:blipFill>
        <p:spPr>
          <a:xfrm>
            <a:off x="754380" y="1467612"/>
            <a:ext cx="228600" cy="228600"/>
          </a:xfrm>
          <a:prstGeom prst="rect">
            <a:avLst/>
          </a:prstGeom>
        </p:spPr>
      </p:pic>
      <p:sp>
        <p:nvSpPr>
          <p:cNvPr id="1048710" name="Text 3"/>
          <p:cNvSpPr txBox="1"/>
          <p:nvPr/>
        </p:nvSpPr>
        <p:spPr>
          <a:xfrm>
            <a:off x="1234440" y="1353312"/>
            <a:ext cx="1691640" cy="457200"/>
          </a:xfrm>
          <a:prstGeom prst="rect">
            <a:avLst/>
          </a:prstGeom>
          <a:noFill/>
        </p:spPr>
        <p:txBody>
          <a:bodyPr wrap="square" lIns="0" tIns="0" rIns="0" bIns="0" rtlCol="0" anchor="ctr"/>
          <a:lstStyle/>
          <a:p>
            <a:pPr marL="0" indent="0">
              <a:buNone/>
            </a:pPr>
            <a:r>
              <a:rPr lang="en-US" sz="1600" b="1" dirty="0">
                <a:solidFill>
                  <a:schemeClr val="tx2"/>
                </a:solidFill>
              </a:rPr>
              <a:t>Annual Leave</a:t>
            </a:r>
            <a:endParaRPr lang="en-US" sz="1600" dirty="0"/>
          </a:p>
        </p:txBody>
      </p:sp>
      <p:sp>
        <p:nvSpPr>
          <p:cNvPr id="1048711" name="Text 4"/>
          <p:cNvSpPr txBox="1"/>
          <p:nvPr/>
        </p:nvSpPr>
        <p:spPr>
          <a:xfrm>
            <a:off x="640080" y="1901952"/>
            <a:ext cx="2240280" cy="713232"/>
          </a:xfrm>
          <a:prstGeom prst="rect">
            <a:avLst/>
          </a:prstGeom>
          <a:noFill/>
        </p:spPr>
        <p:txBody>
          <a:bodyPr wrap="square" lIns="0" tIns="0" rIns="0" bIns="0" rtlCol="0" anchor="t"/>
          <a:lstStyle/>
          <a:p>
            <a:pPr marL="0" indent="0">
              <a:buNone/>
            </a:pPr>
            <a:r>
              <a:rPr lang="en-US" sz="1400" dirty="0">
                <a:solidFill>
                  <a:schemeClr val="tx1"/>
                </a:solidFill>
              </a:rPr>
              <a:t>30 / 21 / 14 working days, by grade level.</a:t>
            </a:r>
            <a:endParaRPr lang="en-US" sz="1400" dirty="0"/>
          </a:p>
        </p:txBody>
      </p:sp>
      <p:sp>
        <p:nvSpPr>
          <p:cNvPr id="1048712" name="Type card 2"/>
          <p:cNvSpPr/>
          <p:nvPr/>
        </p:nvSpPr>
        <p:spPr>
          <a:xfrm>
            <a:off x="3291840" y="1188720"/>
            <a:ext cx="2560320" cy="1463040"/>
          </a:xfrm>
          <a:prstGeom prst="roundRect">
            <a:avLst>
              <a:gd name="adj" fmla="val 5000"/>
            </a:avLst>
          </a:prstGeom>
          <a:solidFill>
            <a:schemeClr val="bg2"/>
          </a:solidFill>
        </p:spPr>
      </p:sp>
      <p:sp>
        <p:nvSpPr>
          <p:cNvPr id="1048713" name="Type 2"/>
          <p:cNvSpPr/>
          <p:nvPr/>
        </p:nvSpPr>
        <p:spPr>
          <a:xfrm>
            <a:off x="3474720" y="1353312"/>
            <a:ext cx="457200" cy="457200"/>
          </a:xfrm>
          <a:prstGeom prst="ellipse">
            <a:avLst/>
          </a:prstGeom>
          <a:solidFill>
            <a:schemeClr val="accent3"/>
          </a:solidFill>
        </p:spPr>
      </p:sp>
      <p:pic>
        <p:nvPicPr>
          <p:cNvPr id="2097167" name="Image 1" descr="Type 2 icon"/>
          <p:cNvPicPr>
            <a:picLocks noChangeAspect="1"/>
          </p:cNvPicPr>
          <p:nvPr/>
        </p:nvPicPr>
        <p:blipFill>
          <a:blip r:embed="rId4"/>
          <a:stretch>
            <a:fillRect/>
          </a:stretch>
        </p:blipFill>
        <p:spPr>
          <a:xfrm>
            <a:off x="3589020" y="1467612"/>
            <a:ext cx="228600" cy="228600"/>
          </a:xfrm>
          <a:prstGeom prst="rect">
            <a:avLst/>
          </a:prstGeom>
        </p:spPr>
      </p:pic>
      <p:sp>
        <p:nvSpPr>
          <p:cNvPr id="1048714" name="Text 7"/>
          <p:cNvSpPr txBox="1"/>
          <p:nvPr/>
        </p:nvSpPr>
        <p:spPr>
          <a:xfrm>
            <a:off x="4069080" y="1353312"/>
            <a:ext cx="1691640" cy="457200"/>
          </a:xfrm>
          <a:prstGeom prst="rect">
            <a:avLst/>
          </a:prstGeom>
          <a:noFill/>
        </p:spPr>
        <p:txBody>
          <a:bodyPr wrap="square" lIns="0" tIns="0" rIns="0" bIns="0" rtlCol="0" anchor="ctr"/>
          <a:lstStyle/>
          <a:p>
            <a:pPr marL="0" indent="0">
              <a:buNone/>
            </a:pPr>
            <a:r>
              <a:rPr lang="en-US" sz="1600" b="1" dirty="0">
                <a:solidFill>
                  <a:schemeClr val="tx2"/>
                </a:solidFill>
              </a:rPr>
              <a:t>Sick Leave</a:t>
            </a:r>
            <a:endParaRPr lang="en-US" sz="1600" dirty="0"/>
          </a:p>
        </p:txBody>
      </p:sp>
      <p:sp>
        <p:nvSpPr>
          <p:cNvPr id="1048715" name="Text 8"/>
          <p:cNvSpPr txBox="1"/>
          <p:nvPr/>
        </p:nvSpPr>
        <p:spPr>
          <a:xfrm>
            <a:off x="3474720" y="1901952"/>
            <a:ext cx="2240280" cy="713232"/>
          </a:xfrm>
          <a:prstGeom prst="rect">
            <a:avLst/>
          </a:prstGeom>
          <a:noFill/>
        </p:spPr>
        <p:txBody>
          <a:bodyPr wrap="square" lIns="0" tIns="0" rIns="0" bIns="0" rtlCol="0" anchor="t"/>
          <a:lstStyle/>
          <a:p>
            <a:pPr marL="0" indent="0">
              <a:buNone/>
            </a:pPr>
            <a:r>
              <a:rPr lang="en-US" sz="1400" dirty="0">
                <a:solidFill>
                  <a:schemeClr val="tx1"/>
                </a:solidFill>
              </a:rPr>
              <a:t>Medical certificate; Medical Board if prolonged.</a:t>
            </a:r>
            <a:endParaRPr lang="en-US" sz="1400" dirty="0"/>
          </a:p>
        </p:txBody>
      </p:sp>
      <p:sp>
        <p:nvSpPr>
          <p:cNvPr id="1048716" name="Type card 3"/>
          <p:cNvSpPr/>
          <p:nvPr/>
        </p:nvSpPr>
        <p:spPr>
          <a:xfrm>
            <a:off x="6126480" y="1188720"/>
            <a:ext cx="2560320" cy="1463040"/>
          </a:xfrm>
          <a:prstGeom prst="roundRect">
            <a:avLst>
              <a:gd name="adj" fmla="val 5000"/>
            </a:avLst>
          </a:prstGeom>
          <a:solidFill>
            <a:schemeClr val="bg2"/>
          </a:solidFill>
        </p:spPr>
      </p:sp>
      <p:sp>
        <p:nvSpPr>
          <p:cNvPr id="1048717" name="Type 3"/>
          <p:cNvSpPr/>
          <p:nvPr/>
        </p:nvSpPr>
        <p:spPr>
          <a:xfrm>
            <a:off x="6309360" y="1353312"/>
            <a:ext cx="457200" cy="457200"/>
          </a:xfrm>
          <a:prstGeom prst="ellipse">
            <a:avLst/>
          </a:prstGeom>
          <a:solidFill>
            <a:schemeClr val="accent3"/>
          </a:solidFill>
        </p:spPr>
      </p:sp>
      <p:pic>
        <p:nvPicPr>
          <p:cNvPr id="2097168" name="Image 2" descr="Type 3 icon"/>
          <p:cNvPicPr>
            <a:picLocks noChangeAspect="1"/>
          </p:cNvPicPr>
          <p:nvPr/>
        </p:nvPicPr>
        <p:blipFill>
          <a:blip r:embed="rId5"/>
          <a:stretch>
            <a:fillRect/>
          </a:stretch>
        </p:blipFill>
        <p:spPr>
          <a:xfrm>
            <a:off x="6423660" y="1467612"/>
            <a:ext cx="228600" cy="228600"/>
          </a:xfrm>
          <a:prstGeom prst="rect">
            <a:avLst/>
          </a:prstGeom>
        </p:spPr>
      </p:pic>
      <p:sp>
        <p:nvSpPr>
          <p:cNvPr id="1048718" name="Text 11"/>
          <p:cNvSpPr txBox="1"/>
          <p:nvPr/>
        </p:nvSpPr>
        <p:spPr>
          <a:xfrm>
            <a:off x="6903720" y="1353312"/>
            <a:ext cx="1691640" cy="457200"/>
          </a:xfrm>
          <a:prstGeom prst="rect">
            <a:avLst/>
          </a:prstGeom>
          <a:noFill/>
        </p:spPr>
        <p:txBody>
          <a:bodyPr wrap="square" lIns="0" tIns="0" rIns="0" bIns="0" rtlCol="0" anchor="ctr"/>
          <a:lstStyle/>
          <a:p>
            <a:pPr marL="0" indent="0">
              <a:buNone/>
            </a:pPr>
            <a:r>
              <a:rPr lang="en-US" sz="1600" b="1" dirty="0">
                <a:solidFill>
                  <a:schemeClr val="tx2"/>
                </a:solidFill>
              </a:rPr>
              <a:t>Maternity Leave</a:t>
            </a:r>
            <a:endParaRPr lang="en-US" sz="1600" dirty="0"/>
          </a:p>
        </p:txBody>
      </p:sp>
      <p:sp>
        <p:nvSpPr>
          <p:cNvPr id="1048719" name="Text 12"/>
          <p:cNvSpPr txBox="1"/>
          <p:nvPr/>
        </p:nvSpPr>
        <p:spPr>
          <a:xfrm>
            <a:off x="6309360" y="1901952"/>
            <a:ext cx="2240280" cy="713232"/>
          </a:xfrm>
          <a:prstGeom prst="rect">
            <a:avLst/>
          </a:prstGeom>
          <a:noFill/>
        </p:spPr>
        <p:txBody>
          <a:bodyPr wrap="square" lIns="0" tIns="0" rIns="0" bIns="0" rtlCol="0" anchor="t"/>
          <a:lstStyle/>
          <a:p>
            <a:pPr marL="0" indent="0">
              <a:buNone/>
            </a:pPr>
            <a:r>
              <a:rPr lang="en-US" sz="1400" dirty="0">
                <a:solidFill>
                  <a:schemeClr val="tx1"/>
                </a:solidFill>
              </a:rPr>
              <a:t>16 weeks (112 working days) on full pay (Annual Leave inclusive)</a:t>
            </a:r>
            <a:endParaRPr lang="en-US" sz="1400" dirty="0"/>
          </a:p>
        </p:txBody>
      </p:sp>
      <p:sp>
        <p:nvSpPr>
          <p:cNvPr id="1048720" name="Type card 4"/>
          <p:cNvSpPr/>
          <p:nvPr/>
        </p:nvSpPr>
        <p:spPr>
          <a:xfrm>
            <a:off x="457200" y="2834640"/>
            <a:ext cx="2560320" cy="1463040"/>
          </a:xfrm>
          <a:prstGeom prst="roundRect">
            <a:avLst>
              <a:gd name="adj" fmla="val 5000"/>
            </a:avLst>
          </a:prstGeom>
          <a:solidFill>
            <a:schemeClr val="bg2"/>
          </a:solidFill>
        </p:spPr>
      </p:sp>
      <p:sp>
        <p:nvSpPr>
          <p:cNvPr id="1048721" name="Type 4"/>
          <p:cNvSpPr/>
          <p:nvPr/>
        </p:nvSpPr>
        <p:spPr>
          <a:xfrm>
            <a:off x="640080" y="2999232"/>
            <a:ext cx="457200" cy="457200"/>
          </a:xfrm>
          <a:prstGeom prst="ellipse">
            <a:avLst/>
          </a:prstGeom>
          <a:solidFill>
            <a:schemeClr val="accent3"/>
          </a:solidFill>
        </p:spPr>
      </p:sp>
      <p:pic>
        <p:nvPicPr>
          <p:cNvPr id="2097169" name="Image 3" descr="Type 4 icon"/>
          <p:cNvPicPr>
            <a:picLocks noChangeAspect="1"/>
          </p:cNvPicPr>
          <p:nvPr/>
        </p:nvPicPr>
        <p:blipFill>
          <a:blip r:embed="rId6"/>
          <a:stretch>
            <a:fillRect/>
          </a:stretch>
        </p:blipFill>
        <p:spPr>
          <a:xfrm>
            <a:off x="754380" y="3113532"/>
            <a:ext cx="228600" cy="228600"/>
          </a:xfrm>
          <a:prstGeom prst="rect">
            <a:avLst/>
          </a:prstGeom>
        </p:spPr>
      </p:pic>
      <p:sp>
        <p:nvSpPr>
          <p:cNvPr id="1048722" name="Text 15"/>
          <p:cNvSpPr txBox="1"/>
          <p:nvPr/>
        </p:nvSpPr>
        <p:spPr>
          <a:xfrm>
            <a:off x="1234440" y="2999232"/>
            <a:ext cx="1691640" cy="457200"/>
          </a:xfrm>
          <a:prstGeom prst="rect">
            <a:avLst/>
          </a:prstGeom>
          <a:noFill/>
        </p:spPr>
        <p:txBody>
          <a:bodyPr wrap="square" lIns="0" tIns="0" rIns="0" bIns="0" rtlCol="0" anchor="ctr"/>
          <a:lstStyle/>
          <a:p>
            <a:pPr marL="0" indent="0">
              <a:buNone/>
            </a:pPr>
            <a:r>
              <a:rPr lang="en-US" sz="1600" b="1" dirty="0" smtClean="0">
                <a:solidFill>
                  <a:schemeClr val="tx2"/>
                </a:solidFill>
              </a:rPr>
              <a:t>Paternity</a:t>
            </a:r>
            <a:r>
              <a:rPr lang="" sz="1600" b="1" dirty="0" smtClean="0">
                <a:solidFill>
                  <a:schemeClr val="tx2"/>
                </a:solidFill>
              </a:rPr>
              <a:t> </a:t>
            </a:r>
            <a:r>
              <a:rPr lang="en-US" sz="1600" b="1" dirty="0" smtClean="0">
                <a:solidFill>
                  <a:schemeClr val="tx2"/>
                </a:solidFill>
              </a:rPr>
              <a:t>Leave</a:t>
            </a:r>
            <a:endParaRPr lang="en-US" sz="1600" dirty="0"/>
          </a:p>
        </p:txBody>
      </p:sp>
      <p:sp>
        <p:nvSpPr>
          <p:cNvPr id="1048723" name="Text 16"/>
          <p:cNvSpPr txBox="1"/>
          <p:nvPr/>
        </p:nvSpPr>
        <p:spPr>
          <a:xfrm>
            <a:off x="640080" y="3547872"/>
            <a:ext cx="2240280" cy="713232"/>
          </a:xfrm>
          <a:prstGeom prst="rect">
            <a:avLst/>
          </a:prstGeom>
          <a:noFill/>
        </p:spPr>
        <p:txBody>
          <a:bodyPr wrap="square" lIns="0" tIns="0" rIns="0" bIns="0" rtlCol="0" anchor="t"/>
          <a:lstStyle/>
          <a:p>
            <a:pPr marL="0" indent="0">
              <a:buNone/>
            </a:pPr>
            <a:r>
              <a:rPr lang="en-US" sz="1400" dirty="0">
                <a:solidFill>
                  <a:schemeClr val="tx1"/>
                </a:solidFill>
              </a:rPr>
              <a:t>14 working days; once in 2 years, max 4 children.</a:t>
            </a:r>
            <a:endParaRPr lang="en-US" sz="1400" dirty="0"/>
          </a:p>
        </p:txBody>
      </p:sp>
      <p:sp>
        <p:nvSpPr>
          <p:cNvPr id="1048724" name="Type card 5"/>
          <p:cNvSpPr/>
          <p:nvPr/>
        </p:nvSpPr>
        <p:spPr>
          <a:xfrm>
            <a:off x="3291840" y="2834640"/>
            <a:ext cx="2560320" cy="1463040"/>
          </a:xfrm>
          <a:prstGeom prst="roundRect">
            <a:avLst>
              <a:gd name="adj" fmla="val 5000"/>
            </a:avLst>
          </a:prstGeom>
          <a:solidFill>
            <a:schemeClr val="bg2"/>
          </a:solidFill>
        </p:spPr>
      </p:sp>
      <p:sp>
        <p:nvSpPr>
          <p:cNvPr id="1048725" name="Type 5"/>
          <p:cNvSpPr/>
          <p:nvPr/>
        </p:nvSpPr>
        <p:spPr>
          <a:xfrm>
            <a:off x="3474720" y="2999232"/>
            <a:ext cx="457200" cy="457200"/>
          </a:xfrm>
          <a:prstGeom prst="ellipse">
            <a:avLst/>
          </a:prstGeom>
          <a:solidFill>
            <a:schemeClr val="accent3"/>
          </a:solidFill>
        </p:spPr>
      </p:sp>
      <p:pic>
        <p:nvPicPr>
          <p:cNvPr id="2097170" name="Image 4" descr="Type 5 icon"/>
          <p:cNvPicPr>
            <a:picLocks noChangeAspect="1"/>
          </p:cNvPicPr>
          <p:nvPr/>
        </p:nvPicPr>
        <p:blipFill>
          <a:blip r:embed="rId7"/>
          <a:stretch>
            <a:fillRect/>
          </a:stretch>
        </p:blipFill>
        <p:spPr>
          <a:xfrm>
            <a:off x="3589020" y="3113532"/>
            <a:ext cx="228600" cy="228600"/>
          </a:xfrm>
          <a:prstGeom prst="rect">
            <a:avLst/>
          </a:prstGeom>
        </p:spPr>
      </p:pic>
      <p:sp>
        <p:nvSpPr>
          <p:cNvPr id="1048726" name="Text 19"/>
          <p:cNvSpPr txBox="1"/>
          <p:nvPr/>
        </p:nvSpPr>
        <p:spPr>
          <a:xfrm>
            <a:off x="4069080" y="2999232"/>
            <a:ext cx="1691640" cy="457200"/>
          </a:xfrm>
          <a:prstGeom prst="rect">
            <a:avLst/>
          </a:prstGeom>
          <a:noFill/>
        </p:spPr>
        <p:txBody>
          <a:bodyPr wrap="square" lIns="0" tIns="0" rIns="0" bIns="0" rtlCol="0" anchor="ctr"/>
          <a:lstStyle/>
          <a:p>
            <a:pPr marL="0" indent="0">
              <a:buNone/>
            </a:pPr>
            <a:r>
              <a:rPr lang="en-US" sz="1600" b="1" dirty="0">
                <a:solidFill>
                  <a:schemeClr val="tx2"/>
                </a:solidFill>
              </a:rPr>
              <a:t>Casual Leave</a:t>
            </a:r>
            <a:endParaRPr lang="en-US" sz="1600" dirty="0"/>
          </a:p>
        </p:txBody>
      </p:sp>
      <p:sp>
        <p:nvSpPr>
          <p:cNvPr id="1048727" name="Text 20"/>
          <p:cNvSpPr txBox="1"/>
          <p:nvPr/>
        </p:nvSpPr>
        <p:spPr>
          <a:xfrm>
            <a:off x="3474720" y="3547872"/>
            <a:ext cx="2240280" cy="713232"/>
          </a:xfrm>
          <a:prstGeom prst="rect">
            <a:avLst/>
          </a:prstGeom>
          <a:noFill/>
        </p:spPr>
        <p:txBody>
          <a:bodyPr wrap="square" lIns="0" tIns="0" rIns="0" bIns="0" rtlCol="0" anchor="t"/>
          <a:lstStyle/>
          <a:p>
            <a:pPr marL="0" indent="0">
              <a:buNone/>
            </a:pPr>
            <a:r>
              <a:rPr lang="en-US" sz="1400" dirty="0">
                <a:solidFill>
                  <a:schemeClr val="tx1"/>
                </a:solidFill>
              </a:rPr>
              <a:t>Short, urgent personal matters; up to 7 days a year.</a:t>
            </a:r>
            <a:endParaRPr lang="en-US" sz="1400" dirty="0"/>
          </a:p>
        </p:txBody>
      </p:sp>
      <p:sp>
        <p:nvSpPr>
          <p:cNvPr id="1048728" name="Type card 6"/>
          <p:cNvSpPr/>
          <p:nvPr/>
        </p:nvSpPr>
        <p:spPr>
          <a:xfrm>
            <a:off x="6126480" y="2834640"/>
            <a:ext cx="2560320" cy="1463040"/>
          </a:xfrm>
          <a:prstGeom prst="roundRect">
            <a:avLst>
              <a:gd name="adj" fmla="val 5000"/>
            </a:avLst>
          </a:prstGeom>
          <a:solidFill>
            <a:schemeClr val="bg2"/>
          </a:solidFill>
        </p:spPr>
      </p:sp>
      <p:sp>
        <p:nvSpPr>
          <p:cNvPr id="1048729" name="Type 6"/>
          <p:cNvSpPr/>
          <p:nvPr/>
        </p:nvSpPr>
        <p:spPr>
          <a:xfrm>
            <a:off x="6309360" y="2999232"/>
            <a:ext cx="457200" cy="457200"/>
          </a:xfrm>
          <a:prstGeom prst="ellipse">
            <a:avLst/>
          </a:prstGeom>
          <a:solidFill>
            <a:schemeClr val="accent3"/>
          </a:solidFill>
        </p:spPr>
      </p:sp>
      <p:pic>
        <p:nvPicPr>
          <p:cNvPr id="2097171" name="Image 5" descr="Type 6 icon"/>
          <p:cNvPicPr>
            <a:picLocks noChangeAspect="1"/>
          </p:cNvPicPr>
          <p:nvPr/>
        </p:nvPicPr>
        <p:blipFill>
          <a:blip r:embed="rId8"/>
          <a:stretch>
            <a:fillRect/>
          </a:stretch>
        </p:blipFill>
        <p:spPr>
          <a:xfrm>
            <a:off x="6423660" y="3113532"/>
            <a:ext cx="228600" cy="228600"/>
          </a:xfrm>
          <a:prstGeom prst="rect">
            <a:avLst/>
          </a:prstGeom>
        </p:spPr>
      </p:pic>
      <p:sp>
        <p:nvSpPr>
          <p:cNvPr id="1048730" name="Text 23"/>
          <p:cNvSpPr txBox="1"/>
          <p:nvPr/>
        </p:nvSpPr>
        <p:spPr>
          <a:xfrm>
            <a:off x="6903720" y="2999232"/>
            <a:ext cx="1691640" cy="457200"/>
          </a:xfrm>
          <a:prstGeom prst="rect">
            <a:avLst/>
          </a:prstGeom>
          <a:noFill/>
        </p:spPr>
        <p:txBody>
          <a:bodyPr wrap="square" lIns="0" tIns="0" rIns="0" bIns="0" rtlCol="0" anchor="ctr"/>
          <a:lstStyle/>
          <a:p>
            <a:pPr marL="0" indent="0">
              <a:buNone/>
            </a:pPr>
            <a:r>
              <a:rPr lang="en-US" sz="1600" b="1" dirty="0">
                <a:solidFill>
                  <a:schemeClr val="tx2"/>
                </a:solidFill>
              </a:rPr>
              <a:t>Study Leave</a:t>
            </a:r>
            <a:endParaRPr lang="en-US" sz="1600" dirty="0"/>
          </a:p>
        </p:txBody>
      </p:sp>
      <p:sp>
        <p:nvSpPr>
          <p:cNvPr id="1048731" name="Text 24"/>
          <p:cNvSpPr txBox="1"/>
          <p:nvPr/>
        </p:nvSpPr>
        <p:spPr>
          <a:xfrm>
            <a:off x="6309360" y="3547872"/>
            <a:ext cx="2240280" cy="713232"/>
          </a:xfrm>
          <a:prstGeom prst="rect">
            <a:avLst/>
          </a:prstGeom>
          <a:noFill/>
        </p:spPr>
        <p:txBody>
          <a:bodyPr wrap="square" lIns="0" tIns="0" rIns="0" bIns="0" rtlCol="0" anchor="t"/>
          <a:lstStyle/>
          <a:p>
            <a:pPr marL="0" indent="0">
              <a:buNone/>
            </a:pPr>
            <a:r>
              <a:rPr lang="en-US" sz="1400" dirty="0">
                <a:solidFill>
                  <a:schemeClr val="tx1"/>
                </a:solidFill>
              </a:rPr>
              <a:t>With or without pay.</a:t>
            </a:r>
            <a:endParaRPr lang="en-US" sz="1400" dirty="0"/>
          </a:p>
        </p:txBody>
      </p:sp>
      <p:sp>
        <p:nvSpPr>
          <p:cNvPr id="1048732" name="Text 25"/>
          <p:cNvSpPr txBox="1"/>
          <p:nvPr/>
        </p:nvSpPr>
        <p:spPr>
          <a:xfrm>
            <a:off x="457200" y="4434840"/>
            <a:ext cx="8229600" cy="274320"/>
          </a:xfrm>
          <a:prstGeom prst="rect">
            <a:avLst/>
          </a:prstGeom>
          <a:noFill/>
        </p:spPr>
        <p:txBody>
          <a:bodyPr wrap="square" lIns="0" tIns="0" rIns="0" bIns="0" rtlCol="0" anchor="ctr"/>
          <a:lstStyle/>
          <a:p>
            <a:pPr marL="0" indent="0">
              <a:buNone/>
            </a:pPr>
            <a:r>
              <a:rPr lang="en-US" sz="1100" i="1" dirty="0">
                <a:solidFill>
                  <a:schemeClr val="accent6"/>
                </a:solidFill>
              </a:rPr>
              <a:t>Source: PSR 2021 (Chapter 12) and Head of Service circular of 25 Nov 2022 (leave computed in working days).</a:t>
            </a:r>
            <a:endParaRPr lang="en-US" sz="1100" dirty="0"/>
          </a:p>
        </p:txBody>
      </p:sp>
      <p:sp>
        <p:nvSpPr>
          <p:cNvPr id="1048733"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1048737"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Annual leave at a glance</a:t>
            </a:r>
            <a:endParaRPr lang="en-US" sz="3200" dirty="0"/>
          </a:p>
        </p:txBody>
      </p:sp>
      <p:sp>
        <p:nvSpPr>
          <p:cNvPr id="1048738" name="Annual stat card 1"/>
          <p:cNvSpPr/>
          <p:nvPr/>
        </p:nvSpPr>
        <p:spPr>
          <a:xfrm>
            <a:off x="457200" y="1188720"/>
            <a:ext cx="2560320" cy="2148840"/>
          </a:xfrm>
          <a:prstGeom prst="roundRect">
            <a:avLst>
              <a:gd name="adj" fmla="val 3404"/>
            </a:avLst>
          </a:prstGeom>
          <a:solidFill>
            <a:schemeClr val="bg2"/>
          </a:solidFill>
        </p:spPr>
      </p:sp>
      <p:sp>
        <p:nvSpPr>
          <p:cNvPr id="1048739" name="Text 2"/>
          <p:cNvSpPr txBox="1"/>
          <p:nvPr/>
        </p:nvSpPr>
        <p:spPr>
          <a:xfrm>
            <a:off x="457200" y="1280160"/>
            <a:ext cx="2560320" cy="1097280"/>
          </a:xfrm>
          <a:prstGeom prst="rect">
            <a:avLst/>
          </a:prstGeom>
          <a:noFill/>
        </p:spPr>
        <p:txBody>
          <a:bodyPr wrap="square" lIns="0" tIns="0" rIns="0" bIns="0" rtlCol="0" anchor="ctr"/>
          <a:lstStyle/>
          <a:p>
            <a:pPr marL="0" indent="0" algn="ctr">
              <a:buNone/>
            </a:pPr>
            <a:r>
              <a:rPr lang="en-US" sz="7200" b="1" dirty="0">
                <a:solidFill>
                  <a:schemeClr val="tx2"/>
                </a:solidFill>
                <a:latin typeface="Cambria" pitchFamily="34" charset="0"/>
                <a:ea typeface="Cambria" pitchFamily="34" charset="-122"/>
                <a:cs typeface="Cambria" pitchFamily="34" charset="-120"/>
              </a:rPr>
              <a:t>30</a:t>
            </a:r>
            <a:endParaRPr lang="en-US" sz="7200" dirty="0"/>
          </a:p>
        </p:txBody>
      </p:sp>
      <p:sp>
        <p:nvSpPr>
          <p:cNvPr id="1048740" name="Text 3"/>
          <p:cNvSpPr txBox="1"/>
          <p:nvPr/>
        </p:nvSpPr>
        <p:spPr>
          <a:xfrm>
            <a:off x="457200" y="2377440"/>
            <a:ext cx="2560320" cy="320040"/>
          </a:xfrm>
          <a:prstGeom prst="rect">
            <a:avLst/>
          </a:prstGeom>
          <a:noFill/>
        </p:spPr>
        <p:txBody>
          <a:bodyPr wrap="square" lIns="0" tIns="0" rIns="0" bIns="0" rtlCol="0" anchor="ctr"/>
          <a:lstStyle/>
          <a:p>
            <a:pPr marL="0" indent="0" algn="ctr">
              <a:buNone/>
            </a:pPr>
            <a:r>
              <a:rPr lang="en-US" sz="1400" dirty="0">
                <a:solidFill>
                  <a:schemeClr val="accent6"/>
                </a:solidFill>
              </a:rPr>
              <a:t>working days</a:t>
            </a:r>
            <a:endParaRPr lang="en-US" sz="1400" dirty="0"/>
          </a:p>
        </p:txBody>
      </p:sp>
      <p:sp>
        <p:nvSpPr>
          <p:cNvPr id="1048741" name="Text 4"/>
          <p:cNvSpPr txBox="1"/>
          <p:nvPr/>
        </p:nvSpPr>
        <p:spPr>
          <a:xfrm>
            <a:off x="457200" y="2743200"/>
            <a:ext cx="2560320" cy="365760"/>
          </a:xfrm>
          <a:prstGeom prst="rect">
            <a:avLst/>
          </a:prstGeom>
          <a:noFill/>
        </p:spPr>
        <p:txBody>
          <a:bodyPr wrap="square" lIns="0" tIns="0" rIns="0" bIns="0" rtlCol="0" anchor="ctr"/>
          <a:lstStyle/>
          <a:p>
            <a:pPr marL="0" indent="0" algn="ctr">
              <a:buNone/>
            </a:pPr>
            <a:r>
              <a:rPr lang="en-US" sz="1800" b="1" dirty="0">
                <a:solidFill>
                  <a:schemeClr val="accent3"/>
                </a:solidFill>
              </a:rPr>
              <a:t>GL 07 and above</a:t>
            </a:r>
            <a:endParaRPr lang="en-US" sz="1800" dirty="0"/>
          </a:p>
        </p:txBody>
      </p:sp>
      <p:sp>
        <p:nvSpPr>
          <p:cNvPr id="1048742" name="Annual stat card 2"/>
          <p:cNvSpPr/>
          <p:nvPr/>
        </p:nvSpPr>
        <p:spPr>
          <a:xfrm>
            <a:off x="3291840" y="1188720"/>
            <a:ext cx="2560320" cy="2148840"/>
          </a:xfrm>
          <a:prstGeom prst="roundRect">
            <a:avLst>
              <a:gd name="adj" fmla="val 3404"/>
            </a:avLst>
          </a:prstGeom>
          <a:solidFill>
            <a:schemeClr val="bg2"/>
          </a:solidFill>
        </p:spPr>
      </p:sp>
      <p:sp>
        <p:nvSpPr>
          <p:cNvPr id="1048743" name="Text 6"/>
          <p:cNvSpPr txBox="1"/>
          <p:nvPr/>
        </p:nvSpPr>
        <p:spPr>
          <a:xfrm>
            <a:off x="3291840" y="1280160"/>
            <a:ext cx="2560320" cy="1097280"/>
          </a:xfrm>
          <a:prstGeom prst="rect">
            <a:avLst/>
          </a:prstGeom>
          <a:noFill/>
        </p:spPr>
        <p:txBody>
          <a:bodyPr wrap="square" lIns="0" tIns="0" rIns="0" bIns="0" rtlCol="0" anchor="ctr"/>
          <a:lstStyle/>
          <a:p>
            <a:pPr marL="0" indent="0" algn="ctr">
              <a:buNone/>
            </a:pPr>
            <a:r>
              <a:rPr lang="en-US" sz="7200" b="1" dirty="0">
                <a:solidFill>
                  <a:schemeClr val="tx2"/>
                </a:solidFill>
                <a:latin typeface="Cambria" pitchFamily="34" charset="0"/>
                <a:ea typeface="Cambria" pitchFamily="34" charset="-122"/>
                <a:cs typeface="Cambria" pitchFamily="34" charset="-120"/>
              </a:rPr>
              <a:t>21</a:t>
            </a:r>
            <a:endParaRPr lang="en-US" sz="7200" dirty="0"/>
          </a:p>
        </p:txBody>
      </p:sp>
      <p:sp>
        <p:nvSpPr>
          <p:cNvPr id="1048744" name="Text 7"/>
          <p:cNvSpPr txBox="1"/>
          <p:nvPr/>
        </p:nvSpPr>
        <p:spPr>
          <a:xfrm>
            <a:off x="3291840" y="2377440"/>
            <a:ext cx="2560320" cy="320040"/>
          </a:xfrm>
          <a:prstGeom prst="rect">
            <a:avLst/>
          </a:prstGeom>
          <a:noFill/>
        </p:spPr>
        <p:txBody>
          <a:bodyPr wrap="square" lIns="0" tIns="0" rIns="0" bIns="0" rtlCol="0" anchor="ctr"/>
          <a:lstStyle/>
          <a:p>
            <a:pPr marL="0" indent="0" algn="ctr">
              <a:buNone/>
            </a:pPr>
            <a:r>
              <a:rPr lang="en-US" sz="1400" dirty="0">
                <a:solidFill>
                  <a:schemeClr val="accent6"/>
                </a:solidFill>
              </a:rPr>
              <a:t>working days</a:t>
            </a:r>
            <a:endParaRPr lang="en-US" sz="1400" dirty="0"/>
          </a:p>
        </p:txBody>
      </p:sp>
      <p:sp>
        <p:nvSpPr>
          <p:cNvPr id="1048745" name="Text 8"/>
          <p:cNvSpPr txBox="1"/>
          <p:nvPr/>
        </p:nvSpPr>
        <p:spPr>
          <a:xfrm>
            <a:off x="3291840" y="2743200"/>
            <a:ext cx="2560320" cy="365760"/>
          </a:xfrm>
          <a:prstGeom prst="rect">
            <a:avLst/>
          </a:prstGeom>
          <a:noFill/>
        </p:spPr>
        <p:txBody>
          <a:bodyPr wrap="square" lIns="0" tIns="0" rIns="0" bIns="0" rtlCol="0" anchor="ctr"/>
          <a:lstStyle/>
          <a:p>
            <a:pPr marL="0" indent="0" algn="ctr">
              <a:buNone/>
            </a:pPr>
            <a:r>
              <a:rPr lang="en-US" sz="1800" b="1" dirty="0">
                <a:solidFill>
                  <a:schemeClr val="accent3"/>
                </a:solidFill>
              </a:rPr>
              <a:t>GL 04 to 06</a:t>
            </a:r>
            <a:endParaRPr lang="en-US" sz="1800" dirty="0"/>
          </a:p>
        </p:txBody>
      </p:sp>
      <p:sp>
        <p:nvSpPr>
          <p:cNvPr id="1048746" name="Annual stat card 3"/>
          <p:cNvSpPr/>
          <p:nvPr/>
        </p:nvSpPr>
        <p:spPr>
          <a:xfrm>
            <a:off x="6126480" y="1188720"/>
            <a:ext cx="2560320" cy="2148840"/>
          </a:xfrm>
          <a:prstGeom prst="roundRect">
            <a:avLst>
              <a:gd name="adj" fmla="val 3404"/>
            </a:avLst>
          </a:prstGeom>
          <a:solidFill>
            <a:schemeClr val="bg2"/>
          </a:solidFill>
        </p:spPr>
      </p:sp>
      <p:sp>
        <p:nvSpPr>
          <p:cNvPr id="1048747" name="Text 10"/>
          <p:cNvSpPr txBox="1"/>
          <p:nvPr/>
        </p:nvSpPr>
        <p:spPr>
          <a:xfrm>
            <a:off x="6126480" y="1280160"/>
            <a:ext cx="2560320" cy="1097280"/>
          </a:xfrm>
          <a:prstGeom prst="rect">
            <a:avLst/>
          </a:prstGeom>
          <a:noFill/>
        </p:spPr>
        <p:txBody>
          <a:bodyPr wrap="square" lIns="0" tIns="0" rIns="0" bIns="0" rtlCol="0" anchor="ctr"/>
          <a:lstStyle/>
          <a:p>
            <a:pPr marL="0" indent="0" algn="ctr">
              <a:buNone/>
            </a:pPr>
            <a:r>
              <a:rPr lang="en-US" sz="7200" b="1" dirty="0">
                <a:solidFill>
                  <a:schemeClr val="tx2"/>
                </a:solidFill>
                <a:latin typeface="Cambria" pitchFamily="34" charset="0"/>
                <a:ea typeface="Cambria" pitchFamily="34" charset="-122"/>
                <a:cs typeface="Cambria" pitchFamily="34" charset="-120"/>
              </a:rPr>
              <a:t>14</a:t>
            </a:r>
            <a:endParaRPr lang="en-US" sz="7200" dirty="0"/>
          </a:p>
        </p:txBody>
      </p:sp>
      <p:sp>
        <p:nvSpPr>
          <p:cNvPr id="1048748" name="Text 11"/>
          <p:cNvSpPr txBox="1"/>
          <p:nvPr/>
        </p:nvSpPr>
        <p:spPr>
          <a:xfrm>
            <a:off x="6126480" y="2377440"/>
            <a:ext cx="2560320" cy="320040"/>
          </a:xfrm>
          <a:prstGeom prst="rect">
            <a:avLst/>
          </a:prstGeom>
          <a:noFill/>
        </p:spPr>
        <p:txBody>
          <a:bodyPr wrap="square" lIns="0" tIns="0" rIns="0" bIns="0" rtlCol="0" anchor="ctr"/>
          <a:lstStyle/>
          <a:p>
            <a:pPr marL="0" indent="0" algn="ctr">
              <a:buNone/>
            </a:pPr>
            <a:r>
              <a:rPr lang="en-US" sz="1400" dirty="0">
                <a:solidFill>
                  <a:schemeClr val="accent6"/>
                </a:solidFill>
              </a:rPr>
              <a:t>working days</a:t>
            </a:r>
            <a:endParaRPr lang="en-US" sz="1400" dirty="0"/>
          </a:p>
        </p:txBody>
      </p:sp>
      <p:sp>
        <p:nvSpPr>
          <p:cNvPr id="1048749" name="Text 12"/>
          <p:cNvSpPr txBox="1"/>
          <p:nvPr/>
        </p:nvSpPr>
        <p:spPr>
          <a:xfrm>
            <a:off x="6126480" y="2743200"/>
            <a:ext cx="2560320" cy="365760"/>
          </a:xfrm>
          <a:prstGeom prst="rect">
            <a:avLst/>
          </a:prstGeom>
          <a:noFill/>
        </p:spPr>
        <p:txBody>
          <a:bodyPr wrap="square" lIns="0" tIns="0" rIns="0" bIns="0" rtlCol="0" anchor="ctr"/>
          <a:lstStyle/>
          <a:p>
            <a:pPr marL="0" indent="0" algn="ctr">
              <a:buNone/>
            </a:pPr>
            <a:r>
              <a:rPr lang="en-US" sz="1800" b="1" dirty="0">
                <a:solidFill>
                  <a:schemeClr val="accent3"/>
                </a:solidFill>
              </a:rPr>
              <a:t>GL 03 and below</a:t>
            </a:r>
            <a:endParaRPr lang="en-US" sz="1800" dirty="0"/>
          </a:p>
        </p:txBody>
      </p:sp>
      <p:sp>
        <p:nvSpPr>
          <p:cNvPr id="1048750" name="Annual leave conditions"/>
          <p:cNvSpPr/>
          <p:nvPr/>
        </p:nvSpPr>
        <p:spPr>
          <a:xfrm>
            <a:off x="457200" y="3566160"/>
            <a:ext cx="8229600" cy="960120"/>
          </a:xfrm>
          <a:prstGeom prst="roundRect">
            <a:avLst>
              <a:gd name="adj" fmla="val 7619"/>
            </a:avLst>
          </a:prstGeom>
          <a:solidFill>
            <a:schemeClr val="accent1"/>
          </a:solidFill>
        </p:spPr>
      </p:sp>
      <p:sp>
        <p:nvSpPr>
          <p:cNvPr id="1048751" name="Text 14"/>
          <p:cNvSpPr txBox="1"/>
          <p:nvPr/>
        </p:nvSpPr>
        <p:spPr>
          <a:xfrm>
            <a:off x="731520" y="3566160"/>
            <a:ext cx="7680960" cy="960120"/>
          </a:xfrm>
          <a:prstGeom prst="rect">
            <a:avLst/>
          </a:prstGeom>
          <a:noFill/>
        </p:spPr>
        <p:txBody>
          <a:bodyPr wrap="square" lIns="0" tIns="0" rIns="0" bIns="0" rtlCol="0" anchor="ctr"/>
          <a:lstStyle/>
          <a:p>
            <a:pPr marL="0" indent="0">
              <a:buNone/>
            </a:pPr>
            <a:r>
              <a:rPr lang="en-US" sz="1500" b="1" dirty="0">
                <a:solidFill>
                  <a:schemeClr val="bg1"/>
                </a:solidFill>
              </a:rPr>
              <a:t>Computed in working days (Mon to Fri) </a:t>
            </a:r>
            <a:r>
              <a:rPr lang="en-US" sz="1500" dirty="0">
                <a:solidFill>
                  <a:schemeClr val="bg1"/>
                </a:solidFill>
              </a:rPr>
              <a:t>since the Head of Service circular of 25 Nov 2022. Not an absolute right: timing is subject to the exigencies of service.</a:t>
            </a:r>
            <a:endParaRPr lang="en-US" sz="1500" dirty="0"/>
          </a:p>
        </p:txBody>
      </p:sp>
      <p:sp>
        <p:nvSpPr>
          <p:cNvPr id="1048752"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1048756"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Application procedure: five steps</a:t>
            </a:r>
            <a:endParaRPr lang="en-US" sz="3200" dirty="0"/>
          </a:p>
        </p:txBody>
      </p:sp>
      <p:sp>
        <p:nvSpPr>
          <p:cNvPr id="1048757" name="Step card 1"/>
          <p:cNvSpPr/>
          <p:nvPr/>
        </p:nvSpPr>
        <p:spPr>
          <a:xfrm>
            <a:off x="457200" y="1188720"/>
            <a:ext cx="1481328" cy="2606040"/>
          </a:xfrm>
          <a:prstGeom prst="roundRect">
            <a:avLst>
              <a:gd name="adj" fmla="val 4938"/>
            </a:avLst>
          </a:prstGeom>
          <a:solidFill>
            <a:schemeClr val="bg2"/>
          </a:solidFill>
        </p:spPr>
      </p:sp>
      <p:sp>
        <p:nvSpPr>
          <p:cNvPr id="1048758" name="Step number 1"/>
          <p:cNvSpPr/>
          <p:nvPr/>
        </p:nvSpPr>
        <p:spPr>
          <a:xfrm>
            <a:off x="877824" y="1325880"/>
            <a:ext cx="640080" cy="640080"/>
          </a:xfrm>
          <a:prstGeom prst="ellipse">
            <a:avLst/>
          </a:prstGeom>
          <a:solidFill>
            <a:schemeClr val="accent1"/>
          </a:solidFill>
        </p:spPr>
      </p:sp>
      <p:sp>
        <p:nvSpPr>
          <p:cNvPr id="1048759" name="Text 3"/>
          <p:cNvSpPr txBox="1"/>
          <p:nvPr/>
        </p:nvSpPr>
        <p:spPr>
          <a:xfrm>
            <a:off x="877824" y="1325880"/>
            <a:ext cx="640080" cy="640080"/>
          </a:xfrm>
          <a:prstGeom prst="rect">
            <a:avLst/>
          </a:prstGeom>
          <a:noFill/>
        </p:spPr>
        <p:txBody>
          <a:bodyPr wrap="square" lIns="0" tIns="0" rIns="0" bIns="0" rtlCol="0" anchor="ctr"/>
          <a:lstStyle/>
          <a:p>
            <a:pPr marL="0" indent="0" algn="ctr">
              <a:buNone/>
            </a:pPr>
            <a:r>
              <a:rPr lang="en-US" sz="2200" b="1" dirty="0">
                <a:solidFill>
                  <a:schemeClr val="bg1"/>
                </a:solidFill>
              </a:rPr>
              <a:t>1</a:t>
            </a:r>
            <a:endParaRPr lang="en-US" sz="2200" dirty="0"/>
          </a:p>
        </p:txBody>
      </p:sp>
      <p:sp>
        <p:nvSpPr>
          <p:cNvPr id="1048760" name="Text 4"/>
          <p:cNvSpPr txBox="1"/>
          <p:nvPr/>
        </p:nvSpPr>
        <p:spPr>
          <a:xfrm>
            <a:off x="548640" y="2103120"/>
            <a:ext cx="1298448" cy="365760"/>
          </a:xfrm>
          <a:prstGeom prst="rect">
            <a:avLst/>
          </a:prstGeom>
          <a:noFill/>
        </p:spPr>
        <p:txBody>
          <a:bodyPr wrap="square" lIns="0" tIns="0" rIns="0" bIns="0" rtlCol="0" anchor="ctr"/>
          <a:lstStyle/>
          <a:p>
            <a:pPr marL="0" indent="0" algn="ctr">
              <a:buNone/>
            </a:pPr>
            <a:r>
              <a:rPr lang="en-US" sz="1600" b="1" dirty="0">
                <a:solidFill>
                  <a:schemeClr val="tx2"/>
                </a:solidFill>
              </a:rPr>
              <a:t>Apply</a:t>
            </a:r>
            <a:endParaRPr lang="en-US" sz="1600" dirty="0"/>
          </a:p>
        </p:txBody>
      </p:sp>
      <p:sp>
        <p:nvSpPr>
          <p:cNvPr id="1048761" name="Text 5"/>
          <p:cNvSpPr txBox="1"/>
          <p:nvPr/>
        </p:nvSpPr>
        <p:spPr>
          <a:xfrm>
            <a:off x="566928" y="2514600"/>
            <a:ext cx="1261872" cy="1097280"/>
          </a:xfrm>
          <a:prstGeom prst="rect">
            <a:avLst/>
          </a:prstGeom>
          <a:noFill/>
        </p:spPr>
        <p:txBody>
          <a:bodyPr wrap="square" lIns="0" tIns="0" rIns="0" bIns="0" rtlCol="0" anchor="t"/>
          <a:lstStyle/>
          <a:p>
            <a:pPr marL="0" indent="0">
              <a:buNone/>
            </a:pPr>
            <a:r>
              <a:rPr lang="en-US" sz="1400" dirty="0">
                <a:solidFill>
                  <a:schemeClr val="tx1"/>
                </a:solidFill>
              </a:rPr>
              <a:t>Submit the form in advance</a:t>
            </a:r>
            <a:endParaRPr lang="en-US" sz="1400" dirty="0"/>
          </a:p>
        </p:txBody>
      </p:sp>
      <p:sp>
        <p:nvSpPr>
          <p:cNvPr id="1048762" name="Step card 2"/>
          <p:cNvSpPr/>
          <p:nvPr/>
        </p:nvSpPr>
        <p:spPr>
          <a:xfrm>
            <a:off x="2144268" y="1188720"/>
            <a:ext cx="1481328" cy="2606040"/>
          </a:xfrm>
          <a:prstGeom prst="roundRect">
            <a:avLst>
              <a:gd name="adj" fmla="val 4938"/>
            </a:avLst>
          </a:prstGeom>
          <a:solidFill>
            <a:schemeClr val="bg2"/>
          </a:solidFill>
        </p:spPr>
      </p:sp>
      <p:sp>
        <p:nvSpPr>
          <p:cNvPr id="1048763" name="Step number 2"/>
          <p:cNvSpPr/>
          <p:nvPr/>
        </p:nvSpPr>
        <p:spPr>
          <a:xfrm>
            <a:off x="2564892" y="1325880"/>
            <a:ext cx="640080" cy="640080"/>
          </a:xfrm>
          <a:prstGeom prst="ellipse">
            <a:avLst/>
          </a:prstGeom>
          <a:solidFill>
            <a:schemeClr val="accent1"/>
          </a:solidFill>
        </p:spPr>
      </p:sp>
      <p:sp>
        <p:nvSpPr>
          <p:cNvPr id="1048764" name="Text 8"/>
          <p:cNvSpPr txBox="1"/>
          <p:nvPr/>
        </p:nvSpPr>
        <p:spPr>
          <a:xfrm>
            <a:off x="2564892" y="1325880"/>
            <a:ext cx="640080" cy="640080"/>
          </a:xfrm>
          <a:prstGeom prst="rect">
            <a:avLst/>
          </a:prstGeom>
          <a:noFill/>
        </p:spPr>
        <p:txBody>
          <a:bodyPr wrap="square" lIns="0" tIns="0" rIns="0" bIns="0" rtlCol="0" anchor="ctr"/>
          <a:lstStyle/>
          <a:p>
            <a:pPr marL="0" indent="0" algn="ctr">
              <a:buNone/>
            </a:pPr>
            <a:r>
              <a:rPr lang="en-US" sz="2200" b="1" dirty="0">
                <a:solidFill>
                  <a:schemeClr val="bg1"/>
                </a:solidFill>
              </a:rPr>
              <a:t>2</a:t>
            </a:r>
            <a:endParaRPr lang="en-US" sz="2200" dirty="0"/>
          </a:p>
        </p:txBody>
      </p:sp>
      <p:sp>
        <p:nvSpPr>
          <p:cNvPr id="1048765" name="Text 9"/>
          <p:cNvSpPr txBox="1"/>
          <p:nvPr/>
        </p:nvSpPr>
        <p:spPr>
          <a:xfrm>
            <a:off x="2235708" y="2103120"/>
            <a:ext cx="1298448" cy="365760"/>
          </a:xfrm>
          <a:prstGeom prst="rect">
            <a:avLst/>
          </a:prstGeom>
          <a:noFill/>
        </p:spPr>
        <p:txBody>
          <a:bodyPr wrap="square" lIns="0" tIns="0" rIns="0" bIns="0" rtlCol="0" anchor="ctr"/>
          <a:lstStyle/>
          <a:p>
            <a:pPr marL="0" indent="0" algn="ctr">
              <a:buNone/>
            </a:pPr>
            <a:r>
              <a:rPr lang="en-US" sz="1600" b="1" dirty="0">
                <a:solidFill>
                  <a:schemeClr val="tx2"/>
                </a:solidFill>
              </a:rPr>
              <a:t>Recommend</a:t>
            </a:r>
            <a:endParaRPr lang="en-US" sz="1600" dirty="0"/>
          </a:p>
        </p:txBody>
      </p:sp>
      <p:sp>
        <p:nvSpPr>
          <p:cNvPr id="1048766" name="Text 10"/>
          <p:cNvSpPr txBox="1"/>
          <p:nvPr/>
        </p:nvSpPr>
        <p:spPr>
          <a:xfrm>
            <a:off x="2253996" y="2514600"/>
            <a:ext cx="1261872" cy="1097280"/>
          </a:xfrm>
          <a:prstGeom prst="rect">
            <a:avLst/>
          </a:prstGeom>
          <a:noFill/>
        </p:spPr>
        <p:txBody>
          <a:bodyPr wrap="square" lIns="0" tIns="0" rIns="0" bIns="0" rtlCol="0" anchor="t"/>
          <a:lstStyle/>
          <a:p>
            <a:pPr marL="0" indent="0">
              <a:buNone/>
            </a:pPr>
            <a:r>
              <a:rPr lang="en-US" sz="1400" dirty="0">
                <a:solidFill>
                  <a:schemeClr val="tx1"/>
                </a:solidFill>
              </a:rPr>
              <a:t>Supervisor checks workload</a:t>
            </a:r>
            <a:endParaRPr lang="en-US" sz="1400" dirty="0"/>
          </a:p>
        </p:txBody>
      </p:sp>
      <p:sp>
        <p:nvSpPr>
          <p:cNvPr id="1048767" name="Step card 3"/>
          <p:cNvSpPr/>
          <p:nvPr/>
        </p:nvSpPr>
        <p:spPr>
          <a:xfrm>
            <a:off x="3831336" y="1188720"/>
            <a:ext cx="1481328" cy="2606040"/>
          </a:xfrm>
          <a:prstGeom prst="roundRect">
            <a:avLst>
              <a:gd name="adj" fmla="val 4938"/>
            </a:avLst>
          </a:prstGeom>
          <a:solidFill>
            <a:schemeClr val="bg2"/>
          </a:solidFill>
        </p:spPr>
      </p:sp>
      <p:sp>
        <p:nvSpPr>
          <p:cNvPr id="1048768" name="Step number 3"/>
          <p:cNvSpPr/>
          <p:nvPr/>
        </p:nvSpPr>
        <p:spPr>
          <a:xfrm>
            <a:off x="4251960" y="1325880"/>
            <a:ext cx="640080" cy="640080"/>
          </a:xfrm>
          <a:prstGeom prst="ellipse">
            <a:avLst/>
          </a:prstGeom>
          <a:solidFill>
            <a:schemeClr val="accent1"/>
          </a:solidFill>
        </p:spPr>
      </p:sp>
      <p:sp>
        <p:nvSpPr>
          <p:cNvPr id="1048769" name="Text 13"/>
          <p:cNvSpPr txBox="1"/>
          <p:nvPr/>
        </p:nvSpPr>
        <p:spPr>
          <a:xfrm>
            <a:off x="4251960" y="1325880"/>
            <a:ext cx="640080" cy="640080"/>
          </a:xfrm>
          <a:prstGeom prst="rect">
            <a:avLst/>
          </a:prstGeom>
          <a:noFill/>
        </p:spPr>
        <p:txBody>
          <a:bodyPr wrap="square" lIns="0" tIns="0" rIns="0" bIns="0" rtlCol="0" anchor="ctr"/>
          <a:lstStyle/>
          <a:p>
            <a:pPr marL="0" indent="0" algn="ctr">
              <a:buNone/>
            </a:pPr>
            <a:r>
              <a:rPr lang="en-US" sz="2200" b="1" dirty="0">
                <a:solidFill>
                  <a:schemeClr val="bg1"/>
                </a:solidFill>
              </a:rPr>
              <a:t>3</a:t>
            </a:r>
            <a:endParaRPr lang="en-US" sz="2200" dirty="0"/>
          </a:p>
        </p:txBody>
      </p:sp>
      <p:sp>
        <p:nvSpPr>
          <p:cNvPr id="1048770" name="Text 14"/>
          <p:cNvSpPr txBox="1"/>
          <p:nvPr/>
        </p:nvSpPr>
        <p:spPr>
          <a:xfrm>
            <a:off x="3922776" y="2103120"/>
            <a:ext cx="1298448" cy="365760"/>
          </a:xfrm>
          <a:prstGeom prst="rect">
            <a:avLst/>
          </a:prstGeom>
          <a:noFill/>
        </p:spPr>
        <p:txBody>
          <a:bodyPr wrap="square" lIns="0" tIns="0" rIns="0" bIns="0" rtlCol="0" anchor="ctr"/>
          <a:lstStyle/>
          <a:p>
            <a:pPr marL="0" indent="0" algn="ctr">
              <a:buNone/>
            </a:pPr>
            <a:r>
              <a:rPr lang="en-US" sz="1600" b="1" dirty="0">
                <a:solidFill>
                  <a:schemeClr val="tx2"/>
                </a:solidFill>
              </a:rPr>
              <a:t>Approve</a:t>
            </a:r>
            <a:endParaRPr lang="en-US" sz="1600" dirty="0"/>
          </a:p>
        </p:txBody>
      </p:sp>
      <p:sp>
        <p:nvSpPr>
          <p:cNvPr id="1048771" name="Text 15"/>
          <p:cNvSpPr txBox="1"/>
          <p:nvPr/>
        </p:nvSpPr>
        <p:spPr>
          <a:xfrm>
            <a:off x="3941064" y="2514600"/>
            <a:ext cx="1261872" cy="1097280"/>
          </a:xfrm>
          <a:prstGeom prst="rect">
            <a:avLst/>
          </a:prstGeom>
          <a:noFill/>
        </p:spPr>
        <p:txBody>
          <a:bodyPr wrap="square" lIns="0" tIns="0" rIns="0" bIns="0" rtlCol="0" anchor="t"/>
          <a:lstStyle/>
          <a:p>
            <a:pPr marL="0" indent="0">
              <a:buNone/>
            </a:pPr>
            <a:r>
              <a:rPr lang="en-US" sz="1400" dirty="0">
                <a:solidFill>
                  <a:schemeClr val="tx1"/>
                </a:solidFill>
              </a:rPr>
              <a:t>Management or HOD decides</a:t>
            </a:r>
            <a:endParaRPr lang="en-US" sz="1400" dirty="0"/>
          </a:p>
        </p:txBody>
      </p:sp>
      <p:sp>
        <p:nvSpPr>
          <p:cNvPr id="1048772" name="Step card 4"/>
          <p:cNvSpPr/>
          <p:nvPr/>
        </p:nvSpPr>
        <p:spPr>
          <a:xfrm>
            <a:off x="5518404" y="1188720"/>
            <a:ext cx="1481328" cy="2606040"/>
          </a:xfrm>
          <a:prstGeom prst="roundRect">
            <a:avLst>
              <a:gd name="adj" fmla="val 4938"/>
            </a:avLst>
          </a:prstGeom>
          <a:solidFill>
            <a:schemeClr val="bg2"/>
          </a:solidFill>
        </p:spPr>
      </p:sp>
      <p:sp>
        <p:nvSpPr>
          <p:cNvPr id="1048773" name="Step number 4"/>
          <p:cNvSpPr/>
          <p:nvPr/>
        </p:nvSpPr>
        <p:spPr>
          <a:xfrm>
            <a:off x="5939028" y="1325880"/>
            <a:ext cx="640080" cy="640080"/>
          </a:xfrm>
          <a:prstGeom prst="ellipse">
            <a:avLst/>
          </a:prstGeom>
          <a:solidFill>
            <a:schemeClr val="accent1"/>
          </a:solidFill>
        </p:spPr>
      </p:sp>
      <p:sp>
        <p:nvSpPr>
          <p:cNvPr id="1048774" name="Text 18"/>
          <p:cNvSpPr txBox="1"/>
          <p:nvPr/>
        </p:nvSpPr>
        <p:spPr>
          <a:xfrm>
            <a:off x="5939028" y="1325880"/>
            <a:ext cx="640080" cy="640080"/>
          </a:xfrm>
          <a:prstGeom prst="rect">
            <a:avLst/>
          </a:prstGeom>
          <a:noFill/>
        </p:spPr>
        <p:txBody>
          <a:bodyPr wrap="square" lIns="0" tIns="0" rIns="0" bIns="0" rtlCol="0" anchor="ctr"/>
          <a:lstStyle/>
          <a:p>
            <a:pPr marL="0" indent="0" algn="ctr">
              <a:buNone/>
            </a:pPr>
            <a:r>
              <a:rPr lang="en-US" sz="2200" b="1" dirty="0">
                <a:solidFill>
                  <a:schemeClr val="bg1"/>
                </a:solidFill>
              </a:rPr>
              <a:t>4</a:t>
            </a:r>
            <a:endParaRPr lang="en-US" sz="2200" dirty="0"/>
          </a:p>
        </p:txBody>
      </p:sp>
      <p:sp>
        <p:nvSpPr>
          <p:cNvPr id="1048775" name="Text 19"/>
          <p:cNvSpPr txBox="1"/>
          <p:nvPr/>
        </p:nvSpPr>
        <p:spPr>
          <a:xfrm>
            <a:off x="5609844" y="2103120"/>
            <a:ext cx="1298448" cy="365760"/>
          </a:xfrm>
          <a:prstGeom prst="rect">
            <a:avLst/>
          </a:prstGeom>
          <a:noFill/>
        </p:spPr>
        <p:txBody>
          <a:bodyPr wrap="square" lIns="0" tIns="0" rIns="0" bIns="0" rtlCol="0" anchor="ctr"/>
          <a:lstStyle/>
          <a:p>
            <a:pPr marL="0" indent="0" algn="ctr">
              <a:buNone/>
            </a:pPr>
            <a:r>
              <a:rPr lang="en-US" sz="1600" b="1" dirty="0">
                <a:solidFill>
                  <a:schemeClr val="tx2"/>
                </a:solidFill>
              </a:rPr>
              <a:t>Record</a:t>
            </a:r>
            <a:endParaRPr lang="en-US" sz="1600" dirty="0"/>
          </a:p>
        </p:txBody>
      </p:sp>
      <p:sp>
        <p:nvSpPr>
          <p:cNvPr id="1048776" name="Text 20"/>
          <p:cNvSpPr txBox="1"/>
          <p:nvPr/>
        </p:nvSpPr>
        <p:spPr>
          <a:xfrm>
            <a:off x="5523808" y="2514600"/>
            <a:ext cx="1480952" cy="1097280"/>
          </a:xfrm>
          <a:prstGeom prst="rect">
            <a:avLst/>
          </a:prstGeom>
          <a:noFill/>
        </p:spPr>
        <p:txBody>
          <a:bodyPr wrap="square" lIns="0" tIns="0" rIns="0" bIns="0" rtlCol="0" anchor="t"/>
          <a:lstStyle/>
          <a:p>
            <a:pPr marL="0" indent="0">
              <a:buNone/>
            </a:pPr>
            <a:r>
              <a:rPr lang="en-US" sz="1400" dirty="0">
                <a:solidFill>
                  <a:schemeClr val="tx1"/>
                </a:solidFill>
              </a:rPr>
              <a:t>Human Resources (H/R) updates the register</a:t>
            </a:r>
            <a:endParaRPr lang="en-US" sz="1400" dirty="0"/>
          </a:p>
        </p:txBody>
      </p:sp>
      <p:sp>
        <p:nvSpPr>
          <p:cNvPr id="1048777" name="Step card 5"/>
          <p:cNvSpPr/>
          <p:nvPr/>
        </p:nvSpPr>
        <p:spPr>
          <a:xfrm>
            <a:off x="7205472" y="1188720"/>
            <a:ext cx="1481328" cy="2606040"/>
          </a:xfrm>
          <a:prstGeom prst="roundRect">
            <a:avLst>
              <a:gd name="adj" fmla="val 4938"/>
            </a:avLst>
          </a:prstGeom>
          <a:solidFill>
            <a:schemeClr val="bg2"/>
          </a:solidFill>
        </p:spPr>
      </p:sp>
      <p:sp>
        <p:nvSpPr>
          <p:cNvPr id="1048778" name="Step number 5"/>
          <p:cNvSpPr/>
          <p:nvPr/>
        </p:nvSpPr>
        <p:spPr>
          <a:xfrm>
            <a:off x="7626096" y="1325880"/>
            <a:ext cx="640080" cy="640080"/>
          </a:xfrm>
          <a:prstGeom prst="ellipse">
            <a:avLst/>
          </a:prstGeom>
          <a:solidFill>
            <a:schemeClr val="accent1"/>
          </a:solidFill>
        </p:spPr>
      </p:sp>
      <p:sp>
        <p:nvSpPr>
          <p:cNvPr id="1048779" name="Text 23"/>
          <p:cNvSpPr txBox="1"/>
          <p:nvPr/>
        </p:nvSpPr>
        <p:spPr>
          <a:xfrm>
            <a:off x="7626096" y="1325880"/>
            <a:ext cx="640080" cy="640080"/>
          </a:xfrm>
          <a:prstGeom prst="rect">
            <a:avLst/>
          </a:prstGeom>
          <a:noFill/>
        </p:spPr>
        <p:txBody>
          <a:bodyPr wrap="square" lIns="0" tIns="0" rIns="0" bIns="0" rtlCol="0" anchor="ctr"/>
          <a:lstStyle/>
          <a:p>
            <a:pPr marL="0" indent="0" algn="ctr">
              <a:buNone/>
            </a:pPr>
            <a:r>
              <a:rPr lang="en-US" sz="2200" b="1" dirty="0">
                <a:solidFill>
                  <a:schemeClr val="bg1"/>
                </a:solidFill>
              </a:rPr>
              <a:t>5</a:t>
            </a:r>
            <a:endParaRPr lang="en-US" sz="2200" dirty="0"/>
          </a:p>
        </p:txBody>
      </p:sp>
      <p:sp>
        <p:nvSpPr>
          <p:cNvPr id="1048780" name="Text 24"/>
          <p:cNvSpPr txBox="1"/>
          <p:nvPr/>
        </p:nvSpPr>
        <p:spPr>
          <a:xfrm>
            <a:off x="7296912" y="2103120"/>
            <a:ext cx="1298448" cy="365760"/>
          </a:xfrm>
          <a:prstGeom prst="rect">
            <a:avLst/>
          </a:prstGeom>
          <a:noFill/>
        </p:spPr>
        <p:txBody>
          <a:bodyPr wrap="square" lIns="0" tIns="0" rIns="0" bIns="0" rtlCol="0" anchor="ctr"/>
          <a:lstStyle/>
          <a:p>
            <a:pPr marL="0" indent="0" algn="ctr">
              <a:buNone/>
            </a:pPr>
            <a:r>
              <a:rPr lang="en-US" sz="1600" b="1" dirty="0">
                <a:solidFill>
                  <a:schemeClr val="tx2"/>
                </a:solidFill>
              </a:rPr>
              <a:t>Resume</a:t>
            </a:r>
            <a:endParaRPr lang="en-US" sz="1600" dirty="0"/>
          </a:p>
        </p:txBody>
      </p:sp>
      <p:sp>
        <p:nvSpPr>
          <p:cNvPr id="1048781" name="Text 25"/>
          <p:cNvSpPr txBox="1"/>
          <p:nvPr/>
        </p:nvSpPr>
        <p:spPr>
          <a:xfrm>
            <a:off x="7315200" y="2514600"/>
            <a:ext cx="1261872" cy="1097280"/>
          </a:xfrm>
          <a:prstGeom prst="rect">
            <a:avLst/>
          </a:prstGeom>
          <a:noFill/>
        </p:spPr>
        <p:txBody>
          <a:bodyPr wrap="square" lIns="0" tIns="0" rIns="0" bIns="0" rtlCol="0" anchor="t"/>
          <a:lstStyle/>
          <a:p>
            <a:pPr marL="0" indent="0">
              <a:buNone/>
            </a:pPr>
            <a:r>
              <a:rPr lang="en-US" sz="1400" dirty="0">
                <a:solidFill>
                  <a:schemeClr val="tx1"/>
                </a:solidFill>
              </a:rPr>
              <a:t>Return, hand back, report</a:t>
            </a:r>
            <a:endParaRPr lang="en-US" sz="1400" dirty="0"/>
          </a:p>
        </p:txBody>
      </p:sp>
      <p:sp>
        <p:nvSpPr>
          <p:cNvPr id="1048782" name="Emergency callout"/>
          <p:cNvSpPr/>
          <p:nvPr/>
        </p:nvSpPr>
        <p:spPr>
          <a:xfrm>
            <a:off x="457200" y="3977640"/>
            <a:ext cx="8229600" cy="548640"/>
          </a:xfrm>
          <a:prstGeom prst="roundRect">
            <a:avLst>
              <a:gd name="adj" fmla="val 13333"/>
            </a:avLst>
          </a:prstGeom>
          <a:solidFill>
            <a:schemeClr val="accent2"/>
          </a:solidFill>
        </p:spPr>
      </p:sp>
      <p:sp>
        <p:nvSpPr>
          <p:cNvPr id="1048783" name="Text 27"/>
          <p:cNvSpPr txBox="1"/>
          <p:nvPr/>
        </p:nvSpPr>
        <p:spPr>
          <a:xfrm>
            <a:off x="731520" y="3977640"/>
            <a:ext cx="7680960" cy="548640"/>
          </a:xfrm>
          <a:prstGeom prst="rect">
            <a:avLst/>
          </a:prstGeom>
          <a:noFill/>
        </p:spPr>
        <p:txBody>
          <a:bodyPr wrap="square" lIns="0" tIns="0" rIns="0" bIns="0" rtlCol="0" anchor="ctr"/>
          <a:lstStyle/>
          <a:p>
            <a:pPr marL="0" indent="0">
              <a:buNone/>
            </a:pPr>
            <a:r>
              <a:rPr lang="en-US" sz="1500" b="1" dirty="0">
                <a:solidFill>
                  <a:schemeClr val="tx1"/>
                </a:solidFill>
              </a:rPr>
              <a:t>Emergencies: </a:t>
            </a:r>
            <a:r>
              <a:rPr lang="en-US" sz="1500" dirty="0">
                <a:solidFill>
                  <a:schemeClr val="tx1"/>
                </a:solidFill>
              </a:rPr>
              <a:t>notify the supervisor at once and regularise on return.</a:t>
            </a:r>
            <a:endParaRPr lang="en-US" sz="1500" dirty="0"/>
          </a:p>
        </p:txBody>
      </p:sp>
      <p:sp>
        <p:nvSpPr>
          <p:cNvPr id="1048784"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1048788"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Roles and responsibilities</a:t>
            </a:r>
            <a:endParaRPr lang="en-US" sz="3200" dirty="0"/>
          </a:p>
        </p:txBody>
      </p:sp>
      <p:graphicFrame>
        <p:nvGraphicFramePr>
          <p:cNvPr id="4194304" name="Roles table"/>
          <p:cNvGraphicFramePr>
            <a:graphicFrameLocks noGrp="1"/>
          </p:cNvGraphicFramePr>
          <p:nvPr/>
        </p:nvGraphicFramePr>
        <p:xfrm>
          <a:off x="457200" y="1234440"/>
          <a:ext cx="8229600" cy="3200400"/>
        </p:xfrm>
        <a:graphic>
          <a:graphicData uri="http://schemas.openxmlformats.org/drawingml/2006/table">
            <a:tbl>
              <a:tblPr/>
              <a:tblGrid>
                <a:gridCol w="2743200"/>
                <a:gridCol w="5486400"/>
              </a:tblGrid>
              <a:tr h="45720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Who</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1F4E3D"/>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Responsibility</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1F4E3D"/>
                    </a:solidFill>
                  </a:tcPr>
                </a:tc>
              </a:tr>
              <a:tr h="685800">
                <a:tc>
                  <a:txBody>
                    <a:bodyPr/>
                    <a:lstStyle/>
                    <a:p>
                      <a:pPr marL="0" indent="0">
                        <a:buNone/>
                      </a:pPr>
                      <a:r>
                        <a:rPr lang="en-US" sz="1500" b="1" dirty="0">
                          <a:solidFill>
                            <a:srgbClr val="1F4E3D"/>
                          </a:solidFill>
                          <a:latin typeface="Calibri" pitchFamily="34" charset="0"/>
                          <a:ea typeface="Calibri" pitchFamily="34" charset="-122"/>
                          <a:cs typeface="Calibri" pitchFamily="34" charset="-120"/>
                        </a:rPr>
                        <a:t>Officer</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EEF3F0"/>
                    </a:solidFill>
                  </a:tcPr>
                </a:tc>
                <a:tc>
                  <a:txBody>
                    <a:bodyPr/>
                    <a:lstStyle/>
                    <a:p>
                      <a:pPr marL="0" indent="0">
                        <a:buNone/>
                      </a:pPr>
                      <a:r>
                        <a:rPr lang="en-US" sz="1500" dirty="0">
                          <a:solidFill>
                            <a:srgbClr val="1B2A24"/>
                          </a:solidFill>
                          <a:latin typeface="Calibri" pitchFamily="34" charset="0"/>
                          <a:ea typeface="Calibri" pitchFamily="34" charset="-122"/>
                          <a:cs typeface="Calibri" pitchFamily="34" charset="-120"/>
                        </a:rPr>
                        <a:t>Applies early, hands over, resumes on time</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EEF3F0"/>
                    </a:solidFill>
                  </a:tcPr>
                </a:tc>
              </a:tr>
              <a:tr h="685800">
                <a:tc>
                  <a:txBody>
                    <a:bodyPr/>
                    <a:lstStyle/>
                    <a:p>
                      <a:pPr marL="0" indent="0">
                        <a:buNone/>
                      </a:pPr>
                      <a:r>
                        <a:rPr lang="en-US" sz="1500" b="1" dirty="0">
                          <a:solidFill>
                            <a:srgbClr val="1F4E3D"/>
                          </a:solidFill>
                          <a:latin typeface="Calibri" pitchFamily="34" charset="0"/>
                          <a:ea typeface="Calibri" pitchFamily="34" charset="-122"/>
                          <a:cs typeface="Calibri" pitchFamily="34" charset="-120"/>
                        </a:rPr>
                        <a:t>Head of Department</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B2A24"/>
                          </a:solidFill>
                          <a:latin typeface="Calibri" pitchFamily="34" charset="0"/>
                          <a:ea typeface="Calibri" pitchFamily="34" charset="-122"/>
                          <a:cs typeface="Calibri" pitchFamily="34" charset="-120"/>
                        </a:rPr>
                        <a:t>Checks workload, recommends, ensures cover</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FFFFFF"/>
                    </a:solidFill>
                  </a:tcPr>
                </a:tc>
              </a:tr>
              <a:tr h="685800">
                <a:tc>
                  <a:txBody>
                    <a:bodyPr/>
                    <a:lstStyle/>
                    <a:p>
                      <a:pPr marL="0" indent="0">
                        <a:buNone/>
                      </a:pPr>
                      <a:r>
                        <a:rPr lang="en-US" sz="1500" b="1" dirty="0">
                          <a:solidFill>
                            <a:srgbClr val="1F4E3D"/>
                          </a:solidFill>
                          <a:latin typeface="Calibri" pitchFamily="34" charset="0"/>
                          <a:ea typeface="Calibri" pitchFamily="34" charset="-122"/>
                          <a:cs typeface="Calibri" pitchFamily="34" charset="-120"/>
                        </a:rPr>
                        <a:t>Human Resources (H/R)</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EEF3F0"/>
                    </a:solidFill>
                  </a:tcPr>
                </a:tc>
                <a:tc>
                  <a:txBody>
                    <a:bodyPr/>
                    <a:lstStyle/>
                    <a:p>
                      <a:pPr marL="0" indent="0">
                        <a:buNone/>
                      </a:pPr>
                      <a:r>
                        <a:rPr lang="en-US" sz="1500" dirty="0">
                          <a:solidFill>
                            <a:srgbClr val="1B2A24"/>
                          </a:solidFill>
                          <a:latin typeface="Calibri" pitchFamily="34" charset="0"/>
                          <a:ea typeface="Calibri" pitchFamily="34" charset="-122"/>
                          <a:cs typeface="Calibri" pitchFamily="34" charset="-120"/>
                        </a:rPr>
                        <a:t>Checks entitlement; keeps register and balances</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EEF3F0"/>
                    </a:solidFill>
                  </a:tcPr>
                </a:tc>
              </a:tr>
              <a:tr h="685800">
                <a:tc>
                  <a:txBody>
                    <a:bodyPr/>
                    <a:lstStyle/>
                    <a:p>
                      <a:pPr marL="0" indent="0">
                        <a:buNone/>
                      </a:pPr>
                      <a:r>
                        <a:rPr lang="en-US" sz="1500" b="1" dirty="0">
                          <a:solidFill>
                            <a:srgbClr val="1F4E3D"/>
                          </a:solidFill>
                          <a:latin typeface="Calibri" pitchFamily="34" charset="0"/>
                          <a:ea typeface="Calibri" pitchFamily="34" charset="-122"/>
                          <a:cs typeface="Calibri" pitchFamily="34" charset="-120"/>
                        </a:rPr>
                        <a:t>Head of Department (HOD)</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B2A24"/>
                          </a:solidFill>
                          <a:latin typeface="Calibri" pitchFamily="34" charset="0"/>
                          <a:ea typeface="Calibri" pitchFamily="34" charset="-122"/>
                          <a:cs typeface="Calibri" pitchFamily="34" charset="-120"/>
                        </a:rPr>
                        <a:t>Approves, enforces PSR, reports on leave trends</a:t>
                      </a:r>
                      <a:endParaRPr lang="en-US" sz="1500" dirty="0">
                        <a:latin typeface="Calibri" charset="0"/>
                        <a:ea typeface="Calibri" charset="0"/>
                        <a:cs typeface="Calibri" charset="0"/>
                      </a:endParaRPr>
                    </a:p>
                  </a:txBody>
                  <a:tcPr marL="137160" marR="137160" marT="0" marB="0" anchor="ctr">
                    <a:lnL w="0" cap="flat" cmpd="sng" algn="ctr">
                      <a:noFill/>
                    </a:lnL>
                    <a:lnR w="0" cap="flat" cmpd="sng" algn="ctr">
                      <a:noFill/>
                    </a:lnR>
                    <a:lnT w="0" cap="flat" cmpd="sng" algn="ctr">
                      <a:noFill/>
                    </a:lnT>
                    <a:lnB w="0" cap="flat" cmpd="sng" algn="ctr">
                      <a:noFill/>
                    </a:lnB>
                    <a:solidFill>
                      <a:srgbClr val="FFFFFF"/>
                    </a:solidFill>
                  </a:tcPr>
                </a:tc>
              </a:tr>
            </a:tbl>
          </a:graphicData>
        </a:graphic>
      </p:graphicFrame>
      <p:sp>
        <p:nvSpPr>
          <p:cNvPr id="1048789"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1048793" name="Text 0"/>
          <p:cNvSpPr>
            <a:spLocks noGrp="1"/>
          </p:cNvSpPr>
          <p:nvPr>
            <p:ph type="title" idx="100"/>
          </p:nvPr>
        </p:nvSpPr>
        <p:spPr>
          <a:xfrm>
            <a:off x="457200" y="320040"/>
            <a:ext cx="8229600" cy="685800"/>
          </a:xfrm>
          <a:prstGeom prst="rect">
            <a:avLst/>
          </a:prstGeom>
          <a:noFill/>
        </p:spPr>
        <p:txBody>
          <a:bodyPr wrap="square" lIns="0" tIns="0" rIns="0" bIns="0" rtlCol="0" anchor="ctr"/>
          <a:lstStyle/>
          <a:p>
            <a:pPr marL="0" indent="0" algn="l">
              <a:buNone/>
            </a:pPr>
            <a:r>
              <a:rPr lang="en-US" sz="3200" b="1" dirty="0">
                <a:solidFill>
                  <a:schemeClr val="tx2"/>
                </a:solidFill>
              </a:rPr>
              <a:t>Common challenges and responses</a:t>
            </a:r>
            <a:endParaRPr lang="en-US" sz="3200" dirty="0"/>
          </a:p>
        </p:txBody>
      </p:sp>
      <p:sp>
        <p:nvSpPr>
          <p:cNvPr id="1048794" name="Text 1"/>
          <p:cNvSpPr txBox="1"/>
          <p:nvPr/>
        </p:nvSpPr>
        <p:spPr>
          <a:xfrm>
            <a:off x="457200" y="1143000"/>
            <a:ext cx="3566160" cy="274320"/>
          </a:xfrm>
          <a:prstGeom prst="rect">
            <a:avLst/>
          </a:prstGeom>
          <a:noFill/>
        </p:spPr>
        <p:txBody>
          <a:bodyPr wrap="square" lIns="0" tIns="0" rIns="0" bIns="0" rtlCol="0" anchor="ctr"/>
          <a:lstStyle/>
          <a:p>
            <a:pPr marL="0" indent="0">
              <a:buNone/>
            </a:pPr>
            <a:r>
              <a:rPr lang="en-US" sz="1200" b="1" dirty="0">
                <a:solidFill>
                  <a:schemeClr val="accent6"/>
                </a:solidFill>
              </a:rPr>
              <a:t>CHALLENGE</a:t>
            </a:r>
            <a:endParaRPr lang="en-US" sz="1200" dirty="0"/>
          </a:p>
        </p:txBody>
      </p:sp>
      <p:sp>
        <p:nvSpPr>
          <p:cNvPr id="1048795" name="Text 2"/>
          <p:cNvSpPr txBox="1"/>
          <p:nvPr/>
        </p:nvSpPr>
        <p:spPr>
          <a:xfrm>
            <a:off x="4663440" y="1143000"/>
            <a:ext cx="4023360" cy="274320"/>
          </a:xfrm>
          <a:prstGeom prst="rect">
            <a:avLst/>
          </a:prstGeom>
          <a:noFill/>
        </p:spPr>
        <p:txBody>
          <a:bodyPr wrap="square" lIns="0" tIns="0" rIns="0" bIns="0" rtlCol="0" anchor="ctr"/>
          <a:lstStyle/>
          <a:p>
            <a:pPr marL="0" indent="0">
              <a:buNone/>
            </a:pPr>
            <a:r>
              <a:rPr lang="en-US" sz="1200" b="1" dirty="0">
                <a:solidFill>
                  <a:schemeClr val="accent6"/>
                </a:solidFill>
              </a:rPr>
              <a:t>RESPONSE</a:t>
            </a:r>
            <a:endParaRPr lang="en-US" sz="1200" dirty="0"/>
          </a:p>
        </p:txBody>
      </p:sp>
      <p:sp>
        <p:nvSpPr>
          <p:cNvPr id="1048796" name="Challenge 1"/>
          <p:cNvSpPr/>
          <p:nvPr/>
        </p:nvSpPr>
        <p:spPr>
          <a:xfrm>
            <a:off x="457200" y="1463040"/>
            <a:ext cx="3566160" cy="621792"/>
          </a:xfrm>
          <a:prstGeom prst="roundRect">
            <a:avLst>
              <a:gd name="adj" fmla="val 11765"/>
            </a:avLst>
          </a:prstGeom>
          <a:solidFill>
            <a:schemeClr val="bg2"/>
          </a:solidFill>
        </p:spPr>
      </p:sp>
      <p:sp>
        <p:nvSpPr>
          <p:cNvPr id="1048797" name="Text 4"/>
          <p:cNvSpPr txBox="1"/>
          <p:nvPr/>
        </p:nvSpPr>
        <p:spPr>
          <a:xfrm>
            <a:off x="640080" y="1463040"/>
            <a:ext cx="3291840" cy="621792"/>
          </a:xfrm>
          <a:prstGeom prst="rect">
            <a:avLst/>
          </a:prstGeom>
          <a:noFill/>
        </p:spPr>
        <p:txBody>
          <a:bodyPr wrap="square" lIns="0" tIns="0" rIns="0" bIns="0" rtlCol="0" anchor="ctr"/>
          <a:lstStyle/>
          <a:p>
            <a:pPr marL="0" indent="0">
              <a:buNone/>
            </a:pPr>
            <a:r>
              <a:rPr lang="en-US" sz="1400" dirty="0">
                <a:solidFill>
                  <a:schemeClr val="tx1"/>
                </a:solidFill>
              </a:rPr>
              <a:t>Absence without approval</a:t>
            </a:r>
            <a:endParaRPr lang="en-US" sz="1400" dirty="0"/>
          </a:p>
        </p:txBody>
      </p:sp>
      <p:pic>
        <p:nvPicPr>
          <p:cNvPr id="2097172" name="Image 0" descr="Leads to"/>
          <p:cNvPicPr>
            <a:picLocks noChangeAspect="1"/>
          </p:cNvPicPr>
          <p:nvPr/>
        </p:nvPicPr>
        <p:blipFill>
          <a:blip r:embed="rId3"/>
          <a:stretch>
            <a:fillRect/>
          </a:stretch>
        </p:blipFill>
        <p:spPr>
          <a:xfrm>
            <a:off x="4187952" y="1636776"/>
            <a:ext cx="274320" cy="274320"/>
          </a:xfrm>
          <a:prstGeom prst="rect">
            <a:avLst/>
          </a:prstGeom>
        </p:spPr>
      </p:pic>
      <p:sp>
        <p:nvSpPr>
          <p:cNvPr id="1048798" name="Response 1"/>
          <p:cNvSpPr/>
          <p:nvPr/>
        </p:nvSpPr>
        <p:spPr>
          <a:xfrm>
            <a:off x="4663440" y="1463040"/>
            <a:ext cx="4023360" cy="621792"/>
          </a:xfrm>
          <a:prstGeom prst="roundRect">
            <a:avLst>
              <a:gd name="adj" fmla="val 11765"/>
            </a:avLst>
          </a:prstGeom>
          <a:solidFill>
            <a:schemeClr val="accent1"/>
          </a:solidFill>
        </p:spPr>
      </p:sp>
      <p:sp>
        <p:nvSpPr>
          <p:cNvPr id="1048799" name="Text 6"/>
          <p:cNvSpPr txBox="1"/>
          <p:nvPr/>
        </p:nvSpPr>
        <p:spPr>
          <a:xfrm>
            <a:off x="4846320" y="1463040"/>
            <a:ext cx="3657600" cy="621792"/>
          </a:xfrm>
          <a:prstGeom prst="rect">
            <a:avLst/>
          </a:prstGeom>
          <a:noFill/>
        </p:spPr>
        <p:txBody>
          <a:bodyPr wrap="square" lIns="0" tIns="0" rIns="0" bIns="0" rtlCol="0" anchor="ctr"/>
          <a:lstStyle/>
          <a:p>
            <a:pPr marL="0" indent="0">
              <a:buNone/>
            </a:pPr>
            <a:r>
              <a:rPr lang="en-US" sz="1400" dirty="0">
                <a:solidFill>
                  <a:schemeClr val="bg1"/>
                </a:solidFill>
              </a:rPr>
              <a:t>Treated as misconduct; disciplinary action</a:t>
            </a:r>
            <a:endParaRPr lang="en-US" sz="1400" dirty="0"/>
          </a:p>
        </p:txBody>
      </p:sp>
      <p:sp>
        <p:nvSpPr>
          <p:cNvPr id="1048800" name="Challenge 2"/>
          <p:cNvSpPr/>
          <p:nvPr/>
        </p:nvSpPr>
        <p:spPr>
          <a:xfrm>
            <a:off x="457200" y="2194560"/>
            <a:ext cx="3566160" cy="621792"/>
          </a:xfrm>
          <a:prstGeom prst="roundRect">
            <a:avLst>
              <a:gd name="adj" fmla="val 11765"/>
            </a:avLst>
          </a:prstGeom>
          <a:solidFill>
            <a:schemeClr val="bg2"/>
          </a:solidFill>
        </p:spPr>
      </p:sp>
      <p:sp>
        <p:nvSpPr>
          <p:cNvPr id="1048801" name="Text 8"/>
          <p:cNvSpPr txBox="1"/>
          <p:nvPr/>
        </p:nvSpPr>
        <p:spPr>
          <a:xfrm>
            <a:off x="640080" y="2194560"/>
            <a:ext cx="3291840" cy="621792"/>
          </a:xfrm>
          <a:prstGeom prst="rect">
            <a:avLst/>
          </a:prstGeom>
          <a:noFill/>
        </p:spPr>
        <p:txBody>
          <a:bodyPr wrap="square" lIns="0" tIns="0" rIns="0" bIns="0" rtlCol="0" anchor="ctr"/>
          <a:lstStyle/>
          <a:p>
            <a:pPr marL="0" indent="0">
              <a:buNone/>
            </a:pPr>
            <a:r>
              <a:rPr lang="en-US" sz="1400" dirty="0">
                <a:solidFill>
                  <a:schemeClr val="tx1"/>
                </a:solidFill>
              </a:rPr>
              <a:t>Wrong computation of days</a:t>
            </a:r>
            <a:endParaRPr lang="en-US" sz="1400" dirty="0"/>
          </a:p>
        </p:txBody>
      </p:sp>
      <p:pic>
        <p:nvPicPr>
          <p:cNvPr id="2097173" name="Image 1" descr="Leads to"/>
          <p:cNvPicPr>
            <a:picLocks noChangeAspect="1"/>
          </p:cNvPicPr>
          <p:nvPr/>
        </p:nvPicPr>
        <p:blipFill>
          <a:blip r:embed="rId3"/>
          <a:stretch>
            <a:fillRect/>
          </a:stretch>
        </p:blipFill>
        <p:spPr>
          <a:xfrm>
            <a:off x="4187952" y="2368296"/>
            <a:ext cx="274320" cy="274320"/>
          </a:xfrm>
          <a:prstGeom prst="rect">
            <a:avLst/>
          </a:prstGeom>
        </p:spPr>
      </p:pic>
      <p:sp>
        <p:nvSpPr>
          <p:cNvPr id="1048802" name="Response 2"/>
          <p:cNvSpPr/>
          <p:nvPr/>
        </p:nvSpPr>
        <p:spPr>
          <a:xfrm>
            <a:off x="4663440" y="2194560"/>
            <a:ext cx="4023360" cy="621792"/>
          </a:xfrm>
          <a:prstGeom prst="roundRect">
            <a:avLst>
              <a:gd name="adj" fmla="val 11765"/>
            </a:avLst>
          </a:prstGeom>
          <a:solidFill>
            <a:schemeClr val="accent1"/>
          </a:solidFill>
        </p:spPr>
      </p:sp>
      <p:sp>
        <p:nvSpPr>
          <p:cNvPr id="1048803" name="Text 10"/>
          <p:cNvSpPr txBox="1"/>
          <p:nvPr/>
        </p:nvSpPr>
        <p:spPr>
          <a:xfrm>
            <a:off x="4846320" y="2194560"/>
            <a:ext cx="3657600" cy="621792"/>
          </a:xfrm>
          <a:prstGeom prst="rect">
            <a:avLst/>
          </a:prstGeom>
          <a:noFill/>
        </p:spPr>
        <p:txBody>
          <a:bodyPr wrap="square" lIns="0" tIns="0" rIns="0" bIns="0" rtlCol="0" anchor="ctr"/>
          <a:lstStyle/>
          <a:p>
            <a:pPr marL="0" indent="0">
              <a:buNone/>
            </a:pPr>
            <a:r>
              <a:rPr lang="en-US" sz="1400" dirty="0">
                <a:solidFill>
                  <a:schemeClr val="bg1"/>
                </a:solidFill>
              </a:rPr>
              <a:t>Apply 2022 circular: count working days</a:t>
            </a:r>
            <a:endParaRPr lang="en-US" sz="1400" dirty="0"/>
          </a:p>
        </p:txBody>
      </p:sp>
      <p:sp>
        <p:nvSpPr>
          <p:cNvPr id="1048804" name="Challenge 3"/>
          <p:cNvSpPr/>
          <p:nvPr/>
        </p:nvSpPr>
        <p:spPr>
          <a:xfrm>
            <a:off x="457200" y="2926080"/>
            <a:ext cx="3566160" cy="621792"/>
          </a:xfrm>
          <a:prstGeom prst="roundRect">
            <a:avLst>
              <a:gd name="adj" fmla="val 11765"/>
            </a:avLst>
          </a:prstGeom>
          <a:solidFill>
            <a:schemeClr val="bg2"/>
          </a:solidFill>
        </p:spPr>
      </p:sp>
      <p:sp>
        <p:nvSpPr>
          <p:cNvPr id="1048805" name="Text 12"/>
          <p:cNvSpPr txBox="1"/>
          <p:nvPr/>
        </p:nvSpPr>
        <p:spPr>
          <a:xfrm>
            <a:off x="640080" y="2926080"/>
            <a:ext cx="3291840" cy="621792"/>
          </a:xfrm>
          <a:prstGeom prst="rect">
            <a:avLst/>
          </a:prstGeom>
          <a:noFill/>
        </p:spPr>
        <p:txBody>
          <a:bodyPr wrap="square" lIns="0" tIns="0" rIns="0" bIns="0" rtlCol="0" anchor="ctr"/>
          <a:lstStyle/>
          <a:p>
            <a:pPr marL="0" indent="0">
              <a:buNone/>
            </a:pPr>
            <a:r>
              <a:rPr lang="en-US" sz="1400" dirty="0">
                <a:solidFill>
                  <a:schemeClr val="tx1"/>
                </a:solidFill>
              </a:rPr>
              <a:t>Sick-leave abuse</a:t>
            </a:r>
            <a:endParaRPr lang="en-US" sz="1400" dirty="0"/>
          </a:p>
        </p:txBody>
      </p:sp>
      <p:pic>
        <p:nvPicPr>
          <p:cNvPr id="2097174" name="Image 2" descr="Leads to"/>
          <p:cNvPicPr>
            <a:picLocks noChangeAspect="1"/>
          </p:cNvPicPr>
          <p:nvPr/>
        </p:nvPicPr>
        <p:blipFill>
          <a:blip r:embed="rId3"/>
          <a:stretch>
            <a:fillRect/>
          </a:stretch>
        </p:blipFill>
        <p:spPr>
          <a:xfrm>
            <a:off x="4187952" y="3099816"/>
            <a:ext cx="274320" cy="274320"/>
          </a:xfrm>
          <a:prstGeom prst="rect">
            <a:avLst/>
          </a:prstGeom>
        </p:spPr>
      </p:pic>
      <p:sp>
        <p:nvSpPr>
          <p:cNvPr id="1048806" name="Response 3"/>
          <p:cNvSpPr/>
          <p:nvPr/>
        </p:nvSpPr>
        <p:spPr>
          <a:xfrm>
            <a:off x="4663440" y="2926080"/>
            <a:ext cx="4023360" cy="621792"/>
          </a:xfrm>
          <a:prstGeom prst="roundRect">
            <a:avLst>
              <a:gd name="adj" fmla="val 11765"/>
            </a:avLst>
          </a:prstGeom>
          <a:solidFill>
            <a:schemeClr val="accent1"/>
          </a:solidFill>
        </p:spPr>
      </p:sp>
      <p:sp>
        <p:nvSpPr>
          <p:cNvPr id="1048807" name="Text 14"/>
          <p:cNvSpPr txBox="1"/>
          <p:nvPr/>
        </p:nvSpPr>
        <p:spPr>
          <a:xfrm>
            <a:off x="4846320" y="2926080"/>
            <a:ext cx="3657600" cy="621792"/>
          </a:xfrm>
          <a:prstGeom prst="rect">
            <a:avLst/>
          </a:prstGeom>
          <a:noFill/>
        </p:spPr>
        <p:txBody>
          <a:bodyPr wrap="square" lIns="0" tIns="0" rIns="0" bIns="0" rtlCol="0" anchor="ctr"/>
          <a:lstStyle/>
          <a:p>
            <a:pPr marL="0" indent="0">
              <a:buNone/>
            </a:pPr>
            <a:r>
              <a:rPr lang="en-US" sz="1400" dirty="0">
                <a:solidFill>
                  <a:schemeClr val="bg1"/>
                </a:solidFill>
              </a:rPr>
              <a:t>Medical certificate; refer to Medical Board</a:t>
            </a:r>
            <a:endParaRPr lang="en-US" sz="1400" dirty="0"/>
          </a:p>
        </p:txBody>
      </p:sp>
      <p:sp>
        <p:nvSpPr>
          <p:cNvPr id="1048808" name="Challenge 4"/>
          <p:cNvSpPr/>
          <p:nvPr/>
        </p:nvSpPr>
        <p:spPr>
          <a:xfrm>
            <a:off x="457200" y="3657600"/>
            <a:ext cx="3566160" cy="621792"/>
          </a:xfrm>
          <a:prstGeom prst="roundRect">
            <a:avLst>
              <a:gd name="adj" fmla="val 11765"/>
            </a:avLst>
          </a:prstGeom>
          <a:solidFill>
            <a:schemeClr val="bg2"/>
          </a:solidFill>
        </p:spPr>
      </p:sp>
      <p:sp>
        <p:nvSpPr>
          <p:cNvPr id="1048809" name="Text 16"/>
          <p:cNvSpPr txBox="1"/>
          <p:nvPr/>
        </p:nvSpPr>
        <p:spPr>
          <a:xfrm>
            <a:off x="640080" y="3657600"/>
            <a:ext cx="3291840" cy="621792"/>
          </a:xfrm>
          <a:prstGeom prst="rect">
            <a:avLst/>
          </a:prstGeom>
          <a:noFill/>
        </p:spPr>
        <p:txBody>
          <a:bodyPr wrap="square" lIns="0" tIns="0" rIns="0" bIns="0" rtlCol="0" anchor="ctr"/>
          <a:lstStyle/>
          <a:p>
            <a:pPr marL="0" indent="0">
              <a:buNone/>
            </a:pPr>
            <a:r>
              <a:rPr lang="en-US" sz="1400" dirty="0">
                <a:solidFill>
                  <a:schemeClr val="tx1"/>
                </a:solidFill>
              </a:rPr>
              <a:t>Weak or manual records</a:t>
            </a:r>
            <a:endParaRPr lang="en-US" sz="1400" dirty="0"/>
          </a:p>
        </p:txBody>
      </p:sp>
      <p:pic>
        <p:nvPicPr>
          <p:cNvPr id="2097175" name="Image 3" descr="Leads to"/>
          <p:cNvPicPr>
            <a:picLocks noChangeAspect="1"/>
          </p:cNvPicPr>
          <p:nvPr/>
        </p:nvPicPr>
        <p:blipFill>
          <a:blip r:embed="rId3"/>
          <a:stretch>
            <a:fillRect/>
          </a:stretch>
        </p:blipFill>
        <p:spPr>
          <a:xfrm>
            <a:off x="4187952" y="3831336"/>
            <a:ext cx="274320" cy="274320"/>
          </a:xfrm>
          <a:prstGeom prst="rect">
            <a:avLst/>
          </a:prstGeom>
        </p:spPr>
      </p:pic>
      <p:sp>
        <p:nvSpPr>
          <p:cNvPr id="1048810" name="Response 4"/>
          <p:cNvSpPr/>
          <p:nvPr/>
        </p:nvSpPr>
        <p:spPr>
          <a:xfrm>
            <a:off x="4663440" y="3657600"/>
            <a:ext cx="4023360" cy="621792"/>
          </a:xfrm>
          <a:prstGeom prst="roundRect">
            <a:avLst>
              <a:gd name="adj" fmla="val 11765"/>
            </a:avLst>
          </a:prstGeom>
          <a:solidFill>
            <a:schemeClr val="accent1"/>
          </a:solidFill>
        </p:spPr>
      </p:sp>
      <p:sp>
        <p:nvSpPr>
          <p:cNvPr id="1048811" name="Text 18"/>
          <p:cNvSpPr txBox="1"/>
          <p:nvPr/>
        </p:nvSpPr>
        <p:spPr>
          <a:xfrm>
            <a:off x="4846320" y="3657600"/>
            <a:ext cx="3657600" cy="621792"/>
          </a:xfrm>
          <a:prstGeom prst="rect">
            <a:avLst/>
          </a:prstGeom>
          <a:noFill/>
        </p:spPr>
        <p:txBody>
          <a:bodyPr wrap="square" lIns="0" tIns="0" rIns="0" bIns="0" rtlCol="0" anchor="ctr"/>
          <a:lstStyle/>
          <a:p>
            <a:pPr marL="0" indent="0">
              <a:buNone/>
            </a:pPr>
            <a:r>
              <a:rPr lang="en-US" sz="1400" dirty="0">
                <a:solidFill>
                  <a:schemeClr val="bg1"/>
                </a:solidFill>
              </a:rPr>
              <a:t>Keep a current leave register</a:t>
            </a:r>
            <a:endParaRPr lang="en-US" sz="1400" dirty="0"/>
          </a:p>
        </p:txBody>
      </p:sp>
      <p:sp>
        <p:nvSpPr>
          <p:cNvPr id="1048812" name="Slide Number Placeholder 0"/>
          <p:cNvSpPr>
            <a:spLocks noGrp="1"/>
          </p:cNvSpPr>
          <p:nvPr>
            <p:ph type="sldNum" sz="quarter" idx="4294967295"/>
          </p:nvPr>
        </p:nvSpPr>
        <p:spPr>
          <a:xfrm>
            <a:off x="8046720" y="4754880"/>
            <a:ext cx="640080" cy="274320"/>
          </a:xfrm>
          <a:prstGeom prst="rect">
            <a:avLst/>
          </a:prstGeom>
        </p:spPr>
        <p:txBody>
          <a:bodyPr/>
          <a:lstStyle>
            <a:lvl1pPr>
              <a:defRPr sz="1000">
                <a:solidFill>
                  <a:schemeClr val="accent6"/>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1048817" name="Text 0"/>
          <p:cNvSpPr>
            <a:spLocks noGrp="1"/>
          </p:cNvSpPr>
          <p:nvPr>
            <p:ph type="title" idx="100"/>
          </p:nvPr>
        </p:nvSpPr>
        <p:spPr>
          <a:xfrm>
            <a:off x="640080" y="365760"/>
            <a:ext cx="7863840" cy="685800"/>
          </a:xfrm>
          <a:prstGeom prst="rect">
            <a:avLst/>
          </a:prstGeom>
          <a:noFill/>
        </p:spPr>
        <p:txBody>
          <a:bodyPr wrap="square" lIns="0" tIns="0" rIns="0" bIns="0" rtlCol="0" anchor="ctr"/>
          <a:lstStyle/>
          <a:p>
            <a:pPr marL="0" indent="0" algn="l">
              <a:buNone/>
            </a:pPr>
            <a:r>
              <a:rPr lang="en-US" sz="3200" b="1" dirty="0">
                <a:solidFill>
                  <a:schemeClr val="bg1"/>
                </a:solidFill>
              </a:rPr>
              <a:t>Key takeaways</a:t>
            </a:r>
            <a:endParaRPr lang="en-US" sz="3200" dirty="0"/>
          </a:p>
        </p:txBody>
      </p:sp>
      <p:sp>
        <p:nvSpPr>
          <p:cNvPr id="1048818" name="Takeaway number 1"/>
          <p:cNvSpPr/>
          <p:nvPr/>
        </p:nvSpPr>
        <p:spPr>
          <a:xfrm>
            <a:off x="640080" y="1389888"/>
            <a:ext cx="457200" cy="457200"/>
          </a:xfrm>
          <a:prstGeom prst="ellipse">
            <a:avLst/>
          </a:prstGeom>
          <a:solidFill>
            <a:schemeClr val="accent2"/>
          </a:solidFill>
        </p:spPr>
      </p:sp>
      <p:sp>
        <p:nvSpPr>
          <p:cNvPr id="1048819" name="Text 2"/>
          <p:cNvSpPr txBox="1"/>
          <p:nvPr/>
        </p:nvSpPr>
        <p:spPr>
          <a:xfrm>
            <a:off x="640080" y="1389888"/>
            <a:ext cx="457200" cy="457200"/>
          </a:xfrm>
          <a:prstGeom prst="rect">
            <a:avLst/>
          </a:prstGeom>
          <a:noFill/>
        </p:spPr>
        <p:txBody>
          <a:bodyPr wrap="square" lIns="0" tIns="0" rIns="0" bIns="0" rtlCol="0" anchor="ctr"/>
          <a:lstStyle/>
          <a:p>
            <a:pPr marL="0" indent="0" algn="ctr">
              <a:buNone/>
            </a:pPr>
            <a:r>
              <a:rPr lang="en-US" sz="1600" b="1" dirty="0">
                <a:solidFill>
                  <a:schemeClr val="tx1"/>
                </a:solidFill>
              </a:rPr>
              <a:t>1</a:t>
            </a:r>
            <a:endParaRPr lang="en-US" sz="1600" dirty="0"/>
          </a:p>
        </p:txBody>
      </p:sp>
      <p:sp>
        <p:nvSpPr>
          <p:cNvPr id="1048820" name="Text 3"/>
          <p:cNvSpPr txBox="1"/>
          <p:nvPr/>
        </p:nvSpPr>
        <p:spPr>
          <a:xfrm>
            <a:off x="1325880" y="1325880"/>
            <a:ext cx="4480560" cy="594360"/>
          </a:xfrm>
          <a:prstGeom prst="rect">
            <a:avLst/>
          </a:prstGeom>
          <a:noFill/>
        </p:spPr>
        <p:txBody>
          <a:bodyPr wrap="square" lIns="0" tIns="0" rIns="0" bIns="0" rtlCol="0" anchor="ctr"/>
          <a:lstStyle/>
          <a:p>
            <a:pPr marL="0" indent="0">
              <a:buNone/>
            </a:pPr>
            <a:r>
              <a:rPr lang="en-US" sz="1800" dirty="0">
                <a:solidFill>
                  <a:schemeClr val="bg1"/>
                </a:solidFill>
              </a:rPr>
              <a:t>Leave is a managed entitlement, not an automatic right.</a:t>
            </a:r>
            <a:endParaRPr lang="en-US" sz="1800" dirty="0"/>
          </a:p>
        </p:txBody>
      </p:sp>
      <p:sp>
        <p:nvSpPr>
          <p:cNvPr id="1048821" name="Takeaway number 2"/>
          <p:cNvSpPr/>
          <p:nvPr/>
        </p:nvSpPr>
        <p:spPr>
          <a:xfrm>
            <a:off x="640080" y="2167128"/>
            <a:ext cx="457200" cy="457200"/>
          </a:xfrm>
          <a:prstGeom prst="ellipse">
            <a:avLst/>
          </a:prstGeom>
          <a:solidFill>
            <a:schemeClr val="accent2"/>
          </a:solidFill>
        </p:spPr>
      </p:sp>
      <p:sp>
        <p:nvSpPr>
          <p:cNvPr id="1048822" name="Text 5"/>
          <p:cNvSpPr txBox="1"/>
          <p:nvPr/>
        </p:nvSpPr>
        <p:spPr>
          <a:xfrm>
            <a:off x="640080" y="2167128"/>
            <a:ext cx="457200" cy="457200"/>
          </a:xfrm>
          <a:prstGeom prst="rect">
            <a:avLst/>
          </a:prstGeom>
          <a:noFill/>
        </p:spPr>
        <p:txBody>
          <a:bodyPr wrap="square" lIns="0" tIns="0" rIns="0" bIns="0" rtlCol="0" anchor="ctr"/>
          <a:lstStyle/>
          <a:p>
            <a:pPr marL="0" indent="0" algn="ctr">
              <a:buNone/>
            </a:pPr>
            <a:r>
              <a:rPr lang="en-US" sz="1600" b="1" dirty="0">
                <a:solidFill>
                  <a:schemeClr val="tx1"/>
                </a:solidFill>
              </a:rPr>
              <a:t>2</a:t>
            </a:r>
            <a:endParaRPr lang="en-US" sz="1600" dirty="0"/>
          </a:p>
        </p:txBody>
      </p:sp>
      <p:sp>
        <p:nvSpPr>
          <p:cNvPr id="1048823" name="Text 6"/>
          <p:cNvSpPr txBox="1"/>
          <p:nvPr/>
        </p:nvSpPr>
        <p:spPr>
          <a:xfrm>
            <a:off x="1325880" y="2103120"/>
            <a:ext cx="4480560" cy="594360"/>
          </a:xfrm>
          <a:prstGeom prst="rect">
            <a:avLst/>
          </a:prstGeom>
          <a:noFill/>
        </p:spPr>
        <p:txBody>
          <a:bodyPr wrap="square" lIns="0" tIns="0" rIns="0" bIns="0" rtlCol="0" anchor="ctr"/>
          <a:lstStyle/>
          <a:p>
            <a:pPr marL="0" indent="0">
              <a:buNone/>
            </a:pPr>
            <a:r>
              <a:rPr lang="en-US" sz="1800" dirty="0">
                <a:solidFill>
                  <a:schemeClr val="bg1"/>
                </a:solidFill>
              </a:rPr>
              <a:t>Plan early: roster annually; approve before absence.</a:t>
            </a:r>
            <a:endParaRPr lang="en-US" sz="1800" dirty="0"/>
          </a:p>
        </p:txBody>
      </p:sp>
      <p:sp>
        <p:nvSpPr>
          <p:cNvPr id="1048824" name="Takeaway number 3"/>
          <p:cNvSpPr/>
          <p:nvPr/>
        </p:nvSpPr>
        <p:spPr>
          <a:xfrm>
            <a:off x="640080" y="2944368"/>
            <a:ext cx="457200" cy="457200"/>
          </a:xfrm>
          <a:prstGeom prst="ellipse">
            <a:avLst/>
          </a:prstGeom>
          <a:solidFill>
            <a:schemeClr val="accent2"/>
          </a:solidFill>
        </p:spPr>
      </p:sp>
      <p:sp>
        <p:nvSpPr>
          <p:cNvPr id="1048825" name="Text 8"/>
          <p:cNvSpPr txBox="1"/>
          <p:nvPr/>
        </p:nvSpPr>
        <p:spPr>
          <a:xfrm>
            <a:off x="640080" y="2944368"/>
            <a:ext cx="457200" cy="457200"/>
          </a:xfrm>
          <a:prstGeom prst="rect">
            <a:avLst/>
          </a:prstGeom>
          <a:noFill/>
        </p:spPr>
        <p:txBody>
          <a:bodyPr wrap="square" lIns="0" tIns="0" rIns="0" bIns="0" rtlCol="0" anchor="ctr"/>
          <a:lstStyle/>
          <a:p>
            <a:pPr marL="0" indent="0" algn="ctr">
              <a:buNone/>
            </a:pPr>
            <a:r>
              <a:rPr lang="en-US" sz="1600" b="1" dirty="0">
                <a:solidFill>
                  <a:schemeClr val="tx1"/>
                </a:solidFill>
              </a:rPr>
              <a:t>3</a:t>
            </a:r>
            <a:endParaRPr lang="en-US" sz="1600" dirty="0"/>
          </a:p>
        </p:txBody>
      </p:sp>
      <p:sp>
        <p:nvSpPr>
          <p:cNvPr id="1048826" name="Text 9"/>
          <p:cNvSpPr txBox="1"/>
          <p:nvPr/>
        </p:nvSpPr>
        <p:spPr>
          <a:xfrm>
            <a:off x="1325880" y="2880360"/>
            <a:ext cx="4480560" cy="594360"/>
          </a:xfrm>
          <a:prstGeom prst="rect">
            <a:avLst/>
          </a:prstGeom>
          <a:noFill/>
        </p:spPr>
        <p:txBody>
          <a:bodyPr wrap="square" lIns="0" tIns="0" rIns="0" bIns="0" rtlCol="0" anchor="ctr"/>
          <a:lstStyle/>
          <a:p>
            <a:pPr marL="0" indent="0">
              <a:buNone/>
            </a:pPr>
            <a:r>
              <a:rPr lang="en-US" sz="1800" dirty="0">
                <a:solidFill>
                  <a:schemeClr val="bg1"/>
                </a:solidFill>
              </a:rPr>
              <a:t>Document everything. The register is your evidence.</a:t>
            </a:r>
            <a:endParaRPr lang="en-US" sz="1800" dirty="0"/>
          </a:p>
        </p:txBody>
      </p:sp>
      <p:sp>
        <p:nvSpPr>
          <p:cNvPr id="1048827" name="Takeaway number 4"/>
          <p:cNvSpPr/>
          <p:nvPr/>
        </p:nvSpPr>
        <p:spPr>
          <a:xfrm>
            <a:off x="640080" y="3721608"/>
            <a:ext cx="457200" cy="457200"/>
          </a:xfrm>
          <a:prstGeom prst="ellipse">
            <a:avLst/>
          </a:prstGeom>
          <a:solidFill>
            <a:schemeClr val="accent2"/>
          </a:solidFill>
        </p:spPr>
      </p:sp>
      <p:sp>
        <p:nvSpPr>
          <p:cNvPr id="1048828" name="Text 11"/>
          <p:cNvSpPr txBox="1"/>
          <p:nvPr/>
        </p:nvSpPr>
        <p:spPr>
          <a:xfrm>
            <a:off x="640080" y="3721608"/>
            <a:ext cx="457200" cy="457200"/>
          </a:xfrm>
          <a:prstGeom prst="rect">
            <a:avLst/>
          </a:prstGeom>
          <a:noFill/>
        </p:spPr>
        <p:txBody>
          <a:bodyPr wrap="square" lIns="0" tIns="0" rIns="0" bIns="0" rtlCol="0" anchor="ctr"/>
          <a:lstStyle/>
          <a:p>
            <a:pPr marL="0" indent="0" algn="ctr">
              <a:buNone/>
            </a:pPr>
            <a:r>
              <a:rPr lang="en-US" sz="1600" b="1" dirty="0">
                <a:solidFill>
                  <a:schemeClr val="tx1"/>
                </a:solidFill>
              </a:rPr>
              <a:t>4</a:t>
            </a:r>
            <a:endParaRPr lang="en-US" sz="1600" dirty="0"/>
          </a:p>
        </p:txBody>
      </p:sp>
      <p:sp>
        <p:nvSpPr>
          <p:cNvPr id="1048829" name="Text 12"/>
          <p:cNvSpPr txBox="1"/>
          <p:nvPr/>
        </p:nvSpPr>
        <p:spPr>
          <a:xfrm>
            <a:off x="1325880" y="3657600"/>
            <a:ext cx="4480560" cy="594360"/>
          </a:xfrm>
          <a:prstGeom prst="rect">
            <a:avLst/>
          </a:prstGeom>
          <a:noFill/>
        </p:spPr>
        <p:txBody>
          <a:bodyPr wrap="square" lIns="0" tIns="0" rIns="0" bIns="0" rtlCol="0" anchor="ctr"/>
          <a:lstStyle/>
          <a:p>
            <a:pPr marL="0" indent="0">
              <a:buNone/>
            </a:pPr>
            <a:r>
              <a:rPr lang="en-US" sz="1800" dirty="0">
                <a:solidFill>
                  <a:schemeClr val="bg1"/>
                </a:solidFill>
              </a:rPr>
              <a:t>Balance staff welfare with service delivery.</a:t>
            </a:r>
            <a:endParaRPr lang="en-US" sz="1800" dirty="0"/>
          </a:p>
        </p:txBody>
      </p:sp>
      <p:sp>
        <p:nvSpPr>
          <p:cNvPr id="1048830" name="Questions circle"/>
          <p:cNvSpPr/>
          <p:nvPr/>
        </p:nvSpPr>
        <p:spPr>
          <a:xfrm>
            <a:off x="6309360" y="1463040"/>
            <a:ext cx="2377440" cy="2377440"/>
          </a:xfrm>
          <a:prstGeom prst="ellipse">
            <a:avLst/>
          </a:prstGeom>
          <a:solidFill>
            <a:schemeClr val="accent3"/>
          </a:solidFill>
        </p:spPr>
      </p:sp>
      <p:sp>
        <p:nvSpPr>
          <p:cNvPr id="1048831" name="Text 14"/>
          <p:cNvSpPr txBox="1"/>
          <p:nvPr/>
        </p:nvSpPr>
        <p:spPr>
          <a:xfrm>
            <a:off x="6309360" y="1463040"/>
            <a:ext cx="2377440" cy="2377440"/>
          </a:xfrm>
          <a:prstGeom prst="rect">
            <a:avLst/>
          </a:prstGeom>
          <a:noFill/>
        </p:spPr>
        <p:txBody>
          <a:bodyPr wrap="square" lIns="0" tIns="0" rIns="0" bIns="0" rtlCol="0" anchor="ctr"/>
          <a:lstStyle/>
          <a:p>
            <a:pPr marL="0" indent="0" algn="ctr">
              <a:buNone/>
            </a:pPr>
            <a:r>
              <a:rPr lang="en-US" sz="2600" b="1" dirty="0">
                <a:solidFill>
                  <a:schemeClr val="bg1"/>
                </a:solidFill>
                <a:latin typeface="Cambria" pitchFamily="34" charset="0"/>
                <a:ea typeface="Cambria" pitchFamily="34" charset="-122"/>
                <a:cs typeface="Cambria" pitchFamily="34" charset="-120"/>
              </a:rPr>
              <a:t>Questions?</a:t>
            </a:r>
            <a:endParaRPr lang="en-US" sz="2600" dirty="0"/>
          </a:p>
        </p:txBody>
      </p:sp>
    </p:spTree>
  </p:cSld>
  <p:clrMapOvr>
    <a:masterClrMapping/>
  </p:clrMapOvr>
</p:sld>
</file>

<file path=ppt/theme/theme1.xml><?xml version="1.0" encoding="utf-8"?>
<a:theme xmlns:a="http://schemas.openxmlformats.org/drawingml/2006/main" name="Public Service">
  <a:themeElements>
    <a:clrScheme name="Public Service">
      <a:dk1>
        <a:srgbClr val="1B2A24"/>
      </a:dk1>
      <a:lt1>
        <a:srgbClr val="FFFFFF"/>
      </a:lt1>
      <a:dk2>
        <a:srgbClr val="1F4E3D"/>
      </a:dk2>
      <a:lt2>
        <a:srgbClr val="EEF3F0"/>
      </a:lt2>
      <a:accent1>
        <a:srgbClr val="1F4E3D"/>
      </a:accent1>
      <a:accent2>
        <a:srgbClr val="C9A227"/>
      </a:accent2>
      <a:accent3>
        <a:srgbClr val="3E7C63"/>
      </a:accent3>
      <a:accent4>
        <a:srgbClr val="8FB8A5"/>
      </a:accent4>
      <a:accent5>
        <a:srgbClr val="B5563C"/>
      </a:accent5>
      <a:accent6>
        <a:srgbClr val="5B6B64"/>
      </a:accent6>
      <a:hlink>
        <a:srgbClr val="1F4E3D"/>
      </a:hlink>
      <a:folHlink>
        <a:srgbClr val="5B6B64"/>
      </a:folHlink>
    </a:clrScheme>
    <a:fontScheme name="Public Serv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Public Service">
  <a:themeElements>
    <a:clrScheme name="Public Service">
      <a:dk1>
        <a:srgbClr val="1B2A24"/>
      </a:dk1>
      <a:lt1>
        <a:srgbClr val="FFFFFF"/>
      </a:lt1>
      <a:dk2>
        <a:srgbClr val="1F4E3D"/>
      </a:dk2>
      <a:lt2>
        <a:srgbClr val="EEF3F0"/>
      </a:lt2>
      <a:accent1>
        <a:srgbClr val="1F4E3D"/>
      </a:accent1>
      <a:accent2>
        <a:srgbClr val="C9A227"/>
      </a:accent2>
      <a:accent3>
        <a:srgbClr val="3E7C63"/>
      </a:accent3>
      <a:accent4>
        <a:srgbClr val="8FB8A5"/>
      </a:accent4>
      <a:accent5>
        <a:srgbClr val="B5563C"/>
      </a:accent5>
      <a:accent6>
        <a:srgbClr val="5B6B64"/>
      </a:accent6>
      <a:hlink>
        <a:srgbClr val="1F4E3D"/>
      </a:hlink>
      <a:folHlink>
        <a:srgbClr val="5B6B64"/>
      </a:folHlink>
    </a:clrScheme>
    <a:fontScheme name="Public Serv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1074</Words>
  <Application>Microsoft Office PowerPoint</Application>
  <PresentationFormat>On-screen Show (16:9)</PresentationFormat>
  <Paragraphs>164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Public Service</vt:lpstr>
      <vt:lpstr>Leave and Its Application in Public Service</vt:lpstr>
      <vt:lpstr>Highlights of the lecture</vt:lpstr>
      <vt:lpstr>Introduction</vt:lpstr>
      <vt:lpstr>Definition of leave</vt:lpstr>
      <vt:lpstr>Objectives of leave</vt:lpstr>
      <vt:lpstr>Four guiding principles</vt:lpstr>
      <vt:lpstr>Main types of leave</vt:lpstr>
      <vt:lpstr>Annual leave at a glance</vt:lpstr>
      <vt:lpstr>Application procedure: five steps</vt:lpstr>
      <vt:lpstr>Roles and responsibilities</vt:lpstr>
      <vt:lpstr>Common challenges and responses</vt:lpstr>
      <vt:lpstr>Key takeaways</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Leave and Its Application in Public Service</dc:title>
  <dc:creator>Chief Administrative Officer</dc:creator>
  <cp:lastModifiedBy>TEGA</cp:lastModifiedBy>
  <cp:revision>1</cp:revision>
  <dcterms:created xsi:type="dcterms:W3CDTF">2026-11-02T00:32:43Z</dcterms:created>
  <dcterms:modified xsi:type="dcterms:W3CDTF">2026-11-04T08:37:57Z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75d9c0ff9023459aba2103a5ab631253_23</vt:lpwstr>
  </property>
</Properties>
</file>