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1" r:id="rId6"/>
    <p:sldId id="266" r:id="rId7"/>
    <p:sldId id="263" r:id="rId8"/>
    <p:sldId id="271" r:id="rId9"/>
    <p:sldId id="264" r:id="rId10"/>
    <p:sldId id="269" r:id="rId11"/>
    <p:sldId id="265" r:id="rId12"/>
    <p:sldId id="272" r:id="rId13"/>
    <p:sldId id="273" r:id="rId14"/>
    <p:sldId id="274" r:id="rId15"/>
    <p:sldId id="275" r:id="rId16"/>
    <p:sldId id="277" r:id="rId17"/>
    <p:sldId id="278" r:id="rId18"/>
    <p:sldId id="27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11" autoAdjust="0"/>
  </p:normalViewPr>
  <p:slideViewPr>
    <p:cSldViewPr>
      <p:cViewPr>
        <p:scale>
          <a:sx n="77" d="100"/>
          <a:sy n="77" d="100"/>
        </p:scale>
        <p:origin x="-1176"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32E44B-28E3-44E0-B96E-5BD783D5CF3A}" type="datetimeFigureOut">
              <a:rPr lang="en-US" smtClean="0"/>
              <a:t>9/24/2026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F80E91-4C6E-47C7-9CC6-7CA2667D8C5A}" type="slidenum">
              <a:rPr lang="en-US" smtClean="0"/>
              <a:t>‹#›</a:t>
            </a:fld>
            <a:endParaRPr lang="en-US"/>
          </a:p>
        </p:txBody>
      </p:sp>
    </p:spTree>
    <p:extLst>
      <p:ext uri="{BB962C8B-B14F-4D97-AF65-F5344CB8AC3E}">
        <p14:creationId xmlns:p14="http://schemas.microsoft.com/office/powerpoint/2010/main" val="3542362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F80E91-4C6E-47C7-9CC6-7CA2667D8C5A}" type="slidenum">
              <a:rPr lang="en-US" smtClean="0"/>
              <a:t>5</a:t>
            </a:fld>
            <a:endParaRPr lang="en-US"/>
          </a:p>
        </p:txBody>
      </p:sp>
    </p:spTree>
    <p:extLst>
      <p:ext uri="{BB962C8B-B14F-4D97-AF65-F5344CB8AC3E}">
        <p14:creationId xmlns:p14="http://schemas.microsoft.com/office/powerpoint/2010/main" val="409681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B28E03-B8E0-4CA9-9A6B-5F7F26129CC9}"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658907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05AA67-98D6-4E39-BE1A-BE55D0755C6D}"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1427790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4CC683-5B2E-47A6-ADCA-AA174C3583ED}"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3448330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C280B3-61FD-4EF1-9470-CA7DFD53CFA6}" type="datetime1">
              <a:rPr lang="en-US" smtClean="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4042945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5C0359-AF04-4B42-9049-469301EDA962}" type="datetime1">
              <a:rPr lang="en-US" smtClean="0"/>
              <a:t>9/24/2026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1070621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435073-B12F-4F9D-A37A-1F683CA5D813}" type="datetime1">
              <a:rPr lang="en-US" smtClean="0"/>
              <a:t>9/24/2026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2624747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154E26-1D21-407C-A78F-3A4856A919DF}" type="datetime1">
              <a:rPr lang="en-US" smtClean="0"/>
              <a:t>9/24/2026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108877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B7D229-3AFD-4EB8-BE26-FC559068E10C}" type="datetime1">
              <a:rPr lang="en-US" smtClean="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3130895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4B4FC1-C404-4663-952A-24F6896AB188}" type="datetime1">
              <a:rPr lang="en-US" smtClean="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1299337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CD5F11-4968-4284-B359-2E20FFD3DE0E}"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522046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6C3820-0432-48F7-8719-F1D6D2BC4B98}" type="datetime1">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ABD1AA-A179-4421-A91E-A9033CA070FC}" type="slidenum">
              <a:rPr lang="en-US" smtClean="0"/>
              <a:t>‹#›</a:t>
            </a:fld>
            <a:endParaRPr lang="en-US" dirty="0"/>
          </a:p>
        </p:txBody>
      </p:sp>
    </p:spTree>
    <p:extLst>
      <p:ext uri="{BB962C8B-B14F-4D97-AF65-F5344CB8AC3E}">
        <p14:creationId xmlns:p14="http://schemas.microsoft.com/office/powerpoint/2010/main" val="1878909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3C63F9-F3D8-4B9F-A3DB-2826ED9A762B}" type="datetime1">
              <a:rPr lang="en-US" smtClean="0"/>
              <a:t>9/24/2026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ABD1AA-A179-4421-A91E-A9033CA070FC}" type="slidenum">
              <a:rPr lang="en-US" smtClean="0"/>
              <a:t>‹#›</a:t>
            </a:fld>
            <a:endParaRPr lang="en-US" dirty="0"/>
          </a:p>
        </p:txBody>
      </p:sp>
    </p:spTree>
    <p:extLst>
      <p:ext uri="{BB962C8B-B14F-4D97-AF65-F5344CB8AC3E}">
        <p14:creationId xmlns:p14="http://schemas.microsoft.com/office/powerpoint/2010/main" val="365549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90600"/>
            <a:ext cx="7924800" cy="2914651"/>
          </a:xfrm>
        </p:spPr>
        <p:txBody>
          <a:bodyPr>
            <a:normAutofit fontScale="90000"/>
          </a:bodyPr>
          <a:lstStyle/>
          <a:p>
            <a:r>
              <a:rPr lang="en-US" b="1" dirty="0" smtClean="0">
                <a:latin typeface="Times New Roman" pitchFamily="18" charset="0"/>
                <a:cs typeface="Times New Roman" pitchFamily="18" charset="0"/>
              </a:rPr>
              <a:t>NATIONAL HEALTH INSURANCE AUTHORITY (NHIA)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PRIMARY AND SECONDARY CARE</a:t>
            </a:r>
            <a:endParaRPr lang="en-US"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fontScale="85000" lnSpcReduction="20000"/>
          </a:bodyPr>
          <a:lstStyle/>
          <a:p>
            <a:r>
              <a:rPr lang="en-US" sz="3500" b="1" dirty="0" smtClean="0">
                <a:latin typeface="Times New Roman" pitchFamily="18" charset="0"/>
                <a:cs typeface="Times New Roman" pitchFamily="18" charset="0"/>
              </a:rPr>
              <a:t>BY</a:t>
            </a:r>
          </a:p>
          <a:p>
            <a:r>
              <a:rPr lang="en-US" sz="3500" b="1" dirty="0" smtClean="0">
                <a:latin typeface="Times New Roman" pitchFamily="18" charset="0"/>
                <a:cs typeface="Times New Roman" pitchFamily="18" charset="0"/>
              </a:rPr>
              <a:t>MR. MERRY OSAIGBOVO AGHAYEDO</a:t>
            </a:r>
          </a:p>
          <a:p>
            <a:r>
              <a:rPr lang="en-US" sz="3500" b="1" dirty="0" smtClean="0">
                <a:latin typeface="Times New Roman" pitchFamily="18" charset="0"/>
                <a:cs typeface="Times New Roman" pitchFamily="18" charset="0"/>
              </a:rPr>
              <a:t>PRINCIPAL  ADMIN. OFFICER</a:t>
            </a:r>
            <a:r>
              <a:rPr lang="en-US" b="1" dirty="0" smtClean="0">
                <a:latin typeface="Times New Roman" pitchFamily="18" charset="0"/>
                <a:cs typeface="Times New Roman" pitchFamily="18" charset="0"/>
              </a:rPr>
              <a:t>.</a:t>
            </a:r>
          </a:p>
          <a:p>
            <a:endParaRPr lang="en-US" dirty="0">
              <a:solidFill>
                <a:srgbClr val="FF0000"/>
              </a:solidFill>
            </a:endParaRPr>
          </a:p>
        </p:txBody>
      </p:sp>
      <p:sp>
        <p:nvSpPr>
          <p:cNvPr id="4" name="Slide Number Placeholder 3"/>
          <p:cNvSpPr>
            <a:spLocks noGrp="1"/>
          </p:cNvSpPr>
          <p:nvPr>
            <p:ph type="sldNum" sz="quarter" idx="12"/>
          </p:nvPr>
        </p:nvSpPr>
        <p:spPr/>
        <p:txBody>
          <a:bodyPr/>
          <a:lstStyle/>
          <a:p>
            <a:fld id="{59ABD1AA-A179-4421-A91E-A9033CA070FC}" type="slidenum">
              <a:rPr lang="en-US" smtClean="0"/>
              <a:t>1</a:t>
            </a:fld>
            <a:endParaRPr lang="en-US" dirty="0"/>
          </a:p>
        </p:txBody>
      </p:sp>
    </p:spTree>
    <p:extLst>
      <p:ext uri="{BB962C8B-B14F-4D97-AF65-F5344CB8AC3E}">
        <p14:creationId xmlns:p14="http://schemas.microsoft.com/office/powerpoint/2010/main" val="2744311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itchFamily="18" charset="0"/>
                <a:cs typeface="Times New Roman" pitchFamily="18" charset="0"/>
              </a:rPr>
              <a:t>LECTURE OUTLINE</a:t>
            </a:r>
            <a:endParaRPr lang="en-US" b="1" dirty="0"/>
          </a:p>
        </p:txBody>
      </p:sp>
      <p:sp>
        <p:nvSpPr>
          <p:cNvPr id="3" name="Content Placeholder 2"/>
          <p:cNvSpPr>
            <a:spLocks noGrp="1"/>
          </p:cNvSpPr>
          <p:nvPr>
            <p:ph idx="1"/>
          </p:nvPr>
        </p:nvSpPr>
        <p:spPr/>
        <p:txBody>
          <a:bodyPr>
            <a:normAutofit fontScale="70000" lnSpcReduction="20000"/>
          </a:bodyPr>
          <a:lstStyle/>
          <a:p>
            <a:r>
              <a:rPr lang="en-US" dirty="0" smtClean="0">
                <a:latin typeface="Times New Roman" pitchFamily="18" charset="0"/>
                <a:cs typeface="Times New Roman" pitchFamily="18" charset="0"/>
              </a:rPr>
              <a:t>INTRODUCTION</a:t>
            </a: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OBJECTIVES OF THE </a:t>
            </a:r>
            <a:r>
              <a:rPr lang="en-US" dirty="0" smtClean="0">
                <a:latin typeface="Times New Roman" pitchFamily="18" charset="0"/>
                <a:cs typeface="Times New Roman" pitchFamily="18" charset="0"/>
              </a:rPr>
              <a:t>SESSION</a:t>
            </a: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DEFINITION OF KEY TERMS</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PRIMARY AND SECONDARY </a:t>
            </a:r>
            <a:r>
              <a:rPr lang="en-US" dirty="0" smtClean="0">
                <a:latin typeface="Times New Roman" pitchFamily="18" charset="0"/>
                <a:cs typeface="Times New Roman" pitchFamily="18" charset="0"/>
              </a:rPr>
              <a:t>CARE</a:t>
            </a: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CHALLENGES </a:t>
            </a:r>
          </a:p>
          <a:p>
            <a:pPr marL="0" indent="0">
              <a:buNone/>
            </a:pP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RECOMMENDATION</a:t>
            </a:r>
          </a:p>
          <a:p>
            <a:pPr>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CONCLUSION</a:t>
            </a:r>
            <a:endParaRPr lang="en-US" dirty="0" smtClean="0">
              <a:latin typeface="Times New Roman" pitchFamily="18" charset="0"/>
              <a:cs typeface="Times New Roman" pitchFamily="18"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59ABD1AA-A179-4421-A91E-A9033CA070FC}" type="slidenum">
              <a:rPr lang="en-US" smtClean="0"/>
              <a:t>2</a:t>
            </a:fld>
            <a:endParaRPr lang="en-US" dirty="0"/>
          </a:p>
        </p:txBody>
      </p:sp>
    </p:spTree>
    <p:extLst>
      <p:ext uri="{BB962C8B-B14F-4D97-AF65-F5344CB8AC3E}">
        <p14:creationId xmlns:p14="http://schemas.microsoft.com/office/powerpoint/2010/main" val="4048832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25000" lnSpcReduction="20000"/>
          </a:bodyPr>
          <a:lstStyle/>
          <a:p>
            <a:r>
              <a:rPr lang="en-US" sz="12800" dirty="0" smtClean="0">
                <a:latin typeface="Times New Roman" pitchFamily="18" charset="0"/>
                <a:cs typeface="Times New Roman" pitchFamily="18" charset="0"/>
              </a:rPr>
              <a:t>The National Health Insurance Authority (NHIA) Act was signed into law on May 19</a:t>
            </a:r>
            <a:r>
              <a:rPr lang="en-US" sz="12800" baseline="30000" dirty="0" smtClean="0">
                <a:latin typeface="Times New Roman" pitchFamily="18" charset="0"/>
                <a:cs typeface="Times New Roman" pitchFamily="18" charset="0"/>
              </a:rPr>
              <a:t>th</a:t>
            </a:r>
            <a:r>
              <a:rPr lang="en-US" sz="12800" dirty="0" smtClean="0">
                <a:latin typeface="Times New Roman" pitchFamily="18" charset="0"/>
                <a:cs typeface="Times New Roman" pitchFamily="18" charset="0"/>
              </a:rPr>
              <a:t> 2022, repealing the NHIS Act 2004, by  president </a:t>
            </a:r>
            <a:r>
              <a:rPr lang="en-US" sz="12800" dirty="0" err="1" smtClean="0">
                <a:latin typeface="Times New Roman" pitchFamily="18" charset="0"/>
                <a:cs typeface="Times New Roman" pitchFamily="18" charset="0"/>
              </a:rPr>
              <a:t>Muhammadu</a:t>
            </a:r>
            <a:r>
              <a:rPr lang="en-US" sz="12800" dirty="0" smtClean="0">
                <a:latin typeface="Times New Roman" pitchFamily="18" charset="0"/>
                <a:cs typeface="Times New Roman" pitchFamily="18" charset="0"/>
              </a:rPr>
              <a:t> </a:t>
            </a:r>
            <a:r>
              <a:rPr lang="en-US" sz="12800" dirty="0" err="1" smtClean="0">
                <a:latin typeface="Times New Roman" pitchFamily="18" charset="0"/>
                <a:cs typeface="Times New Roman" pitchFamily="18" charset="0"/>
              </a:rPr>
              <a:t>Buhari</a:t>
            </a:r>
            <a:r>
              <a:rPr lang="en-US" sz="12800" dirty="0" smtClean="0">
                <a:latin typeface="Times New Roman" pitchFamily="18" charset="0"/>
                <a:cs typeface="Times New Roman" pitchFamily="18" charset="0"/>
              </a:rPr>
              <a:t>.</a:t>
            </a:r>
          </a:p>
          <a:p>
            <a:pPr>
              <a:buNone/>
            </a:pPr>
            <a:endParaRPr lang="en-US" sz="12800" dirty="0" smtClean="0">
              <a:latin typeface="Times New Roman" pitchFamily="18" charset="0"/>
              <a:cs typeface="Times New Roman" pitchFamily="18" charset="0"/>
            </a:endParaRPr>
          </a:p>
          <a:p>
            <a:pPr>
              <a:buNone/>
            </a:pPr>
            <a:endParaRPr lang="en-US" sz="12800" dirty="0" smtClean="0">
              <a:latin typeface="Times New Roman" pitchFamily="18" charset="0"/>
              <a:cs typeface="Times New Roman" pitchFamily="18" charset="0"/>
            </a:endParaRPr>
          </a:p>
          <a:p>
            <a:r>
              <a:rPr lang="en-US" sz="12800" dirty="0" smtClean="0">
                <a:latin typeface="Times New Roman" pitchFamily="18" charset="0"/>
                <a:cs typeface="Times New Roman" pitchFamily="18" charset="0"/>
              </a:rPr>
              <a:t>The NHIA Act 2022 makes health insurance mandatory in Nigeria, by this, the Act is empowered and responsible for promotion, regulation, and integration of all  health insurance schemes in the country.</a:t>
            </a:r>
          </a:p>
          <a:p>
            <a:pPr>
              <a:buNone/>
            </a:pPr>
            <a:endParaRPr lang="en-US" sz="12800" dirty="0" smtClean="0">
              <a:latin typeface="Times New Roman" pitchFamily="18" charset="0"/>
              <a:cs typeface="Times New Roman" pitchFamily="18" charset="0"/>
            </a:endParaRPr>
          </a:p>
          <a:p>
            <a:endParaRPr lang="en-US" sz="12800" dirty="0" smtClean="0">
              <a:latin typeface="Times New Roman" pitchFamily="18" charset="0"/>
              <a:cs typeface="Times New Roman" pitchFamily="18" charset="0"/>
            </a:endParaRPr>
          </a:p>
          <a:p>
            <a:pPr>
              <a:buNone/>
            </a:pPr>
            <a:r>
              <a:rPr lang="en-US" sz="12800" dirty="0" smtClean="0">
                <a:latin typeface="Times New Roman" pitchFamily="18" charset="0"/>
                <a:cs typeface="Times New Roman" pitchFamily="18" charset="0"/>
              </a:rPr>
              <a:t>	</a:t>
            </a:r>
          </a:p>
          <a:p>
            <a:endParaRPr lang="en-US" dirty="0"/>
          </a:p>
        </p:txBody>
      </p:sp>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INTRODUCTION</a:t>
            </a:r>
            <a:endParaRPr lang="en-US" b="1" dirty="0"/>
          </a:p>
        </p:txBody>
      </p:sp>
      <p:sp>
        <p:nvSpPr>
          <p:cNvPr id="4" name="Slide Number Placeholder 3"/>
          <p:cNvSpPr>
            <a:spLocks noGrp="1"/>
          </p:cNvSpPr>
          <p:nvPr>
            <p:ph type="sldNum" sz="quarter" idx="12"/>
          </p:nvPr>
        </p:nvSpPr>
        <p:spPr/>
        <p:txBody>
          <a:bodyPr/>
          <a:lstStyle/>
          <a:p>
            <a:fld id="{59ABD1AA-A179-4421-A91E-A9033CA070FC}" type="slidenum">
              <a:rPr lang="en-US" smtClean="0"/>
              <a:t>3</a:t>
            </a:fld>
            <a:endParaRPr lang="en-US" dirty="0"/>
          </a:p>
        </p:txBody>
      </p:sp>
    </p:spTree>
    <p:extLst>
      <p:ext uri="{BB962C8B-B14F-4D97-AF65-F5344CB8AC3E}">
        <p14:creationId xmlns:p14="http://schemas.microsoft.com/office/powerpoint/2010/main" val="2313547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OBJECTIVES OF THE SESSION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A look at National Health Insurance Authority (NHIA)  purpose and it’s benefits.</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For </a:t>
            </a:r>
            <a:r>
              <a:rPr lang="en-US" dirty="0">
                <a:latin typeface="Times New Roman" pitchFamily="18" charset="0"/>
                <a:cs typeface="Times New Roman" pitchFamily="18" charset="0"/>
              </a:rPr>
              <a:t>health </a:t>
            </a:r>
            <a:r>
              <a:rPr lang="en-US" dirty="0" smtClean="0">
                <a:latin typeface="Times New Roman" pitchFamily="18" charset="0"/>
                <a:cs typeface="Times New Roman" pitchFamily="18" charset="0"/>
              </a:rPr>
              <a:t>professionals in our hospital to know the difference between primary and secondary care services.</a:t>
            </a:r>
          </a:p>
          <a:p>
            <a:pPr marL="0" indent="0">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To educate Clinical staff,  issues related on NHIA bills/fee-for service claims.</a:t>
            </a:r>
          </a:p>
          <a:p>
            <a:pPr>
              <a:buNone/>
            </a:pPr>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59ABD1AA-A179-4421-A91E-A9033CA070FC}" type="slidenum">
              <a:rPr lang="en-US" smtClean="0"/>
              <a:t>4</a:t>
            </a:fld>
            <a:endParaRPr lang="en-US" dirty="0"/>
          </a:p>
        </p:txBody>
      </p:sp>
    </p:spTree>
    <p:extLst>
      <p:ext uri="{BB962C8B-B14F-4D97-AF65-F5344CB8AC3E}">
        <p14:creationId xmlns:p14="http://schemas.microsoft.com/office/powerpoint/2010/main" val="3230183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r>
              <a:rPr lang="en-US" dirty="0" smtClean="0"/>
              <a:t>DEFINITION OF KEY TERMS</a:t>
            </a:r>
            <a:br>
              <a:rPr lang="en-US" dirty="0" smtClean="0"/>
            </a:br>
            <a:endParaRPr lang="en-US" dirty="0"/>
          </a:p>
        </p:txBody>
      </p:sp>
      <p:sp>
        <p:nvSpPr>
          <p:cNvPr id="3" name="Content Placeholder 2"/>
          <p:cNvSpPr>
            <a:spLocks noGrp="1"/>
          </p:cNvSpPr>
          <p:nvPr>
            <p:ph idx="1"/>
          </p:nvPr>
        </p:nvSpPr>
        <p:spPr>
          <a:xfrm>
            <a:off x="304800" y="914400"/>
            <a:ext cx="8610600" cy="5791200"/>
          </a:xfrm>
        </p:spPr>
        <p:txBody>
          <a:bodyPr>
            <a:normAutofit lnSpcReduction="10000"/>
          </a:bodyPr>
          <a:lstStyle/>
          <a:p>
            <a:r>
              <a:rPr lang="en-US" dirty="0" smtClean="0">
                <a:latin typeface="Times New Roman" pitchFamily="18" charset="0"/>
                <a:cs typeface="Times New Roman" pitchFamily="18" charset="0"/>
              </a:rPr>
              <a:t>Fee for Service:  Are bills payment made to health care providers for secondary treatment rendered to an enrollee.</a:t>
            </a:r>
          </a:p>
          <a:p>
            <a:pPr marL="0" indent="0">
              <a:buNone/>
            </a:pPr>
            <a:endParaRPr lang="en-US" b="1"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Health Management Organization (HMO): A company accredited by NHIA to manage the provision of health care services to enrollees</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Healthcare Facilities: These are primary, secondary or tertiary facility that are accredited by NHIA </a:t>
            </a: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o provide health care services to enrollees.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9ABD1AA-A179-4421-A91E-A9033CA070FC}" type="slidenum">
              <a:rPr lang="en-US" smtClean="0"/>
              <a:t>5</a:t>
            </a:fld>
            <a:endParaRPr lang="en-US" dirty="0"/>
          </a:p>
        </p:txBody>
      </p:sp>
    </p:spTree>
    <p:extLst>
      <p:ext uri="{BB962C8B-B14F-4D97-AF65-F5344CB8AC3E}">
        <p14:creationId xmlns:p14="http://schemas.microsoft.com/office/powerpoint/2010/main" val="3300024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r>
              <a:rPr lang="en-US" b="1" dirty="0" smtClean="0">
                <a:latin typeface="Times New Roman" pitchFamily="18" charset="0"/>
                <a:cs typeface="Times New Roman" pitchFamily="18" charset="0"/>
              </a:rPr>
              <a:t> Enrollee: </a:t>
            </a:r>
            <a:r>
              <a:rPr lang="en-US" dirty="0" smtClean="0">
                <a:latin typeface="Times New Roman" pitchFamily="18" charset="0"/>
                <a:cs typeface="Times New Roman" pitchFamily="18" charset="0"/>
              </a:rPr>
              <a:t>is a person who has enrolled with NHIA and is up to date with payment and as such, they are entitled to health insurance care.</a:t>
            </a:r>
          </a:p>
          <a:p>
            <a:pPr marL="0" indent="0">
              <a:buNone/>
            </a:pPr>
            <a:endParaRPr lang="en-US"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Capitation</a:t>
            </a:r>
            <a:r>
              <a:rPr lang="en-US" dirty="0" smtClean="0">
                <a:latin typeface="Times New Roman" pitchFamily="18" charset="0"/>
                <a:cs typeface="Times New Roman" pitchFamily="18" charset="0"/>
              </a:rPr>
              <a:t>- is a monthly payment to all primary care provider by the HMO on behalf of the enrollee as a contribution for services rendered in advance irrespective of utilization.</a:t>
            </a:r>
          </a:p>
        </p:txBody>
      </p:sp>
      <p:sp>
        <p:nvSpPr>
          <p:cNvPr id="4" name="Slide Number Placeholder 3"/>
          <p:cNvSpPr>
            <a:spLocks noGrp="1"/>
          </p:cNvSpPr>
          <p:nvPr>
            <p:ph type="sldNum" sz="quarter" idx="12"/>
          </p:nvPr>
        </p:nvSpPr>
        <p:spPr/>
        <p:txBody>
          <a:bodyPr/>
          <a:lstStyle/>
          <a:p>
            <a:fld id="{59ABD1AA-A179-4421-A91E-A9033CA070FC}" type="slidenum">
              <a:rPr lang="en-US" smtClean="0"/>
              <a:t>6</a:t>
            </a:fld>
            <a:endParaRPr lang="en-US" dirty="0"/>
          </a:p>
        </p:txBody>
      </p:sp>
    </p:spTree>
    <p:extLst>
      <p:ext uri="{BB962C8B-B14F-4D97-AF65-F5344CB8AC3E}">
        <p14:creationId xmlns:p14="http://schemas.microsoft.com/office/powerpoint/2010/main" val="2853785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normAutofit/>
          </a:bodyPr>
          <a:lstStyle/>
          <a:p>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NHIA </a:t>
            </a:r>
            <a:r>
              <a:rPr lang="en-US" b="1" dirty="0">
                <a:latin typeface="Times New Roman" pitchFamily="18" charset="0"/>
                <a:cs typeface="Times New Roman" pitchFamily="18" charset="0"/>
              </a:rPr>
              <a:t>Guide </a:t>
            </a:r>
            <a:r>
              <a:rPr lang="en-US" b="1" dirty="0" smtClean="0">
                <a:latin typeface="Times New Roman" pitchFamily="18" charset="0"/>
                <a:cs typeface="Times New Roman" pitchFamily="18" charset="0"/>
              </a:rPr>
              <a:t>line </a:t>
            </a:r>
            <a:r>
              <a:rPr lang="en-US" dirty="0" smtClean="0">
                <a:latin typeface="Times New Roman" pitchFamily="18" charset="0"/>
                <a:cs typeface="Times New Roman" pitchFamily="18" charset="0"/>
              </a:rPr>
              <a:t>– it is a regulatory book that entails all activities concerning NHIA as regards health insurance operations.</a:t>
            </a:r>
          </a:p>
          <a:p>
            <a:endParaRPr lang="en-US" dirty="0">
              <a:latin typeface="Times New Roman" pitchFamily="18" charset="0"/>
              <a:cs typeface="Times New Roman" pitchFamily="18" charset="0"/>
            </a:endParaRPr>
          </a:p>
          <a:p>
            <a:pPr lvl="0"/>
            <a:r>
              <a:rPr lang="en-US" b="1" dirty="0">
                <a:latin typeface="Times New Roman" pitchFamily="18" charset="0"/>
                <a:cs typeface="Times New Roman" pitchFamily="18" charset="0"/>
              </a:rPr>
              <a:t>NHIA </a:t>
            </a:r>
            <a:r>
              <a:rPr lang="en-US" b="1" dirty="0" smtClean="0">
                <a:latin typeface="Times New Roman" pitchFamily="18" charset="0"/>
                <a:cs typeface="Times New Roman" pitchFamily="18" charset="0"/>
              </a:rPr>
              <a:t>Drug list </a:t>
            </a:r>
            <a:r>
              <a:rPr lang="en-US" dirty="0" smtClean="0">
                <a:latin typeface="Times New Roman" pitchFamily="18" charset="0"/>
                <a:cs typeface="Times New Roman" pitchFamily="18" charset="0"/>
              </a:rPr>
              <a:t>– it is a list containing all NHIA approved drugs.</a:t>
            </a:r>
          </a:p>
          <a:p>
            <a:pPr lvl="0"/>
            <a:endParaRPr lang="en-US" dirty="0">
              <a:latin typeface="Times New Roman" pitchFamily="18" charset="0"/>
              <a:cs typeface="Times New Roman" pitchFamily="18" charset="0"/>
            </a:endParaRPr>
          </a:p>
          <a:p>
            <a:pPr lvl="0"/>
            <a:r>
              <a:rPr lang="en-US" b="1" dirty="0">
                <a:latin typeface="Times New Roman" pitchFamily="18" charset="0"/>
                <a:cs typeface="Times New Roman" pitchFamily="18" charset="0"/>
              </a:rPr>
              <a:t>NHIA P</a:t>
            </a:r>
            <a:r>
              <a:rPr lang="en-US" b="1" dirty="0" smtClean="0">
                <a:latin typeface="Times New Roman" pitchFamily="18" charset="0"/>
                <a:cs typeface="Times New Roman" pitchFamily="18" charset="0"/>
              </a:rPr>
              <a:t>rofessional </a:t>
            </a:r>
            <a:r>
              <a:rPr lang="en-US" b="1" dirty="0">
                <a:latin typeface="Times New Roman" pitchFamily="18" charset="0"/>
                <a:cs typeface="Times New Roman" pitchFamily="18" charset="0"/>
              </a:rPr>
              <a:t>FFS LIST </a:t>
            </a:r>
            <a:r>
              <a:rPr lang="en-US" dirty="0" smtClean="0">
                <a:latin typeface="Times New Roman" pitchFamily="18" charset="0"/>
                <a:cs typeface="Times New Roman" pitchFamily="18" charset="0"/>
              </a:rPr>
              <a:t>- is a list that contains all NHIA services, diagnostic test with their prices. </a:t>
            </a: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9ABD1AA-A179-4421-A91E-A9033CA070FC}" type="slidenum">
              <a:rPr lang="en-US" smtClean="0"/>
              <a:t>7</a:t>
            </a:fld>
            <a:endParaRPr lang="en-US" dirty="0"/>
          </a:p>
        </p:txBody>
      </p:sp>
    </p:spTree>
    <p:extLst>
      <p:ext uri="{BB962C8B-B14F-4D97-AF65-F5344CB8AC3E}">
        <p14:creationId xmlns:p14="http://schemas.microsoft.com/office/powerpoint/2010/main" val="5673237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NHIA  PURPOSE AND ITS BENEFIT</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latin typeface="Times New Roman" pitchFamily="18" charset="0"/>
                <a:cs typeface="Times New Roman" pitchFamily="18" charset="0"/>
              </a:rPr>
              <a:t>The </a:t>
            </a:r>
            <a:r>
              <a:rPr lang="en-US" dirty="0" smtClean="0">
                <a:latin typeface="Times New Roman" pitchFamily="18" charset="0"/>
                <a:cs typeface="Times New Roman" pitchFamily="18" charset="0"/>
              </a:rPr>
              <a:t>NHIA </a:t>
            </a:r>
            <a:r>
              <a:rPr lang="en-US" dirty="0">
                <a:latin typeface="Times New Roman" pitchFamily="18" charset="0"/>
                <a:cs typeface="Times New Roman" pitchFamily="18" charset="0"/>
              </a:rPr>
              <a:t>is designed to provide easy access to health care for all Nigerians.</a:t>
            </a:r>
          </a:p>
          <a:p>
            <a:endParaRPr lang="en-US" b="1" u="sng" dirty="0" smtClean="0">
              <a:latin typeface="Times New Roman" pitchFamily="18" charset="0"/>
              <a:cs typeface="Times New Roman" pitchFamily="18" charset="0"/>
            </a:endParaRPr>
          </a:p>
          <a:p>
            <a:pPr marL="0" indent="0" algn="ctr">
              <a:buNone/>
            </a:pPr>
            <a:r>
              <a:rPr lang="en-US" b="1" u="sng" dirty="0" smtClean="0">
                <a:latin typeface="Times New Roman" pitchFamily="18" charset="0"/>
                <a:cs typeface="Times New Roman" pitchFamily="18" charset="0"/>
              </a:rPr>
              <a:t>BENEFITS </a:t>
            </a:r>
            <a:r>
              <a:rPr lang="en-US" b="1" u="sng" dirty="0">
                <a:latin typeface="Times New Roman" pitchFamily="18" charset="0"/>
                <a:cs typeface="Times New Roman" pitchFamily="18" charset="0"/>
              </a:rPr>
              <a:t>OF </a:t>
            </a:r>
            <a:r>
              <a:rPr lang="en-US" b="1" u="sng" dirty="0" smtClean="0">
                <a:latin typeface="Times New Roman" pitchFamily="18" charset="0"/>
                <a:cs typeface="Times New Roman" pitchFamily="18" charset="0"/>
              </a:rPr>
              <a:t>NHIA</a:t>
            </a:r>
          </a:p>
          <a:p>
            <a:pPr marL="0" indent="0" algn="ctr">
              <a:buNone/>
            </a:pP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Every  enrollee under  NHIA  is entitled </a:t>
            </a:r>
            <a:r>
              <a:rPr lang="en-US" dirty="0">
                <a:latin typeface="Times New Roman" pitchFamily="18" charset="0"/>
                <a:cs typeface="Times New Roman" pitchFamily="18" charset="0"/>
              </a:rPr>
              <a:t>to enjoy several benefits and services under </a:t>
            </a:r>
            <a:r>
              <a:rPr lang="en-US" dirty="0" smtClean="0">
                <a:latin typeface="Times New Roman" pitchFamily="18" charset="0"/>
                <a:cs typeface="Times New Roman" pitchFamily="18" charset="0"/>
              </a:rPr>
              <a:t>the Hospital </a:t>
            </a:r>
            <a:r>
              <a:rPr lang="en-US" dirty="0">
                <a:latin typeface="Times New Roman" pitchFamily="18" charset="0"/>
                <a:cs typeface="Times New Roman" pitchFamily="18" charset="0"/>
              </a:rPr>
              <a:t>care such as </a:t>
            </a:r>
            <a:r>
              <a:rPr lang="en-US" b="1" dirty="0">
                <a:latin typeface="Times New Roman" pitchFamily="18" charset="0"/>
                <a:cs typeface="Times New Roman" pitchFamily="18" charset="0"/>
              </a:rPr>
              <a:t>P</a:t>
            </a:r>
            <a:r>
              <a:rPr lang="en-US" b="1" dirty="0" smtClean="0">
                <a:latin typeface="Times New Roman" pitchFamily="18" charset="0"/>
                <a:cs typeface="Times New Roman" pitchFamily="18" charset="0"/>
              </a:rPr>
              <a:t>rimary and Secondary care</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9ABD1AA-A179-4421-A91E-A9033CA070FC}" type="slidenum">
              <a:rPr lang="en-US" smtClean="0"/>
              <a:t>8</a:t>
            </a:fld>
            <a:endParaRPr lang="en-US" dirty="0"/>
          </a:p>
        </p:txBody>
      </p:sp>
    </p:spTree>
    <p:extLst>
      <p:ext uri="{BB962C8B-B14F-4D97-AF65-F5344CB8AC3E}">
        <p14:creationId xmlns:p14="http://schemas.microsoft.com/office/powerpoint/2010/main" val="755383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itchFamily="18" charset="0"/>
                <a:cs typeface="Times New Roman" pitchFamily="18" charset="0"/>
              </a:rPr>
              <a:t>ORGANIZATION OF HEALTH SERVICES</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b="1" dirty="0">
                <a:latin typeface="Times New Roman" pitchFamily="18" charset="0"/>
                <a:cs typeface="Times New Roman" pitchFamily="18" charset="0"/>
              </a:rPr>
              <a:t>Primary Healthcare Facilities</a:t>
            </a:r>
            <a:r>
              <a:rPr lang="en-US" dirty="0">
                <a:latin typeface="Times New Roman" pitchFamily="18" charset="0"/>
                <a:cs typeface="Times New Roman" pitchFamily="18" charset="0"/>
              </a:rPr>
              <a:t>: Entry point and point of </a:t>
            </a:r>
            <a:r>
              <a:rPr lang="en-US" dirty="0" smtClean="0">
                <a:latin typeface="Times New Roman" pitchFamily="18" charset="0"/>
                <a:cs typeface="Times New Roman" pitchFamily="18" charset="0"/>
              </a:rPr>
              <a:t>first </a:t>
            </a:r>
            <a:r>
              <a:rPr lang="en-US" dirty="0">
                <a:latin typeface="Times New Roman" pitchFamily="18" charset="0"/>
                <a:cs typeface="Times New Roman" pitchFamily="18" charset="0"/>
              </a:rPr>
              <a:t>contact of individuals with HCF. They provide Preventive, Curative and Rehabilitative services.</a:t>
            </a:r>
          </a:p>
          <a:p>
            <a:pPr marL="514350" indent="-514350">
              <a:buFont typeface="+mj-lt"/>
              <a:buAutoNum type="arabicPeriod"/>
            </a:pPr>
            <a:endParaRPr lang="en-US" dirty="0">
              <a:latin typeface="Times New Roman" pitchFamily="18" charset="0"/>
              <a:cs typeface="Times New Roman" pitchFamily="18" charset="0"/>
            </a:endParaRPr>
          </a:p>
          <a:p>
            <a:pPr marL="514350" indent="-514350">
              <a:buFont typeface="+mj-lt"/>
              <a:buAutoNum type="arabicPeriod"/>
            </a:pPr>
            <a:r>
              <a:rPr lang="en-US" b="1" dirty="0">
                <a:latin typeface="Times New Roman" pitchFamily="18" charset="0"/>
                <a:cs typeface="Times New Roman" pitchFamily="18" charset="0"/>
              </a:rPr>
              <a:t>Secondary HCF</a:t>
            </a:r>
            <a:r>
              <a:rPr lang="en-US" dirty="0">
                <a:latin typeface="Times New Roman" pitchFamily="18" charset="0"/>
                <a:cs typeface="Times New Roman" pitchFamily="18" charset="0"/>
              </a:rPr>
              <a:t>: Offer specialized services to </a:t>
            </a:r>
            <a:r>
              <a:rPr lang="en-US" dirty="0" smtClean="0">
                <a:latin typeface="Times New Roman" pitchFamily="18" charset="0"/>
                <a:cs typeface="Times New Roman" pitchFamily="18" charset="0"/>
              </a:rPr>
              <a:t>enrollee </a:t>
            </a:r>
            <a:r>
              <a:rPr lang="en-US" dirty="0">
                <a:latin typeface="Times New Roman" pitchFamily="18" charset="0"/>
                <a:cs typeface="Times New Roman" pitchFamily="18" charset="0"/>
              </a:rPr>
              <a:t>referred from PHCF through the HMO. (in case of emergency, a direct referral can be made from PHCP and the HMO notified promptly).</a:t>
            </a:r>
          </a:p>
          <a:p>
            <a:pPr marL="514350" indent="-514350">
              <a:buFont typeface="+mj-lt"/>
              <a:buAutoNum type="arabicPeriod"/>
            </a:pPr>
            <a:endParaRPr lang="en-US" dirty="0">
              <a:latin typeface="Times New Roman" pitchFamily="18" charset="0"/>
              <a:cs typeface="Times New Roman" pitchFamily="18" charset="0"/>
            </a:endParaRPr>
          </a:p>
          <a:p>
            <a:pPr marL="514350" indent="-514350">
              <a:buFont typeface="+mj-lt"/>
              <a:buAutoNum type="arabicPeriod"/>
            </a:pPr>
            <a:r>
              <a:rPr lang="en-US" b="1" dirty="0">
                <a:latin typeface="Times New Roman" pitchFamily="18" charset="0"/>
                <a:cs typeface="Times New Roman" pitchFamily="18" charset="0"/>
              </a:rPr>
              <a:t>Tertiary HCF</a:t>
            </a:r>
            <a:r>
              <a:rPr lang="en-US" dirty="0">
                <a:latin typeface="Times New Roman" pitchFamily="18" charset="0"/>
                <a:cs typeface="Times New Roman" pitchFamily="18" charset="0"/>
              </a:rPr>
              <a:t>: Consist of highly specialized services based on referral from the primary or secondary care level through the HMO.</a:t>
            </a:r>
          </a:p>
          <a:p>
            <a:pPr marL="0" indent="0">
              <a:buNone/>
            </a:pPr>
            <a:endParaRPr lang="en-US" dirty="0"/>
          </a:p>
        </p:txBody>
      </p:sp>
      <p:sp>
        <p:nvSpPr>
          <p:cNvPr id="4" name="Slide Number Placeholder 3"/>
          <p:cNvSpPr>
            <a:spLocks noGrp="1"/>
          </p:cNvSpPr>
          <p:nvPr>
            <p:ph type="sldNum" sz="quarter" idx="12"/>
          </p:nvPr>
        </p:nvSpPr>
        <p:spPr/>
        <p:txBody>
          <a:bodyPr/>
          <a:lstStyle/>
          <a:p>
            <a:fld id="{59ABD1AA-A179-4421-A91E-A9033CA070FC}" type="slidenum">
              <a:rPr lang="en-US" smtClean="0"/>
              <a:t>9</a:t>
            </a:fld>
            <a:endParaRPr lang="en-US" dirty="0"/>
          </a:p>
        </p:txBody>
      </p:sp>
    </p:spTree>
    <p:extLst>
      <p:ext uri="{BB962C8B-B14F-4D97-AF65-F5344CB8AC3E}">
        <p14:creationId xmlns:p14="http://schemas.microsoft.com/office/powerpoint/2010/main" val="2230568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latin typeface="Times New Roman" pitchFamily="18" charset="0"/>
                <a:cs typeface="Times New Roman" pitchFamily="18" charset="0"/>
              </a:rPr>
              <a:t>PRIMARY CARE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990600"/>
            <a:ext cx="8610600" cy="5638800"/>
          </a:xfrm>
        </p:spPr>
        <p:txBody>
          <a:bodyPr>
            <a:normAutofit/>
          </a:bodyPr>
          <a:lstStyle/>
          <a:p>
            <a:pPr marL="0" indent="0">
              <a:buNone/>
            </a:pPr>
            <a:r>
              <a:rPr lang="en-US" dirty="0" smtClean="0">
                <a:latin typeface="Times New Roman" pitchFamily="18" charset="0"/>
                <a:cs typeface="Times New Roman" pitchFamily="18" charset="0"/>
              </a:rPr>
              <a:t> Primary level of care refers to general consultation  with or without prescription of drugs from accredited health care facilities.</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Few services/treatment under primary care are listed bellow for the cause of this topic,</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Malaria</a:t>
            </a:r>
          </a:p>
          <a:p>
            <a:r>
              <a:rPr lang="en-US" dirty="0" smtClean="0">
                <a:latin typeface="Times New Roman" pitchFamily="18" charset="0"/>
                <a:cs typeface="Times New Roman" pitchFamily="18" charset="0"/>
              </a:rPr>
              <a:t>Urinary Tract Infection (UTI) uncomplicated</a:t>
            </a:r>
          </a:p>
          <a:p>
            <a:r>
              <a:rPr lang="en-US" dirty="0" smtClean="0">
                <a:latin typeface="Times New Roman" pitchFamily="18" charset="0"/>
                <a:cs typeface="Times New Roman" pitchFamily="18" charset="0"/>
              </a:rPr>
              <a:t>Respiratory Tract Infection.(RTI) uncomplicated</a:t>
            </a:r>
          </a:p>
          <a:p>
            <a:pPr marL="0" indent="0">
              <a:buNone/>
            </a:pPr>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59ABD1AA-A179-4421-A91E-A9033CA070FC}" type="slidenum">
              <a:rPr lang="en-US" smtClean="0"/>
              <a:t>10</a:t>
            </a:fld>
            <a:endParaRPr lang="en-US" dirty="0"/>
          </a:p>
        </p:txBody>
      </p:sp>
    </p:spTree>
    <p:extLst>
      <p:ext uri="{BB962C8B-B14F-4D97-AF65-F5344CB8AC3E}">
        <p14:creationId xmlns:p14="http://schemas.microsoft.com/office/powerpoint/2010/main" val="37184689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458200" cy="6172200"/>
          </a:xfrm>
        </p:spPr>
        <p:txBody>
          <a:bodyPr/>
          <a:lstStyle/>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Uncomplicated Diabetes Mellitus</a:t>
            </a:r>
          </a:p>
          <a:p>
            <a:r>
              <a:rPr lang="en-US" dirty="0" smtClean="0">
                <a:latin typeface="Times New Roman" pitchFamily="18" charset="0"/>
                <a:cs typeface="Times New Roman" pitchFamily="18" charset="0"/>
              </a:rPr>
              <a:t>Uncomplicated Hypertension </a:t>
            </a:r>
          </a:p>
          <a:p>
            <a:pPr marL="0" indent="0">
              <a:buNone/>
            </a:pPr>
            <a:r>
              <a:rPr lang="en-US" smtClean="0">
                <a:latin typeface="Times New Roman" pitchFamily="18" charset="0"/>
                <a:cs typeface="Times New Roman" pitchFamily="18" charset="0"/>
              </a:rPr>
              <a:t>  </a:t>
            </a:r>
            <a:r>
              <a:rPr lang="en-US">
                <a:latin typeface="Times New Roman" pitchFamily="18" charset="0"/>
                <a:cs typeface="Times New Roman" pitchFamily="18" charset="0"/>
              </a:rPr>
              <a:t> </a:t>
            </a:r>
            <a:r>
              <a:rPr lang="en-US" smtClean="0">
                <a:latin typeface="Times New Roman" pitchFamily="18" charset="0"/>
                <a:cs typeface="Times New Roman" pitchFamily="18" charset="0"/>
              </a:rPr>
              <a:t>e,t.c</a:t>
            </a:r>
            <a:r>
              <a:rPr lang="en-US" dirty="0" smtClean="0">
                <a:latin typeface="Times New Roman" pitchFamily="18" charset="0"/>
                <a:cs typeface="Times New Roman" pitchFamily="18" charset="0"/>
              </a:rPr>
              <a:t> as stated in the NHIA guide line.</a:t>
            </a:r>
          </a:p>
          <a:p>
            <a:pPr marL="0" indent="0">
              <a:buNone/>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9ABD1AA-A179-4421-A91E-A9033CA070FC}" type="slidenum">
              <a:rPr lang="en-US" smtClean="0"/>
              <a:t>11</a:t>
            </a:fld>
            <a:endParaRPr lang="en-US" dirty="0"/>
          </a:p>
        </p:txBody>
      </p:sp>
    </p:spTree>
    <p:extLst>
      <p:ext uri="{BB962C8B-B14F-4D97-AF65-F5344CB8AC3E}">
        <p14:creationId xmlns:p14="http://schemas.microsoft.com/office/powerpoint/2010/main" val="41775439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lstStyle/>
          <a:p>
            <a:r>
              <a:rPr lang="en-US" dirty="0" smtClean="0">
                <a:latin typeface="Times New Roman" pitchFamily="18" charset="0"/>
                <a:cs typeface="Times New Roman" pitchFamily="18" charset="0"/>
              </a:rPr>
              <a:t>SECONDARY CARE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228600" y="990600"/>
            <a:ext cx="8915400" cy="5867400"/>
          </a:xfrm>
        </p:spPr>
        <p:txBody>
          <a:bodyPr>
            <a:normAutofit fontScale="92500" lnSpcReduction="10000"/>
          </a:bodyPr>
          <a:lstStyle/>
          <a:p>
            <a:pPr marL="0" indent="0">
              <a:buNone/>
            </a:pPr>
            <a:r>
              <a:rPr lang="en-US" dirty="0" smtClean="0">
                <a:latin typeface="Times New Roman" pitchFamily="18" charset="0"/>
                <a:cs typeface="Times New Roman" pitchFamily="18" charset="0"/>
              </a:rPr>
              <a:t> Secondary care are rendered to enrollees following referral from the primary care provider and also treatment taken at the primary facility at the secondary level of care as stipulated in the NHIA guideline.</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Few services/treatment </a:t>
            </a:r>
            <a:r>
              <a:rPr lang="en-US" b="1" dirty="0">
                <a:latin typeface="Times New Roman" pitchFamily="18" charset="0"/>
                <a:cs typeface="Times New Roman" pitchFamily="18" charset="0"/>
              </a:rPr>
              <a:t>under </a:t>
            </a:r>
            <a:r>
              <a:rPr lang="en-US" b="1" dirty="0" smtClean="0">
                <a:latin typeface="Times New Roman" pitchFamily="18" charset="0"/>
                <a:cs typeface="Times New Roman" pitchFamily="18" charset="0"/>
              </a:rPr>
              <a:t> secondary care </a:t>
            </a:r>
            <a:r>
              <a:rPr lang="en-US" b="1" dirty="0">
                <a:latin typeface="Times New Roman" pitchFamily="18" charset="0"/>
                <a:cs typeface="Times New Roman" pitchFamily="18" charset="0"/>
              </a:rPr>
              <a:t>internal medicine are listed bellow for the </a:t>
            </a:r>
            <a:r>
              <a:rPr lang="en-US" b="1" dirty="0" smtClean="0">
                <a:latin typeface="Times New Roman" pitchFamily="18" charset="0"/>
                <a:cs typeface="Times New Roman" pitchFamily="18" charset="0"/>
              </a:rPr>
              <a:t>course </a:t>
            </a:r>
            <a:r>
              <a:rPr lang="en-US" b="1" dirty="0">
                <a:latin typeface="Times New Roman" pitchFamily="18" charset="0"/>
                <a:cs typeface="Times New Roman" pitchFamily="18" charset="0"/>
              </a:rPr>
              <a:t>of this topic,</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1. </a:t>
            </a:r>
            <a:r>
              <a:rPr lang="en-US" dirty="0" smtClean="0">
                <a:latin typeface="Times New Roman" pitchFamily="18" charset="0"/>
                <a:cs typeface="Times New Roman" pitchFamily="18" charset="0"/>
              </a:rPr>
              <a:t>Severe Malaria</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2.UTI (complicated</a:t>
            </a:r>
            <a:r>
              <a:rPr lang="en-US" dirty="0">
                <a:latin typeface="Times New Roman" pitchFamily="18" charset="0"/>
                <a:cs typeface="Times New Roman" pitchFamily="18" charset="0"/>
              </a:rPr>
              <a:t>)</a:t>
            </a:r>
          </a:p>
          <a:p>
            <a:r>
              <a:rPr lang="en-US" dirty="0" smtClean="0">
                <a:latin typeface="Times New Roman" pitchFamily="18" charset="0"/>
                <a:cs typeface="Times New Roman" pitchFamily="18" charset="0"/>
              </a:rPr>
              <a:t>3.Treatment of severe infection</a:t>
            </a:r>
            <a:endParaRPr lang="en-US" dirty="0">
              <a:latin typeface="Times New Roman" pitchFamily="18" charset="0"/>
              <a:cs typeface="Times New Roman" pitchFamily="18"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59ABD1AA-A179-4421-A91E-A9033CA070FC}" type="slidenum">
              <a:rPr lang="en-US" smtClean="0"/>
              <a:t>12</a:t>
            </a:fld>
            <a:endParaRPr lang="en-US" dirty="0"/>
          </a:p>
        </p:txBody>
      </p:sp>
    </p:spTree>
    <p:extLst>
      <p:ext uri="{BB962C8B-B14F-4D97-AF65-F5344CB8AC3E}">
        <p14:creationId xmlns:p14="http://schemas.microsoft.com/office/powerpoint/2010/main" val="3781681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6324600"/>
          </a:xfrm>
        </p:spPr>
        <p:txBody>
          <a:bodyPr/>
          <a:lstStyle/>
          <a:p>
            <a:pPr marL="0" indent="0">
              <a:buNone/>
            </a:pPr>
            <a:endParaRPr lang="en-US" dirty="0"/>
          </a:p>
          <a:p>
            <a:pPr marL="514350" indent="-514350">
              <a:buAutoNum type="arabicParenR" startAt="4"/>
            </a:pPr>
            <a:r>
              <a:rPr lang="en-US" dirty="0" smtClean="0"/>
              <a:t>Management </a:t>
            </a:r>
            <a:r>
              <a:rPr lang="en-US" dirty="0"/>
              <a:t>of severe or complicated </a:t>
            </a:r>
            <a:r>
              <a:rPr lang="en-US" dirty="0" smtClean="0"/>
              <a:t> RTI.</a:t>
            </a:r>
          </a:p>
          <a:p>
            <a:pPr marL="514350" indent="-514350">
              <a:buAutoNum type="arabicParenR" startAt="4"/>
            </a:pPr>
            <a:endParaRPr lang="en-US" dirty="0"/>
          </a:p>
          <a:p>
            <a:pPr marL="0" lvl="0" indent="0">
              <a:buNone/>
            </a:pPr>
            <a:r>
              <a:rPr lang="en-US" dirty="0" smtClean="0"/>
              <a:t> 5)  Other Secondary  procedures </a:t>
            </a:r>
            <a:r>
              <a:rPr lang="en-US" dirty="0" smtClean="0">
                <a:solidFill>
                  <a:prstClr val="black"/>
                </a:solidFill>
                <a:latin typeface="Times New Roman" pitchFamily="18" charset="0"/>
                <a:cs typeface="Times New Roman" pitchFamily="18" charset="0"/>
              </a:rPr>
              <a:t>as </a:t>
            </a:r>
            <a:r>
              <a:rPr lang="en-US" dirty="0">
                <a:solidFill>
                  <a:prstClr val="black"/>
                </a:solidFill>
                <a:latin typeface="Times New Roman" pitchFamily="18" charset="0"/>
                <a:cs typeface="Times New Roman" pitchFamily="18" charset="0"/>
              </a:rPr>
              <a:t>stated in the NHIA guide line.</a:t>
            </a:r>
          </a:p>
          <a:p>
            <a:pPr marL="0" indent="0">
              <a:buNone/>
            </a:pPr>
            <a:endParaRPr lang="en-US" dirty="0" smtClean="0"/>
          </a:p>
          <a:p>
            <a:pPr marL="0" indent="0">
              <a:buNone/>
            </a:pPr>
            <a:r>
              <a:rPr lang="en-US" dirty="0"/>
              <a:t> </a:t>
            </a:r>
            <a:r>
              <a:rPr lang="en-US" dirty="0" smtClean="0"/>
              <a:t>  </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59ABD1AA-A179-4421-A91E-A9033CA070FC}" type="slidenum">
              <a:rPr lang="en-US" smtClean="0"/>
              <a:t>13</a:t>
            </a:fld>
            <a:endParaRPr lang="en-US" dirty="0"/>
          </a:p>
        </p:txBody>
      </p:sp>
    </p:spTree>
    <p:extLst>
      <p:ext uri="{BB962C8B-B14F-4D97-AF65-F5344CB8AC3E}">
        <p14:creationId xmlns:p14="http://schemas.microsoft.com/office/powerpoint/2010/main" val="1242379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latin typeface="Times New Roman" pitchFamily="18" charset="0"/>
                <a:cs typeface="Times New Roman" pitchFamily="18" charset="0"/>
              </a:rPr>
              <a:t>CHALLENGES</a:t>
            </a:r>
            <a:endParaRPr lang="en-US"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marL="0" indent="0">
              <a:buNone/>
            </a:pPr>
            <a:r>
              <a:rPr lang="en-US" dirty="0" smtClean="0"/>
              <a:t>Overtime,  there are various challenges   encountered by health facilities, and are listed below </a:t>
            </a:r>
          </a:p>
          <a:p>
            <a:r>
              <a:rPr lang="en-US" dirty="0" smtClean="0"/>
              <a:t>1. Denial of payment by HMO for treatment not tallying with the Diagnosis to approved Authorization code .</a:t>
            </a:r>
          </a:p>
          <a:p>
            <a:endParaRPr lang="en-US" dirty="0" smtClean="0"/>
          </a:p>
          <a:p>
            <a:r>
              <a:rPr lang="en-US" dirty="0" smtClean="0"/>
              <a:t>2. Denial of approval of Authorization code for primary cases for enrollee referred from other facility for secondary care.</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59ABD1AA-A179-4421-A91E-A9033CA070FC}" type="slidenum">
              <a:rPr lang="en-US" smtClean="0"/>
              <a:t>14</a:t>
            </a:fld>
            <a:endParaRPr lang="en-US" dirty="0"/>
          </a:p>
        </p:txBody>
      </p:sp>
    </p:spTree>
    <p:extLst>
      <p:ext uri="{BB962C8B-B14F-4D97-AF65-F5344CB8AC3E}">
        <p14:creationId xmlns:p14="http://schemas.microsoft.com/office/powerpoint/2010/main" val="30517197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172200"/>
          </a:xfrm>
        </p:spPr>
        <p:txBody>
          <a:bodyPr>
            <a:normAutofit/>
          </a:bodyPr>
          <a:lstStyle/>
          <a:p>
            <a:pPr marL="0" indent="0">
              <a:buNone/>
            </a:pPr>
            <a:r>
              <a:rPr lang="en-US" dirty="0" smtClean="0">
                <a:latin typeface="Times New Roman" pitchFamily="18" charset="0"/>
                <a:cs typeface="Times New Roman" pitchFamily="18" charset="0"/>
              </a:rPr>
              <a:t>3. NHIA prescription pattern </a:t>
            </a:r>
            <a:r>
              <a:rPr lang="en-US" dirty="0" err="1" smtClean="0">
                <a:latin typeface="Times New Roman" pitchFamily="18" charset="0"/>
                <a:cs typeface="Times New Roman" pitchFamily="18" charset="0"/>
              </a:rPr>
              <a:t>i.e</a:t>
            </a:r>
            <a:r>
              <a:rPr lang="en-US" dirty="0" smtClean="0">
                <a:latin typeface="Times New Roman" pitchFamily="18" charset="0"/>
                <a:cs typeface="Times New Roman" pitchFamily="18" charset="0"/>
              </a:rPr>
              <a:t> </a:t>
            </a:r>
          </a:p>
          <a:p>
            <a:pPr marL="0" indent="0">
              <a:buNone/>
            </a:pPr>
            <a:endParaRPr lang="en-US"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1. NHIA permits the use of generic drugs and     not branded  names. E.g. olanzapine (</a:t>
            </a:r>
            <a:r>
              <a:rPr lang="en-US" dirty="0" err="1">
                <a:latin typeface="Times New Roman" pitchFamily="18" charset="0"/>
                <a:cs typeface="Times New Roman" pitchFamily="18" charset="0"/>
              </a:rPr>
              <a:t>O</a:t>
            </a:r>
            <a:r>
              <a:rPr lang="en-US" dirty="0" err="1" smtClean="0">
                <a:latin typeface="Times New Roman" pitchFamily="18" charset="0"/>
                <a:cs typeface="Times New Roman" pitchFamily="18" charset="0"/>
              </a:rPr>
              <a:t>zace</a:t>
            </a:r>
            <a:r>
              <a:rPr lang="en-US" dirty="0" smtClean="0">
                <a:latin typeface="Times New Roman" pitchFamily="18" charset="0"/>
                <a:cs typeface="Times New Roman" pitchFamily="18" charset="0"/>
              </a:rPr>
              <a:t>), </a:t>
            </a:r>
          </a:p>
          <a:p>
            <a:pPr marL="0" indent="0">
              <a:buNone/>
            </a:pPr>
            <a:r>
              <a:rPr lang="en-US" dirty="0" smtClean="0">
                <a:latin typeface="Times New Roman" pitchFamily="18" charset="0"/>
                <a:cs typeface="Times New Roman" pitchFamily="18" charset="0"/>
              </a:rPr>
              <a:t>                </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2. </a:t>
            </a: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rug prescription with treatment for more than three (3) diagnosis against one diagnosis approved by the HMO.</a:t>
            </a:r>
          </a:p>
          <a:p>
            <a:pPr marL="0" indent="0">
              <a:buNone/>
            </a:pPr>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59ABD1AA-A179-4421-A91E-A9033CA070FC}" type="slidenum">
              <a:rPr lang="en-US" smtClean="0"/>
              <a:t>15</a:t>
            </a:fld>
            <a:endParaRPr lang="en-US" dirty="0"/>
          </a:p>
        </p:txBody>
      </p:sp>
    </p:spTree>
    <p:extLst>
      <p:ext uri="{BB962C8B-B14F-4D97-AF65-F5344CB8AC3E}">
        <p14:creationId xmlns:p14="http://schemas.microsoft.com/office/powerpoint/2010/main" val="6401328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itchFamily="18" charset="0"/>
                <a:cs typeface="Times New Roman" pitchFamily="18" charset="0"/>
              </a:rPr>
              <a:t>RECOMMENDATION</a:t>
            </a:r>
            <a:br>
              <a:rPr lang="en-US"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Need for means of Identification of NHIA enrollees  during consultation/follow up visit.</a:t>
            </a:r>
          </a:p>
          <a:p>
            <a:pPr marL="0" indent="0">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Maintain the use of generic names as recommended by NHIA for easy identification for preparation of bill.</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9ABD1AA-A179-4421-A91E-A9033CA070FC}" type="slidenum">
              <a:rPr lang="en-US" smtClean="0"/>
              <a:t>16</a:t>
            </a:fld>
            <a:endParaRPr lang="en-US" dirty="0"/>
          </a:p>
        </p:txBody>
      </p:sp>
    </p:spTree>
    <p:extLst>
      <p:ext uri="{BB962C8B-B14F-4D97-AF65-F5344CB8AC3E}">
        <p14:creationId xmlns:p14="http://schemas.microsoft.com/office/powerpoint/2010/main" val="11830188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itchFamily="18" charset="0"/>
                <a:cs typeface="Times New Roman" pitchFamily="18" charset="0"/>
              </a:rPr>
              <a:t>CONCLUSION.</a:t>
            </a:r>
            <a:br>
              <a:rPr lang="en-US"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Following the knowledge of the topic of discussion  and putting to work recommendations highlighted, I believe the issues of short pay of fee-for service bills by HMO will be a thing of the past.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9ABD1AA-A179-4421-A91E-A9033CA070FC}" type="slidenum">
              <a:rPr lang="en-US" smtClean="0"/>
              <a:t>17</a:t>
            </a:fld>
            <a:endParaRPr lang="en-US" dirty="0"/>
          </a:p>
        </p:txBody>
      </p:sp>
    </p:spTree>
    <p:extLst>
      <p:ext uri="{BB962C8B-B14F-4D97-AF65-F5344CB8AC3E}">
        <p14:creationId xmlns:p14="http://schemas.microsoft.com/office/powerpoint/2010/main" val="41903439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9600" dirty="0">
                <a:latin typeface="Times New Roman" pitchFamily="18" charset="0"/>
                <a:cs typeface="Times New Roman" pitchFamily="18" charset="0"/>
              </a:rPr>
              <a:t>THANK YOU</a:t>
            </a:r>
            <a:endParaRPr lang="en-US" sz="9600" dirty="0"/>
          </a:p>
        </p:txBody>
      </p:sp>
      <p:sp>
        <p:nvSpPr>
          <p:cNvPr id="4" name="Slide Number Placeholder 3"/>
          <p:cNvSpPr>
            <a:spLocks noGrp="1"/>
          </p:cNvSpPr>
          <p:nvPr>
            <p:ph type="sldNum" sz="quarter" idx="12"/>
          </p:nvPr>
        </p:nvSpPr>
        <p:spPr/>
        <p:txBody>
          <a:bodyPr/>
          <a:lstStyle/>
          <a:p>
            <a:fld id="{59ABD1AA-A179-4421-A91E-A9033CA070FC}" type="slidenum">
              <a:rPr lang="en-US" smtClean="0"/>
              <a:t>18</a:t>
            </a:fld>
            <a:endParaRPr lang="en-US" dirty="0"/>
          </a:p>
        </p:txBody>
      </p:sp>
    </p:spTree>
    <p:extLst>
      <p:ext uri="{BB962C8B-B14F-4D97-AF65-F5344CB8AC3E}">
        <p14:creationId xmlns:p14="http://schemas.microsoft.com/office/powerpoint/2010/main" val="19417468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1261</TotalTime>
  <Words>826</Words>
  <Application>Microsoft Office PowerPoint</Application>
  <PresentationFormat>On-screen Show (4:3)</PresentationFormat>
  <Paragraphs>123</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NATIONAL HEALTH INSURANCE AUTHORITY (NHIA)  PRIMARY AND SECONDARY CARE</vt:lpstr>
      <vt:lpstr>LECTURE OUTLINE</vt:lpstr>
      <vt:lpstr>INTRODUCTION</vt:lpstr>
      <vt:lpstr>OBJECTIVES OF THE SESSION</vt:lpstr>
      <vt:lpstr>DEFINITION OF KEY TERMS </vt:lpstr>
      <vt:lpstr>PowerPoint Presentation</vt:lpstr>
      <vt:lpstr>PowerPoint Presentation</vt:lpstr>
      <vt:lpstr>NHIA  PURPOSE AND ITS BENEFIT</vt:lpstr>
      <vt:lpstr>ORGANIZATION OF HEALTH SERVICES</vt:lpstr>
      <vt:lpstr>PRIMARY CARE </vt:lpstr>
      <vt:lpstr>PowerPoint Presentation</vt:lpstr>
      <vt:lpstr>SECONDARY CARE</vt:lpstr>
      <vt:lpstr>PowerPoint Presentation</vt:lpstr>
      <vt:lpstr>CHALLENGES</vt:lpstr>
      <vt:lpstr>PowerPoint Presentation</vt:lpstr>
      <vt:lpstr>RECOMMENDATION </vt:lpstr>
      <vt:lpstr>CONCLUSION.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NHIA PRIMARY AND SECONDARY CARE</dc:title>
  <dc:creator>HP</dc:creator>
  <cp:lastModifiedBy>TEGA</cp:lastModifiedBy>
  <cp:revision>137</cp:revision>
  <dcterms:created xsi:type="dcterms:W3CDTF">1980-01-01T02:26:03Z</dcterms:created>
  <dcterms:modified xsi:type="dcterms:W3CDTF">2026-09-24T08:51:06Z</dcterms:modified>
</cp:coreProperties>
</file>