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2" r:id="rId1"/>
  </p:sldMasterIdLst>
  <p:notesMasterIdLst>
    <p:notesMasterId r:id="rId37"/>
  </p:notesMasterIdLst>
  <p:sldIdLst>
    <p:sldId id="323" r:id="rId2"/>
    <p:sldId id="324" r:id="rId3"/>
    <p:sldId id="325" r:id="rId4"/>
    <p:sldId id="326" r:id="rId5"/>
    <p:sldId id="327" r:id="rId6"/>
    <p:sldId id="328" r:id="rId7"/>
    <p:sldId id="329" r:id="rId8"/>
    <p:sldId id="330" r:id="rId9"/>
    <p:sldId id="332" r:id="rId10"/>
    <p:sldId id="333" r:id="rId11"/>
    <p:sldId id="334" r:id="rId12"/>
    <p:sldId id="335" r:id="rId13"/>
    <p:sldId id="336" r:id="rId14"/>
    <p:sldId id="354" r:id="rId15"/>
    <p:sldId id="338" r:id="rId16"/>
    <p:sldId id="356" r:id="rId17"/>
    <p:sldId id="361" r:id="rId18"/>
    <p:sldId id="339" r:id="rId19"/>
    <p:sldId id="340" r:id="rId20"/>
    <p:sldId id="341" r:id="rId21"/>
    <p:sldId id="342" r:id="rId22"/>
    <p:sldId id="343" r:id="rId23"/>
    <p:sldId id="344" r:id="rId24"/>
    <p:sldId id="345" r:id="rId25"/>
    <p:sldId id="346" r:id="rId26"/>
    <p:sldId id="347" r:id="rId27"/>
    <p:sldId id="357" r:id="rId28"/>
    <p:sldId id="358" r:id="rId29"/>
    <p:sldId id="349" r:id="rId30"/>
    <p:sldId id="350" r:id="rId31"/>
    <p:sldId id="362" r:id="rId32"/>
    <p:sldId id="352" r:id="rId33"/>
    <p:sldId id="359" r:id="rId34"/>
    <p:sldId id="360" r:id="rId35"/>
    <p:sldId id="353"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96"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1048797"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57EEC8-9DB1-4983-8418-BD85C5CDCF48}" type="datetimeFigureOut">
              <a:rPr lang="en-US" smtClean="0"/>
              <a:t>9/23/2026</a:t>
            </a:fld>
            <a:endParaRPr lang="en-US"/>
          </a:p>
        </p:txBody>
      </p:sp>
      <p:sp>
        <p:nvSpPr>
          <p:cNvPr id="1048798"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1048799"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00"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1048801"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873E2D-98C0-495E-87A8-26C41616239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Notes Placeholder 1048617"/>
          <p:cNvSpPr>
            <a:spLocks noGrp="1"/>
          </p:cNvSpPr>
          <p:nvPr>
            <p:ph type="body"/>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629"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1048630"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48631" name="Date Placeholder 3"/>
          <p:cNvSpPr>
            <a:spLocks noGrp="1"/>
          </p:cNvSpPr>
          <p:nvPr>
            <p:ph type="dt" sz="half" idx="10"/>
          </p:nvPr>
        </p:nvSpPr>
        <p:spPr/>
        <p:txBody>
          <a:bodyPr/>
          <a:lstStyle/>
          <a:p>
            <a:fld id="{899E95AD-BEDF-4DC7-974B-A2F1B136FFA8}" type="datetime1">
              <a:rPr lang="en-US" smtClean="0"/>
              <a:t>9/23/2026</a:t>
            </a:fld>
            <a:endParaRPr lang="en-US" dirty="0"/>
          </a:p>
        </p:txBody>
      </p:sp>
      <p:sp>
        <p:nvSpPr>
          <p:cNvPr id="1048632" name="Footer Placeholder 4"/>
          <p:cNvSpPr>
            <a:spLocks noGrp="1"/>
          </p:cNvSpPr>
          <p:nvPr>
            <p:ph type="ftr" sz="quarter" idx="11"/>
          </p:nvPr>
        </p:nvSpPr>
        <p:spPr/>
        <p:txBody>
          <a:bodyPr/>
          <a:lstStyle/>
          <a:p>
            <a:endParaRPr lang="en-US" dirty="0"/>
          </a:p>
        </p:txBody>
      </p:sp>
      <p:sp>
        <p:nvSpPr>
          <p:cNvPr id="1048633"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048634"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06"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1048607"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08" name="Date Placeholder 3"/>
          <p:cNvSpPr>
            <a:spLocks noGrp="1"/>
          </p:cNvSpPr>
          <p:nvPr>
            <p:ph type="dt" sz="half" idx="10"/>
          </p:nvPr>
        </p:nvSpPr>
        <p:spPr/>
        <p:txBody>
          <a:bodyPr/>
          <a:lstStyle/>
          <a:p>
            <a:fld id="{0305AA86-3635-45CE-9619-AD3BCA919CAB}" type="datetime1">
              <a:rPr lang="en-US" smtClean="0"/>
              <a:t>9/23/2026</a:t>
            </a:fld>
            <a:endParaRPr lang="en-US" dirty="0"/>
          </a:p>
        </p:txBody>
      </p:sp>
      <p:sp>
        <p:nvSpPr>
          <p:cNvPr id="1048609" name="Footer Placeholder 4"/>
          <p:cNvSpPr>
            <a:spLocks noGrp="1"/>
          </p:cNvSpPr>
          <p:nvPr>
            <p:ph type="ftr" sz="quarter" idx="11"/>
          </p:nvPr>
        </p:nvSpPr>
        <p:spPr/>
        <p:txBody>
          <a:bodyPr/>
          <a:lstStyle/>
          <a:p>
            <a:endParaRPr lang="en-US" dirty="0"/>
          </a:p>
        </p:txBody>
      </p:sp>
      <p:sp>
        <p:nvSpPr>
          <p:cNvPr id="10486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611"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38"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1048739"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740" name="Date Placeholder 3"/>
          <p:cNvSpPr>
            <a:spLocks noGrp="1"/>
          </p:cNvSpPr>
          <p:nvPr>
            <p:ph type="dt" sz="half" idx="10"/>
          </p:nvPr>
        </p:nvSpPr>
        <p:spPr/>
        <p:txBody>
          <a:bodyPr/>
          <a:lstStyle/>
          <a:p>
            <a:fld id="{86D8475F-262A-4227-8166-8AD1AACF53FB}" type="datetime1">
              <a:rPr lang="en-US" smtClean="0"/>
              <a:t>9/23/2026</a:t>
            </a:fld>
            <a:endParaRPr lang="en-US" dirty="0"/>
          </a:p>
        </p:txBody>
      </p:sp>
      <p:sp>
        <p:nvSpPr>
          <p:cNvPr id="1048741" name="Footer Placeholder 4"/>
          <p:cNvSpPr>
            <a:spLocks noGrp="1"/>
          </p:cNvSpPr>
          <p:nvPr>
            <p:ph type="ftr" sz="quarter" idx="11"/>
          </p:nvPr>
        </p:nvSpPr>
        <p:spPr/>
        <p:txBody>
          <a:bodyPr/>
          <a:lstStyle/>
          <a:p>
            <a:endParaRPr lang="en-US" dirty="0"/>
          </a:p>
        </p:txBody>
      </p:sp>
      <p:sp>
        <p:nvSpPr>
          <p:cNvPr id="1048742"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43"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69" name="Title 7"/>
          <p:cNvSpPr>
            <a:spLocks noGrp="1"/>
          </p:cNvSpPr>
          <p:nvPr>
            <p:ph type="title"/>
          </p:nvPr>
        </p:nvSpPr>
        <p:spPr/>
        <p:txBody>
          <a:bodyPr/>
          <a:lstStyle/>
          <a:p>
            <a:r>
              <a:rPr lang="en-US"/>
              <a:t>Click to edit Master title style</a:t>
            </a:r>
            <a:endParaRPr lang="en-US" dirty="0"/>
          </a:p>
        </p:txBody>
      </p:sp>
      <p:sp>
        <p:nvSpPr>
          <p:cNvPr id="1048770"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71"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72" name="Date Placeholder 4"/>
          <p:cNvSpPr>
            <a:spLocks noGrp="1"/>
          </p:cNvSpPr>
          <p:nvPr>
            <p:ph type="dt" sz="half" idx="10"/>
          </p:nvPr>
        </p:nvSpPr>
        <p:spPr/>
        <p:txBody>
          <a:bodyPr/>
          <a:lstStyle/>
          <a:p>
            <a:fld id="{04559B6D-4CED-4635-9479-8D75839E83D9}" type="datetime1">
              <a:rPr lang="en-US" smtClean="0"/>
              <a:t>9/23/2026</a:t>
            </a:fld>
            <a:endParaRPr lang="en-US" dirty="0"/>
          </a:p>
        </p:txBody>
      </p:sp>
      <p:sp>
        <p:nvSpPr>
          <p:cNvPr id="1048773" name="Footer Placeholder 5"/>
          <p:cNvSpPr>
            <a:spLocks noGrp="1"/>
          </p:cNvSpPr>
          <p:nvPr>
            <p:ph type="ftr" sz="quarter" idx="11"/>
          </p:nvPr>
        </p:nvSpPr>
        <p:spPr/>
        <p:txBody>
          <a:bodyPr/>
          <a:lstStyle/>
          <a:p>
            <a:endParaRPr lang="en-US" dirty="0"/>
          </a:p>
        </p:txBody>
      </p:sp>
      <p:sp>
        <p:nvSpPr>
          <p:cNvPr id="1048774"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75"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44" name="Title 9"/>
          <p:cNvSpPr>
            <a:spLocks noGrp="1"/>
          </p:cNvSpPr>
          <p:nvPr>
            <p:ph type="title"/>
          </p:nvPr>
        </p:nvSpPr>
        <p:spPr/>
        <p:txBody>
          <a:bodyPr/>
          <a:lstStyle/>
          <a:p>
            <a:r>
              <a:rPr lang="en-US"/>
              <a:t>Click to edit Master title style</a:t>
            </a:r>
            <a:endParaRPr lang="en-US" dirty="0"/>
          </a:p>
        </p:txBody>
      </p:sp>
      <p:sp>
        <p:nvSpPr>
          <p:cNvPr id="1048745"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46"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47"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48"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49" name="Date Placeholder 6"/>
          <p:cNvSpPr>
            <a:spLocks noGrp="1"/>
          </p:cNvSpPr>
          <p:nvPr>
            <p:ph type="dt" sz="half" idx="10"/>
          </p:nvPr>
        </p:nvSpPr>
        <p:spPr/>
        <p:txBody>
          <a:bodyPr/>
          <a:lstStyle/>
          <a:p>
            <a:fld id="{086FB66D-CE64-4620-83C5-3CF3D34FD681}" type="datetime1">
              <a:rPr lang="en-US" smtClean="0"/>
              <a:t>9/23/2026</a:t>
            </a:fld>
            <a:endParaRPr lang="en-US" dirty="0"/>
          </a:p>
        </p:txBody>
      </p:sp>
      <p:sp>
        <p:nvSpPr>
          <p:cNvPr id="1048750" name="Footer Placeholder 7"/>
          <p:cNvSpPr>
            <a:spLocks noGrp="1"/>
          </p:cNvSpPr>
          <p:nvPr>
            <p:ph type="ftr" sz="quarter" idx="11"/>
          </p:nvPr>
        </p:nvSpPr>
        <p:spPr/>
        <p:txBody>
          <a:bodyPr/>
          <a:lstStyle/>
          <a:p>
            <a:endParaRPr lang="en-US" dirty="0"/>
          </a:p>
        </p:txBody>
      </p:sp>
      <p:sp>
        <p:nvSpPr>
          <p:cNvPr id="1048751"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52"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702" name="Title 1"/>
          <p:cNvSpPr>
            <a:spLocks noGrp="1"/>
          </p:cNvSpPr>
          <p:nvPr>
            <p:ph type="title"/>
          </p:nvPr>
        </p:nvSpPr>
        <p:spPr/>
        <p:txBody>
          <a:bodyPr/>
          <a:lstStyle/>
          <a:p>
            <a:r>
              <a:rPr lang="en-US"/>
              <a:t>Click to edit Master title style</a:t>
            </a:r>
            <a:endParaRPr lang="en-US" dirty="0"/>
          </a:p>
        </p:txBody>
      </p:sp>
      <p:sp>
        <p:nvSpPr>
          <p:cNvPr id="1048703" name="Date Placeholder 2"/>
          <p:cNvSpPr>
            <a:spLocks noGrp="1"/>
          </p:cNvSpPr>
          <p:nvPr>
            <p:ph type="dt" sz="half" idx="10"/>
          </p:nvPr>
        </p:nvSpPr>
        <p:spPr/>
        <p:txBody>
          <a:bodyPr/>
          <a:lstStyle/>
          <a:p>
            <a:fld id="{1C880252-5BC8-4464-A8D1-6799D5E1459D}" type="datetime1">
              <a:rPr lang="en-US" smtClean="0"/>
              <a:t>9/23/2026</a:t>
            </a:fld>
            <a:endParaRPr lang="en-US" dirty="0"/>
          </a:p>
        </p:txBody>
      </p:sp>
      <p:sp>
        <p:nvSpPr>
          <p:cNvPr id="1048704" name="Footer Placeholder 3"/>
          <p:cNvSpPr>
            <a:spLocks noGrp="1"/>
          </p:cNvSpPr>
          <p:nvPr>
            <p:ph type="ftr" sz="quarter" idx="11"/>
          </p:nvPr>
        </p:nvSpPr>
        <p:spPr/>
        <p:txBody>
          <a:bodyPr/>
          <a:lstStyle/>
          <a:p>
            <a:endParaRPr lang="en-US" dirty="0"/>
          </a:p>
        </p:txBody>
      </p:sp>
      <p:sp>
        <p:nvSpPr>
          <p:cNvPr id="1048705"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06" name="Slide Number Placeholder 4"/>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53" name="Date Placeholder 1"/>
          <p:cNvSpPr>
            <a:spLocks noGrp="1"/>
          </p:cNvSpPr>
          <p:nvPr>
            <p:ph type="dt" sz="half" idx="10"/>
          </p:nvPr>
        </p:nvSpPr>
        <p:spPr/>
        <p:txBody>
          <a:bodyPr/>
          <a:lstStyle/>
          <a:p>
            <a:fld id="{1DC5324F-3546-4C7C-845C-6A747113F2E5}" type="datetime1">
              <a:rPr lang="en-US" smtClean="0"/>
              <a:t>9/23/2026</a:t>
            </a:fld>
            <a:endParaRPr lang="en-US" dirty="0"/>
          </a:p>
        </p:txBody>
      </p:sp>
      <p:sp>
        <p:nvSpPr>
          <p:cNvPr id="1048754" name="Footer Placeholder 2"/>
          <p:cNvSpPr>
            <a:spLocks noGrp="1"/>
          </p:cNvSpPr>
          <p:nvPr>
            <p:ph type="ftr" sz="quarter" idx="11"/>
          </p:nvPr>
        </p:nvSpPr>
        <p:spPr/>
        <p:txBody>
          <a:bodyPr/>
          <a:lstStyle/>
          <a:p>
            <a:endParaRPr lang="en-US" dirty="0"/>
          </a:p>
        </p:txBody>
      </p:sp>
      <p:sp>
        <p:nvSpPr>
          <p:cNvPr id="1048755"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56" name="Slide Number Placeholder 3"/>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83"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1048784"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85"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86" name="Date Placeholder 4"/>
          <p:cNvSpPr>
            <a:spLocks noGrp="1"/>
          </p:cNvSpPr>
          <p:nvPr>
            <p:ph type="dt" sz="half" idx="10"/>
          </p:nvPr>
        </p:nvSpPr>
        <p:spPr/>
        <p:txBody>
          <a:bodyPr/>
          <a:lstStyle/>
          <a:p>
            <a:fld id="{63880406-838F-4AFA-B5CA-21F4586A1C17}" type="datetime1">
              <a:rPr lang="en-US" smtClean="0"/>
              <a:t>9/23/2026</a:t>
            </a:fld>
            <a:endParaRPr lang="en-US" dirty="0"/>
          </a:p>
        </p:txBody>
      </p:sp>
      <p:sp>
        <p:nvSpPr>
          <p:cNvPr id="1048787" name="Footer Placeholder 5"/>
          <p:cNvSpPr>
            <a:spLocks noGrp="1"/>
          </p:cNvSpPr>
          <p:nvPr>
            <p:ph type="ftr" sz="quarter" idx="11"/>
          </p:nvPr>
        </p:nvSpPr>
        <p:spPr/>
        <p:txBody>
          <a:bodyPr/>
          <a:lstStyle/>
          <a:p>
            <a:endParaRPr lang="en-US" dirty="0"/>
          </a:p>
        </p:txBody>
      </p:sp>
      <p:sp>
        <p:nvSpPr>
          <p:cNvPr id="104878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89" name="Slide Number Placeholder 6"/>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25"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1048726"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048727"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728" name="Date Placeholder 4"/>
          <p:cNvSpPr>
            <a:spLocks noGrp="1"/>
          </p:cNvSpPr>
          <p:nvPr>
            <p:ph type="dt" sz="half" idx="10"/>
          </p:nvPr>
        </p:nvSpPr>
        <p:spPr/>
        <p:txBody>
          <a:bodyPr/>
          <a:lstStyle/>
          <a:p>
            <a:fld id="{9CA4D500-D75F-40BB-AAD5-4D21C7A69B39}" type="datetime1">
              <a:rPr lang="en-US" smtClean="0"/>
              <a:t>9/23/2026</a:t>
            </a:fld>
            <a:endParaRPr lang="en-US" dirty="0"/>
          </a:p>
        </p:txBody>
      </p:sp>
      <p:sp>
        <p:nvSpPr>
          <p:cNvPr id="1048729" name="Footer Placeholder 5"/>
          <p:cNvSpPr>
            <a:spLocks noGrp="1"/>
          </p:cNvSpPr>
          <p:nvPr>
            <p:ph type="ftr" sz="quarter" idx="11"/>
          </p:nvPr>
        </p:nvSpPr>
        <p:spPr/>
        <p:txBody>
          <a:bodyPr/>
          <a:lstStyle/>
          <a:p>
            <a:endParaRPr lang="en-US" dirty="0"/>
          </a:p>
        </p:txBody>
      </p:sp>
      <p:sp>
        <p:nvSpPr>
          <p:cNvPr id="1048730"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31"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1048763"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1048764"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765" name="Date Placeholder 3"/>
          <p:cNvSpPr>
            <a:spLocks noGrp="1"/>
          </p:cNvSpPr>
          <p:nvPr>
            <p:ph type="dt" sz="half" idx="10"/>
          </p:nvPr>
        </p:nvSpPr>
        <p:spPr/>
        <p:txBody>
          <a:bodyPr/>
          <a:lstStyle/>
          <a:p>
            <a:fld id="{355A0A64-6B24-4ED3-ACC4-77E9A7909A1A}" type="datetime1">
              <a:rPr lang="en-US" smtClean="0"/>
              <a:t>9/23/2026</a:t>
            </a:fld>
            <a:endParaRPr lang="en-US" dirty="0"/>
          </a:p>
        </p:txBody>
      </p:sp>
      <p:sp>
        <p:nvSpPr>
          <p:cNvPr id="1048766" name="Footer Placeholder 4"/>
          <p:cNvSpPr>
            <a:spLocks noGrp="1"/>
          </p:cNvSpPr>
          <p:nvPr>
            <p:ph type="ftr" sz="quarter" idx="11"/>
          </p:nvPr>
        </p:nvSpPr>
        <p:spPr/>
        <p:txBody>
          <a:bodyPr/>
          <a:lstStyle/>
          <a:p>
            <a:endParaRPr lang="en-US" dirty="0"/>
          </a:p>
        </p:txBody>
      </p:sp>
      <p:sp>
        <p:nvSpPr>
          <p:cNvPr id="1048767"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68"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048716"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048717"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a:t>Click to edit Master text styles</a:t>
            </a:r>
          </a:p>
        </p:txBody>
      </p:sp>
      <p:sp>
        <p:nvSpPr>
          <p:cNvPr id="1048718"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719" name="Date Placeholder 3"/>
          <p:cNvSpPr>
            <a:spLocks noGrp="1"/>
          </p:cNvSpPr>
          <p:nvPr>
            <p:ph type="dt" sz="half" idx="10"/>
          </p:nvPr>
        </p:nvSpPr>
        <p:spPr/>
        <p:txBody>
          <a:bodyPr/>
          <a:lstStyle/>
          <a:p>
            <a:fld id="{EAC78E1D-3E85-4D20-848A-34CD67143735}" type="datetime1">
              <a:rPr lang="en-US" smtClean="0"/>
              <a:t>9/23/2026</a:t>
            </a:fld>
            <a:endParaRPr lang="en-US" dirty="0"/>
          </a:p>
        </p:txBody>
      </p:sp>
      <p:sp>
        <p:nvSpPr>
          <p:cNvPr id="1048720" name="Footer Placeholder 4"/>
          <p:cNvSpPr>
            <a:spLocks noGrp="1"/>
          </p:cNvSpPr>
          <p:nvPr>
            <p:ph type="ftr" sz="quarter" idx="11"/>
          </p:nvPr>
        </p:nvSpPr>
        <p:spPr/>
        <p:txBody>
          <a:bodyPr/>
          <a:lstStyle/>
          <a:p>
            <a:endParaRPr lang="en-US" dirty="0"/>
          </a:p>
        </p:txBody>
      </p:sp>
      <p:sp>
        <p:nvSpPr>
          <p:cNvPr id="104872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22"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t>‹#›</a:t>
            </a:fld>
            <a:endParaRPr lang="en-US" dirty="0"/>
          </a:p>
        </p:txBody>
      </p:sp>
      <p:sp>
        <p:nvSpPr>
          <p:cNvPr id="1048723"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048724"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1048757"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1048758"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1048759" name="Date Placeholder 4"/>
          <p:cNvSpPr>
            <a:spLocks noGrp="1"/>
          </p:cNvSpPr>
          <p:nvPr>
            <p:ph type="dt" sz="half" idx="10"/>
          </p:nvPr>
        </p:nvSpPr>
        <p:spPr/>
        <p:txBody>
          <a:bodyPr/>
          <a:lstStyle/>
          <a:p>
            <a:fld id="{7EF539B7-E8A6-4952-B8AA-EBC499DC2F05}" type="datetime1">
              <a:rPr lang="en-US" smtClean="0"/>
              <a:t>9/23/2026</a:t>
            </a:fld>
            <a:endParaRPr lang="en-US" dirty="0"/>
          </a:p>
        </p:txBody>
      </p:sp>
      <p:sp>
        <p:nvSpPr>
          <p:cNvPr id="1048760" name="Footer Placeholder 5"/>
          <p:cNvSpPr>
            <a:spLocks noGrp="1"/>
          </p:cNvSpPr>
          <p:nvPr>
            <p:ph type="ftr" sz="quarter" idx="11"/>
          </p:nvPr>
        </p:nvSpPr>
        <p:spPr/>
        <p:txBody>
          <a:bodyPr/>
          <a:lstStyle/>
          <a:p>
            <a:endParaRPr lang="en-US" dirty="0"/>
          </a:p>
        </p:txBody>
      </p:sp>
      <p:sp>
        <p:nvSpPr>
          <p:cNvPr id="104876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62"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048707"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048708"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a:t>Click to edit Master text styles</a:t>
            </a:r>
          </a:p>
        </p:txBody>
      </p:sp>
      <p:sp>
        <p:nvSpPr>
          <p:cNvPr id="1048709"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1048710" name="Date Placeholder 4"/>
          <p:cNvSpPr>
            <a:spLocks noGrp="1"/>
          </p:cNvSpPr>
          <p:nvPr>
            <p:ph type="dt" sz="half" idx="10"/>
          </p:nvPr>
        </p:nvSpPr>
        <p:spPr/>
        <p:txBody>
          <a:bodyPr/>
          <a:lstStyle/>
          <a:p>
            <a:fld id="{B004DCD8-4013-43F1-AD73-7F4B289F4682}" type="datetime1">
              <a:rPr lang="en-US" smtClean="0"/>
              <a:t>9/23/2026</a:t>
            </a:fld>
            <a:endParaRPr lang="en-US" dirty="0"/>
          </a:p>
        </p:txBody>
      </p:sp>
      <p:sp>
        <p:nvSpPr>
          <p:cNvPr id="1048711" name="Footer Placeholder 5"/>
          <p:cNvSpPr>
            <a:spLocks noGrp="1"/>
          </p:cNvSpPr>
          <p:nvPr>
            <p:ph type="ftr" sz="quarter" idx="11"/>
          </p:nvPr>
        </p:nvSpPr>
        <p:spPr/>
        <p:txBody>
          <a:bodyPr/>
          <a:lstStyle/>
          <a:p>
            <a:endParaRPr lang="en-US" dirty="0"/>
          </a:p>
        </p:txBody>
      </p:sp>
      <p:sp>
        <p:nvSpPr>
          <p:cNvPr id="1048712"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13"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t>‹#›</a:t>
            </a:fld>
            <a:endParaRPr lang="en-US" dirty="0"/>
          </a:p>
        </p:txBody>
      </p:sp>
      <p:sp>
        <p:nvSpPr>
          <p:cNvPr id="1048714"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048715"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1048776"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1048777"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lvl2pPr>
            <a:lvl3pPr marL="914400" indent="0">
              <a:buFontTx/>
              <a:buNone/>
            </a:lvl3pPr>
            <a:lvl4pPr marL="1371600" indent="0">
              <a:buFontTx/>
              <a:buNone/>
            </a:lvl4pPr>
            <a:lvl5pPr marL="1828800" indent="0">
              <a:buFontTx/>
              <a:buNone/>
            </a:lvl5pPr>
          </a:lstStyle>
          <a:p>
            <a:pPr lvl="0"/>
            <a:r>
              <a:rPr lang="en-US"/>
              <a:t>Click to edit Master text styles</a:t>
            </a:r>
          </a:p>
        </p:txBody>
      </p:sp>
      <p:sp>
        <p:nvSpPr>
          <p:cNvPr id="1048778"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1048779" name="Date Placeholder 4"/>
          <p:cNvSpPr>
            <a:spLocks noGrp="1"/>
          </p:cNvSpPr>
          <p:nvPr>
            <p:ph type="dt" sz="half" idx="10"/>
          </p:nvPr>
        </p:nvSpPr>
        <p:spPr/>
        <p:txBody>
          <a:bodyPr/>
          <a:lstStyle/>
          <a:p>
            <a:fld id="{40545DEE-8E77-4323-81D5-AE11F9419555}" type="datetime1">
              <a:rPr lang="en-US" smtClean="0"/>
              <a:t>9/23/2026</a:t>
            </a:fld>
            <a:endParaRPr lang="en-US" dirty="0"/>
          </a:p>
        </p:txBody>
      </p:sp>
      <p:sp>
        <p:nvSpPr>
          <p:cNvPr id="1048780" name="Footer Placeholder 5"/>
          <p:cNvSpPr>
            <a:spLocks noGrp="1"/>
          </p:cNvSpPr>
          <p:nvPr>
            <p:ph type="ftr" sz="quarter" idx="11"/>
          </p:nvPr>
        </p:nvSpPr>
        <p:spPr/>
        <p:txBody>
          <a:bodyPr/>
          <a:lstStyle/>
          <a:p>
            <a:endParaRPr lang="en-US" dirty="0"/>
          </a:p>
        </p:txBody>
      </p:sp>
      <p:sp>
        <p:nvSpPr>
          <p:cNvPr id="104878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82"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32" name="Title 1"/>
          <p:cNvSpPr>
            <a:spLocks noGrp="1"/>
          </p:cNvSpPr>
          <p:nvPr>
            <p:ph type="title"/>
          </p:nvPr>
        </p:nvSpPr>
        <p:spPr/>
        <p:txBody>
          <a:bodyPr/>
          <a:lstStyle/>
          <a:p>
            <a:r>
              <a:rPr lang="en-US"/>
              <a:t>Click to edit Master title style</a:t>
            </a:r>
            <a:endParaRPr lang="en-US" dirty="0"/>
          </a:p>
        </p:txBody>
      </p:sp>
      <p:sp>
        <p:nvSpPr>
          <p:cNvPr id="104873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34" name="Date Placeholder 3"/>
          <p:cNvSpPr>
            <a:spLocks noGrp="1"/>
          </p:cNvSpPr>
          <p:nvPr>
            <p:ph type="dt" sz="half" idx="10"/>
          </p:nvPr>
        </p:nvSpPr>
        <p:spPr/>
        <p:txBody>
          <a:bodyPr/>
          <a:lstStyle/>
          <a:p>
            <a:fld id="{454F7267-0510-44E8-A5DE-B3C3060F5C80}" type="datetime1">
              <a:rPr lang="en-US" smtClean="0"/>
              <a:t>9/23/2026</a:t>
            </a:fld>
            <a:endParaRPr lang="en-US" dirty="0"/>
          </a:p>
        </p:txBody>
      </p:sp>
      <p:sp>
        <p:nvSpPr>
          <p:cNvPr id="1048735" name="Footer Placeholder 4"/>
          <p:cNvSpPr>
            <a:spLocks noGrp="1"/>
          </p:cNvSpPr>
          <p:nvPr>
            <p:ph type="ftr" sz="quarter" idx="11"/>
          </p:nvPr>
        </p:nvSpPr>
        <p:spPr/>
        <p:txBody>
          <a:bodyPr/>
          <a:lstStyle/>
          <a:p>
            <a:endParaRPr lang="en-US" dirty="0"/>
          </a:p>
        </p:txBody>
      </p:sp>
      <p:sp>
        <p:nvSpPr>
          <p:cNvPr id="104873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37"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90"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1048791"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792" name="Date Placeholder 3"/>
          <p:cNvSpPr>
            <a:spLocks noGrp="1"/>
          </p:cNvSpPr>
          <p:nvPr>
            <p:ph type="dt" sz="half" idx="10"/>
          </p:nvPr>
        </p:nvSpPr>
        <p:spPr/>
        <p:txBody>
          <a:bodyPr/>
          <a:lstStyle/>
          <a:p>
            <a:fld id="{F1F8910A-6454-44C4-84E9-49C76494264A}" type="datetime1">
              <a:rPr lang="en-US" smtClean="0"/>
              <a:t>9/23/2026</a:t>
            </a:fld>
            <a:endParaRPr lang="en-US" dirty="0"/>
          </a:p>
        </p:txBody>
      </p:sp>
      <p:sp>
        <p:nvSpPr>
          <p:cNvPr id="1048793" name="Footer Placeholder 4"/>
          <p:cNvSpPr>
            <a:spLocks noGrp="1"/>
          </p:cNvSpPr>
          <p:nvPr>
            <p:ph type="ftr" sz="quarter" idx="11"/>
          </p:nvPr>
        </p:nvSpPr>
        <p:spPr/>
        <p:txBody>
          <a:bodyPr/>
          <a:lstStyle/>
          <a:p>
            <a:endParaRPr lang="en-US" dirty="0"/>
          </a:p>
        </p:txBody>
      </p:sp>
      <p:sp>
        <p:nvSpPr>
          <p:cNvPr id="1048794"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048795" name="Slide Number Placeholder 5"/>
          <p:cNvSpPr>
            <a:spLocks noGrp="1"/>
          </p:cNvSpPr>
          <p:nvPr>
            <p:ph type="sldNum" sz="quarter" idx="12"/>
          </p:nvPr>
        </p:nvSpPr>
        <p:spPr/>
        <p:txBody>
          <a:bodyPr/>
          <a:lstStyle/>
          <a:p>
            <a:fld id="{D57F1E4F-1CFF-5643-939E-217C01CD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3" name="Group 22"/>
          <p:cNvGrpSpPr/>
          <p:nvPr/>
        </p:nvGrpSpPr>
        <p:grpSpPr>
          <a:xfrm>
            <a:off x="1" y="228600"/>
            <a:ext cx="2851516" cy="6638628"/>
            <a:chOff x="2487613" y="285750"/>
            <a:chExt cx="2428875" cy="5654676"/>
          </a:xfrm>
        </p:grpSpPr>
        <p:sp>
          <p:nvSpPr>
            <p:cNvPr id="1048576"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048577"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48578"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048579"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048580"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048581"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048582"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048583"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048584"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048585"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048586"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048587"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4" name="Group 9"/>
          <p:cNvGrpSpPr/>
          <p:nvPr/>
        </p:nvGrpSpPr>
        <p:grpSpPr>
          <a:xfrm>
            <a:off x="27221" y="-786"/>
            <a:ext cx="2356674" cy="6854039"/>
            <a:chOff x="6627813" y="194833"/>
            <a:chExt cx="1952625" cy="5678918"/>
          </a:xfrm>
        </p:grpSpPr>
        <p:sp>
          <p:nvSpPr>
            <p:cNvPr id="1048588"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048589"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048590"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048591"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048592"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048593"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048594"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048595"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048596"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1048597"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048598"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048599"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1048600"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48601"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048602"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03"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D6A0F42-9FFA-4419-8E07-9D23E1E35D14}" type="datetime1">
              <a:rPr lang="en-US" smtClean="0"/>
              <a:t>9/23/2026</a:t>
            </a:fld>
            <a:endParaRPr lang="en-US" dirty="0"/>
          </a:p>
        </p:txBody>
      </p:sp>
      <p:sp>
        <p:nvSpPr>
          <p:cNvPr id="1048604"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1048605"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Title 1"/>
          <p:cNvSpPr>
            <a:spLocks noGrp="1"/>
          </p:cNvSpPr>
          <p:nvPr>
            <p:ph type="ctrTitle"/>
          </p:nvPr>
        </p:nvSpPr>
        <p:spPr>
          <a:xfrm>
            <a:off x="1921565" y="159025"/>
            <a:ext cx="9583047" cy="5878703"/>
          </a:xfrm>
        </p:spPr>
        <p:txBody>
          <a:bodyPr>
            <a:normAutofit fontScale="90000"/>
          </a:bodyPr>
          <a:lstStyle/>
          <a:p>
            <a:r>
              <a:rPr kumimoji="0" lang="en-US" sz="54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t>CONDUCT-DISSOCIAL DISORDER; CHALLENGES AND MANAGEMENT.</a:t>
            </a:r>
            <a:br>
              <a:rPr kumimoji="0" lang="en-US" sz="54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br>
            <a:r>
              <a:rPr kumimoji="0" lang="en-US" sz="54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t>                            </a:t>
            </a:r>
            <a:br>
              <a:rPr kumimoji="0" lang="en-US" sz="54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br>
            <a:r>
              <a:rPr kumimoji="0" lang="en-US" sz="54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t>                           BY</a:t>
            </a:r>
            <a:br>
              <a:rPr kumimoji="0" lang="en-US" sz="54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br>
            <a:r>
              <a:rPr kumimoji="0" lang="en-US" sz="54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t>        DR. OGBODO, DANIEL O.</a:t>
            </a:r>
            <a:br>
              <a:rPr kumimoji="0" lang="en-US" sz="54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br>
            <a:r>
              <a:rPr kumimoji="0" lang="en-US" sz="54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t>      </a:t>
            </a:r>
            <a:r>
              <a:rPr kumimoji="0" lang="en-US" sz="36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t>A CLINICAL MEETING PRESENTATION.</a:t>
            </a:r>
            <a:br>
              <a:rPr kumimoji="0" lang="en-US" sz="54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br>
            <a:r>
              <a:rPr kumimoji="0" lang="en-US" sz="40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t>FEDERAL NEURO-PSYCHIATRIC HOSPITAL, BENIN.</a:t>
            </a:r>
            <a:br>
              <a:rPr kumimoji="0" lang="en-US" sz="40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br>
            <a:r>
              <a:rPr kumimoji="0" lang="en-US" sz="40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t>                            </a:t>
            </a:r>
            <a:r>
              <a:rPr lang="en-US" sz="4000" b="1" i="1" spc="-50" dirty="0">
                <a:solidFill>
                  <a:srgbClr val="000000">
                    <a:lumMod val="85000"/>
                    <a:lumOff val="15000"/>
                  </a:srgbClr>
                </a:solidFill>
                <a:latin typeface="Calibri Light" panose="020F0302020204030204"/>
              </a:rPr>
              <a:t>23</a:t>
            </a:r>
            <a:r>
              <a:rPr kumimoji="0" lang="en-US" sz="4000" b="1" i="1" u="none" strike="noStrike" kern="1200" cap="none" spc="-50" normalizeH="0" baseline="0" noProof="0" dirty="0">
                <a:ln>
                  <a:noFill/>
                </a:ln>
                <a:solidFill>
                  <a:srgbClr val="000000">
                    <a:lumMod val="85000"/>
                    <a:lumOff val="15000"/>
                  </a:srgbClr>
                </a:solidFill>
                <a:effectLst/>
                <a:uLnTx/>
                <a:uFillTx/>
                <a:latin typeface="Calibri Light" panose="020F0302020204030204"/>
                <a:ea typeface="+mj-ea"/>
                <a:cs typeface="+mj-cs"/>
              </a:rPr>
              <a:t>-09-2026. </a:t>
            </a:r>
            <a:endParaRPr lang="en-US" dirty="0"/>
          </a:p>
        </p:txBody>
      </p:sp>
      <p:sp>
        <p:nvSpPr>
          <p:cNvPr id="1048636" name="Slide Number Placeholder 2"/>
          <p:cNvSpPr>
            <a:spLocks noGrp="1"/>
          </p:cNvSpPr>
          <p:nvPr>
            <p:ph type="sldNum" sz="quarter" idx="12"/>
          </p:nvPr>
        </p:nvSpPr>
        <p:spPr/>
        <p:txBody>
          <a:bodyPr/>
          <a:lstStyle/>
          <a:p>
            <a:fld id="{D57F1E4F-1CFF-5643-939E-217C01CDF565}"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Title 1"/>
          <p:cNvSpPr>
            <a:spLocks noGrp="1"/>
          </p:cNvSpPr>
          <p:nvPr>
            <p:ph type="title"/>
          </p:nvPr>
        </p:nvSpPr>
        <p:spPr>
          <a:xfrm>
            <a:off x="2592925" y="-94128"/>
            <a:ext cx="8911687" cy="564776"/>
          </a:xfrm>
        </p:spPr>
        <p:txBody>
          <a:bodyPr>
            <a:normAutofit fontScale="90000"/>
          </a:bodyPr>
          <a:lstStyle/>
          <a:p>
            <a:r>
              <a:rPr kumimoji="0" lang="en-US" sz="4400" b="0" i="0" u="none" strike="noStrike" kern="1200" cap="none" spc="-50" normalizeH="0" baseline="0" noProof="0" dirty="0">
                <a:ln>
                  <a:noFill/>
                </a:ln>
                <a:solidFill>
                  <a:srgbClr val="000000">
                    <a:lumMod val="75000"/>
                    <a:lumOff val="25000"/>
                  </a:srgbClr>
                </a:solidFill>
                <a:effectLst/>
                <a:uLnTx/>
                <a:uFillTx/>
                <a:latin typeface="Calibri Light" panose="020F0302020204030204"/>
                <a:ea typeface="+mj-ea"/>
                <a:cs typeface="+mj-cs"/>
              </a:rPr>
              <a:t>OUTLINE.</a:t>
            </a:r>
            <a:endParaRPr lang="en-US" dirty="0"/>
          </a:p>
        </p:txBody>
      </p:sp>
      <p:sp>
        <p:nvSpPr>
          <p:cNvPr id="1048638" name="Content Placeholder 2"/>
          <p:cNvSpPr>
            <a:spLocks noGrp="1"/>
          </p:cNvSpPr>
          <p:nvPr>
            <p:ph idx="1"/>
          </p:nvPr>
        </p:nvSpPr>
        <p:spPr>
          <a:xfrm>
            <a:off x="2589212" y="470648"/>
            <a:ext cx="8915400" cy="6535270"/>
          </a:xfrm>
        </p:spPr>
        <p:txBody>
          <a:bodyPr>
            <a:noAutofit/>
          </a:bodyPr>
          <a:lstStyle/>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Objectives. </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Introduction/definitions.</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Epidemiology.</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Clinical features.</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lang="en-US" sz="2400" dirty="0">
                <a:solidFill>
                  <a:srgbClr val="000000">
                    <a:lumMod val="75000"/>
                    <a:lumOff val="25000"/>
                  </a:srgbClr>
                </a:solidFill>
                <a:latin typeface="Calibri" panose="020F0502020204030204"/>
              </a:rPr>
              <a:t>Etiology and risk factors</a:t>
            </a: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Assessment and Diagnostic criteria.</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lang="en-US" sz="2400" dirty="0">
                <a:solidFill>
                  <a:srgbClr val="000000">
                    <a:lumMod val="75000"/>
                    <a:lumOff val="25000"/>
                  </a:srgbClr>
                </a:solidFill>
                <a:latin typeface="Calibri" panose="020F0502020204030204"/>
              </a:rPr>
              <a:t>Differential diagnosis.</a:t>
            </a: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 Challenges associated with the disorder.</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Management </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Prevention and prognosis</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Conclusion  </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lang="en-US" sz="2400" dirty="0">
                <a:solidFill>
                  <a:srgbClr val="000000">
                    <a:lumMod val="75000"/>
                    <a:lumOff val="25000"/>
                  </a:srgbClr>
                </a:solidFill>
                <a:latin typeface="Calibri" panose="020F0502020204030204"/>
              </a:rPr>
              <a:t>Case vignette</a:t>
            </a: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r>
              <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t>References </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Wingdings" panose="05000000000000000000" pitchFamily="2" charset="2"/>
              <a:buChar char="§"/>
            </a:pPr>
            <a:endParaRPr kumimoji="0" lang="en-US" sz="24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endParaRPr>
          </a:p>
          <a:p>
            <a:endParaRPr lang="en-US" sz="2400" dirty="0"/>
          </a:p>
        </p:txBody>
      </p:sp>
      <p:sp>
        <p:nvSpPr>
          <p:cNvPr id="1048639" name="Slide Number Placeholder 3"/>
          <p:cNvSpPr>
            <a:spLocks noGrp="1"/>
          </p:cNvSpPr>
          <p:nvPr>
            <p:ph type="sldNum" sz="quarter" idx="12"/>
          </p:nvPr>
        </p:nvSpPr>
        <p:spPr/>
        <p:txBody>
          <a:bodyPr/>
          <a:lstStyle/>
          <a:p>
            <a:fld id="{D57F1E4F-1CFF-5643-939E-217C01CDF565}"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Title 1"/>
          <p:cNvSpPr>
            <a:spLocks noGrp="1"/>
          </p:cNvSpPr>
          <p:nvPr>
            <p:ph type="title"/>
          </p:nvPr>
        </p:nvSpPr>
        <p:spPr>
          <a:xfrm>
            <a:off x="2592925" y="92765"/>
            <a:ext cx="8911687" cy="695017"/>
          </a:xfrm>
        </p:spPr>
        <p:txBody>
          <a:bodyPr>
            <a:normAutofit/>
          </a:bodyPr>
          <a:lstStyle/>
          <a:p>
            <a:r>
              <a:rPr lang="en-US" sz="3200" b="1" i="1" dirty="0"/>
              <a:t>OBJECTIVES.</a:t>
            </a:r>
          </a:p>
        </p:txBody>
      </p:sp>
      <p:sp>
        <p:nvSpPr>
          <p:cNvPr id="1048641" name="Content Placeholder 2"/>
          <p:cNvSpPr>
            <a:spLocks noGrp="1"/>
          </p:cNvSpPr>
          <p:nvPr>
            <p:ph idx="1"/>
          </p:nvPr>
        </p:nvSpPr>
        <p:spPr>
          <a:xfrm>
            <a:off x="2589212" y="636103"/>
            <a:ext cx="8915400" cy="5976731"/>
          </a:xfrm>
        </p:spPr>
        <p:txBody>
          <a:bodyPr>
            <a:noAutofit/>
          </a:bodyPr>
          <a:lstStyle/>
          <a:p>
            <a:r>
              <a:rPr lang="en-US" sz="2400" dirty="0"/>
              <a:t>By the end of this presentation, the audience should be able to:</a:t>
            </a:r>
          </a:p>
          <a:p>
            <a:r>
              <a:rPr lang="en-US" sz="2400" dirty="0"/>
              <a:t>Define conduct dissocial disorder.</a:t>
            </a:r>
          </a:p>
          <a:p>
            <a:r>
              <a:rPr lang="en-US" sz="2400" dirty="0"/>
              <a:t>Identify the core clinical features and risk factors.</a:t>
            </a:r>
          </a:p>
          <a:p>
            <a:r>
              <a:rPr lang="en-US" sz="2400" dirty="0"/>
              <a:t>Apply ICD 11 principles in assessment and diagnosis.</a:t>
            </a:r>
          </a:p>
          <a:p>
            <a:r>
              <a:rPr lang="en-US" sz="2400" dirty="0"/>
              <a:t>Identify common psychiatric and developmental comorbidities.</a:t>
            </a:r>
          </a:p>
          <a:p>
            <a:r>
              <a:rPr lang="en-US" sz="2400" dirty="0"/>
              <a:t>Discuss  evidence-based psychosocial and pharmacological  management and strategies.</a:t>
            </a:r>
          </a:p>
          <a:p>
            <a:r>
              <a:rPr lang="en-US" sz="2400" dirty="0"/>
              <a:t>Identify strategies for prevention and early intervention.</a:t>
            </a:r>
          </a:p>
          <a:p>
            <a:r>
              <a:rPr lang="en-US" sz="2400" dirty="0"/>
              <a:t>Describe important prognostic factors and challenges in clinical practice.</a:t>
            </a:r>
          </a:p>
        </p:txBody>
      </p:sp>
      <p:sp>
        <p:nvSpPr>
          <p:cNvPr id="1048642" name="Slide Number Placeholder 3"/>
          <p:cNvSpPr>
            <a:spLocks noGrp="1"/>
          </p:cNvSpPr>
          <p:nvPr>
            <p:ph type="sldNum" sz="quarter" idx="12"/>
          </p:nvPr>
        </p:nvSpPr>
        <p:spPr/>
        <p:txBody>
          <a:bodyPr/>
          <a:lstStyle/>
          <a:p>
            <a:fld id="{D57F1E4F-1CFF-5643-939E-217C01CDF565}" type="slidenum">
              <a:rPr lang="en-US" smtClean="0"/>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3" name="Title 1"/>
          <p:cNvSpPr>
            <a:spLocks noGrp="1"/>
          </p:cNvSpPr>
          <p:nvPr>
            <p:ph type="title"/>
          </p:nvPr>
        </p:nvSpPr>
        <p:spPr>
          <a:xfrm>
            <a:off x="2592925" y="165652"/>
            <a:ext cx="8911687" cy="622130"/>
          </a:xfrm>
        </p:spPr>
        <p:txBody>
          <a:bodyPr>
            <a:normAutofit/>
          </a:bodyPr>
          <a:lstStyle/>
          <a:p>
            <a:r>
              <a:rPr lang="en-US" sz="3200" b="1" i="1" dirty="0"/>
              <a:t>INTRODUCTION/DEFINITION.</a:t>
            </a:r>
          </a:p>
        </p:txBody>
      </p:sp>
      <p:sp>
        <p:nvSpPr>
          <p:cNvPr id="1048644" name="Content Placeholder 2"/>
          <p:cNvSpPr>
            <a:spLocks noGrp="1"/>
          </p:cNvSpPr>
          <p:nvPr>
            <p:ph idx="1"/>
          </p:nvPr>
        </p:nvSpPr>
        <p:spPr>
          <a:xfrm>
            <a:off x="2589212" y="622852"/>
            <a:ext cx="8915400" cy="6069496"/>
          </a:xfrm>
        </p:spPr>
        <p:txBody>
          <a:bodyPr>
            <a:normAutofit/>
          </a:bodyPr>
          <a:lstStyle/>
          <a:p>
            <a:pPr>
              <a:lnSpc>
                <a:spcPct val="200000"/>
              </a:lnSpc>
            </a:pPr>
            <a:r>
              <a:rPr lang="en-US" sz="2400" dirty="0"/>
              <a:t>Conduct-dissocial disorder (CDD) is a childhood/adolescent mental and behavioral disorder characterized by a persistent pattern of behavior that violates the rights of others or major age-appropriate societal laws, rules and norms. This pattern of behavior is atypical for individuals of comparable age, developmental level, gender and sociocultural context.</a:t>
            </a:r>
          </a:p>
          <a:p>
            <a:pPr marL="0" indent="0">
              <a:lnSpc>
                <a:spcPct val="200000"/>
              </a:lnSpc>
              <a:buNone/>
            </a:pPr>
            <a:endParaRPr lang="en-US" sz="2400" dirty="0"/>
          </a:p>
          <a:p>
            <a:pPr>
              <a:lnSpc>
                <a:spcPct val="200000"/>
              </a:lnSpc>
            </a:pPr>
            <a:endParaRPr lang="en-US" sz="2400" dirty="0"/>
          </a:p>
        </p:txBody>
      </p:sp>
      <p:sp>
        <p:nvSpPr>
          <p:cNvPr id="1048645" name="Slide Number Placeholder 3"/>
          <p:cNvSpPr>
            <a:spLocks noGrp="1"/>
          </p:cNvSpPr>
          <p:nvPr>
            <p:ph type="sldNum" sz="quarter" idx="12"/>
          </p:nvPr>
        </p:nvSpPr>
        <p:spPr/>
        <p:txBody>
          <a:bodyPr/>
          <a:lstStyle/>
          <a:p>
            <a:fld id="{D57F1E4F-1CFF-5643-939E-217C01CDF565}" type="slidenum">
              <a:rPr lang="en-US" smtClean="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Title 1"/>
          <p:cNvSpPr>
            <a:spLocks noGrp="1"/>
          </p:cNvSpPr>
          <p:nvPr>
            <p:ph type="title"/>
          </p:nvPr>
        </p:nvSpPr>
        <p:spPr>
          <a:xfrm>
            <a:off x="2592925" y="119270"/>
            <a:ext cx="8911687" cy="668512"/>
          </a:xfrm>
        </p:spPr>
        <p:txBody>
          <a:bodyPr/>
          <a:lstStyle/>
          <a:p>
            <a:r>
              <a:rPr lang="en-US" b="1" i="1" dirty="0"/>
              <a:t>EPIDEMIOLOGY.</a:t>
            </a:r>
          </a:p>
        </p:txBody>
      </p:sp>
      <p:sp>
        <p:nvSpPr>
          <p:cNvPr id="1048627" name="Content Placeholder 2"/>
          <p:cNvSpPr>
            <a:spLocks noGrp="1"/>
          </p:cNvSpPr>
          <p:nvPr>
            <p:ph idx="1"/>
          </p:nvPr>
        </p:nvSpPr>
        <p:spPr>
          <a:xfrm>
            <a:off x="2589212" y="662609"/>
            <a:ext cx="8915400" cy="5685181"/>
          </a:xfrm>
        </p:spPr>
        <p:txBody>
          <a:bodyPr>
            <a:noAutofit/>
          </a:bodyPr>
          <a:lstStyle/>
          <a:p>
            <a:pPr>
              <a:lnSpc>
                <a:spcPct val="150000"/>
              </a:lnSpc>
            </a:pPr>
            <a:r>
              <a:rPr lang="en-US" sz="2400" dirty="0"/>
              <a:t> Estimated prevalence of conduct disorder among the general population ranges from 5-10%.</a:t>
            </a:r>
          </a:p>
          <a:p>
            <a:pPr>
              <a:lnSpc>
                <a:spcPct val="150000"/>
              </a:lnSpc>
            </a:pPr>
            <a:r>
              <a:rPr lang="en-US" sz="2400" dirty="0"/>
              <a:t>More common in boys than girls (4:1).</a:t>
            </a:r>
          </a:p>
          <a:p>
            <a:pPr>
              <a:lnSpc>
                <a:spcPct val="150000"/>
              </a:lnSpc>
            </a:pPr>
            <a:r>
              <a:rPr lang="en-US" sz="2400" dirty="0"/>
              <a:t>Studies have shown it is more common in low socioeconomic class than in higher groups.</a:t>
            </a:r>
          </a:p>
          <a:p>
            <a:pPr>
              <a:lnSpc>
                <a:spcPct val="150000"/>
              </a:lnSpc>
            </a:pPr>
            <a:r>
              <a:rPr lang="en-US" sz="2400" dirty="0"/>
              <a:t>Some studies have also been done in some schools in Nigeria to estimate the prevalence of CDD in some parts of Nigeria and they include:</a:t>
            </a:r>
          </a:p>
        </p:txBody>
      </p:sp>
      <p:sp>
        <p:nvSpPr>
          <p:cNvPr id="1048628" name="Slide Number Placeholder 3"/>
          <p:cNvSpPr>
            <a:spLocks noGrp="1"/>
          </p:cNvSpPr>
          <p:nvPr>
            <p:ph type="sldNum" sz="quarter" idx="12"/>
          </p:nvPr>
        </p:nvSpPr>
        <p:spPr/>
        <p:txBody>
          <a:bodyPr/>
          <a:lstStyle/>
          <a:p>
            <a:fld id="{D57F1E4F-1CFF-5643-939E-217C01CDF565}"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Content Placeholder 2"/>
          <p:cNvSpPr>
            <a:spLocks noGrp="1"/>
          </p:cNvSpPr>
          <p:nvPr>
            <p:ph idx="1"/>
          </p:nvPr>
        </p:nvSpPr>
        <p:spPr>
          <a:xfrm>
            <a:off x="2589212" y="457200"/>
            <a:ext cx="8915400" cy="6235147"/>
          </a:xfrm>
        </p:spPr>
        <p:txBody>
          <a:bodyPr>
            <a:noAutofit/>
          </a:bodyPr>
          <a:lstStyle/>
          <a:p>
            <a:pPr>
              <a:lnSpc>
                <a:spcPct val="150000"/>
              </a:lnSpc>
            </a:pPr>
            <a:r>
              <a:rPr lang="en-US" sz="2400" dirty="0"/>
              <a:t>A study done by Angela I. Frank-Brings and Edward A.D. </a:t>
            </a:r>
            <a:r>
              <a:rPr lang="en-US" sz="2400" dirty="0" err="1"/>
              <a:t>Alikor</a:t>
            </a:r>
            <a:r>
              <a:rPr lang="en-US" sz="2400" dirty="0"/>
              <a:t> and published in The Nigerian Health Journal,  in a secondary school in port Harcourt, Nigeria showed that among 885 students used for the study, 140 of them were diagnosed with conduct dissocial disorder, giving a prevalence of 15.82%.</a:t>
            </a:r>
          </a:p>
          <a:p>
            <a:pPr>
              <a:lnSpc>
                <a:spcPct val="150000"/>
              </a:lnSpc>
            </a:pPr>
            <a:r>
              <a:rPr lang="en-US" sz="2400" dirty="0"/>
              <a:t>Another study done in the south-south part of Nigeria among primary school children by </a:t>
            </a:r>
            <a:r>
              <a:rPr lang="en-US" sz="2400" dirty="0" err="1"/>
              <a:t>Mkpouto</a:t>
            </a:r>
            <a:r>
              <a:rPr lang="en-US" sz="2400" dirty="0"/>
              <a:t> et. al showed that of the 1174 children studied, 115 of them had conduct disorder with a prevalence rate of 9.8%.</a:t>
            </a:r>
          </a:p>
          <a:p>
            <a:pPr marL="0" indent="0">
              <a:lnSpc>
                <a:spcPct val="150000"/>
              </a:lnSpc>
              <a:buNone/>
            </a:pPr>
            <a:endParaRPr lang="en-US" sz="2400" dirty="0"/>
          </a:p>
        </p:txBody>
      </p:sp>
      <p:sp>
        <p:nvSpPr>
          <p:cNvPr id="1048623" name="Slide Number Placeholder 3"/>
          <p:cNvSpPr>
            <a:spLocks noGrp="1"/>
          </p:cNvSpPr>
          <p:nvPr>
            <p:ph type="sldNum" sz="quarter" idx="12"/>
          </p:nvPr>
        </p:nvSpPr>
        <p:spPr/>
        <p:txBody>
          <a:bodyPr/>
          <a:lstStyle/>
          <a:p>
            <a:fld id="{D57F1E4F-1CFF-5643-939E-217C01CDF565}" type="slidenum">
              <a:rPr lang="en-US" smtClean="0"/>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2" name="Content Placeholder 5"/>
          <p:cNvPicPr>
            <a:picLocks noGrp="1" noChangeAspect="1"/>
          </p:cNvPicPr>
          <p:nvPr>
            <p:ph idx="1"/>
          </p:nvPr>
        </p:nvPicPr>
        <p:blipFill>
          <a:blip r:embed="rId3"/>
          <a:stretch>
            <a:fillRect/>
          </a:stretch>
        </p:blipFill>
        <p:spPr>
          <a:xfrm>
            <a:off x="2584174" y="-12317078"/>
            <a:ext cx="7659755" cy="7877591"/>
          </a:xfrm>
        </p:spPr>
      </p:pic>
      <p:sp>
        <p:nvSpPr>
          <p:cNvPr id="1048617" name="Slide Number Placeholder 3"/>
          <p:cNvSpPr>
            <a:spLocks noGrp="1"/>
          </p:cNvSpPr>
          <p:nvPr>
            <p:ph type="sldNum" sz="quarter" idx="12"/>
          </p:nvPr>
        </p:nvSpPr>
        <p:spPr/>
        <p:txBody>
          <a:bodyPr/>
          <a:lstStyle/>
          <a:p>
            <a:fld id="{D57F1E4F-1CFF-5643-939E-217C01CDF565}" type="slidenum">
              <a:rPr lang="en-US" smtClean="0"/>
              <a:t>7</a:t>
            </a:fld>
            <a:endParaRPr lang="en-US" dirty="0"/>
          </a:p>
        </p:txBody>
      </p:sp>
      <p:pic>
        <p:nvPicPr>
          <p:cNvPr id="2097153" name="Picture 2097152"/>
          <p:cNvPicPr>
            <a:picLocks/>
          </p:cNvPicPr>
          <p:nvPr/>
        </p:nvPicPr>
        <p:blipFill>
          <a:blip r:embed="rId3"/>
          <a:stretch>
            <a:fillRect/>
          </a:stretch>
        </p:blipFill>
        <p:spPr>
          <a:xfrm>
            <a:off x="441660" y="0"/>
            <a:ext cx="11320201"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Title 1"/>
          <p:cNvSpPr>
            <a:spLocks noGrp="1"/>
          </p:cNvSpPr>
          <p:nvPr>
            <p:ph type="title"/>
          </p:nvPr>
        </p:nvSpPr>
        <p:spPr>
          <a:xfrm>
            <a:off x="2592925" y="-1"/>
            <a:ext cx="8911687" cy="655261"/>
          </a:xfrm>
        </p:spPr>
        <p:txBody>
          <a:bodyPr/>
          <a:lstStyle/>
          <a:p>
            <a:r>
              <a:rPr lang="en-US" b="1" i="1" dirty="0"/>
              <a:t>CLINICAL FEATURES</a:t>
            </a:r>
            <a:r>
              <a:rPr lang="en-US" altLang="en-GB" b="1" i="1" dirty="0"/>
              <a:t>  (CNTD).</a:t>
            </a:r>
            <a:endParaRPr lang="zh-CN" altLang="en-US"/>
          </a:p>
        </p:txBody>
      </p:sp>
      <p:sp>
        <p:nvSpPr>
          <p:cNvPr id="1048613" name="Content Placeholder 2"/>
          <p:cNvSpPr>
            <a:spLocks noGrp="1"/>
          </p:cNvSpPr>
          <p:nvPr>
            <p:ph idx="1"/>
          </p:nvPr>
        </p:nvSpPr>
        <p:spPr>
          <a:xfrm>
            <a:off x="2589212" y="787782"/>
            <a:ext cx="8915400" cy="5772043"/>
          </a:xfrm>
        </p:spPr>
        <p:txBody>
          <a:bodyPr>
            <a:noAutofit/>
          </a:bodyPr>
          <a:lstStyle/>
          <a:p>
            <a:pPr>
              <a:lnSpc>
                <a:spcPct val="150000"/>
              </a:lnSpc>
            </a:pPr>
            <a:r>
              <a:rPr lang="en-US" altLang="en-GB" sz="2400" dirty="0"/>
              <a:t> Females can present with other symptoms in addition to the ones shown above, like:</a:t>
            </a:r>
            <a:endParaRPr lang="zh-CN" altLang="en-US"/>
          </a:p>
          <a:p>
            <a:pPr>
              <a:lnSpc>
                <a:spcPct val="150000"/>
              </a:lnSpc>
            </a:pPr>
            <a:r>
              <a:rPr lang="en-US" altLang="en-GB" sz="2400" dirty="0"/>
              <a:t> Spitefulness</a:t>
            </a:r>
            <a:endParaRPr lang="zh-CN" altLang="en-US"/>
          </a:p>
          <a:p>
            <a:pPr>
              <a:lnSpc>
                <a:spcPct val="150000"/>
              </a:lnSpc>
            </a:pPr>
            <a:r>
              <a:rPr lang="en-US" altLang="en-GB" sz="2400" dirty="0"/>
              <a:t>Frequent unprotected sex leading to sexually transmitted diseass and  unwanted pregnancy. </a:t>
            </a:r>
            <a:endParaRPr lang="zh-CN" altLang="en-US"/>
          </a:p>
          <a:p>
            <a:pPr>
              <a:lnSpc>
                <a:spcPct val="150000"/>
              </a:lnSpc>
            </a:pPr>
            <a:r>
              <a:rPr lang="en-US" altLang="en-GB" sz="2400" dirty="0"/>
              <a:t>Drug abuse.</a:t>
            </a:r>
            <a:endParaRPr lang="zh-CN" altLang="en-US"/>
          </a:p>
          <a:p>
            <a:pPr>
              <a:lnSpc>
                <a:spcPct val="150000"/>
              </a:lnSpc>
            </a:pPr>
            <a:r>
              <a:rPr lang="en-US" altLang="en-GB" sz="2400" dirty="0"/>
              <a:t>Running away from home </a:t>
            </a:r>
            <a:endParaRPr lang="zh-CN" altLang="en-US"/>
          </a:p>
        </p:txBody>
      </p:sp>
      <p:sp>
        <p:nvSpPr>
          <p:cNvPr id="1048614" name="Slide Number Placeholder 3"/>
          <p:cNvSpPr>
            <a:spLocks noGrp="1"/>
          </p:cNvSpPr>
          <p:nvPr>
            <p:ph type="sldNum" sz="quarter" idx="12"/>
          </p:nvPr>
        </p:nvSpPr>
        <p:spPr/>
        <p:txBody>
          <a:bodyPr/>
          <a:lstStyle/>
          <a:p>
            <a:fld id="{D57F1E4F-1CFF-5643-939E-217C01CDF565}" type="slidenum">
              <a:rPr lang="en-US" smtClean="0"/>
              <a:t>8</a:t>
            </a:fld>
            <a:endParaRPr lang="en-US" dirty="0"/>
          </a:p>
        </p:txBody>
      </p:sp>
      <p:sp>
        <p:nvSpPr>
          <p:cNvPr id="1048802" name="TextBox 1048801"/>
          <p:cNvSpPr txBox="1"/>
          <p:nvPr/>
        </p:nvSpPr>
        <p:spPr>
          <a:xfrm>
            <a:off x="4096000" y="3219450"/>
            <a:ext cx="4000000" cy="510540"/>
          </a:xfrm>
          <a:prstGeom prst="rect">
            <a:avLst/>
          </a:prstGeom>
        </p:spPr>
        <p:txBody>
          <a:bodyPr wrap="square" rtlCol="0">
            <a:spAutoFit/>
          </a:bodyPr>
          <a:lstStyle/>
          <a:p>
            <a:endParaRPr lang="en-GB" sz="280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
          <p:cNvSpPr>
            <a:spLocks noGrp="1"/>
          </p:cNvSpPr>
          <p:nvPr>
            <p:ph type="title"/>
          </p:nvPr>
        </p:nvSpPr>
        <p:spPr>
          <a:xfrm>
            <a:off x="2592925" y="159026"/>
            <a:ext cx="8911687" cy="787752"/>
          </a:xfrm>
        </p:spPr>
        <p:txBody>
          <a:bodyPr/>
          <a:lstStyle/>
          <a:p>
            <a:r>
              <a:rPr lang="en-US" b="1" i="1" dirty="0"/>
              <a:t>ETIOLOGY/RISK FACTORS</a:t>
            </a:r>
            <a:r>
              <a:rPr lang="en-US" i="1" dirty="0"/>
              <a:t>.</a:t>
            </a:r>
          </a:p>
        </p:txBody>
      </p:sp>
      <p:sp>
        <p:nvSpPr>
          <p:cNvPr id="1048620" name="Content Placeholder 2"/>
          <p:cNvSpPr>
            <a:spLocks noGrp="1"/>
          </p:cNvSpPr>
          <p:nvPr>
            <p:ph idx="1"/>
          </p:nvPr>
        </p:nvSpPr>
        <p:spPr>
          <a:xfrm>
            <a:off x="2589212" y="787782"/>
            <a:ext cx="8915400" cy="7216531"/>
          </a:xfrm>
        </p:spPr>
        <p:txBody>
          <a:bodyPr>
            <a:noAutofit/>
          </a:bodyPr>
          <a:lstStyle/>
          <a:p>
            <a:pPr>
              <a:lnSpc>
                <a:spcPct val="150000"/>
              </a:lnSpc>
            </a:pPr>
            <a:r>
              <a:rPr lang="en-US" sz="2200" dirty="0"/>
              <a:t>The etiological factors of CDD are multi-factorial and are grouped into 4 groups, viz:</a:t>
            </a:r>
          </a:p>
          <a:p>
            <a:pPr marL="514350" indent="-514350">
              <a:lnSpc>
                <a:spcPct val="150000"/>
              </a:lnSpc>
              <a:buAutoNum type="romanUcPeriod"/>
            </a:pPr>
            <a:r>
              <a:rPr lang="en-US" sz="2200" b="1" i="1" dirty="0"/>
              <a:t>GENETIC FACTORS: </a:t>
            </a:r>
            <a:r>
              <a:rPr lang="en-US" sz="2200" dirty="0"/>
              <a:t>it has been discovered that there is a strong genetic contribution to the vulnerability to conduct disorder. It clusters in the family. </a:t>
            </a:r>
          </a:p>
          <a:p>
            <a:pPr>
              <a:lnSpc>
                <a:spcPct val="150000"/>
              </a:lnSpc>
              <a:buFont typeface="Arial" panose="020B0604020202020204" pitchFamily="34" charset="0"/>
              <a:buChar char="•"/>
            </a:pPr>
            <a:r>
              <a:rPr lang="en-US" sz="2200" dirty="0"/>
              <a:t>These factors are amplified when combined with the child’s environment.</a:t>
            </a:r>
          </a:p>
          <a:p>
            <a:pPr marL="0" marR="0" lvl="0" indent="0" algn="l" defTabSz="457200" rtl="0" eaLnBrk="1" fontAlgn="auto" latinLnBrk="0" hangingPunct="1">
              <a:lnSpc>
                <a:spcPct val="150000"/>
              </a:lnSpc>
              <a:spcBef>
                <a:spcPts val="1000"/>
              </a:spcBef>
              <a:spcAft>
                <a:spcPts val="0"/>
              </a:spcAft>
              <a:buClr>
                <a:srgbClr val="A53010"/>
              </a:buClr>
              <a:buSzTx/>
              <a:buFont typeface="Wingdings 3" charset="2"/>
              <a:buNone/>
            </a:pPr>
            <a:r>
              <a:rPr kumimoji="0" lang="en-US" sz="2200" b="1" i="1"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II. NEURO-BIOLOGICAL FACTORS: </a:t>
            </a:r>
            <a:r>
              <a:rPr kumimoji="0" lang="en-US" sz="22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some studies suggest that defects or injuries to certain areas of the brain can lead to behavioural  problems.</a:t>
            </a:r>
            <a:r>
              <a:rPr kumimoji="0" lang="en-US" sz="2200" b="1" i="1"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 </a:t>
            </a:r>
          </a:p>
          <a:p>
            <a:pPr marL="0" indent="0">
              <a:lnSpc>
                <a:spcPct val="150000"/>
              </a:lnSpc>
              <a:buNone/>
            </a:pPr>
            <a:endParaRPr lang="en-US" sz="2200" b="1" i="1" dirty="0"/>
          </a:p>
        </p:txBody>
      </p:sp>
      <p:sp>
        <p:nvSpPr>
          <p:cNvPr id="1048621" name="Slide Number Placeholder 3"/>
          <p:cNvSpPr>
            <a:spLocks noGrp="1"/>
          </p:cNvSpPr>
          <p:nvPr>
            <p:ph type="sldNum" sz="quarter" idx="12"/>
          </p:nvPr>
        </p:nvSpPr>
        <p:spPr/>
        <p:txBody>
          <a:bodyPr/>
          <a:lstStyle/>
          <a:p>
            <a:fld id="{D57F1E4F-1CFF-5643-939E-217C01CDF565}" type="slidenum">
              <a:rPr lang="en-US" smtClean="0"/>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Content Placeholder 2"/>
          <p:cNvSpPr>
            <a:spLocks noGrp="1"/>
          </p:cNvSpPr>
          <p:nvPr>
            <p:ph idx="1"/>
          </p:nvPr>
        </p:nvSpPr>
        <p:spPr>
          <a:xfrm>
            <a:off x="2589212" y="437322"/>
            <a:ext cx="8915400" cy="5473900"/>
          </a:xfrm>
        </p:spPr>
        <p:txBody>
          <a:bodyPr>
            <a:normAutofit/>
          </a:bodyPr>
          <a:lstStyle/>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pPr>
            <a:r>
              <a:rPr kumimoji="0" lang="en-US" sz="2400" b="1" i="1"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MRI </a:t>
            </a: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studies have shown that children with conduct dissocial disorder have decreased grey matter in the limbic system of their brain.</a:t>
            </a: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pPr>
            <a:r>
              <a:rPr lang="en-US" sz="2400" dirty="0">
                <a:solidFill>
                  <a:prstClr val="black">
                    <a:lumMod val="75000"/>
                    <a:lumOff val="25000"/>
                  </a:prstClr>
                </a:solidFill>
                <a:latin typeface="Century Gothic" panose="020B0502020202020204"/>
              </a:rPr>
              <a:t>This abnormality can cause altered emotional processing, reduced sensitivity to punishment, difficulty in emotional regulation, impulsivity.</a:t>
            </a:r>
            <a:endPar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It has also been shown that Some juvenile offenders have high levels of serotonin levels in their blood.</a:t>
            </a:r>
          </a:p>
          <a:p>
            <a:pPr marL="0" marR="0" lvl="0" indent="0" algn="l" defTabSz="457200" rtl="0" eaLnBrk="1" fontAlgn="auto" latinLnBrk="0" hangingPunct="1">
              <a:lnSpc>
                <a:spcPct val="100000"/>
              </a:lnSpc>
              <a:spcBef>
                <a:spcPts val="1000"/>
              </a:spcBef>
              <a:spcAft>
                <a:spcPts val="0"/>
              </a:spcAft>
              <a:buClr>
                <a:srgbClr val="A53010"/>
              </a:buClr>
              <a:buSzTx/>
              <a:buFont typeface="Wingdings 3" charset="2"/>
              <a:buNone/>
            </a:pPr>
            <a:endPar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endParaRPr lang="en-US" sz="2400" dirty="0"/>
          </a:p>
        </p:txBody>
      </p:sp>
      <p:sp>
        <p:nvSpPr>
          <p:cNvPr id="1048625" name="Slide Number Placeholder 3"/>
          <p:cNvSpPr>
            <a:spLocks noGrp="1"/>
          </p:cNvSpPr>
          <p:nvPr>
            <p:ph type="sldNum" sz="quarter" idx="12"/>
          </p:nvPr>
        </p:nvSpPr>
        <p:spPr/>
        <p:txBody>
          <a:bodyPr/>
          <a:lstStyle/>
          <a:p>
            <a:fld id="{D57F1E4F-1CFF-5643-939E-217C01CDF565}" type="slidenum">
              <a:rPr lang="en-US" smtClean="0"/>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6" name="Content Placeholder 2"/>
          <p:cNvSpPr>
            <a:spLocks noGrp="1"/>
          </p:cNvSpPr>
          <p:nvPr>
            <p:ph idx="1"/>
          </p:nvPr>
        </p:nvSpPr>
        <p:spPr>
          <a:xfrm>
            <a:off x="2629553" y="155222"/>
            <a:ext cx="8915400" cy="6547555"/>
          </a:xfrm>
        </p:spPr>
        <p:txBody>
          <a:bodyPr>
            <a:noAutofit/>
          </a:bodyPr>
          <a:lstStyle/>
          <a:p>
            <a:pPr>
              <a:lnSpc>
                <a:spcPct val="150000"/>
              </a:lnSpc>
            </a:pPr>
            <a:r>
              <a:rPr lang="en-US" sz="2400" b="1" i="1" dirty="0"/>
              <a:t>ETIOLOGY/RISK FACTORS (CONTD).</a:t>
            </a:r>
          </a:p>
          <a:p>
            <a:pPr marL="0" indent="0">
              <a:lnSpc>
                <a:spcPct val="150000"/>
              </a:lnSpc>
              <a:buNone/>
            </a:pPr>
            <a:r>
              <a:rPr lang="en-US" sz="2400" b="1" i="1" dirty="0"/>
              <a:t>iii. PSYCHOSOCIAL FACTORS.</a:t>
            </a:r>
          </a:p>
          <a:p>
            <a:pPr>
              <a:lnSpc>
                <a:spcPct val="150000"/>
              </a:lnSpc>
              <a:buFont typeface="Arial" panose="020B0604020202020204" pitchFamily="34" charset="0"/>
              <a:buChar char="•"/>
            </a:pPr>
            <a:r>
              <a:rPr lang="en-US" sz="2400" dirty="0"/>
              <a:t>Harsh, punitive parenting.</a:t>
            </a:r>
          </a:p>
          <a:p>
            <a:pPr>
              <a:lnSpc>
                <a:spcPct val="150000"/>
              </a:lnSpc>
              <a:buFont typeface="Arial" panose="020B0604020202020204" pitchFamily="34" charset="0"/>
              <a:buChar char="•"/>
            </a:pPr>
            <a:r>
              <a:rPr lang="en-US" sz="2400" dirty="0"/>
              <a:t>Chaotic home.</a:t>
            </a:r>
          </a:p>
          <a:p>
            <a:pPr>
              <a:lnSpc>
                <a:spcPct val="150000"/>
              </a:lnSpc>
              <a:buFont typeface="Arial" panose="020B0604020202020204" pitchFamily="34" charset="0"/>
              <a:buChar char="•"/>
            </a:pPr>
            <a:r>
              <a:rPr lang="en-US" sz="2400" dirty="0"/>
              <a:t>Parental psychiatric disorder.</a:t>
            </a:r>
          </a:p>
          <a:p>
            <a:pPr>
              <a:lnSpc>
                <a:spcPct val="150000"/>
              </a:lnSpc>
              <a:buFont typeface="Arial" panose="020B0604020202020204" pitchFamily="34" charset="0"/>
              <a:buChar char="•"/>
            </a:pPr>
            <a:r>
              <a:rPr lang="en-US" sz="2400" dirty="0"/>
              <a:t>Substance abuse in parents, maternal alcoholism during pregnancy.</a:t>
            </a:r>
          </a:p>
          <a:p>
            <a:pPr>
              <a:lnSpc>
                <a:spcPct val="150000"/>
              </a:lnSpc>
              <a:buFont typeface="Arial" panose="020B0604020202020204" pitchFamily="34" charset="0"/>
              <a:buChar char="•"/>
            </a:pPr>
            <a:r>
              <a:rPr lang="en-US" sz="2400" dirty="0"/>
              <a:t>Peer influences.</a:t>
            </a:r>
          </a:p>
          <a:p>
            <a:pPr>
              <a:lnSpc>
                <a:spcPct val="150000"/>
              </a:lnSpc>
              <a:buFont typeface="Arial" panose="020B0604020202020204" pitchFamily="34" charset="0"/>
              <a:buChar char="•"/>
            </a:pPr>
            <a:r>
              <a:rPr lang="en-US" sz="2400" dirty="0"/>
              <a:t>Poor living environment.</a:t>
            </a:r>
          </a:p>
          <a:p>
            <a:pPr marL="0" indent="0">
              <a:lnSpc>
                <a:spcPct val="150000"/>
              </a:lnSpc>
              <a:buNone/>
            </a:pPr>
            <a:endParaRPr lang="en-US" sz="2400" dirty="0"/>
          </a:p>
          <a:p>
            <a:pPr>
              <a:lnSpc>
                <a:spcPct val="150000"/>
              </a:lnSpc>
              <a:buFont typeface="Arial" panose="020B0604020202020204" pitchFamily="34" charset="0"/>
              <a:buChar char="•"/>
            </a:pPr>
            <a:endParaRPr lang="en-US" sz="2400" dirty="0"/>
          </a:p>
        </p:txBody>
      </p:sp>
      <p:sp>
        <p:nvSpPr>
          <p:cNvPr id="1048647" name="Slide Number Placeholder 3"/>
          <p:cNvSpPr>
            <a:spLocks noGrp="1"/>
          </p:cNvSpPr>
          <p:nvPr>
            <p:ph type="sldNum" sz="quarter" idx="12"/>
          </p:nvPr>
        </p:nvSpPr>
        <p:spPr/>
        <p:txBody>
          <a:bodyPr/>
          <a:lstStyle/>
          <a:p>
            <a:fld id="{D57F1E4F-1CFF-5643-939E-217C01CDF565}" type="slidenum">
              <a:rPr lang="en-US" smtClean="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Title 1"/>
          <p:cNvSpPr>
            <a:spLocks noGrp="1"/>
          </p:cNvSpPr>
          <p:nvPr>
            <p:ph type="title"/>
          </p:nvPr>
        </p:nvSpPr>
        <p:spPr>
          <a:xfrm>
            <a:off x="2592925" y="125897"/>
            <a:ext cx="8911687" cy="661885"/>
          </a:xfrm>
        </p:spPr>
        <p:txBody>
          <a:bodyPr>
            <a:normAutofit/>
          </a:bodyPr>
          <a:lstStyle/>
          <a:p>
            <a:r>
              <a:rPr lang="en-US" sz="2400" b="1" i="1" dirty="0"/>
              <a:t>ETIOLOGY/RISK FACTORS(CONTD).</a:t>
            </a:r>
          </a:p>
        </p:txBody>
      </p:sp>
      <p:sp>
        <p:nvSpPr>
          <p:cNvPr id="1048649" name="Content Placeholder 2"/>
          <p:cNvSpPr>
            <a:spLocks noGrp="1"/>
          </p:cNvSpPr>
          <p:nvPr>
            <p:ph idx="1"/>
          </p:nvPr>
        </p:nvSpPr>
        <p:spPr>
          <a:xfrm>
            <a:off x="2589212" y="787783"/>
            <a:ext cx="8915400" cy="5944322"/>
          </a:xfrm>
        </p:spPr>
        <p:txBody>
          <a:bodyPr>
            <a:noAutofit/>
          </a:bodyPr>
          <a:lstStyle/>
          <a:p>
            <a:pPr marL="0" indent="0">
              <a:lnSpc>
                <a:spcPct val="200000"/>
              </a:lnSpc>
              <a:buNone/>
            </a:pPr>
            <a:r>
              <a:rPr lang="en-US" sz="2400" b="1" i="1" dirty="0"/>
              <a:t>IV. ENVIRONMENTAL FACTORS</a:t>
            </a:r>
          </a:p>
          <a:p>
            <a:pPr>
              <a:lnSpc>
                <a:spcPct val="200000"/>
              </a:lnSpc>
              <a:buFont typeface="Arial" panose="020B0604020202020204" pitchFamily="34" charset="0"/>
              <a:buChar char="•"/>
            </a:pPr>
            <a:r>
              <a:rPr lang="en-US" sz="2400" dirty="0"/>
              <a:t>Adolescents living in a geographical area with great population density.</a:t>
            </a:r>
          </a:p>
          <a:p>
            <a:pPr>
              <a:lnSpc>
                <a:spcPct val="200000"/>
              </a:lnSpc>
              <a:buFont typeface="Arial" panose="020B0604020202020204" pitchFamily="34" charset="0"/>
              <a:buChar char="•"/>
            </a:pPr>
            <a:r>
              <a:rPr lang="en-US" sz="2400" dirty="0"/>
              <a:t>Lack of supportive social network.</a:t>
            </a:r>
          </a:p>
          <a:p>
            <a:pPr>
              <a:lnSpc>
                <a:spcPct val="200000"/>
              </a:lnSpc>
              <a:buFont typeface="Arial" panose="020B0604020202020204" pitchFamily="34" charset="0"/>
              <a:buChar char="•"/>
            </a:pPr>
            <a:r>
              <a:rPr lang="en-US" sz="2400" dirty="0"/>
              <a:t>Increased exposure to substance use in the urban areas.</a:t>
            </a:r>
          </a:p>
          <a:p>
            <a:pPr>
              <a:lnSpc>
                <a:spcPct val="200000"/>
              </a:lnSpc>
              <a:buFont typeface="Arial" panose="020B0604020202020204" pitchFamily="34" charset="0"/>
              <a:buChar char="•"/>
            </a:pPr>
            <a:r>
              <a:rPr lang="en-US" sz="2400" dirty="0"/>
              <a:t>High community rate of truancy.</a:t>
            </a:r>
          </a:p>
          <a:p>
            <a:pPr marL="0" indent="0">
              <a:lnSpc>
                <a:spcPct val="200000"/>
              </a:lnSpc>
              <a:buNone/>
            </a:pPr>
            <a:endParaRPr lang="en-US" sz="2400" b="1" dirty="0"/>
          </a:p>
          <a:p>
            <a:pPr marL="0" indent="0">
              <a:lnSpc>
                <a:spcPct val="200000"/>
              </a:lnSpc>
              <a:buNone/>
            </a:pPr>
            <a:endParaRPr lang="en-US" sz="2400" b="1" i="1" dirty="0"/>
          </a:p>
          <a:p>
            <a:pPr marL="0" indent="0">
              <a:lnSpc>
                <a:spcPct val="200000"/>
              </a:lnSpc>
              <a:buNone/>
            </a:pPr>
            <a:endParaRPr lang="en-US" sz="2400" dirty="0"/>
          </a:p>
        </p:txBody>
      </p:sp>
      <p:sp>
        <p:nvSpPr>
          <p:cNvPr id="1048650" name="Slide Number Placeholder 3"/>
          <p:cNvSpPr>
            <a:spLocks noGrp="1"/>
          </p:cNvSpPr>
          <p:nvPr>
            <p:ph type="sldNum" sz="quarter" idx="12"/>
          </p:nvPr>
        </p:nvSpPr>
        <p:spPr/>
        <p:txBody>
          <a:bodyPr/>
          <a:lstStyle/>
          <a:p>
            <a:fld id="{D57F1E4F-1CFF-5643-939E-217C01CDF565}" type="slidenum">
              <a:rPr lang="en-US" smtClean="0"/>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Title 1"/>
          <p:cNvSpPr>
            <a:spLocks noGrp="1"/>
          </p:cNvSpPr>
          <p:nvPr>
            <p:ph type="title"/>
          </p:nvPr>
        </p:nvSpPr>
        <p:spPr>
          <a:xfrm>
            <a:off x="2592925" y="112643"/>
            <a:ext cx="8911687" cy="1792357"/>
          </a:xfrm>
        </p:spPr>
        <p:txBody>
          <a:bodyPr/>
          <a:lstStyle/>
          <a:p>
            <a:r>
              <a:rPr lang="en-US" b="1" i="1" dirty="0"/>
              <a:t>DIAGNOSTIC CRITERIA.</a:t>
            </a:r>
          </a:p>
        </p:txBody>
      </p:sp>
      <p:sp>
        <p:nvSpPr>
          <p:cNvPr id="1048652" name="Content Placeholder 2"/>
          <p:cNvSpPr>
            <a:spLocks noGrp="1"/>
          </p:cNvSpPr>
          <p:nvPr>
            <p:ph idx="1"/>
          </p:nvPr>
        </p:nvSpPr>
        <p:spPr>
          <a:xfrm>
            <a:off x="2589212" y="672354"/>
            <a:ext cx="8915400" cy="6073004"/>
          </a:xfrm>
        </p:spPr>
        <p:txBody>
          <a:bodyPr>
            <a:noAutofit/>
          </a:bodyPr>
          <a:lstStyle/>
          <a:p>
            <a:pPr>
              <a:lnSpc>
                <a:spcPct val="150000"/>
              </a:lnSpc>
            </a:pPr>
            <a:r>
              <a:rPr lang="en-US" sz="2400" dirty="0"/>
              <a:t>Using the international classification of diseases, 11</a:t>
            </a:r>
            <a:r>
              <a:rPr lang="en-US" sz="2400" baseline="30000" dirty="0"/>
              <a:t>th</a:t>
            </a:r>
            <a:r>
              <a:rPr lang="en-US" sz="2400" dirty="0"/>
              <a:t> version (p.544:6c91), diagnosis of conduct-dissocial disorder is made when there is a repetitive and persistent pattern of behavior in which the basic rights of others or major age-appropriate social or cultural norms, rules or laws are violated.</a:t>
            </a:r>
          </a:p>
          <a:p>
            <a:pPr>
              <a:lnSpc>
                <a:spcPct val="150000"/>
              </a:lnSpc>
            </a:pPr>
            <a:r>
              <a:rPr lang="en-US" sz="2400" dirty="0"/>
              <a:t>Multiple behaviors are involved and they include: </a:t>
            </a:r>
          </a:p>
          <a:p>
            <a:pPr>
              <a:lnSpc>
                <a:spcPct val="150000"/>
              </a:lnSpc>
              <a:buFont typeface="Arial" panose="020B0604020202020204" pitchFamily="34" charset="0"/>
              <a:buChar char="•"/>
            </a:pPr>
            <a:r>
              <a:rPr lang="en-US" sz="2400" i="1" dirty="0"/>
              <a:t>Deceitfulness or theft.</a:t>
            </a:r>
            <a:endParaRPr lang="en-US" sz="2400" dirty="0"/>
          </a:p>
          <a:p>
            <a:pPr>
              <a:lnSpc>
                <a:spcPct val="150000"/>
              </a:lnSpc>
              <a:buFont typeface="Arial" panose="020B0604020202020204" pitchFamily="34" charset="0"/>
              <a:buChar char="•"/>
            </a:pPr>
            <a:r>
              <a:rPr lang="en-US" sz="2400" i="1" dirty="0"/>
              <a:t>Serious violation of rules.</a:t>
            </a:r>
          </a:p>
          <a:p>
            <a:pPr>
              <a:lnSpc>
                <a:spcPct val="150000"/>
              </a:lnSpc>
              <a:buFont typeface="Arial" panose="020B0604020202020204" pitchFamily="34" charset="0"/>
              <a:buChar char="•"/>
            </a:pPr>
            <a:r>
              <a:rPr lang="en-US" sz="2400" i="1" dirty="0"/>
              <a:t>Destruction of properties.</a:t>
            </a:r>
            <a:endParaRPr lang="en-US" sz="2400" dirty="0"/>
          </a:p>
        </p:txBody>
      </p:sp>
      <p:sp>
        <p:nvSpPr>
          <p:cNvPr id="1048653" name="Slide Number Placeholder 3"/>
          <p:cNvSpPr>
            <a:spLocks noGrp="1"/>
          </p:cNvSpPr>
          <p:nvPr>
            <p:ph type="sldNum" sz="quarter" idx="12"/>
          </p:nvPr>
        </p:nvSpPr>
        <p:spPr/>
        <p:txBody>
          <a:bodyPr/>
          <a:lstStyle/>
          <a:p>
            <a:fld id="{D57F1E4F-1CFF-5643-939E-217C01CDF565}" type="slidenum">
              <a:rPr lang="en-US" smtClean="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E3DE6-E685-4304-8B65-830FC581C538}"/>
              </a:ext>
            </a:extLst>
          </p:cNvPr>
          <p:cNvSpPr>
            <a:spLocks noGrp="1"/>
          </p:cNvSpPr>
          <p:nvPr>
            <p:ph type="title"/>
          </p:nvPr>
        </p:nvSpPr>
        <p:spPr>
          <a:xfrm>
            <a:off x="2592925" y="215154"/>
            <a:ext cx="8911687" cy="731624"/>
          </a:xfrm>
        </p:spPr>
        <p:txBody>
          <a:bodyPr/>
          <a:lstStyle/>
          <a:p>
            <a:r>
              <a:rPr lang="en-US" b="1" i="1" dirty="0"/>
              <a:t>DIAGNOSTIC CRITERIA(CNTD).</a:t>
            </a:r>
          </a:p>
        </p:txBody>
      </p:sp>
      <p:sp>
        <p:nvSpPr>
          <p:cNvPr id="3" name="Content Placeholder 2">
            <a:extLst>
              <a:ext uri="{FF2B5EF4-FFF2-40B4-BE49-F238E27FC236}">
                <a16:creationId xmlns:a16="http://schemas.microsoft.com/office/drawing/2014/main" id="{A322C4D9-D1EF-4E9B-9030-F412D1FD6BFF}"/>
              </a:ext>
            </a:extLst>
          </p:cNvPr>
          <p:cNvSpPr>
            <a:spLocks noGrp="1"/>
          </p:cNvSpPr>
          <p:nvPr>
            <p:ph idx="1"/>
          </p:nvPr>
        </p:nvSpPr>
        <p:spPr>
          <a:xfrm>
            <a:off x="2589212" y="946778"/>
            <a:ext cx="8915400" cy="5911222"/>
          </a:xfrm>
        </p:spPr>
        <p:txBody>
          <a:bodyPr>
            <a:noAutofit/>
          </a:bodyPr>
          <a:lstStyle/>
          <a:p>
            <a:pPr>
              <a:lnSpc>
                <a:spcPct val="150000"/>
              </a:lnSpc>
              <a:buClr>
                <a:srgbClr val="A53010"/>
              </a:buClr>
              <a:buFont typeface="Arial" panose="020B0604020202020204" pitchFamily="34" charset="0"/>
              <a:buChar char="•"/>
              <a:defRPr/>
            </a:pPr>
            <a:r>
              <a:rPr kumimoji="0" lang="en-US" sz="2400" b="0" i="1"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Aggressions towards people or animals</a:t>
            </a: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a:t>
            </a: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The pattern of behavior must be persistent and recurrent, including multiple incidents of the type of behaviors described above over an extended period of time( at least 1 year). The mere commission of one or more delinquent act is not sufficient for the diagnosis.</a:t>
            </a: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The behavior results in significant impairment in personal, family, social, educational, occupational or other important areas of functioning.</a:t>
            </a: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a:lnSpc>
                <a:spcPct val="150000"/>
              </a:lnSpc>
            </a:pPr>
            <a:endParaRPr lang="en-US" sz="2400" dirty="0"/>
          </a:p>
        </p:txBody>
      </p:sp>
      <p:sp>
        <p:nvSpPr>
          <p:cNvPr id="4" name="Slide Number Placeholder 3">
            <a:extLst>
              <a:ext uri="{FF2B5EF4-FFF2-40B4-BE49-F238E27FC236}">
                <a16:creationId xmlns:a16="http://schemas.microsoft.com/office/drawing/2014/main" id="{638B74ED-9293-451F-9881-4A82E79F050A}"/>
              </a:ext>
            </a:extLst>
          </p:cNvPr>
          <p:cNvSpPr>
            <a:spLocks noGrp="1"/>
          </p:cNvSpPr>
          <p:nvPr>
            <p:ph type="sldNum" sz="quarter" idx="12"/>
          </p:nvPr>
        </p:nvSpPr>
        <p:spPr/>
        <p:txBody>
          <a:bodyPr/>
          <a:lstStyle/>
          <a:p>
            <a:fld id="{D57F1E4F-1CFF-5643-939E-217C01CDF565}" type="slidenum">
              <a:rPr lang="en-US" smtClean="0"/>
              <a:t>14</a:t>
            </a:fld>
            <a:endParaRPr lang="en-US" dirty="0"/>
          </a:p>
        </p:txBody>
      </p:sp>
    </p:spTree>
    <p:extLst>
      <p:ext uri="{BB962C8B-B14F-4D97-AF65-F5344CB8AC3E}">
        <p14:creationId xmlns:p14="http://schemas.microsoft.com/office/powerpoint/2010/main" val="323615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6" name="Title 1"/>
          <p:cNvSpPr>
            <a:spLocks noGrp="1"/>
          </p:cNvSpPr>
          <p:nvPr>
            <p:ph type="title"/>
          </p:nvPr>
        </p:nvSpPr>
        <p:spPr>
          <a:xfrm>
            <a:off x="2592925" y="145774"/>
            <a:ext cx="8911687" cy="490330"/>
          </a:xfrm>
        </p:spPr>
        <p:txBody>
          <a:bodyPr>
            <a:normAutofit/>
          </a:bodyPr>
          <a:lstStyle/>
          <a:p>
            <a:r>
              <a:rPr lang="en-US" sz="2000" b="1" dirty="0"/>
              <a:t>SPECIFIERS BASED ON AGE.</a:t>
            </a:r>
          </a:p>
        </p:txBody>
      </p:sp>
      <p:sp>
        <p:nvSpPr>
          <p:cNvPr id="1048657" name="Content Placeholder 2"/>
          <p:cNvSpPr>
            <a:spLocks noGrp="1"/>
          </p:cNvSpPr>
          <p:nvPr>
            <p:ph idx="1"/>
          </p:nvPr>
        </p:nvSpPr>
        <p:spPr>
          <a:xfrm>
            <a:off x="2589212" y="450575"/>
            <a:ext cx="8915400" cy="6407426"/>
          </a:xfrm>
        </p:spPr>
        <p:txBody>
          <a:bodyPr>
            <a:noAutofit/>
          </a:bodyPr>
          <a:lstStyle/>
          <a:p>
            <a:pPr>
              <a:lnSpc>
                <a:spcPct val="150000"/>
              </a:lnSpc>
            </a:pPr>
            <a:r>
              <a:rPr lang="en-US" sz="2200" dirty="0"/>
              <a:t>These include:</a:t>
            </a:r>
          </a:p>
          <a:p>
            <a:pPr>
              <a:lnSpc>
                <a:spcPct val="150000"/>
              </a:lnSpc>
            </a:pPr>
            <a:r>
              <a:rPr lang="en-US" sz="2200" b="1" dirty="0"/>
              <a:t>CONDUCT DISSOCIAL DISORDER, CHILDHOOD ONSET:</a:t>
            </a:r>
          </a:p>
          <a:p>
            <a:pPr>
              <a:lnSpc>
                <a:spcPct val="150000"/>
              </a:lnSpc>
            </a:pPr>
            <a:r>
              <a:rPr lang="en-US" sz="2200" dirty="0"/>
              <a:t>The criteria for CDD are met and the features occur before adolescence period. That is, before 10years of age.</a:t>
            </a:r>
          </a:p>
          <a:p>
            <a:pPr>
              <a:lnSpc>
                <a:spcPct val="150000"/>
              </a:lnSpc>
            </a:pPr>
            <a:r>
              <a:rPr lang="en-US" sz="2200" b="1" dirty="0"/>
              <a:t>CONDUCT DISSOCIAL DISORDER, ADOLESCENT ONSET:</a:t>
            </a:r>
          </a:p>
          <a:p>
            <a:pPr>
              <a:lnSpc>
                <a:spcPct val="150000"/>
              </a:lnSpc>
            </a:pPr>
            <a:r>
              <a:rPr lang="en-US" sz="2200" dirty="0"/>
              <a:t>All the diagnostic criteria of CDD are met but none of the features were present prior to the adolescent age.</a:t>
            </a:r>
          </a:p>
          <a:p>
            <a:pPr>
              <a:lnSpc>
                <a:spcPct val="150000"/>
              </a:lnSpc>
            </a:pPr>
            <a:r>
              <a:rPr lang="en-US" sz="2200" b="1" dirty="0"/>
              <a:t>CONDUCT DISSOCIAL DISORDER, UNSPECIFIED. </a:t>
            </a:r>
          </a:p>
          <a:p>
            <a:pPr>
              <a:lnSpc>
                <a:spcPct val="150000"/>
              </a:lnSpc>
            </a:pPr>
            <a:r>
              <a:rPr lang="en-US" sz="2200" dirty="0"/>
              <a:t>The criteria for CDD are met but the information is not enough to determine if the first symptom was before or after the age of 10.</a:t>
            </a:r>
          </a:p>
        </p:txBody>
      </p:sp>
      <p:sp>
        <p:nvSpPr>
          <p:cNvPr id="1048658" name="Slide Number Placeholder 3"/>
          <p:cNvSpPr>
            <a:spLocks noGrp="1"/>
          </p:cNvSpPr>
          <p:nvPr>
            <p:ph type="sldNum" sz="quarter" idx="12"/>
          </p:nvPr>
        </p:nvSpPr>
        <p:spPr/>
        <p:txBody>
          <a:bodyPr/>
          <a:lstStyle/>
          <a:p>
            <a:fld id="{D57F1E4F-1CFF-5643-939E-217C01CDF565}" type="slidenum">
              <a:rPr lang="en-US" smtClean="0"/>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6369-FE1C-4D94-99EB-56EFCA0D26B3}"/>
              </a:ext>
            </a:extLst>
          </p:cNvPr>
          <p:cNvSpPr>
            <a:spLocks noGrp="1"/>
          </p:cNvSpPr>
          <p:nvPr>
            <p:ph type="title"/>
          </p:nvPr>
        </p:nvSpPr>
        <p:spPr>
          <a:xfrm>
            <a:off x="2592925" y="161365"/>
            <a:ext cx="8911687" cy="785413"/>
          </a:xfrm>
        </p:spPr>
        <p:txBody>
          <a:bodyPr/>
          <a:lstStyle/>
          <a:p>
            <a:r>
              <a:rPr kumimoji="0" lang="en-US" sz="3600" b="1" i="1"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DIFFERENTIAL DIAGNOSIS.</a:t>
            </a:r>
            <a:endParaRPr lang="en-US" dirty="0"/>
          </a:p>
        </p:txBody>
      </p:sp>
      <p:sp>
        <p:nvSpPr>
          <p:cNvPr id="3" name="Content Placeholder 2">
            <a:extLst>
              <a:ext uri="{FF2B5EF4-FFF2-40B4-BE49-F238E27FC236}">
                <a16:creationId xmlns:a16="http://schemas.microsoft.com/office/drawing/2014/main" id="{D40275E4-7766-424A-A127-BB3EF8CFC61B}"/>
              </a:ext>
            </a:extLst>
          </p:cNvPr>
          <p:cNvSpPr>
            <a:spLocks noGrp="1"/>
          </p:cNvSpPr>
          <p:nvPr>
            <p:ph idx="1"/>
          </p:nvPr>
        </p:nvSpPr>
        <p:spPr>
          <a:xfrm>
            <a:off x="2589212" y="787782"/>
            <a:ext cx="8915400" cy="5123440"/>
          </a:xfrm>
        </p:spPr>
        <p:txBody>
          <a:bodyPr>
            <a:normAutofit/>
          </a:bodyPr>
          <a:lstStyle/>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Oppositional defiant disorder (ODD).</a:t>
            </a: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Attention deficit hyperactivity disorder (ADHD).</a:t>
            </a: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Disruptive mood dysregulation disorder (DMDD).</a:t>
            </a: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Intermittent explosive disorder (IED).</a:t>
            </a: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Adjustment disorder with conduct disturbances.</a:t>
            </a: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Substance-related disorder.</a:t>
            </a:r>
          </a:p>
          <a:p>
            <a:pPr marL="342900" marR="0" lvl="0" indent="-342900" algn="l" defTabSz="457200" rtl="0" eaLnBrk="1" fontAlgn="auto" latinLnBrk="0" hangingPunct="1">
              <a:lnSpc>
                <a:spcPct val="150000"/>
              </a:lnSpc>
              <a:spcBef>
                <a:spcPts val="1000"/>
              </a:spcBef>
              <a:spcAft>
                <a:spcPts val="0"/>
              </a:spcAft>
              <a:buClr>
                <a:srgbClr val="A53010"/>
              </a:buClr>
              <a:buSzTx/>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Autism spectrum disorder. </a:t>
            </a:r>
          </a:p>
          <a:p>
            <a:endParaRPr lang="en-US" sz="2400" dirty="0"/>
          </a:p>
        </p:txBody>
      </p:sp>
      <p:sp>
        <p:nvSpPr>
          <p:cNvPr id="4" name="Slide Number Placeholder 3">
            <a:extLst>
              <a:ext uri="{FF2B5EF4-FFF2-40B4-BE49-F238E27FC236}">
                <a16:creationId xmlns:a16="http://schemas.microsoft.com/office/drawing/2014/main" id="{C04EF8F5-D3BB-43E6-9D40-248CA6BF7CE3}"/>
              </a:ext>
            </a:extLst>
          </p:cNvPr>
          <p:cNvSpPr>
            <a:spLocks noGrp="1"/>
          </p:cNvSpPr>
          <p:nvPr>
            <p:ph type="sldNum" sz="quarter" idx="12"/>
          </p:nvPr>
        </p:nvSpPr>
        <p:spPr/>
        <p:txBody>
          <a:bodyPr/>
          <a:lstStyle/>
          <a:p>
            <a:fld id="{D57F1E4F-1CFF-5643-939E-217C01CDF565}" type="slidenum">
              <a:rPr lang="en-US" smtClean="0"/>
              <a:t>16</a:t>
            </a:fld>
            <a:endParaRPr lang="en-US" dirty="0"/>
          </a:p>
        </p:txBody>
      </p:sp>
    </p:spTree>
    <p:extLst>
      <p:ext uri="{BB962C8B-B14F-4D97-AF65-F5344CB8AC3E}">
        <p14:creationId xmlns:p14="http://schemas.microsoft.com/office/powerpoint/2010/main" val="2783801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F24D9-668D-452E-805D-6045F226698D}"/>
              </a:ext>
            </a:extLst>
          </p:cNvPr>
          <p:cNvSpPr>
            <a:spLocks noGrp="1"/>
          </p:cNvSpPr>
          <p:nvPr>
            <p:ph type="title"/>
          </p:nvPr>
        </p:nvSpPr>
        <p:spPr>
          <a:xfrm>
            <a:off x="2592925" y="188259"/>
            <a:ext cx="8911687" cy="758519"/>
          </a:xfrm>
        </p:spPr>
        <p:txBody>
          <a:bodyPr/>
          <a:lstStyle/>
          <a:p>
            <a:r>
              <a:rPr lang="en-US" b="1" i="1" dirty="0"/>
              <a:t>COMORBIDITIES</a:t>
            </a:r>
          </a:p>
        </p:txBody>
      </p:sp>
      <p:sp>
        <p:nvSpPr>
          <p:cNvPr id="3" name="Content Placeholder 2">
            <a:extLst>
              <a:ext uri="{FF2B5EF4-FFF2-40B4-BE49-F238E27FC236}">
                <a16:creationId xmlns:a16="http://schemas.microsoft.com/office/drawing/2014/main" id="{9F7B0D28-44CC-4761-9A1D-8591CBB94E8B}"/>
              </a:ext>
            </a:extLst>
          </p:cNvPr>
          <p:cNvSpPr>
            <a:spLocks noGrp="1"/>
          </p:cNvSpPr>
          <p:nvPr>
            <p:ph idx="1"/>
          </p:nvPr>
        </p:nvSpPr>
        <p:spPr>
          <a:xfrm>
            <a:off x="2589212" y="787782"/>
            <a:ext cx="8915400" cy="5123440"/>
          </a:xfrm>
        </p:spPr>
        <p:txBody>
          <a:bodyPr>
            <a:normAutofit/>
          </a:bodyPr>
          <a:lstStyle/>
          <a:p>
            <a:pPr marR="0" lvl="0" algn="l" defTabSz="457200" rtl="0" eaLnBrk="1" fontAlgn="auto" latinLnBrk="0" hangingPunct="1">
              <a:lnSpc>
                <a:spcPct val="150000"/>
              </a:lnSpc>
              <a:spcBef>
                <a:spcPts val="1000"/>
              </a:spcBef>
              <a:spcAft>
                <a:spcPts val="0"/>
              </a:spcAft>
              <a:buClr>
                <a:srgbClr val="A5301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Attention deficit hyperactivity disorder (ADHD).</a:t>
            </a:r>
          </a:p>
          <a:p>
            <a:pPr marL="342900" marR="0" lvl="0" indent="-342900" algn="l" defTabSz="457200" rtl="0" eaLnBrk="1" fontAlgn="auto" latinLnBrk="0" hangingPunct="1">
              <a:lnSpc>
                <a:spcPct val="150000"/>
              </a:lnSpc>
              <a:spcBef>
                <a:spcPts val="1000"/>
              </a:spcBef>
              <a:spcAft>
                <a:spcPts val="0"/>
              </a:spcAft>
              <a:buClr>
                <a:srgbClr val="A5301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Learning disorder.</a:t>
            </a:r>
          </a:p>
          <a:p>
            <a:pPr marL="342900" marR="0" lvl="0" indent="-342900" algn="l" defTabSz="457200" rtl="0" eaLnBrk="1" fontAlgn="auto" latinLnBrk="0" hangingPunct="1">
              <a:lnSpc>
                <a:spcPct val="150000"/>
              </a:lnSpc>
              <a:spcBef>
                <a:spcPts val="1000"/>
              </a:spcBef>
              <a:spcAft>
                <a:spcPts val="0"/>
              </a:spcAft>
              <a:buClr>
                <a:srgbClr val="A5301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Substance use.</a:t>
            </a:r>
          </a:p>
          <a:p>
            <a:pPr marL="342900" marR="0" lvl="0" indent="-342900" algn="l" defTabSz="457200" rtl="0" eaLnBrk="1" fontAlgn="auto" latinLnBrk="0" hangingPunct="1">
              <a:lnSpc>
                <a:spcPct val="150000"/>
              </a:lnSpc>
              <a:spcBef>
                <a:spcPts val="1000"/>
              </a:spcBef>
              <a:spcAft>
                <a:spcPts val="0"/>
              </a:spcAft>
              <a:buClr>
                <a:srgbClr val="A5301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Depression.</a:t>
            </a:r>
          </a:p>
          <a:p>
            <a:pPr marL="342900" marR="0" lvl="0" indent="-342900" algn="l" defTabSz="457200" rtl="0" eaLnBrk="1" fontAlgn="auto" latinLnBrk="0" hangingPunct="1">
              <a:lnSpc>
                <a:spcPct val="150000"/>
              </a:lnSpc>
              <a:spcBef>
                <a:spcPts val="1000"/>
              </a:spcBef>
              <a:spcAft>
                <a:spcPts val="0"/>
              </a:spcAft>
              <a:buClr>
                <a:srgbClr val="A5301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Anxiety disorder.</a:t>
            </a:r>
          </a:p>
          <a:p>
            <a:pPr marL="342900" marR="0" lvl="0" indent="-342900" algn="l" defTabSz="457200" rtl="0" eaLnBrk="1" fontAlgn="auto" latinLnBrk="0" hangingPunct="1">
              <a:lnSpc>
                <a:spcPct val="150000"/>
              </a:lnSpc>
              <a:spcBef>
                <a:spcPts val="1000"/>
              </a:spcBef>
              <a:spcAft>
                <a:spcPts val="0"/>
              </a:spcAft>
              <a:buClr>
                <a:srgbClr val="A5301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Autism spectrum disorder (ASD).</a:t>
            </a:r>
          </a:p>
          <a:p>
            <a:pPr>
              <a:lnSpc>
                <a:spcPct val="150000"/>
              </a:lnSpc>
            </a:pPr>
            <a:endParaRPr lang="en-US" sz="2400" dirty="0"/>
          </a:p>
        </p:txBody>
      </p:sp>
      <p:sp>
        <p:nvSpPr>
          <p:cNvPr id="4" name="Slide Number Placeholder 3">
            <a:extLst>
              <a:ext uri="{FF2B5EF4-FFF2-40B4-BE49-F238E27FC236}">
                <a16:creationId xmlns:a16="http://schemas.microsoft.com/office/drawing/2014/main" id="{CEACA8C4-5B77-4819-9E51-3F0CF5122123}"/>
              </a:ext>
            </a:extLst>
          </p:cNvPr>
          <p:cNvSpPr>
            <a:spLocks noGrp="1"/>
          </p:cNvSpPr>
          <p:nvPr>
            <p:ph type="sldNum" sz="quarter" idx="12"/>
          </p:nvPr>
        </p:nvSpPr>
        <p:spPr/>
        <p:txBody>
          <a:bodyPr/>
          <a:lstStyle/>
          <a:p>
            <a:fld id="{D57F1E4F-1CFF-5643-939E-217C01CDF565}" type="slidenum">
              <a:rPr lang="en-US" smtClean="0"/>
              <a:t>17</a:t>
            </a:fld>
            <a:endParaRPr lang="en-US" dirty="0"/>
          </a:p>
        </p:txBody>
      </p:sp>
    </p:spTree>
    <p:extLst>
      <p:ext uri="{BB962C8B-B14F-4D97-AF65-F5344CB8AC3E}">
        <p14:creationId xmlns:p14="http://schemas.microsoft.com/office/powerpoint/2010/main" val="2022701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9" name="Title 1"/>
          <p:cNvSpPr>
            <a:spLocks noGrp="1"/>
          </p:cNvSpPr>
          <p:nvPr>
            <p:ph type="title"/>
          </p:nvPr>
        </p:nvSpPr>
        <p:spPr>
          <a:xfrm>
            <a:off x="2592925" y="106018"/>
            <a:ext cx="8911687" cy="681764"/>
          </a:xfrm>
        </p:spPr>
        <p:txBody>
          <a:bodyPr>
            <a:normAutofit/>
          </a:bodyPr>
          <a:lstStyle/>
          <a:p>
            <a:r>
              <a:rPr lang="en-US" b="1" i="1" dirty="0"/>
              <a:t>CHALLENGES POSED BY CDD.</a:t>
            </a:r>
          </a:p>
        </p:txBody>
      </p:sp>
      <p:sp>
        <p:nvSpPr>
          <p:cNvPr id="1048660" name="Content Placeholder 2"/>
          <p:cNvSpPr>
            <a:spLocks noGrp="1"/>
          </p:cNvSpPr>
          <p:nvPr>
            <p:ph idx="1"/>
          </p:nvPr>
        </p:nvSpPr>
        <p:spPr>
          <a:xfrm>
            <a:off x="2589212" y="551329"/>
            <a:ext cx="8915400" cy="6306671"/>
          </a:xfrm>
        </p:spPr>
        <p:txBody>
          <a:bodyPr>
            <a:noAutofit/>
          </a:bodyPr>
          <a:lstStyle/>
          <a:p>
            <a:pPr>
              <a:lnSpc>
                <a:spcPct val="150000"/>
              </a:lnSpc>
            </a:pPr>
            <a:r>
              <a:rPr lang="en-US" sz="2400" dirty="0"/>
              <a:t>CLINICAL CHALLENGES.</a:t>
            </a:r>
          </a:p>
          <a:p>
            <a:pPr>
              <a:lnSpc>
                <a:spcPct val="150000"/>
              </a:lnSpc>
              <a:buFont typeface="Arial" panose="020B0604020202020204" pitchFamily="34" charset="0"/>
              <a:buChar char="•"/>
            </a:pPr>
            <a:r>
              <a:rPr lang="en-US" sz="2400" dirty="0"/>
              <a:t>Difficulty/delay in recognizing the disorder and hence, causing delayed or no intervention at all.</a:t>
            </a:r>
          </a:p>
          <a:p>
            <a:pPr>
              <a:lnSpc>
                <a:spcPct val="150000"/>
              </a:lnSpc>
              <a:buFont typeface="Arial" panose="020B0604020202020204" pitchFamily="34" charset="0"/>
              <a:buChar char="•"/>
            </a:pPr>
            <a:r>
              <a:rPr lang="en-US" sz="2400" dirty="0"/>
              <a:t>Shortage of trained personnel in the area of management of the disorder.</a:t>
            </a:r>
          </a:p>
          <a:p>
            <a:pPr>
              <a:lnSpc>
                <a:spcPct val="150000"/>
              </a:lnSpc>
              <a:buFont typeface="Arial" panose="020B0604020202020204" pitchFamily="34" charset="0"/>
              <a:buChar char="•"/>
            </a:pPr>
            <a:r>
              <a:rPr lang="en-US" sz="2400" dirty="0"/>
              <a:t>Poor adherence to treatment.</a:t>
            </a:r>
          </a:p>
          <a:p>
            <a:pPr>
              <a:lnSpc>
                <a:spcPct val="150000"/>
              </a:lnSpc>
            </a:pPr>
            <a:r>
              <a:rPr lang="en-US" sz="2400" dirty="0"/>
              <a:t>SOCIAL AND COMMUNITY IMPACT.</a:t>
            </a:r>
          </a:p>
          <a:p>
            <a:pPr>
              <a:lnSpc>
                <a:spcPct val="150000"/>
              </a:lnSpc>
              <a:buFont typeface="Arial" panose="020B0604020202020204" pitchFamily="34" charset="0"/>
              <a:buChar char="•"/>
            </a:pPr>
            <a:r>
              <a:rPr lang="en-US" sz="2400" dirty="0"/>
              <a:t>Delinquency and crime.</a:t>
            </a:r>
          </a:p>
          <a:p>
            <a:pPr>
              <a:lnSpc>
                <a:spcPct val="150000"/>
              </a:lnSpc>
              <a:buFont typeface="Arial" panose="020B0604020202020204" pitchFamily="34" charset="0"/>
              <a:buChar char="•"/>
            </a:pPr>
            <a:r>
              <a:rPr lang="en-US" sz="2400" dirty="0"/>
              <a:t>Aggression and violence.</a:t>
            </a:r>
          </a:p>
          <a:p>
            <a:pPr>
              <a:lnSpc>
                <a:spcPct val="150000"/>
              </a:lnSpc>
              <a:buFont typeface="Arial" panose="020B0604020202020204" pitchFamily="34" charset="0"/>
              <a:buChar char="•"/>
            </a:pPr>
            <a:r>
              <a:rPr lang="en-US" sz="2400" dirty="0"/>
              <a:t>Substance abuse.</a:t>
            </a:r>
          </a:p>
        </p:txBody>
      </p:sp>
      <p:sp>
        <p:nvSpPr>
          <p:cNvPr id="1048661" name="Slide Number Placeholder 3"/>
          <p:cNvSpPr>
            <a:spLocks noGrp="1"/>
          </p:cNvSpPr>
          <p:nvPr>
            <p:ph type="sldNum" sz="quarter" idx="12"/>
          </p:nvPr>
        </p:nvSpPr>
        <p:spPr/>
        <p:txBody>
          <a:bodyPr/>
          <a:lstStyle/>
          <a:p>
            <a:fld id="{D57F1E4F-1CFF-5643-939E-217C01CDF565}" type="slidenum">
              <a:rPr lang="en-US" smtClean="0"/>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2" name="Content Placeholder 2"/>
          <p:cNvSpPr>
            <a:spLocks noGrp="1"/>
          </p:cNvSpPr>
          <p:nvPr>
            <p:ph idx="1"/>
          </p:nvPr>
        </p:nvSpPr>
        <p:spPr>
          <a:xfrm>
            <a:off x="2589212" y="-13447"/>
            <a:ext cx="8915400" cy="6858000"/>
          </a:xfrm>
        </p:spPr>
        <p:txBody>
          <a:bodyPr>
            <a:noAutofit/>
          </a:bodyPr>
          <a:lstStyle/>
          <a:p>
            <a:pPr>
              <a:lnSpc>
                <a:spcPct val="150000"/>
              </a:lnSpc>
              <a:buFont typeface="Arial" panose="020B0604020202020204" pitchFamily="34" charset="0"/>
              <a:buChar char="•"/>
            </a:pPr>
            <a:r>
              <a:rPr lang="en-US" sz="2400" dirty="0"/>
              <a:t>Cost of care.</a:t>
            </a:r>
          </a:p>
          <a:p>
            <a:pPr>
              <a:lnSpc>
                <a:spcPct val="150000"/>
              </a:lnSpc>
            </a:pPr>
            <a:r>
              <a:rPr lang="en-US" sz="2400" dirty="0"/>
              <a:t>FAMILY-RELATED CHALLENGES.</a:t>
            </a:r>
          </a:p>
          <a:p>
            <a:pPr>
              <a:lnSpc>
                <a:spcPct val="150000"/>
              </a:lnSpc>
              <a:buFont typeface="Arial" panose="020B0604020202020204" pitchFamily="34" charset="0"/>
              <a:buChar char="•"/>
            </a:pPr>
            <a:r>
              <a:rPr lang="en-US" sz="2400" dirty="0"/>
              <a:t>Parental negligence.</a:t>
            </a:r>
          </a:p>
          <a:p>
            <a:pPr>
              <a:lnSpc>
                <a:spcPct val="150000"/>
              </a:lnSpc>
              <a:buFont typeface="Arial" panose="020B0604020202020204" pitchFamily="34" charset="0"/>
              <a:buChar char="•"/>
            </a:pPr>
            <a:r>
              <a:rPr lang="en-US" sz="2400" dirty="0"/>
              <a:t>Family conflicts.</a:t>
            </a:r>
          </a:p>
          <a:p>
            <a:pPr>
              <a:lnSpc>
                <a:spcPct val="150000"/>
              </a:lnSpc>
              <a:buFont typeface="Arial" panose="020B0604020202020204" pitchFamily="34" charset="0"/>
              <a:buChar char="•"/>
            </a:pPr>
            <a:r>
              <a:rPr lang="en-US" sz="2400" dirty="0"/>
              <a:t>Care-giver exhaustion.</a:t>
            </a:r>
          </a:p>
          <a:p>
            <a:pPr>
              <a:lnSpc>
                <a:spcPct val="150000"/>
              </a:lnSpc>
              <a:buFont typeface="Arial" panose="020B0604020202020204" pitchFamily="34" charset="0"/>
              <a:buChar char="•"/>
            </a:pPr>
            <a:r>
              <a:rPr lang="en-US" sz="2400" dirty="0"/>
              <a:t>Family stigmatization.</a:t>
            </a:r>
          </a:p>
          <a:p>
            <a:pPr>
              <a:lnSpc>
                <a:spcPct val="150000"/>
              </a:lnSpc>
              <a:buFont typeface="Arial" panose="020B0604020202020204" pitchFamily="34" charset="0"/>
              <a:buChar char="•"/>
            </a:pPr>
            <a:r>
              <a:rPr lang="en-US" sz="2400" dirty="0"/>
              <a:t>Reliance on harsh discipline.</a:t>
            </a:r>
          </a:p>
          <a:p>
            <a:pPr>
              <a:lnSpc>
                <a:spcPct val="150000"/>
              </a:lnSpc>
            </a:pPr>
            <a:r>
              <a:rPr lang="en-US" sz="2400" dirty="0"/>
              <a:t>SCHOOL-RELATED CHALLENGES.</a:t>
            </a:r>
          </a:p>
          <a:p>
            <a:pPr>
              <a:lnSpc>
                <a:spcPct val="150000"/>
              </a:lnSpc>
              <a:buFont typeface="Arial" panose="020B0604020202020204" pitchFamily="34" charset="0"/>
              <a:buChar char="•"/>
            </a:pPr>
            <a:r>
              <a:rPr lang="en-US" sz="2400" dirty="0"/>
              <a:t>Lack of school screening.</a:t>
            </a:r>
          </a:p>
          <a:p>
            <a:pPr>
              <a:lnSpc>
                <a:spcPct val="150000"/>
              </a:lnSpc>
              <a:buFont typeface="Arial" panose="020B0604020202020204" pitchFamily="34" charset="0"/>
              <a:buChar char="•"/>
            </a:pPr>
            <a:r>
              <a:rPr lang="en-US" sz="2400" dirty="0"/>
              <a:t>Suspension from school.</a:t>
            </a:r>
          </a:p>
          <a:p>
            <a:pPr>
              <a:lnSpc>
                <a:spcPct val="150000"/>
              </a:lnSpc>
              <a:buFont typeface="Arial" panose="020B0604020202020204" pitchFamily="34" charset="0"/>
              <a:buChar char="•"/>
            </a:pPr>
            <a:endParaRPr lang="en-US" sz="2400" dirty="0"/>
          </a:p>
        </p:txBody>
      </p:sp>
      <p:sp>
        <p:nvSpPr>
          <p:cNvPr id="1048663" name="Slide Number Placeholder 3"/>
          <p:cNvSpPr>
            <a:spLocks noGrp="1"/>
          </p:cNvSpPr>
          <p:nvPr>
            <p:ph type="sldNum" sz="quarter" idx="12"/>
          </p:nvPr>
        </p:nvSpPr>
        <p:spPr/>
        <p:txBody>
          <a:bodyPr/>
          <a:lstStyle/>
          <a:p>
            <a:fld id="{D57F1E4F-1CFF-5643-939E-217C01CDF565}" type="slidenum">
              <a:rPr lang="en-US" smtClean="0"/>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4" name="Title 1"/>
          <p:cNvSpPr>
            <a:spLocks noGrp="1"/>
          </p:cNvSpPr>
          <p:nvPr>
            <p:ph type="title"/>
          </p:nvPr>
        </p:nvSpPr>
        <p:spPr>
          <a:xfrm>
            <a:off x="2592925" y="159027"/>
            <a:ext cx="8911687" cy="628756"/>
          </a:xfrm>
        </p:spPr>
        <p:txBody>
          <a:bodyPr>
            <a:normAutofit fontScale="90000"/>
          </a:bodyPr>
          <a:lstStyle/>
          <a:p>
            <a:r>
              <a:rPr lang="en-US" b="1" i="1" dirty="0"/>
              <a:t>MANAGEMENT OF CDD.</a:t>
            </a:r>
          </a:p>
        </p:txBody>
      </p:sp>
      <p:sp>
        <p:nvSpPr>
          <p:cNvPr id="1048665" name="Content Placeholder 2"/>
          <p:cNvSpPr>
            <a:spLocks noGrp="1"/>
          </p:cNvSpPr>
          <p:nvPr>
            <p:ph idx="1"/>
          </p:nvPr>
        </p:nvSpPr>
        <p:spPr>
          <a:xfrm>
            <a:off x="2589212" y="675861"/>
            <a:ext cx="8915400" cy="6182139"/>
          </a:xfrm>
        </p:spPr>
        <p:txBody>
          <a:bodyPr>
            <a:noAutofit/>
          </a:bodyPr>
          <a:lstStyle/>
          <a:p>
            <a:pPr>
              <a:lnSpc>
                <a:spcPct val="150000"/>
              </a:lnSpc>
            </a:pPr>
            <a:r>
              <a:rPr lang="en-US" sz="2400" b="1" i="1" dirty="0"/>
              <a:t>GENERAL PRINCIPLES.</a:t>
            </a:r>
          </a:p>
          <a:p>
            <a:pPr>
              <a:lnSpc>
                <a:spcPct val="150000"/>
              </a:lnSpc>
            </a:pPr>
            <a:r>
              <a:rPr lang="en-US" sz="2400" dirty="0"/>
              <a:t>Management should be:</a:t>
            </a:r>
          </a:p>
          <a:p>
            <a:pPr>
              <a:lnSpc>
                <a:spcPct val="150000"/>
              </a:lnSpc>
              <a:buFont typeface="Arial" panose="020B0604020202020204" pitchFamily="34" charset="0"/>
              <a:buChar char="•"/>
            </a:pPr>
            <a:r>
              <a:rPr lang="en-US" sz="2400" dirty="0"/>
              <a:t>Early.</a:t>
            </a:r>
          </a:p>
          <a:p>
            <a:pPr>
              <a:lnSpc>
                <a:spcPct val="150000"/>
              </a:lnSpc>
              <a:buFont typeface="Arial" panose="020B0604020202020204" pitchFamily="34" charset="0"/>
              <a:buChar char="•"/>
            </a:pPr>
            <a:r>
              <a:rPr lang="en-US" sz="2400" dirty="0"/>
              <a:t>Multidisciplinary; involving the psychiatric doctors and nurses, psychologist, occupational therapist and the school teachers of the individual.</a:t>
            </a:r>
          </a:p>
          <a:p>
            <a:pPr>
              <a:lnSpc>
                <a:spcPct val="150000"/>
              </a:lnSpc>
              <a:buFont typeface="Arial" panose="020B0604020202020204" pitchFamily="34" charset="0"/>
              <a:buChar char="•"/>
            </a:pPr>
            <a:r>
              <a:rPr lang="en-US" sz="2400" dirty="0"/>
              <a:t>Individualized and should be appropriate for the child’s developmental age.</a:t>
            </a:r>
          </a:p>
          <a:p>
            <a:pPr>
              <a:lnSpc>
                <a:spcPct val="150000"/>
              </a:lnSpc>
              <a:buFont typeface="Arial" panose="020B0604020202020204" pitchFamily="34" charset="0"/>
              <a:buChar char="•"/>
            </a:pPr>
            <a:r>
              <a:rPr lang="en-US" sz="2400" dirty="0"/>
              <a:t>Family focused.</a:t>
            </a:r>
          </a:p>
          <a:p>
            <a:pPr>
              <a:lnSpc>
                <a:spcPct val="150000"/>
              </a:lnSpc>
              <a:buFont typeface="Arial" panose="020B0604020202020204" pitchFamily="34" charset="0"/>
              <a:buChar char="•"/>
            </a:pPr>
            <a:r>
              <a:rPr lang="en-US" sz="2400" dirty="0"/>
              <a:t>Long term when necessary.</a:t>
            </a:r>
          </a:p>
          <a:p>
            <a:pPr>
              <a:lnSpc>
                <a:spcPct val="150000"/>
              </a:lnSpc>
              <a:buFont typeface="Arial" panose="020B0604020202020204" pitchFamily="34" charset="0"/>
              <a:buChar char="•"/>
            </a:pPr>
            <a:endParaRPr lang="en-US" sz="2400" dirty="0"/>
          </a:p>
          <a:p>
            <a:pPr>
              <a:lnSpc>
                <a:spcPct val="150000"/>
              </a:lnSpc>
              <a:buFont typeface="Arial" panose="020B0604020202020204" pitchFamily="34" charset="0"/>
              <a:buChar char="•"/>
            </a:pPr>
            <a:endParaRPr lang="en-US" sz="2400" dirty="0"/>
          </a:p>
        </p:txBody>
      </p:sp>
      <p:sp>
        <p:nvSpPr>
          <p:cNvPr id="1048666" name="Slide Number Placeholder 3"/>
          <p:cNvSpPr>
            <a:spLocks noGrp="1"/>
          </p:cNvSpPr>
          <p:nvPr>
            <p:ph type="sldNum" sz="quarter" idx="12"/>
          </p:nvPr>
        </p:nvSpPr>
        <p:spPr/>
        <p:txBody>
          <a:bodyPr/>
          <a:lstStyle/>
          <a:p>
            <a:fld id="{D57F1E4F-1CFF-5643-939E-217C01CDF565}" type="slidenum">
              <a:rPr lang="en-US" smtClean="0"/>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8" name="Content Placeholder 2"/>
          <p:cNvSpPr>
            <a:spLocks noGrp="1"/>
          </p:cNvSpPr>
          <p:nvPr>
            <p:ph idx="1"/>
          </p:nvPr>
        </p:nvSpPr>
        <p:spPr>
          <a:xfrm>
            <a:off x="2589212" y="134471"/>
            <a:ext cx="8915400" cy="6968693"/>
          </a:xfrm>
        </p:spPr>
        <p:txBody>
          <a:bodyPr>
            <a:noAutofit/>
          </a:bodyPr>
          <a:lstStyle/>
          <a:p>
            <a:pPr>
              <a:lnSpc>
                <a:spcPct val="150000"/>
              </a:lnSpc>
            </a:pPr>
            <a:r>
              <a:rPr lang="en-US" sz="2400" dirty="0"/>
              <a:t>Management begins with taking a detailed history with collateral from school, a social welfare officer, parents.</a:t>
            </a:r>
          </a:p>
          <a:p>
            <a:pPr>
              <a:lnSpc>
                <a:spcPct val="150000"/>
              </a:lnSpc>
            </a:pPr>
            <a:r>
              <a:rPr lang="en-US" sz="2400" dirty="0"/>
              <a:t>Physical examination and birth history of the child.</a:t>
            </a:r>
          </a:p>
          <a:p>
            <a:pPr>
              <a:lnSpc>
                <a:spcPct val="150000"/>
              </a:lnSpc>
            </a:pPr>
            <a:r>
              <a:rPr lang="en-US" sz="2400" dirty="0"/>
              <a:t>Psychological assessment for people with conduct-dissocial disorder before treatment is commenced include:</a:t>
            </a:r>
          </a:p>
          <a:p>
            <a:pPr>
              <a:lnSpc>
                <a:spcPct val="150000"/>
              </a:lnSpc>
              <a:buFont typeface="Arial" panose="020B0604020202020204" pitchFamily="34" charset="0"/>
              <a:buChar char="•"/>
            </a:pPr>
            <a:r>
              <a:rPr lang="en-US" sz="2400" dirty="0"/>
              <a:t>Intelligent quotient assessment.</a:t>
            </a:r>
          </a:p>
          <a:p>
            <a:pPr>
              <a:lnSpc>
                <a:spcPct val="150000"/>
              </a:lnSpc>
              <a:buFont typeface="Arial" panose="020B0604020202020204" pitchFamily="34" charset="0"/>
              <a:buChar char="•"/>
            </a:pPr>
            <a:r>
              <a:rPr lang="en-US" sz="2400" dirty="0"/>
              <a:t>Personality assessment(MMPA).</a:t>
            </a:r>
          </a:p>
          <a:p>
            <a:pPr>
              <a:lnSpc>
                <a:spcPct val="150000"/>
              </a:lnSpc>
            </a:pPr>
            <a:r>
              <a:rPr lang="en-US" sz="2400" dirty="0"/>
              <a:t>Treatment involves the family members and even the school teachers in addition to the bio-psycho-social model.</a:t>
            </a:r>
          </a:p>
          <a:p>
            <a:pPr marL="0" indent="0">
              <a:lnSpc>
                <a:spcPct val="150000"/>
              </a:lnSpc>
              <a:buNone/>
            </a:pPr>
            <a:endParaRPr lang="en-US" sz="2400" dirty="0"/>
          </a:p>
        </p:txBody>
      </p:sp>
      <p:sp>
        <p:nvSpPr>
          <p:cNvPr id="1048669" name="Slide Number Placeholder 3"/>
          <p:cNvSpPr>
            <a:spLocks noGrp="1"/>
          </p:cNvSpPr>
          <p:nvPr>
            <p:ph type="sldNum" sz="quarter" idx="12"/>
          </p:nvPr>
        </p:nvSpPr>
        <p:spPr/>
        <p:txBody>
          <a:bodyPr/>
          <a:lstStyle/>
          <a:p>
            <a:fld id="{D57F1E4F-1CFF-5643-939E-217C01CDF565}" type="slidenum">
              <a:rPr lang="en-US" smtClean="0"/>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0" name="Title 1"/>
          <p:cNvSpPr>
            <a:spLocks noGrp="1"/>
          </p:cNvSpPr>
          <p:nvPr>
            <p:ph type="title"/>
          </p:nvPr>
        </p:nvSpPr>
        <p:spPr>
          <a:xfrm>
            <a:off x="2589212" y="269614"/>
            <a:ext cx="8911687" cy="697795"/>
          </a:xfrm>
        </p:spPr>
        <p:txBody>
          <a:bodyPr/>
          <a:lstStyle/>
          <a:p>
            <a:r>
              <a:rPr lang="en-US" b="1" i="1" dirty="0"/>
              <a:t>ROLE OF MEDICATIONS.</a:t>
            </a:r>
          </a:p>
        </p:txBody>
      </p:sp>
      <p:sp>
        <p:nvSpPr>
          <p:cNvPr id="1048671" name="Content Placeholder 2"/>
          <p:cNvSpPr>
            <a:spLocks noGrp="1"/>
          </p:cNvSpPr>
          <p:nvPr>
            <p:ph idx="1"/>
          </p:nvPr>
        </p:nvSpPr>
        <p:spPr>
          <a:xfrm>
            <a:off x="2589212" y="787782"/>
            <a:ext cx="8915400" cy="5599766"/>
          </a:xfrm>
        </p:spPr>
        <p:txBody>
          <a:bodyPr>
            <a:normAutofit/>
          </a:bodyPr>
          <a:lstStyle/>
          <a:p>
            <a:pPr>
              <a:lnSpc>
                <a:spcPct val="150000"/>
              </a:lnSpc>
            </a:pPr>
            <a:r>
              <a:rPr lang="en-US" sz="2400" dirty="0"/>
              <a:t>Medication is usually not the primary treatment for conduct disorder itself.</a:t>
            </a:r>
          </a:p>
          <a:p>
            <a:pPr>
              <a:lnSpc>
                <a:spcPct val="150000"/>
              </a:lnSpc>
            </a:pPr>
            <a:r>
              <a:rPr lang="en-US" sz="2400" dirty="0"/>
              <a:t>It may be considered when:</a:t>
            </a:r>
          </a:p>
          <a:p>
            <a:pPr>
              <a:lnSpc>
                <a:spcPct val="150000"/>
              </a:lnSpc>
              <a:buFont typeface="Arial" panose="020B0604020202020204" pitchFamily="34" charset="0"/>
              <a:buChar char="•"/>
            </a:pPr>
            <a:r>
              <a:rPr lang="en-US" sz="2400" dirty="0"/>
              <a:t>There is significant comorbidity like ADHD.</a:t>
            </a:r>
          </a:p>
          <a:p>
            <a:pPr>
              <a:lnSpc>
                <a:spcPct val="150000"/>
              </a:lnSpc>
              <a:buFont typeface="Arial" panose="020B0604020202020204" pitchFamily="34" charset="0"/>
              <a:buChar char="•"/>
            </a:pPr>
            <a:r>
              <a:rPr lang="en-US" sz="2400" dirty="0"/>
              <a:t>Severe aggression requires additional intervention. </a:t>
            </a:r>
          </a:p>
          <a:p>
            <a:pPr>
              <a:lnSpc>
                <a:spcPct val="150000"/>
              </a:lnSpc>
              <a:buFont typeface="Arial" panose="020B0604020202020204" pitchFamily="34" charset="0"/>
              <a:buChar char="•"/>
            </a:pPr>
            <a:r>
              <a:rPr lang="en-US" sz="2400" dirty="0"/>
              <a:t>There is another psychiatric condition that requires pharmacological treatment.</a:t>
            </a:r>
          </a:p>
          <a:p>
            <a:pPr>
              <a:lnSpc>
                <a:spcPct val="150000"/>
              </a:lnSpc>
            </a:pPr>
            <a:r>
              <a:rPr lang="en-US" sz="2400" dirty="0"/>
              <a:t>Medication should be prescribed and monitored by an appropriately qualified clinician/psychiatrist.</a:t>
            </a:r>
          </a:p>
        </p:txBody>
      </p:sp>
      <p:sp>
        <p:nvSpPr>
          <p:cNvPr id="1048672" name="Slide Number Placeholder 3"/>
          <p:cNvSpPr>
            <a:spLocks noGrp="1"/>
          </p:cNvSpPr>
          <p:nvPr>
            <p:ph type="sldNum" sz="quarter" idx="12"/>
          </p:nvPr>
        </p:nvSpPr>
        <p:spPr/>
        <p:txBody>
          <a:bodyPr/>
          <a:lstStyle/>
          <a:p>
            <a:fld id="{D57F1E4F-1CFF-5643-939E-217C01CDF565}" type="slidenum">
              <a:rPr lang="en-US" smtClean="0"/>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Title 1"/>
          <p:cNvSpPr>
            <a:spLocks noGrp="1"/>
          </p:cNvSpPr>
          <p:nvPr>
            <p:ph type="title"/>
          </p:nvPr>
        </p:nvSpPr>
        <p:spPr>
          <a:xfrm>
            <a:off x="2592925" y="172278"/>
            <a:ext cx="8911687" cy="1166192"/>
          </a:xfrm>
        </p:spPr>
        <p:txBody>
          <a:bodyPr>
            <a:normAutofit fontScale="90000"/>
          </a:bodyPr>
          <a:lstStyle/>
          <a:p>
            <a:r>
              <a:rPr lang="en-US" b="1" i="1" dirty="0"/>
              <a:t>PSYCHOLOGICAL AND PHYSIOLOGICAL INTERVENTIONS.</a:t>
            </a:r>
          </a:p>
        </p:txBody>
      </p:sp>
      <p:sp>
        <p:nvSpPr>
          <p:cNvPr id="1048674" name="Content Placeholder 2"/>
          <p:cNvSpPr>
            <a:spLocks noGrp="1"/>
          </p:cNvSpPr>
          <p:nvPr>
            <p:ph idx="1"/>
          </p:nvPr>
        </p:nvSpPr>
        <p:spPr>
          <a:xfrm>
            <a:off x="2589212" y="1152907"/>
            <a:ext cx="8915400" cy="6121952"/>
          </a:xfrm>
        </p:spPr>
        <p:txBody>
          <a:bodyPr>
            <a:noAutofit/>
          </a:bodyPr>
          <a:lstStyle/>
          <a:p>
            <a:pPr>
              <a:lnSpc>
                <a:spcPct val="150000"/>
              </a:lnSpc>
            </a:pPr>
            <a:r>
              <a:rPr lang="en-US" sz="2400" dirty="0"/>
              <a:t>Evidence-based approaches may include: </a:t>
            </a:r>
          </a:p>
          <a:p>
            <a:pPr>
              <a:lnSpc>
                <a:spcPct val="150000"/>
              </a:lnSpc>
              <a:buFont typeface="Arial" panose="020B0604020202020204" pitchFamily="34" charset="0"/>
              <a:buChar char="•"/>
            </a:pPr>
            <a:r>
              <a:rPr lang="en-US" sz="2400" dirty="0"/>
              <a:t>Parent management training.</a:t>
            </a:r>
          </a:p>
          <a:p>
            <a:pPr>
              <a:lnSpc>
                <a:spcPct val="150000"/>
              </a:lnSpc>
              <a:buFont typeface="Arial" panose="020B0604020202020204" pitchFamily="34" charset="0"/>
              <a:buChar char="•"/>
            </a:pPr>
            <a:r>
              <a:rPr lang="en-US" sz="2400" dirty="0"/>
              <a:t>Cognitive behavioral training.</a:t>
            </a:r>
          </a:p>
          <a:p>
            <a:pPr>
              <a:lnSpc>
                <a:spcPct val="150000"/>
              </a:lnSpc>
              <a:buFont typeface="Arial" panose="020B0604020202020204" pitchFamily="34" charset="0"/>
              <a:buChar char="•"/>
            </a:pPr>
            <a:r>
              <a:rPr lang="en-US" sz="2400" dirty="0"/>
              <a:t>Problem-solving skill training.</a:t>
            </a:r>
          </a:p>
          <a:p>
            <a:pPr>
              <a:lnSpc>
                <a:spcPct val="150000"/>
              </a:lnSpc>
              <a:buFont typeface="Arial" panose="020B0604020202020204" pitchFamily="34" charset="0"/>
              <a:buChar char="•"/>
            </a:pPr>
            <a:r>
              <a:rPr lang="en-US" sz="2400" dirty="0"/>
              <a:t>Anger-management interventions.</a:t>
            </a:r>
          </a:p>
          <a:p>
            <a:pPr>
              <a:lnSpc>
                <a:spcPct val="150000"/>
              </a:lnSpc>
              <a:buFont typeface="Arial" panose="020B0604020202020204" pitchFamily="34" charset="0"/>
              <a:buChar char="•"/>
            </a:pPr>
            <a:r>
              <a:rPr lang="en-US" sz="2400" dirty="0"/>
              <a:t>Social skills training.</a:t>
            </a:r>
          </a:p>
          <a:p>
            <a:pPr>
              <a:lnSpc>
                <a:spcPct val="150000"/>
              </a:lnSpc>
              <a:buFont typeface="Arial" panose="020B0604020202020204" pitchFamily="34" charset="0"/>
              <a:buChar char="•"/>
            </a:pPr>
            <a:r>
              <a:rPr lang="en-US" sz="2400" dirty="0"/>
              <a:t>Family therapy</a:t>
            </a:r>
          </a:p>
          <a:p>
            <a:pPr>
              <a:lnSpc>
                <a:spcPct val="150000"/>
              </a:lnSpc>
              <a:buFont typeface="Arial" panose="020B0604020202020204" pitchFamily="34" charset="0"/>
              <a:buChar char="•"/>
            </a:pPr>
            <a:r>
              <a:rPr lang="en-US" sz="2400" dirty="0"/>
              <a:t>Multisystemic approaches for severe/high-risk cases. </a:t>
            </a:r>
          </a:p>
        </p:txBody>
      </p:sp>
      <p:sp>
        <p:nvSpPr>
          <p:cNvPr id="1048675" name="Slide Number Placeholder 3"/>
          <p:cNvSpPr>
            <a:spLocks noGrp="1"/>
          </p:cNvSpPr>
          <p:nvPr>
            <p:ph type="sldNum" sz="quarter" idx="12"/>
          </p:nvPr>
        </p:nvSpPr>
        <p:spPr/>
        <p:txBody>
          <a:bodyPr/>
          <a:lstStyle/>
          <a:p>
            <a:fld id="{D57F1E4F-1CFF-5643-939E-217C01CDF565}" type="slidenum">
              <a:rPr lang="en-US" smtClean="0"/>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Title 1"/>
          <p:cNvSpPr>
            <a:spLocks noGrp="1"/>
          </p:cNvSpPr>
          <p:nvPr>
            <p:ph type="title"/>
          </p:nvPr>
        </p:nvSpPr>
        <p:spPr>
          <a:xfrm>
            <a:off x="2592925" y="92765"/>
            <a:ext cx="8911687" cy="695017"/>
          </a:xfrm>
        </p:spPr>
        <p:txBody>
          <a:bodyPr/>
          <a:lstStyle/>
          <a:p>
            <a:r>
              <a:rPr lang="en-US" b="1" i="1" dirty="0"/>
              <a:t>PARENT/CAREGIVER MANAGEMENT.</a:t>
            </a:r>
          </a:p>
        </p:txBody>
      </p:sp>
      <p:sp>
        <p:nvSpPr>
          <p:cNvPr id="1048677" name="Content Placeholder 2"/>
          <p:cNvSpPr>
            <a:spLocks noGrp="1"/>
          </p:cNvSpPr>
          <p:nvPr>
            <p:ph idx="1"/>
          </p:nvPr>
        </p:nvSpPr>
        <p:spPr>
          <a:xfrm>
            <a:off x="2589212" y="662609"/>
            <a:ext cx="8915400" cy="5248613"/>
          </a:xfrm>
        </p:spPr>
        <p:txBody>
          <a:bodyPr>
            <a:noAutofit/>
          </a:bodyPr>
          <a:lstStyle/>
          <a:p>
            <a:pPr>
              <a:lnSpc>
                <a:spcPct val="150000"/>
              </a:lnSpc>
            </a:pPr>
            <a:r>
              <a:rPr lang="en-US" sz="2400" dirty="0"/>
              <a:t>Caregivers should be supported to:</a:t>
            </a:r>
          </a:p>
          <a:p>
            <a:pPr>
              <a:lnSpc>
                <a:spcPct val="150000"/>
              </a:lnSpc>
              <a:buFont typeface="Arial" panose="020B0604020202020204" pitchFamily="34" charset="0"/>
              <a:buChar char="•"/>
            </a:pPr>
            <a:r>
              <a:rPr lang="en-US" sz="2400" dirty="0"/>
              <a:t>Establish clear and consistent rules.</a:t>
            </a:r>
          </a:p>
          <a:p>
            <a:pPr>
              <a:lnSpc>
                <a:spcPct val="150000"/>
              </a:lnSpc>
              <a:buFont typeface="Arial" panose="020B0604020202020204" pitchFamily="34" charset="0"/>
              <a:buChar char="•"/>
            </a:pPr>
            <a:r>
              <a:rPr lang="en-US" sz="2400" dirty="0"/>
              <a:t>Use predictable consequences. </a:t>
            </a:r>
          </a:p>
          <a:p>
            <a:pPr>
              <a:lnSpc>
                <a:spcPct val="150000"/>
              </a:lnSpc>
              <a:buFont typeface="Arial" panose="020B0604020202020204" pitchFamily="34" charset="0"/>
              <a:buChar char="•"/>
            </a:pPr>
            <a:r>
              <a:rPr lang="en-US" sz="2400" dirty="0"/>
              <a:t>Reinforce positive behavior.</a:t>
            </a:r>
          </a:p>
          <a:p>
            <a:pPr>
              <a:lnSpc>
                <a:spcPct val="150000"/>
              </a:lnSpc>
              <a:buFont typeface="Arial" panose="020B0604020202020204" pitchFamily="34" charset="0"/>
              <a:buChar char="•"/>
            </a:pPr>
            <a:r>
              <a:rPr lang="en-US" sz="2400" dirty="0"/>
              <a:t>Avoid harsh or inconsistent punishment.</a:t>
            </a:r>
          </a:p>
          <a:p>
            <a:pPr>
              <a:lnSpc>
                <a:spcPct val="150000"/>
              </a:lnSpc>
              <a:buFont typeface="Arial" panose="020B0604020202020204" pitchFamily="34" charset="0"/>
              <a:buChar char="•"/>
            </a:pPr>
            <a:r>
              <a:rPr lang="en-US" sz="2400" dirty="0"/>
              <a:t>Monitor activities and peer relationships.</a:t>
            </a:r>
          </a:p>
          <a:p>
            <a:pPr>
              <a:lnSpc>
                <a:spcPct val="150000"/>
              </a:lnSpc>
              <a:buFont typeface="Arial" panose="020B0604020202020204" pitchFamily="34" charset="0"/>
              <a:buChar char="•"/>
            </a:pPr>
            <a:r>
              <a:rPr lang="en-US" sz="2400" dirty="0"/>
              <a:t>Improve communication.</a:t>
            </a:r>
          </a:p>
          <a:p>
            <a:pPr>
              <a:lnSpc>
                <a:spcPct val="150000"/>
              </a:lnSpc>
              <a:buFont typeface="Arial" panose="020B0604020202020204" pitchFamily="34" charset="0"/>
              <a:buChar char="•"/>
            </a:pPr>
            <a:r>
              <a:rPr lang="en-US" sz="2400" dirty="0"/>
              <a:t>Work closely with schools and health care professionals.</a:t>
            </a:r>
          </a:p>
        </p:txBody>
      </p:sp>
      <p:sp>
        <p:nvSpPr>
          <p:cNvPr id="1048678" name="Slide Number Placeholder 3"/>
          <p:cNvSpPr>
            <a:spLocks noGrp="1"/>
          </p:cNvSpPr>
          <p:nvPr>
            <p:ph type="sldNum" sz="quarter" idx="12"/>
          </p:nvPr>
        </p:nvSpPr>
        <p:spPr/>
        <p:txBody>
          <a:bodyPr/>
          <a:lstStyle/>
          <a:p>
            <a:fld id="{D57F1E4F-1CFF-5643-939E-217C01CDF565}" type="slidenum">
              <a:rPr lang="en-US" smtClean="0"/>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9" name="Title 1"/>
          <p:cNvSpPr>
            <a:spLocks noGrp="1"/>
          </p:cNvSpPr>
          <p:nvPr>
            <p:ph type="title"/>
          </p:nvPr>
        </p:nvSpPr>
        <p:spPr>
          <a:xfrm>
            <a:off x="2592925" y="1"/>
            <a:ext cx="8911687" cy="787782"/>
          </a:xfrm>
        </p:spPr>
        <p:txBody>
          <a:bodyPr>
            <a:normAutofit/>
          </a:bodyPr>
          <a:lstStyle/>
          <a:p>
            <a:r>
              <a:rPr lang="en-US" b="1" i="1" dirty="0"/>
              <a:t>SCHOOL-BASED MANAGEMENT.</a:t>
            </a:r>
          </a:p>
        </p:txBody>
      </p:sp>
      <p:sp>
        <p:nvSpPr>
          <p:cNvPr id="1048680" name="Content Placeholder 2"/>
          <p:cNvSpPr>
            <a:spLocks noGrp="1"/>
          </p:cNvSpPr>
          <p:nvPr>
            <p:ph idx="1"/>
          </p:nvPr>
        </p:nvSpPr>
        <p:spPr>
          <a:xfrm>
            <a:off x="2589212" y="556591"/>
            <a:ext cx="8915400" cy="5950226"/>
          </a:xfrm>
        </p:spPr>
        <p:txBody>
          <a:bodyPr>
            <a:normAutofit/>
          </a:bodyPr>
          <a:lstStyle/>
          <a:p>
            <a:pPr>
              <a:lnSpc>
                <a:spcPct val="150000"/>
              </a:lnSpc>
            </a:pPr>
            <a:r>
              <a:rPr lang="en-US" sz="2400" dirty="0"/>
              <a:t>Schools can:</a:t>
            </a:r>
          </a:p>
          <a:p>
            <a:pPr>
              <a:lnSpc>
                <a:spcPct val="150000"/>
              </a:lnSpc>
              <a:buFont typeface="Arial" panose="020B0604020202020204" pitchFamily="34" charset="0"/>
              <a:buChar char="•"/>
            </a:pPr>
            <a:r>
              <a:rPr lang="en-US" sz="2400" dirty="0"/>
              <a:t>Provide structured routines.</a:t>
            </a:r>
          </a:p>
          <a:p>
            <a:pPr>
              <a:lnSpc>
                <a:spcPct val="150000"/>
              </a:lnSpc>
              <a:buFont typeface="Arial" panose="020B0604020202020204" pitchFamily="34" charset="0"/>
              <a:buChar char="•"/>
            </a:pPr>
            <a:r>
              <a:rPr lang="en-US" sz="2400" dirty="0"/>
              <a:t>Establish clear behavioral expectations.</a:t>
            </a:r>
          </a:p>
          <a:p>
            <a:pPr>
              <a:lnSpc>
                <a:spcPct val="150000"/>
              </a:lnSpc>
              <a:buFont typeface="Arial" panose="020B0604020202020204" pitchFamily="34" charset="0"/>
              <a:buChar char="•"/>
            </a:pPr>
            <a:r>
              <a:rPr lang="en-US" sz="2400" dirty="0"/>
              <a:t>Reinforce appropriate behavior.</a:t>
            </a:r>
          </a:p>
          <a:p>
            <a:pPr>
              <a:lnSpc>
                <a:spcPct val="150000"/>
              </a:lnSpc>
              <a:buFont typeface="Arial" panose="020B0604020202020204" pitchFamily="34" charset="0"/>
              <a:buChar char="•"/>
            </a:pPr>
            <a:r>
              <a:rPr lang="en-US" sz="2400" dirty="0"/>
              <a:t>Monitor attendance and academic progress.</a:t>
            </a:r>
          </a:p>
          <a:p>
            <a:pPr>
              <a:lnSpc>
                <a:spcPct val="150000"/>
              </a:lnSpc>
              <a:buFont typeface="Arial" panose="020B0604020202020204" pitchFamily="34" charset="0"/>
              <a:buChar char="•"/>
            </a:pPr>
            <a:r>
              <a:rPr lang="en-US" sz="2400" dirty="0"/>
              <a:t>Provide counseling and behavioral support.</a:t>
            </a:r>
          </a:p>
          <a:p>
            <a:pPr>
              <a:lnSpc>
                <a:spcPct val="150000"/>
              </a:lnSpc>
              <a:buFont typeface="Arial" panose="020B0604020202020204" pitchFamily="34" charset="0"/>
              <a:buChar char="•"/>
            </a:pPr>
            <a:r>
              <a:rPr lang="en-US" sz="2400" dirty="0"/>
              <a:t>Develop individualized support plans.</a:t>
            </a:r>
          </a:p>
          <a:p>
            <a:pPr>
              <a:lnSpc>
                <a:spcPct val="150000"/>
              </a:lnSpc>
              <a:buFont typeface="Arial" panose="020B0604020202020204" pitchFamily="34" charset="0"/>
              <a:buChar char="•"/>
            </a:pPr>
            <a:r>
              <a:rPr lang="en-US" sz="2400" dirty="0"/>
              <a:t>Maintain communication with parents/caregivers.</a:t>
            </a:r>
          </a:p>
        </p:txBody>
      </p:sp>
      <p:sp>
        <p:nvSpPr>
          <p:cNvPr id="1048681" name="Slide Number Placeholder 3"/>
          <p:cNvSpPr>
            <a:spLocks noGrp="1"/>
          </p:cNvSpPr>
          <p:nvPr>
            <p:ph type="sldNum" sz="quarter" idx="12"/>
          </p:nvPr>
        </p:nvSpPr>
        <p:spPr/>
        <p:txBody>
          <a:bodyPr/>
          <a:lstStyle/>
          <a:p>
            <a:fld id="{D57F1E4F-1CFF-5643-939E-217C01CDF565}" type="slidenum">
              <a:rPr lang="en-US" smtClean="0"/>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2" name="Title 1"/>
          <p:cNvSpPr>
            <a:spLocks noGrp="1"/>
          </p:cNvSpPr>
          <p:nvPr>
            <p:ph type="title"/>
          </p:nvPr>
        </p:nvSpPr>
        <p:spPr>
          <a:xfrm>
            <a:off x="2592925" y="119271"/>
            <a:ext cx="8911687" cy="668512"/>
          </a:xfrm>
        </p:spPr>
        <p:txBody>
          <a:bodyPr/>
          <a:lstStyle/>
          <a:p>
            <a:r>
              <a:rPr lang="en-US" b="1" dirty="0"/>
              <a:t>MANAGEMENT OF SEVERE CASES.</a:t>
            </a:r>
          </a:p>
        </p:txBody>
      </p:sp>
      <p:sp>
        <p:nvSpPr>
          <p:cNvPr id="1048683" name="Content Placeholder 2"/>
          <p:cNvSpPr>
            <a:spLocks noGrp="1"/>
          </p:cNvSpPr>
          <p:nvPr>
            <p:ph idx="1"/>
          </p:nvPr>
        </p:nvSpPr>
        <p:spPr>
          <a:xfrm>
            <a:off x="2589212" y="636104"/>
            <a:ext cx="8915400" cy="6221895"/>
          </a:xfrm>
        </p:spPr>
        <p:txBody>
          <a:bodyPr>
            <a:noAutofit/>
          </a:bodyPr>
          <a:lstStyle/>
          <a:p>
            <a:pPr>
              <a:lnSpc>
                <a:spcPct val="150000"/>
              </a:lnSpc>
            </a:pPr>
            <a:r>
              <a:rPr lang="en-US" sz="2400" dirty="0"/>
              <a:t>For severe cases:</a:t>
            </a:r>
          </a:p>
          <a:p>
            <a:pPr>
              <a:lnSpc>
                <a:spcPct val="150000"/>
              </a:lnSpc>
              <a:buFont typeface="Arial" panose="020B0604020202020204" pitchFamily="34" charset="0"/>
              <a:buChar char="•"/>
            </a:pPr>
            <a:r>
              <a:rPr lang="en-US" sz="2400" dirty="0"/>
              <a:t>Conduct a thorough risk assessment.</a:t>
            </a:r>
          </a:p>
          <a:p>
            <a:pPr>
              <a:lnSpc>
                <a:spcPct val="150000"/>
              </a:lnSpc>
              <a:buFont typeface="Arial" panose="020B0604020202020204" pitchFamily="34" charset="0"/>
              <a:buChar char="•"/>
            </a:pPr>
            <a:r>
              <a:rPr lang="en-US" sz="2400" dirty="0"/>
              <a:t>Address immediate safety concerns.</a:t>
            </a:r>
          </a:p>
          <a:p>
            <a:pPr>
              <a:lnSpc>
                <a:spcPct val="150000"/>
              </a:lnSpc>
              <a:buFont typeface="Arial" panose="020B0604020202020204" pitchFamily="34" charset="0"/>
              <a:buChar char="•"/>
            </a:pPr>
            <a:r>
              <a:rPr lang="en-US" sz="2400" dirty="0"/>
              <a:t>Involve child/adolescent mental health specialist.</a:t>
            </a:r>
          </a:p>
          <a:p>
            <a:pPr>
              <a:lnSpc>
                <a:spcPct val="150000"/>
              </a:lnSpc>
              <a:buFont typeface="Arial" panose="020B0604020202020204" pitchFamily="34" charset="0"/>
              <a:buChar char="•"/>
            </a:pPr>
            <a:r>
              <a:rPr lang="en-US" sz="2400" dirty="0"/>
              <a:t>Consider intensive family-based interventions.</a:t>
            </a:r>
          </a:p>
          <a:p>
            <a:pPr>
              <a:lnSpc>
                <a:spcPct val="150000"/>
              </a:lnSpc>
              <a:buFont typeface="Arial" panose="020B0604020202020204" pitchFamily="34" charset="0"/>
              <a:buChar char="•"/>
            </a:pPr>
            <a:r>
              <a:rPr lang="en-US" sz="2400" dirty="0"/>
              <a:t>Coordinate healthcare, school, social services and relevant community agencies.</a:t>
            </a:r>
          </a:p>
          <a:p>
            <a:pPr>
              <a:lnSpc>
                <a:spcPct val="150000"/>
              </a:lnSpc>
              <a:buFont typeface="Arial" panose="020B0604020202020204" pitchFamily="34" charset="0"/>
              <a:buChar char="•"/>
            </a:pPr>
            <a:r>
              <a:rPr lang="en-US" sz="2400" dirty="0"/>
              <a:t>Hospitalization may be required occasionally when there is significant immediate risk or another acute psychiatric condition.</a:t>
            </a:r>
          </a:p>
        </p:txBody>
      </p:sp>
      <p:sp>
        <p:nvSpPr>
          <p:cNvPr id="1048684" name="Slide Number Placeholder 3"/>
          <p:cNvSpPr>
            <a:spLocks noGrp="1"/>
          </p:cNvSpPr>
          <p:nvPr>
            <p:ph type="sldNum" sz="quarter" idx="12"/>
          </p:nvPr>
        </p:nvSpPr>
        <p:spPr/>
        <p:txBody>
          <a:bodyPr/>
          <a:lstStyle/>
          <a:p>
            <a:fld id="{D57F1E4F-1CFF-5643-939E-217C01CDF565}" type="slidenum">
              <a:rPr lang="en-US" smtClean="0"/>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C427E-A9B3-4F0E-820C-6DB3D79631BD}"/>
              </a:ext>
            </a:extLst>
          </p:cNvPr>
          <p:cNvSpPr>
            <a:spLocks noGrp="1"/>
          </p:cNvSpPr>
          <p:nvPr>
            <p:ph type="title"/>
          </p:nvPr>
        </p:nvSpPr>
        <p:spPr>
          <a:xfrm>
            <a:off x="2592925" y="121024"/>
            <a:ext cx="8911687" cy="825754"/>
          </a:xfrm>
        </p:spPr>
        <p:txBody>
          <a:bodyPr/>
          <a:lstStyle/>
          <a:p>
            <a:r>
              <a:rPr lang="en-US" b="1" i="1" dirty="0"/>
              <a:t>PREVENTION</a:t>
            </a:r>
          </a:p>
        </p:txBody>
      </p:sp>
      <p:sp>
        <p:nvSpPr>
          <p:cNvPr id="3" name="Content Placeholder 2">
            <a:extLst>
              <a:ext uri="{FF2B5EF4-FFF2-40B4-BE49-F238E27FC236}">
                <a16:creationId xmlns:a16="http://schemas.microsoft.com/office/drawing/2014/main" id="{5571C9DB-1C33-4D41-8E81-C440DA10EB37}"/>
              </a:ext>
            </a:extLst>
          </p:cNvPr>
          <p:cNvSpPr>
            <a:spLocks noGrp="1"/>
          </p:cNvSpPr>
          <p:nvPr>
            <p:ph idx="1"/>
          </p:nvPr>
        </p:nvSpPr>
        <p:spPr>
          <a:xfrm>
            <a:off x="2589212" y="787783"/>
            <a:ext cx="8915400" cy="5123440"/>
          </a:xfrm>
        </p:spPr>
        <p:txBody>
          <a:bodyPr>
            <a:normAutofit/>
          </a:bodyPr>
          <a:lstStyle/>
          <a:p>
            <a:pPr>
              <a:lnSpc>
                <a:spcPct val="150000"/>
              </a:lnSpc>
            </a:pPr>
            <a:r>
              <a:rPr lang="en-US" sz="2400" dirty="0"/>
              <a:t>Categorized into: primary, secondary and tertiary prevention.</a:t>
            </a:r>
          </a:p>
          <a:p>
            <a:pPr>
              <a:lnSpc>
                <a:spcPct val="150000"/>
              </a:lnSpc>
            </a:pPr>
            <a:r>
              <a:rPr lang="en-US" sz="2400" b="1" dirty="0"/>
              <a:t>PRIMARY PREVENTION: </a:t>
            </a:r>
            <a:endParaRPr lang="en-US" sz="2400" dirty="0"/>
          </a:p>
          <a:p>
            <a:pPr>
              <a:lnSpc>
                <a:spcPct val="150000"/>
              </a:lnSpc>
              <a:buFont typeface="Arial" panose="020B0604020202020204" pitchFamily="34" charset="0"/>
              <a:buChar char="•"/>
            </a:pPr>
            <a:r>
              <a:rPr lang="en-US" sz="2400" dirty="0"/>
              <a:t>Positive parenting.</a:t>
            </a:r>
          </a:p>
          <a:p>
            <a:pPr>
              <a:lnSpc>
                <a:spcPct val="150000"/>
              </a:lnSpc>
              <a:buFont typeface="Arial" panose="020B0604020202020204" pitchFamily="34" charset="0"/>
              <a:buChar char="•"/>
            </a:pPr>
            <a:r>
              <a:rPr lang="en-US" sz="2400" dirty="0"/>
              <a:t>Prevent exposure of child to violence.</a:t>
            </a:r>
          </a:p>
          <a:p>
            <a:pPr>
              <a:lnSpc>
                <a:spcPct val="150000"/>
              </a:lnSpc>
              <a:buFont typeface="Arial" panose="020B0604020202020204" pitchFamily="34" charset="0"/>
              <a:buChar char="•"/>
            </a:pPr>
            <a:r>
              <a:rPr lang="en-US" sz="2400" dirty="0"/>
              <a:t>Organize school programs that will impact positively on the child.</a:t>
            </a:r>
          </a:p>
          <a:p>
            <a:pPr>
              <a:lnSpc>
                <a:spcPct val="150000"/>
              </a:lnSpc>
              <a:buFont typeface="Arial" panose="020B0604020202020204" pitchFamily="34" charset="0"/>
              <a:buChar char="•"/>
            </a:pPr>
            <a:endParaRPr lang="en-US" sz="2400" dirty="0"/>
          </a:p>
        </p:txBody>
      </p:sp>
      <p:sp>
        <p:nvSpPr>
          <p:cNvPr id="4" name="Slide Number Placeholder 3">
            <a:extLst>
              <a:ext uri="{FF2B5EF4-FFF2-40B4-BE49-F238E27FC236}">
                <a16:creationId xmlns:a16="http://schemas.microsoft.com/office/drawing/2014/main" id="{30788622-E89A-450A-85DA-3490AF1D2761}"/>
              </a:ext>
            </a:extLst>
          </p:cNvPr>
          <p:cNvSpPr>
            <a:spLocks noGrp="1"/>
          </p:cNvSpPr>
          <p:nvPr>
            <p:ph type="sldNum" sz="quarter" idx="12"/>
          </p:nvPr>
        </p:nvSpPr>
        <p:spPr/>
        <p:txBody>
          <a:bodyPr/>
          <a:lstStyle/>
          <a:p>
            <a:fld id="{D57F1E4F-1CFF-5643-939E-217C01CDF565}" type="slidenum">
              <a:rPr lang="en-US" smtClean="0"/>
              <a:t>27</a:t>
            </a:fld>
            <a:endParaRPr lang="en-US" dirty="0"/>
          </a:p>
        </p:txBody>
      </p:sp>
    </p:spTree>
    <p:extLst>
      <p:ext uri="{BB962C8B-B14F-4D97-AF65-F5344CB8AC3E}">
        <p14:creationId xmlns:p14="http://schemas.microsoft.com/office/powerpoint/2010/main" val="36985132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25E22B-CBFD-4F27-B902-871575906DDB}"/>
              </a:ext>
            </a:extLst>
          </p:cNvPr>
          <p:cNvSpPr>
            <a:spLocks noGrp="1"/>
          </p:cNvSpPr>
          <p:nvPr>
            <p:ph idx="1"/>
          </p:nvPr>
        </p:nvSpPr>
        <p:spPr>
          <a:xfrm>
            <a:off x="2589212" y="322729"/>
            <a:ext cx="8915400" cy="6306671"/>
          </a:xfrm>
        </p:spPr>
        <p:txBody>
          <a:bodyPr>
            <a:noAutofit/>
          </a:bodyPr>
          <a:lstStyle/>
          <a:p>
            <a:pPr>
              <a:lnSpc>
                <a:spcPct val="150000"/>
              </a:lnSpc>
            </a:pPr>
            <a:r>
              <a:rPr lang="en-US" sz="2400" b="1" dirty="0"/>
              <a:t>SECONDARY PREVENTION.</a:t>
            </a:r>
          </a:p>
          <a:p>
            <a:pPr>
              <a:lnSpc>
                <a:spcPct val="150000"/>
              </a:lnSpc>
              <a:buFont typeface="Arial" panose="020B0604020202020204" pitchFamily="34" charset="0"/>
              <a:buChar char="•"/>
            </a:pPr>
            <a:r>
              <a:rPr lang="en-US" sz="2400" dirty="0"/>
              <a:t>Early recognition.</a:t>
            </a:r>
          </a:p>
          <a:p>
            <a:pPr>
              <a:lnSpc>
                <a:spcPct val="150000"/>
              </a:lnSpc>
              <a:buFont typeface="Arial" panose="020B0604020202020204" pitchFamily="34" charset="0"/>
              <a:buChar char="•"/>
            </a:pPr>
            <a:r>
              <a:rPr lang="en-US" sz="2400" dirty="0"/>
              <a:t>Address mal-treatment in school and at home.</a:t>
            </a:r>
          </a:p>
          <a:p>
            <a:pPr>
              <a:lnSpc>
                <a:spcPct val="150000"/>
              </a:lnSpc>
              <a:buFont typeface="Arial" panose="020B0604020202020204" pitchFamily="34" charset="0"/>
              <a:buChar char="•"/>
            </a:pPr>
            <a:r>
              <a:rPr lang="en-US" sz="2400" dirty="0"/>
              <a:t>Treat co-morbidities. </a:t>
            </a:r>
          </a:p>
          <a:p>
            <a:pPr>
              <a:lnSpc>
                <a:spcPct val="150000"/>
              </a:lnSpc>
            </a:pPr>
            <a:r>
              <a:rPr lang="en-US" sz="2400" b="1" dirty="0"/>
              <a:t>TERTIARY PREVENTION.</a:t>
            </a:r>
          </a:p>
          <a:p>
            <a:pPr>
              <a:lnSpc>
                <a:spcPct val="150000"/>
              </a:lnSpc>
              <a:buFont typeface="Arial" panose="020B0604020202020204" pitchFamily="34" charset="0"/>
              <a:buChar char="•"/>
            </a:pPr>
            <a:r>
              <a:rPr lang="en-US" sz="2400" dirty="0"/>
              <a:t>Legal/forensic support.</a:t>
            </a:r>
          </a:p>
          <a:p>
            <a:pPr>
              <a:lnSpc>
                <a:spcPct val="150000"/>
              </a:lnSpc>
              <a:buFont typeface="Arial" panose="020B0604020202020204" pitchFamily="34" charset="0"/>
              <a:buChar char="•"/>
            </a:pPr>
            <a:r>
              <a:rPr lang="en-US" sz="2400" dirty="0"/>
              <a:t>Avoid substance use.</a:t>
            </a:r>
          </a:p>
          <a:p>
            <a:pPr>
              <a:lnSpc>
                <a:spcPct val="150000"/>
              </a:lnSpc>
              <a:buFont typeface="Arial" panose="020B0604020202020204" pitchFamily="34" charset="0"/>
              <a:buChar char="•"/>
            </a:pPr>
            <a:r>
              <a:rPr lang="en-US" sz="2400" dirty="0"/>
              <a:t>Social rehabilitation.</a:t>
            </a:r>
          </a:p>
          <a:p>
            <a:pPr>
              <a:lnSpc>
                <a:spcPct val="150000"/>
              </a:lnSpc>
              <a:buFont typeface="Arial" panose="020B0604020202020204" pitchFamily="34" charset="0"/>
              <a:buChar char="•"/>
            </a:pPr>
            <a:r>
              <a:rPr lang="en-US" sz="2400" dirty="0"/>
              <a:t>Risk and safety management.</a:t>
            </a:r>
          </a:p>
        </p:txBody>
      </p:sp>
      <p:sp>
        <p:nvSpPr>
          <p:cNvPr id="4" name="Slide Number Placeholder 3">
            <a:extLst>
              <a:ext uri="{FF2B5EF4-FFF2-40B4-BE49-F238E27FC236}">
                <a16:creationId xmlns:a16="http://schemas.microsoft.com/office/drawing/2014/main" id="{5F6B949C-1AEF-4214-B592-3B02EFF7788B}"/>
              </a:ext>
            </a:extLst>
          </p:cNvPr>
          <p:cNvSpPr>
            <a:spLocks noGrp="1"/>
          </p:cNvSpPr>
          <p:nvPr>
            <p:ph type="sldNum" sz="quarter" idx="12"/>
          </p:nvPr>
        </p:nvSpPr>
        <p:spPr/>
        <p:txBody>
          <a:bodyPr/>
          <a:lstStyle/>
          <a:p>
            <a:fld id="{D57F1E4F-1CFF-5643-939E-217C01CDF565}" type="slidenum">
              <a:rPr lang="en-US" smtClean="0"/>
              <a:t>28</a:t>
            </a:fld>
            <a:endParaRPr lang="en-US" dirty="0"/>
          </a:p>
        </p:txBody>
      </p:sp>
    </p:spTree>
    <p:extLst>
      <p:ext uri="{BB962C8B-B14F-4D97-AF65-F5344CB8AC3E}">
        <p14:creationId xmlns:p14="http://schemas.microsoft.com/office/powerpoint/2010/main" val="3495737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8" name="Title 1"/>
          <p:cNvSpPr>
            <a:spLocks noGrp="1"/>
          </p:cNvSpPr>
          <p:nvPr>
            <p:ph type="title"/>
          </p:nvPr>
        </p:nvSpPr>
        <p:spPr>
          <a:xfrm>
            <a:off x="2592925" y="185530"/>
            <a:ext cx="8911687" cy="967377"/>
          </a:xfrm>
        </p:spPr>
        <p:txBody>
          <a:bodyPr>
            <a:normAutofit/>
          </a:bodyPr>
          <a:lstStyle/>
          <a:p>
            <a:r>
              <a:rPr lang="en-US" b="1" i="1" dirty="0"/>
              <a:t>PROGNOSIS</a:t>
            </a:r>
          </a:p>
        </p:txBody>
      </p:sp>
      <p:sp>
        <p:nvSpPr>
          <p:cNvPr id="1048689" name="Content Placeholder 2"/>
          <p:cNvSpPr>
            <a:spLocks noGrp="1"/>
          </p:cNvSpPr>
          <p:nvPr>
            <p:ph idx="1"/>
          </p:nvPr>
        </p:nvSpPr>
        <p:spPr>
          <a:xfrm>
            <a:off x="2589212" y="787782"/>
            <a:ext cx="8915400" cy="4950409"/>
          </a:xfrm>
        </p:spPr>
        <p:txBody>
          <a:bodyPr>
            <a:normAutofit/>
          </a:bodyPr>
          <a:lstStyle/>
          <a:p>
            <a:pPr>
              <a:lnSpc>
                <a:spcPct val="150000"/>
              </a:lnSpc>
            </a:pPr>
            <a:r>
              <a:rPr lang="en-US" sz="2400" b="1" dirty="0"/>
              <a:t>POSITIVE PROGNOSTIC FACTORS.</a:t>
            </a:r>
          </a:p>
          <a:p>
            <a:pPr>
              <a:lnSpc>
                <a:spcPct val="150000"/>
              </a:lnSpc>
              <a:buFont typeface="Arial" panose="020B0604020202020204" pitchFamily="34" charset="0"/>
              <a:buChar char="•"/>
            </a:pPr>
            <a:r>
              <a:rPr lang="en-US" sz="2400" dirty="0"/>
              <a:t>Early intervention.</a:t>
            </a:r>
          </a:p>
          <a:p>
            <a:pPr>
              <a:lnSpc>
                <a:spcPct val="150000"/>
              </a:lnSpc>
              <a:buFont typeface="Arial" panose="020B0604020202020204" pitchFamily="34" charset="0"/>
              <a:buChar char="•"/>
            </a:pPr>
            <a:r>
              <a:rPr lang="en-US" sz="2400" dirty="0"/>
              <a:t>Supportive family relationships.</a:t>
            </a:r>
          </a:p>
          <a:p>
            <a:pPr>
              <a:lnSpc>
                <a:spcPct val="150000"/>
              </a:lnSpc>
              <a:buFont typeface="Arial" panose="020B0604020202020204" pitchFamily="34" charset="0"/>
              <a:buChar char="•"/>
            </a:pPr>
            <a:r>
              <a:rPr lang="en-US" sz="2400" dirty="0"/>
              <a:t>Good school engagement.</a:t>
            </a:r>
          </a:p>
          <a:p>
            <a:pPr>
              <a:lnSpc>
                <a:spcPct val="150000"/>
              </a:lnSpc>
              <a:buFont typeface="Arial" panose="020B0604020202020204" pitchFamily="34" charset="0"/>
              <a:buChar char="•"/>
            </a:pPr>
            <a:r>
              <a:rPr lang="en-US" sz="2400" dirty="0"/>
              <a:t>Fewer comorbid conditions.</a:t>
            </a:r>
          </a:p>
          <a:p>
            <a:pPr>
              <a:lnSpc>
                <a:spcPct val="150000"/>
              </a:lnSpc>
              <a:buFont typeface="Arial" panose="020B0604020202020204" pitchFamily="34" charset="0"/>
              <a:buChar char="•"/>
            </a:pPr>
            <a:r>
              <a:rPr lang="en-US" sz="2400" dirty="0"/>
              <a:t>Less severe behavioral problems.</a:t>
            </a:r>
          </a:p>
          <a:p>
            <a:pPr>
              <a:lnSpc>
                <a:spcPct val="150000"/>
              </a:lnSpc>
              <a:buFont typeface="Arial" panose="020B0604020202020204" pitchFamily="34" charset="0"/>
              <a:buChar char="•"/>
            </a:pPr>
            <a:r>
              <a:rPr lang="en-US" sz="2400" dirty="0"/>
              <a:t>Female gender.</a:t>
            </a:r>
          </a:p>
        </p:txBody>
      </p:sp>
      <p:sp>
        <p:nvSpPr>
          <p:cNvPr id="1048690" name="Slide Number Placeholder 3"/>
          <p:cNvSpPr>
            <a:spLocks noGrp="1"/>
          </p:cNvSpPr>
          <p:nvPr>
            <p:ph type="sldNum" sz="quarter" idx="12"/>
          </p:nvPr>
        </p:nvSpPr>
        <p:spPr/>
        <p:txBody>
          <a:bodyPr/>
          <a:lstStyle/>
          <a:p>
            <a:fld id="{D57F1E4F-1CFF-5643-939E-217C01CDF565}" type="slidenum">
              <a:rPr lang="en-US" smtClean="0"/>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1" name="Content Placeholder 2"/>
          <p:cNvSpPr>
            <a:spLocks noGrp="1"/>
          </p:cNvSpPr>
          <p:nvPr>
            <p:ph idx="1"/>
          </p:nvPr>
        </p:nvSpPr>
        <p:spPr>
          <a:xfrm>
            <a:off x="2589212" y="238539"/>
            <a:ext cx="8915400" cy="6619461"/>
          </a:xfrm>
        </p:spPr>
        <p:txBody>
          <a:bodyPr>
            <a:normAutofit/>
          </a:bodyPr>
          <a:lstStyle/>
          <a:p>
            <a:pPr>
              <a:lnSpc>
                <a:spcPct val="200000"/>
              </a:lnSpc>
            </a:pPr>
            <a:r>
              <a:rPr lang="en-US" sz="2400" b="1" dirty="0"/>
              <a:t>POOR PROGNOSTIC FACTORS.</a:t>
            </a:r>
          </a:p>
          <a:p>
            <a:pPr>
              <a:lnSpc>
                <a:spcPct val="200000"/>
              </a:lnSpc>
            </a:pPr>
            <a:r>
              <a:rPr lang="en-US" sz="2400" b="1" dirty="0"/>
              <a:t>INDIVIDUAL RELATED:</a:t>
            </a:r>
          </a:p>
          <a:p>
            <a:pPr>
              <a:lnSpc>
                <a:spcPct val="200000"/>
              </a:lnSpc>
              <a:buFont typeface="Arial" panose="020B0604020202020204" pitchFamily="34" charset="0"/>
              <a:buChar char="•"/>
            </a:pPr>
            <a:r>
              <a:rPr lang="en-US" sz="2400" dirty="0"/>
              <a:t>Early onset (before the age of 10).</a:t>
            </a:r>
          </a:p>
          <a:p>
            <a:pPr>
              <a:lnSpc>
                <a:spcPct val="200000"/>
              </a:lnSpc>
              <a:buFont typeface="Arial" panose="020B0604020202020204" pitchFamily="34" charset="0"/>
              <a:buChar char="•"/>
            </a:pPr>
            <a:r>
              <a:rPr lang="en-US" sz="2400" dirty="0"/>
              <a:t>Severe, frequent and varied anti-social behaviors.</a:t>
            </a:r>
          </a:p>
          <a:p>
            <a:pPr>
              <a:lnSpc>
                <a:spcPct val="200000"/>
              </a:lnSpc>
              <a:buFont typeface="Arial" panose="020B0604020202020204" pitchFamily="34" charset="0"/>
              <a:buChar char="•"/>
            </a:pPr>
            <a:r>
              <a:rPr lang="en-US" sz="2400" dirty="0"/>
              <a:t>Hyperactivity and attention problems.</a:t>
            </a:r>
          </a:p>
          <a:p>
            <a:pPr>
              <a:lnSpc>
                <a:spcPct val="200000"/>
              </a:lnSpc>
              <a:buFont typeface="Arial" panose="020B0604020202020204" pitchFamily="34" charset="0"/>
              <a:buChar char="•"/>
            </a:pPr>
            <a:r>
              <a:rPr lang="en-US" sz="2400" dirty="0"/>
              <a:t>Low intelligent quotient.</a:t>
            </a:r>
          </a:p>
          <a:p>
            <a:pPr>
              <a:lnSpc>
                <a:spcPct val="200000"/>
              </a:lnSpc>
              <a:buFont typeface="Arial" panose="020B0604020202020204" pitchFamily="34" charset="0"/>
              <a:buChar char="•"/>
            </a:pPr>
            <a:r>
              <a:rPr lang="en-US" sz="2400" dirty="0"/>
              <a:t>Pervasiveness (at home, school and elsewhere).</a:t>
            </a:r>
          </a:p>
          <a:p>
            <a:pPr marL="0" indent="0">
              <a:lnSpc>
                <a:spcPct val="200000"/>
              </a:lnSpc>
              <a:buNone/>
            </a:pPr>
            <a:endParaRPr lang="en-US" sz="2400" b="1" dirty="0"/>
          </a:p>
        </p:txBody>
      </p:sp>
      <p:sp>
        <p:nvSpPr>
          <p:cNvPr id="1048692" name="Slide Number Placeholder 3"/>
          <p:cNvSpPr>
            <a:spLocks noGrp="1"/>
          </p:cNvSpPr>
          <p:nvPr>
            <p:ph type="sldNum" sz="quarter" idx="12"/>
          </p:nvPr>
        </p:nvSpPr>
        <p:spPr/>
        <p:txBody>
          <a:bodyPr/>
          <a:lstStyle/>
          <a:p>
            <a:fld id="{D57F1E4F-1CFF-5643-939E-217C01CDF565}" type="slidenum">
              <a:rPr lang="en-US" smtClean="0"/>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A25854-E841-49B7-B085-AD4AC9CFAF4A}"/>
              </a:ext>
            </a:extLst>
          </p:cNvPr>
          <p:cNvSpPr>
            <a:spLocks noGrp="1"/>
          </p:cNvSpPr>
          <p:nvPr>
            <p:ph idx="1"/>
          </p:nvPr>
        </p:nvSpPr>
        <p:spPr>
          <a:xfrm>
            <a:off x="2589212" y="242047"/>
            <a:ext cx="8915400" cy="6131859"/>
          </a:xfrm>
        </p:spPr>
        <p:txBody>
          <a:bodyPr>
            <a:normAutofit/>
          </a:bodyPr>
          <a:lstStyle/>
          <a:p>
            <a:pPr>
              <a:lnSpc>
                <a:spcPct val="150000"/>
              </a:lnSpc>
              <a:buClr>
                <a:srgbClr val="A53010"/>
              </a:buClr>
              <a:defRPr/>
            </a:pPr>
            <a:r>
              <a:rPr kumimoji="0" lang="en-US" sz="2400" b="1" i="1"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POOR PROGNOSTIC FACTORS (CONTD). </a:t>
            </a:r>
          </a:p>
          <a:p>
            <a:pPr>
              <a:lnSpc>
                <a:spcPct val="150000"/>
              </a:lnSpc>
              <a:buClr>
                <a:srgbClr val="A53010"/>
              </a:buClr>
              <a:defRPr/>
            </a:pPr>
            <a:r>
              <a:rPr kumimoji="0" lang="en-US" sz="2400" b="1"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FAMILY RELATED:</a:t>
            </a:r>
          </a:p>
          <a:p>
            <a:pPr marL="342900" marR="0" lvl="0" indent="-342900" algn="l" defTabSz="457200" rtl="0" eaLnBrk="1" fontAlgn="auto" latinLnBrk="0" hangingPunct="1">
              <a:lnSpc>
                <a:spcPct val="150000"/>
              </a:lnSpc>
              <a:spcBef>
                <a:spcPts val="1000"/>
              </a:spcBef>
              <a:spcAft>
                <a:spcPts val="0"/>
              </a:spcAft>
              <a:buClr>
                <a:srgbClr val="A5301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Parental criminality and alcoholism.</a:t>
            </a:r>
          </a:p>
          <a:p>
            <a:pPr marL="342900" marR="0" lvl="0" indent="-342900" algn="l" defTabSz="457200" rtl="0" eaLnBrk="1" fontAlgn="auto" latinLnBrk="0" hangingPunct="1">
              <a:lnSpc>
                <a:spcPct val="150000"/>
              </a:lnSpc>
              <a:spcBef>
                <a:spcPts val="1000"/>
              </a:spcBef>
              <a:spcAft>
                <a:spcPts val="0"/>
              </a:spcAft>
              <a:buClr>
                <a:srgbClr val="A5301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High hostility/discord focused on the child.</a:t>
            </a:r>
          </a:p>
          <a:p>
            <a:pPr marL="342900" marR="0" lvl="0" indent="-342900" algn="l" defTabSz="457200" rtl="0" eaLnBrk="1" fontAlgn="auto" latinLnBrk="0" hangingPunct="1">
              <a:lnSpc>
                <a:spcPct val="150000"/>
              </a:lnSpc>
              <a:spcBef>
                <a:spcPts val="1000"/>
              </a:spcBef>
              <a:spcAft>
                <a:spcPts val="0"/>
              </a:spcAft>
              <a:buClr>
                <a:srgbClr val="A5301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Harsh inconsistent parenting.</a:t>
            </a:r>
          </a:p>
          <a:p>
            <a:pPr marL="342900" marR="0" lvl="0" indent="-342900" algn="l" defTabSz="457200" rtl="0" eaLnBrk="1" fontAlgn="auto" latinLnBrk="0" hangingPunct="1">
              <a:lnSpc>
                <a:spcPct val="150000"/>
              </a:lnSpc>
              <a:spcBef>
                <a:spcPts val="1000"/>
              </a:spcBef>
              <a:spcAft>
                <a:spcPts val="0"/>
              </a:spcAft>
              <a:buClr>
                <a:srgbClr val="A5301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Low income.</a:t>
            </a:r>
          </a:p>
          <a:p>
            <a:pPr>
              <a:lnSpc>
                <a:spcPct val="150000"/>
              </a:lnSpc>
            </a:pPr>
            <a:r>
              <a:rPr lang="en-US" sz="2400" b="1" dirty="0"/>
              <a:t>ENVIRONMENT RELATED:</a:t>
            </a:r>
          </a:p>
          <a:p>
            <a:pPr>
              <a:lnSpc>
                <a:spcPct val="150000"/>
              </a:lnSpc>
              <a:buFont typeface="Arial" panose="020B0604020202020204" pitchFamily="34" charset="0"/>
              <a:buChar char="•"/>
            </a:pPr>
            <a:r>
              <a:rPr lang="en-US" sz="2400" dirty="0"/>
              <a:t>Economically deprived areas.</a:t>
            </a:r>
          </a:p>
          <a:p>
            <a:pPr>
              <a:lnSpc>
                <a:spcPct val="150000"/>
              </a:lnSpc>
              <a:buFont typeface="Arial" panose="020B0604020202020204" pitchFamily="34" charset="0"/>
              <a:buChar char="•"/>
            </a:pPr>
            <a:r>
              <a:rPr lang="en-US" sz="2400" dirty="0"/>
              <a:t>Ineffective/absence of schools</a:t>
            </a:r>
          </a:p>
        </p:txBody>
      </p:sp>
      <p:sp>
        <p:nvSpPr>
          <p:cNvPr id="4" name="Slide Number Placeholder 3">
            <a:extLst>
              <a:ext uri="{FF2B5EF4-FFF2-40B4-BE49-F238E27FC236}">
                <a16:creationId xmlns:a16="http://schemas.microsoft.com/office/drawing/2014/main" id="{7F9660DE-6E52-4B2D-BCF7-0CF73E4A3FB1}"/>
              </a:ext>
            </a:extLst>
          </p:cNvPr>
          <p:cNvSpPr>
            <a:spLocks noGrp="1"/>
          </p:cNvSpPr>
          <p:nvPr>
            <p:ph type="sldNum" sz="quarter" idx="12"/>
          </p:nvPr>
        </p:nvSpPr>
        <p:spPr/>
        <p:txBody>
          <a:bodyPr/>
          <a:lstStyle/>
          <a:p>
            <a:fld id="{D57F1E4F-1CFF-5643-939E-217C01CDF565}" type="slidenum">
              <a:rPr lang="en-US" smtClean="0"/>
              <a:t>31</a:t>
            </a:fld>
            <a:endParaRPr lang="en-US" dirty="0"/>
          </a:p>
        </p:txBody>
      </p:sp>
    </p:spTree>
    <p:extLst>
      <p:ext uri="{BB962C8B-B14F-4D97-AF65-F5344CB8AC3E}">
        <p14:creationId xmlns:p14="http://schemas.microsoft.com/office/powerpoint/2010/main" val="786452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Title 1"/>
          <p:cNvSpPr>
            <a:spLocks noGrp="1"/>
          </p:cNvSpPr>
          <p:nvPr>
            <p:ph type="title"/>
          </p:nvPr>
        </p:nvSpPr>
        <p:spPr/>
        <p:txBody>
          <a:bodyPr/>
          <a:lstStyle/>
          <a:p>
            <a:r>
              <a:rPr lang="en-US" b="1" i="1" dirty="0"/>
              <a:t>CONCLUSION.</a:t>
            </a:r>
          </a:p>
        </p:txBody>
      </p:sp>
      <p:sp>
        <p:nvSpPr>
          <p:cNvPr id="1048697" name="Content Placeholder 2"/>
          <p:cNvSpPr>
            <a:spLocks noGrp="1"/>
          </p:cNvSpPr>
          <p:nvPr>
            <p:ph idx="1"/>
          </p:nvPr>
        </p:nvSpPr>
        <p:spPr>
          <a:xfrm>
            <a:off x="2589212" y="1404730"/>
            <a:ext cx="8915400" cy="4506492"/>
          </a:xfrm>
        </p:spPr>
        <p:txBody>
          <a:bodyPr>
            <a:normAutofit/>
          </a:bodyPr>
          <a:lstStyle/>
          <a:p>
            <a:pPr>
              <a:lnSpc>
                <a:spcPct val="150000"/>
              </a:lnSpc>
            </a:pPr>
            <a:r>
              <a:rPr lang="en-US" sz="2400" dirty="0"/>
              <a:t>Conduct dissocial disorders are characterized by a repetitive pattern of behavior in which the basic rights of others or laws are violated.</a:t>
            </a:r>
          </a:p>
          <a:p>
            <a:pPr>
              <a:lnSpc>
                <a:spcPct val="150000"/>
              </a:lnSpc>
            </a:pPr>
            <a:r>
              <a:rPr lang="en-US" sz="2400" dirty="0"/>
              <a:t>It occurs more in adolescence. However, it can occur in late childhood.</a:t>
            </a:r>
          </a:p>
          <a:p>
            <a:pPr>
              <a:lnSpc>
                <a:spcPct val="150000"/>
              </a:lnSpc>
            </a:pPr>
            <a:r>
              <a:rPr lang="en-US" sz="2400" dirty="0"/>
              <a:t>Early detection by differentiating it from mere mischief is paramount for early intervention.</a:t>
            </a:r>
          </a:p>
        </p:txBody>
      </p:sp>
      <p:sp>
        <p:nvSpPr>
          <p:cNvPr id="1048698" name="Slide Number Placeholder 3"/>
          <p:cNvSpPr>
            <a:spLocks noGrp="1"/>
          </p:cNvSpPr>
          <p:nvPr>
            <p:ph type="sldNum" sz="quarter" idx="12"/>
          </p:nvPr>
        </p:nvSpPr>
        <p:spPr/>
        <p:txBody>
          <a:bodyPr/>
          <a:lstStyle/>
          <a:p>
            <a:fld id="{D57F1E4F-1CFF-5643-939E-217C01CDF565}" type="slidenum">
              <a:rPr lang="en-US" smtClean="0"/>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B01EF6-6ABE-4CCD-A872-5A3CCD156C39}"/>
              </a:ext>
            </a:extLst>
          </p:cNvPr>
          <p:cNvSpPr>
            <a:spLocks noGrp="1"/>
          </p:cNvSpPr>
          <p:nvPr>
            <p:ph idx="1"/>
          </p:nvPr>
        </p:nvSpPr>
        <p:spPr>
          <a:xfrm>
            <a:off x="2589212" y="134471"/>
            <a:ext cx="8915400" cy="6723529"/>
          </a:xfrm>
        </p:spPr>
        <p:txBody>
          <a:bodyPr>
            <a:normAutofit/>
          </a:bodyPr>
          <a:lstStyle/>
          <a:p>
            <a:r>
              <a:rPr lang="en-US" dirty="0"/>
              <a:t>CASE VIGNETTE.</a:t>
            </a:r>
          </a:p>
          <a:p>
            <a:pPr>
              <a:buFont typeface="Arial" panose="020B0604020202020204" pitchFamily="34" charset="0"/>
              <a:buChar char="•"/>
            </a:pPr>
            <a:r>
              <a:rPr lang="en-US" dirty="0"/>
              <a:t>A 15-year old boy is brought to the child and adolescent psychiatry clinic by his mother because of worsening behavioral problems over the past 2 years.</a:t>
            </a:r>
          </a:p>
          <a:p>
            <a:pPr>
              <a:buFont typeface="Arial" panose="020B0604020202020204" pitchFamily="34" charset="0"/>
              <a:buChar char="•"/>
            </a:pPr>
            <a:r>
              <a:rPr lang="en-US" dirty="0"/>
              <a:t>He has become increasingly aggressive and defiant at home and in school. He frequently gets into fights with other students, threatens younger children and has deliberately damaged school properties. On several occasions, he has stolen money and mobile phones from classmates and denied responsibility despite evidence.</a:t>
            </a:r>
          </a:p>
          <a:p>
            <a:pPr>
              <a:buFont typeface="Arial" panose="020B0604020202020204" pitchFamily="34" charset="0"/>
              <a:buChar char="•"/>
            </a:pPr>
            <a:r>
              <a:rPr lang="en-US" dirty="0"/>
              <a:t>His academic performance has deteriorated over time and he has been suspended from school several times. He shows little remorse after hurting others and often blames victims for what happened. No history of hallucination, delusion or mood disorder.</a:t>
            </a:r>
          </a:p>
          <a:p>
            <a:pPr>
              <a:buFont typeface="Arial" panose="020B0604020202020204" pitchFamily="34" charset="0"/>
              <a:buChar char="•"/>
            </a:pPr>
            <a:r>
              <a:rPr lang="en-US" dirty="0"/>
              <a:t>On mental state examination, he was irritable and poorly cooperative but oriented with no evidence of psychosis.</a:t>
            </a:r>
          </a:p>
          <a:p>
            <a:pPr>
              <a:buFont typeface="Arial" panose="020B0604020202020204" pitchFamily="34" charset="0"/>
              <a:buChar char="•"/>
            </a:pPr>
            <a:r>
              <a:rPr lang="en-US" dirty="0"/>
              <a:t>Physical examination findings essentially normal.</a:t>
            </a:r>
          </a:p>
          <a:p>
            <a:pPr>
              <a:buFont typeface="Arial" panose="020B0604020202020204" pitchFamily="34" charset="0"/>
              <a:buChar char="•"/>
            </a:pPr>
            <a:r>
              <a:rPr lang="en-US" dirty="0"/>
              <a:t>Q1: WHAT IS THE DIAGNOSIS HERE</a:t>
            </a:r>
          </a:p>
          <a:p>
            <a:pPr>
              <a:buFont typeface="Arial" panose="020B0604020202020204" pitchFamily="34" charset="0"/>
              <a:buChar char="•"/>
            </a:pPr>
            <a:r>
              <a:rPr lang="en-US" dirty="0"/>
              <a:t>Q2: LIST THE KEY FEATURES DEMONSTRATED.</a:t>
            </a:r>
          </a:p>
        </p:txBody>
      </p:sp>
      <p:sp>
        <p:nvSpPr>
          <p:cNvPr id="4" name="Slide Number Placeholder 3">
            <a:extLst>
              <a:ext uri="{FF2B5EF4-FFF2-40B4-BE49-F238E27FC236}">
                <a16:creationId xmlns:a16="http://schemas.microsoft.com/office/drawing/2014/main" id="{DD6420A2-907A-4079-A721-235A95530971}"/>
              </a:ext>
            </a:extLst>
          </p:cNvPr>
          <p:cNvSpPr>
            <a:spLocks noGrp="1"/>
          </p:cNvSpPr>
          <p:nvPr>
            <p:ph type="sldNum" sz="quarter" idx="12"/>
          </p:nvPr>
        </p:nvSpPr>
        <p:spPr/>
        <p:txBody>
          <a:bodyPr/>
          <a:lstStyle/>
          <a:p>
            <a:fld id="{D57F1E4F-1CFF-5643-939E-217C01CDF565}" type="slidenum">
              <a:rPr lang="en-US" smtClean="0"/>
              <a:t>33</a:t>
            </a:fld>
            <a:endParaRPr lang="en-US" dirty="0"/>
          </a:p>
        </p:txBody>
      </p:sp>
    </p:spTree>
    <p:extLst>
      <p:ext uri="{BB962C8B-B14F-4D97-AF65-F5344CB8AC3E}">
        <p14:creationId xmlns:p14="http://schemas.microsoft.com/office/powerpoint/2010/main" val="41630181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FB1D79-3EB8-40FA-A34C-F5BAA3423CD1}"/>
              </a:ext>
            </a:extLst>
          </p:cNvPr>
          <p:cNvSpPr>
            <a:spLocks noGrp="1"/>
          </p:cNvSpPr>
          <p:nvPr>
            <p:ph idx="1"/>
          </p:nvPr>
        </p:nvSpPr>
        <p:spPr>
          <a:xfrm>
            <a:off x="2589212" y="336176"/>
            <a:ext cx="8915400" cy="5575046"/>
          </a:xfrm>
        </p:spPr>
        <p:txBody>
          <a:bodyPr>
            <a:noAutofit/>
          </a:bodyPr>
          <a:lstStyle/>
          <a:p>
            <a:r>
              <a:rPr lang="en-US" sz="2000" dirty="0"/>
              <a:t>ANSWERS</a:t>
            </a:r>
          </a:p>
          <a:p>
            <a:r>
              <a:rPr lang="en-US" sz="2000" dirty="0"/>
              <a:t>Q1: CONDUCT-DISSOCIAL DISORDER.</a:t>
            </a:r>
          </a:p>
          <a:p>
            <a:r>
              <a:rPr lang="en-US" sz="2000" dirty="0"/>
              <a:t>Q2: </a:t>
            </a:r>
          </a:p>
          <a:p>
            <a:pPr>
              <a:buAutoNum type="arabicPeriod"/>
            </a:pPr>
            <a:r>
              <a:rPr lang="en-US" sz="2000" dirty="0"/>
              <a:t>AGGRESSION TOWARD PEOPLE/ANIMALS.           </a:t>
            </a:r>
          </a:p>
          <a:p>
            <a:pPr>
              <a:buAutoNum type="arabicPeriod"/>
            </a:pPr>
            <a:r>
              <a:rPr lang="en-US" sz="2000" dirty="0"/>
              <a:t> DESTRUCTION OF PROPERTY.</a:t>
            </a:r>
          </a:p>
          <a:p>
            <a:pPr>
              <a:buAutoNum type="arabicPeriod"/>
            </a:pPr>
            <a:r>
              <a:rPr lang="en-US" sz="2000" dirty="0"/>
              <a:t> DECEITFULNESS AND THEFT.</a:t>
            </a:r>
          </a:p>
          <a:p>
            <a:pPr>
              <a:buAutoNum type="arabicPeriod"/>
            </a:pPr>
            <a:r>
              <a:rPr lang="en-US" sz="2000" dirty="0"/>
              <a:t>SERIOUS RULE VIOLATIONS.</a:t>
            </a:r>
          </a:p>
          <a:p>
            <a:pPr>
              <a:buAutoNum type="arabicPeriod"/>
            </a:pPr>
            <a:r>
              <a:rPr lang="en-US" sz="2000" dirty="0"/>
              <a:t>TRUANCY.</a:t>
            </a:r>
          </a:p>
          <a:p>
            <a:pPr>
              <a:buAutoNum type="arabicPeriod"/>
            </a:pPr>
            <a:r>
              <a:rPr lang="en-US" sz="2000" dirty="0"/>
              <a:t>PERSISTENT ANTISOCIAL BEHAVIOR.</a:t>
            </a:r>
          </a:p>
          <a:p>
            <a:pPr>
              <a:buAutoNum type="arabicPeriod"/>
            </a:pPr>
            <a:r>
              <a:rPr lang="en-US" sz="2000" dirty="0"/>
              <a:t>LIMITED REMORSE/EMPATHY</a:t>
            </a:r>
          </a:p>
          <a:p>
            <a:pPr marL="0" indent="0">
              <a:buNone/>
            </a:pPr>
            <a:endParaRPr lang="en-US" sz="2000" dirty="0"/>
          </a:p>
          <a:p>
            <a:pPr marL="0" indent="0">
              <a:buNone/>
            </a:pPr>
            <a:r>
              <a:rPr lang="en-US" sz="2000" dirty="0"/>
              <a:t>   </a:t>
            </a:r>
          </a:p>
          <a:p>
            <a:pPr marL="0" indent="0">
              <a:buNone/>
            </a:pPr>
            <a:r>
              <a:rPr lang="en-US" sz="2000" dirty="0"/>
              <a:t>        </a:t>
            </a:r>
          </a:p>
        </p:txBody>
      </p:sp>
      <p:sp>
        <p:nvSpPr>
          <p:cNvPr id="4" name="Slide Number Placeholder 3">
            <a:extLst>
              <a:ext uri="{FF2B5EF4-FFF2-40B4-BE49-F238E27FC236}">
                <a16:creationId xmlns:a16="http://schemas.microsoft.com/office/drawing/2014/main" id="{D2CFF1E3-5C76-4523-B753-D1539B64C81B}"/>
              </a:ext>
            </a:extLst>
          </p:cNvPr>
          <p:cNvSpPr>
            <a:spLocks noGrp="1"/>
          </p:cNvSpPr>
          <p:nvPr>
            <p:ph type="sldNum" sz="quarter" idx="12"/>
          </p:nvPr>
        </p:nvSpPr>
        <p:spPr/>
        <p:txBody>
          <a:bodyPr/>
          <a:lstStyle/>
          <a:p>
            <a:fld id="{D57F1E4F-1CFF-5643-939E-217C01CDF565}" type="slidenum">
              <a:rPr lang="en-US" smtClean="0"/>
              <a:t>34</a:t>
            </a:fld>
            <a:endParaRPr lang="en-US" dirty="0"/>
          </a:p>
        </p:txBody>
      </p:sp>
    </p:spTree>
    <p:extLst>
      <p:ext uri="{BB962C8B-B14F-4D97-AF65-F5344CB8AC3E}">
        <p14:creationId xmlns:p14="http://schemas.microsoft.com/office/powerpoint/2010/main" val="1018242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9" name="Title 1"/>
          <p:cNvSpPr>
            <a:spLocks noGrp="1"/>
          </p:cNvSpPr>
          <p:nvPr>
            <p:ph type="title"/>
          </p:nvPr>
        </p:nvSpPr>
        <p:spPr/>
        <p:txBody>
          <a:bodyPr/>
          <a:lstStyle/>
          <a:p>
            <a:r>
              <a:rPr lang="en-US" b="1" i="1" dirty="0"/>
              <a:t>REFERENCES.</a:t>
            </a:r>
          </a:p>
        </p:txBody>
      </p:sp>
      <p:sp>
        <p:nvSpPr>
          <p:cNvPr id="1048700" name="Content Placeholder 2"/>
          <p:cNvSpPr>
            <a:spLocks noGrp="1"/>
          </p:cNvSpPr>
          <p:nvPr>
            <p:ph idx="1"/>
          </p:nvPr>
        </p:nvSpPr>
        <p:spPr>
          <a:xfrm>
            <a:off x="2589212" y="1152907"/>
            <a:ext cx="8915400" cy="4758315"/>
          </a:xfrm>
        </p:spPr>
        <p:txBody>
          <a:bodyPr>
            <a:normAutofit/>
          </a:bodyPr>
          <a:lstStyle/>
          <a:p>
            <a:pPr>
              <a:lnSpc>
                <a:spcPct val="150000"/>
              </a:lnSpc>
            </a:pPr>
            <a:r>
              <a:rPr lang="en-US" sz="2400" dirty="0"/>
              <a:t>Benjamin J. Sadock; synopsis of psychiatry, Kaplan and Sadock’s. 11</a:t>
            </a:r>
            <a:r>
              <a:rPr lang="en-US" sz="2400" baseline="30000" dirty="0"/>
              <a:t>th</a:t>
            </a:r>
            <a:r>
              <a:rPr lang="en-US" sz="2400" dirty="0"/>
              <a:t> Edition, chapter 31;pages 1247-1253.</a:t>
            </a:r>
          </a:p>
          <a:p>
            <a:pPr>
              <a:lnSpc>
                <a:spcPct val="150000"/>
              </a:lnSpc>
            </a:pPr>
            <a:r>
              <a:rPr lang="en-US" sz="2400" dirty="0"/>
              <a:t>Harrison et al. Shorter Oxford textbook of Psychiatry. 7</a:t>
            </a:r>
            <a:r>
              <a:rPr lang="en-US" sz="2400" baseline="30000" dirty="0"/>
              <a:t>th</a:t>
            </a:r>
            <a:r>
              <a:rPr lang="en-US" sz="2400" dirty="0"/>
              <a:t> Edition. Chapter 16; pages 832-839.</a:t>
            </a:r>
          </a:p>
          <a:p>
            <a:pPr>
              <a:lnSpc>
                <a:spcPct val="150000"/>
              </a:lnSpc>
            </a:pPr>
            <a:r>
              <a:rPr lang="en-US" sz="2400" dirty="0"/>
              <a:t>Clinical Descriptions and Diagnostic Requirements for ICD-11; Disruptive Behaviors </a:t>
            </a:r>
            <a:r>
              <a:rPr lang="en-US" sz="2400"/>
              <a:t>and Dissocial </a:t>
            </a:r>
            <a:r>
              <a:rPr lang="en-US" sz="2400" dirty="0"/>
              <a:t>Disorders. </a:t>
            </a:r>
          </a:p>
        </p:txBody>
      </p:sp>
      <p:sp>
        <p:nvSpPr>
          <p:cNvPr id="1048701" name="Slide Number Placeholder 3"/>
          <p:cNvSpPr>
            <a:spLocks noGrp="1"/>
          </p:cNvSpPr>
          <p:nvPr>
            <p:ph type="sldNum" sz="quarter" idx="12"/>
          </p:nvPr>
        </p:nvSpPr>
        <p:spPr/>
        <p:txBody>
          <a:bodyPr/>
          <a:lstStyle/>
          <a:p>
            <a:fld id="{D57F1E4F-1CFF-5643-939E-217C01CDF565}" type="slidenum">
              <a:rPr lang="en-US" smtClean="0"/>
              <a:t>35</a:t>
            </a:fld>
            <a:endParaRPr lang="en-US" dirty="0"/>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658</TotalTime>
  <Words>1973</Words>
  <Application>Microsoft Office PowerPoint</Application>
  <PresentationFormat>Widescreen</PresentationFormat>
  <Paragraphs>283</Paragraphs>
  <Slides>35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Calibri Light</vt:lpstr>
      <vt:lpstr>Century Gothic</vt:lpstr>
      <vt:lpstr>Wingdings</vt:lpstr>
      <vt:lpstr>Wingdings 3</vt:lpstr>
      <vt:lpstr>Wisp</vt:lpstr>
      <vt:lpstr>CONDUCT-DISSOCIAL DISORDER; CHALLENGES AND MANAGEMENT.                                                         BY         DR. OGBODO, DANIEL O.       A CLINICAL MEETING PRESENTATION. FEDERAL NEURO-PSYCHIATRIC HOSPITAL, BENIN.                             23-09-2026. </vt:lpstr>
      <vt:lpstr>OUTLINE.</vt:lpstr>
      <vt:lpstr>OBJECTIVES.</vt:lpstr>
      <vt:lpstr>INTRODUCTION/DEFINITION.</vt:lpstr>
      <vt:lpstr>EPIDEMIOLOGY.</vt:lpstr>
      <vt:lpstr>PowerPoint Presentation</vt:lpstr>
      <vt:lpstr>PowerPoint Presentation</vt:lpstr>
      <vt:lpstr>CLINICAL FEATURES  (CNTD).</vt:lpstr>
      <vt:lpstr>ETIOLOGY/RISK FACTORS.</vt:lpstr>
      <vt:lpstr>PowerPoint Presentation</vt:lpstr>
      <vt:lpstr>PowerPoint Presentation</vt:lpstr>
      <vt:lpstr>ETIOLOGY/RISK FACTORS(CONTD).</vt:lpstr>
      <vt:lpstr>DIAGNOSTIC CRITERIA.</vt:lpstr>
      <vt:lpstr>DIAGNOSTIC CRITERIA(CNTD).</vt:lpstr>
      <vt:lpstr>SPECIFIERS BASED ON AGE.</vt:lpstr>
      <vt:lpstr>DIFFERENTIAL DIAGNOSIS.</vt:lpstr>
      <vt:lpstr>COMORBIDITIES</vt:lpstr>
      <vt:lpstr>CHALLENGES POSED BY CDD.</vt:lpstr>
      <vt:lpstr>PowerPoint Presentation</vt:lpstr>
      <vt:lpstr>MANAGEMENT OF CDD.</vt:lpstr>
      <vt:lpstr>PowerPoint Presentation</vt:lpstr>
      <vt:lpstr>ROLE OF MEDICATIONS.</vt:lpstr>
      <vt:lpstr>PSYCHOLOGICAL AND PHYSIOLOGICAL INTERVENTIONS.</vt:lpstr>
      <vt:lpstr>PARENT/CAREGIVER MANAGEMENT.</vt:lpstr>
      <vt:lpstr>SCHOOL-BASED MANAGEMENT.</vt:lpstr>
      <vt:lpstr>MANAGEMENT OF SEVERE CASES.</vt:lpstr>
      <vt:lpstr>PREVENTION</vt:lpstr>
      <vt:lpstr>PowerPoint Presentation</vt:lpstr>
      <vt:lpstr>PROGNOSIS</vt:lpstr>
      <vt:lpstr>PowerPoint Presentation</vt:lpstr>
      <vt:lpstr>PowerPoint Presentation</vt:lpstr>
      <vt:lpstr>CONCLUSION.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CONDUCT DISSOCIAL DISORDER; CHALLENGES AND MANAGEMENT.                              BY         DR. OGBODO, DANIEL O. FEDERAL NEURO-PSYCHIATRIC HOSPITAL, BENIN.                             16-09-2026.</dc:title>
  <dc:creator>Dr Ogbodo</dc:creator>
  <cp:lastModifiedBy>USER</cp:lastModifiedBy>
  <cp:revision>38</cp:revision>
  <dcterms:created xsi:type="dcterms:W3CDTF">2026-08-24T00:29:16Z</dcterms:created>
  <dcterms:modified xsi:type="dcterms:W3CDTF">2026-09-23T06:28:31Z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8f36c473c6034e6e91ec30af3d0f2980</vt:lpwstr>
  </property>
</Properties>
</file>