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97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98" r:id="rId23"/>
    <p:sldId id="277" r:id="rId24"/>
    <p:sldId id="278" r:id="rId25"/>
    <p:sldId id="279" r:id="rId26"/>
    <p:sldId id="280" r:id="rId27"/>
    <p:sldId id="281" r:id="rId28"/>
    <p:sldId id="282" r:id="rId29"/>
    <p:sldId id="299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96" autoAdjust="0"/>
    <p:restoredTop sz="86456" autoAdjust="0"/>
  </p:normalViewPr>
  <p:slideViewPr>
    <p:cSldViewPr snapToGrid="0" showGuides="1">
      <p:cViewPr varScale="1">
        <p:scale>
          <a:sx n="70" d="100"/>
          <a:sy n="70" d="100"/>
        </p:scale>
        <p:origin x="-282" y="-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58" y="15324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9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9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04879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9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9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5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6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7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2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3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7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7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7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7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78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9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1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8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83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4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4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8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8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88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89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90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9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9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6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757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5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5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62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6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6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75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INTRODUCTION TO NEUROTRANSMITTERS AND BRAIN RECEPTORS</a:t>
            </a:r>
          </a:p>
        </p:txBody>
      </p:sp>
      <p:sp>
        <p:nvSpPr>
          <p:cNvPr id="1048620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PRESENTER</a:t>
            </a:r>
          </a:p>
          <a:p>
            <a:r>
              <a:rPr lang="en-US" dirty="0" smtClean="0"/>
              <a:t> DR UMEH CHUKWUEMERIE JOSEPH</a:t>
            </a:r>
          </a:p>
          <a:p>
            <a:r>
              <a:rPr lang="en-US" dirty="0" smtClean="0"/>
              <a:t>FEDERAL </a:t>
            </a:r>
            <a:r>
              <a:rPr lang="en-US" dirty="0"/>
              <a:t>NEUROPSYCHIATRIC HOSPITAL, BENIN</a:t>
            </a:r>
          </a:p>
          <a:p>
            <a:r>
              <a:rPr lang="en-US" dirty="0"/>
              <a:t>19/08/2026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104862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857" lnSpcReduction="10000"/>
          </a:bodyPr>
          <a:lstStyle/>
          <a:p>
            <a:r>
              <a:rPr lang="en-US" dirty="0" smtClean="0"/>
              <a:t>LEARNING OBJECTIVES</a:t>
            </a:r>
          </a:p>
          <a:p>
            <a:endParaRPr lang="en-US" dirty="0" smtClean="0"/>
          </a:p>
          <a:p>
            <a:r>
              <a:rPr lang="en-US" dirty="0" smtClean="0"/>
              <a:t>INTRODUCTION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CLASSIFICATION</a:t>
            </a:r>
          </a:p>
          <a:p>
            <a:endParaRPr lang="en-US" dirty="0" smtClean="0"/>
          </a:p>
          <a:p>
            <a:r>
              <a:rPr lang="en-US" dirty="0" smtClean="0"/>
              <a:t>NEUROTRANSMITTERS </a:t>
            </a:r>
            <a:r>
              <a:rPr lang="en-US" dirty="0"/>
              <a:t>AND THEIR RECEPTORS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  <a:p>
            <a:endParaRPr lang="en-US" dirty="0"/>
          </a:p>
          <a:p>
            <a:r>
              <a:rPr lang="en-US" dirty="0"/>
              <a:t>REFERENCES</a:t>
            </a:r>
          </a:p>
        </p:txBody>
      </p:sp>
      <p:sp>
        <p:nvSpPr>
          <p:cNvPr id="104862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 dirty="0"/>
          </a:p>
        </p:txBody>
      </p:sp>
      <p:sp>
        <p:nvSpPr>
          <p:cNvPr id="104862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 smtClean="0">
                <a:sym typeface="+mn-ea"/>
              </a:rPr>
              <a:t>Describe synthesis, storage, release, reuptake and degradation of major neurotransmitters.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lang="en-US" sz="2800" dirty="0" smtClean="0">
                <a:sym typeface="+mn-ea"/>
              </a:rPr>
              <a:t>Define neurotransmitters and receptors and explain their role in chemical communication.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 smtClean="0">
                <a:sym typeface="+mn-ea"/>
              </a:rPr>
              <a:t>Review major monoamine, cholinergic and amino-acid neurotransmitter systems.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 smtClean="0">
                <a:sym typeface="+mn-ea"/>
              </a:rPr>
              <a:t>Relate neurotransmitter</a:t>
            </a:r>
            <a:r>
              <a:rPr lang="en-US" sz="2800" dirty="0" smtClean="0">
                <a:sym typeface="+mn-ea"/>
              </a:rPr>
              <a:t>s and </a:t>
            </a:r>
            <a:r>
              <a:rPr sz="2800" smtClean="0">
                <a:sym typeface="+mn-ea"/>
              </a:rPr>
              <a:t>receptor</a:t>
            </a:r>
            <a:r>
              <a:rPr lang="en-US" sz="2800" dirty="0" smtClean="0">
                <a:sym typeface="+mn-ea"/>
              </a:rPr>
              <a:t>s</a:t>
            </a:r>
            <a:r>
              <a:rPr sz="2800" smtClean="0">
                <a:sym typeface="+mn-ea"/>
              </a:rPr>
              <a:t> to important neuropsychiatric disorders and drug actions.</a:t>
            </a:r>
          </a:p>
          <a:p>
            <a:endParaRPr lang="en-US" dirty="0"/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2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NEUROTRANSMITTER</a:t>
            </a:r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 chemical messenger released by a neuron that alters the activity of another cell through specific receptors.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lang="en-US" sz="2800">
                <a:sym typeface="+mn-ea"/>
              </a:rPr>
              <a:t>A typical</a:t>
            </a:r>
            <a:r>
              <a:rPr sz="2800">
                <a:sym typeface="+mn-ea"/>
              </a:rPr>
              <a:t> </a:t>
            </a:r>
            <a:r>
              <a:rPr lang="en-US" sz="2800">
                <a:sym typeface="+mn-ea"/>
              </a:rPr>
              <a:t>neuro</a:t>
            </a:r>
            <a:r>
              <a:rPr sz="2800">
                <a:sym typeface="+mn-ea"/>
              </a:rPr>
              <a:t>transmitter generally have </a:t>
            </a:r>
            <a:r>
              <a:rPr lang="en-US" sz="2800">
                <a:sym typeface="+mn-ea"/>
              </a:rPr>
              <a:t>mechanisms</a:t>
            </a:r>
            <a:r>
              <a:rPr sz="2800">
                <a:sym typeface="+mn-ea"/>
              </a:rPr>
              <a:t> for synthesis, storage and release.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The physiological effect depends on the receptor subtype and the target ce</a:t>
            </a:r>
            <a:r>
              <a:rPr lang="en-US" sz="2800">
                <a:sym typeface="+mn-ea"/>
              </a:rPr>
              <a:t>ll</a:t>
            </a:r>
            <a:endParaRPr lang="en-US" sz="2800"/>
          </a:p>
          <a:p>
            <a:endParaRPr lang="en-US"/>
          </a:p>
        </p:txBody>
      </p:sp>
      <p:sp>
        <p:nvSpPr>
          <p:cNvPr id="10486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NEUROTRANSMITTERS CONTD</a:t>
            </a:r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Neurotransmitter</a:t>
            </a:r>
            <a:r>
              <a:rPr lang="en-US" sz="2800">
                <a:sym typeface="+mn-ea"/>
              </a:rPr>
              <a:t>s</a:t>
            </a:r>
            <a:r>
              <a:rPr sz="2800">
                <a:sym typeface="+mn-ea"/>
              </a:rPr>
              <a:t> influence cognition, emotion, movement, arousal, sleep, motivation and autonomic functions.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 single behavioral process is usually influenced by several interacting </a:t>
            </a:r>
            <a:r>
              <a:rPr lang="en-US" sz="2800">
                <a:sym typeface="+mn-ea"/>
              </a:rPr>
              <a:t>neurotransmitters</a:t>
            </a:r>
            <a:r>
              <a:rPr sz="2800">
                <a:sym typeface="+mn-ea"/>
              </a:rPr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Receptor diversity allows the same </a:t>
            </a:r>
            <a:r>
              <a:rPr lang="en-US" sz="2800">
                <a:sym typeface="+mn-ea"/>
              </a:rPr>
              <a:t>nero</a:t>
            </a:r>
            <a:r>
              <a:rPr sz="2800">
                <a:sym typeface="+mn-ea"/>
              </a:rPr>
              <a:t>transmitter to produce different effects in different cells.</a:t>
            </a:r>
          </a:p>
          <a:p>
            <a:endParaRPr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0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NEUROTRANSMITTERS </a:t>
            </a:r>
            <a:r>
              <a:rPr lang="en-US" dirty="0" err="1"/>
              <a:t>MoA</a:t>
            </a:r>
            <a:endParaRPr lang="en-US" dirty="0"/>
          </a:p>
        </p:txBody>
      </p:sp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Action potential reaches the presynaptic terminal.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Voltage-gated Ca²⁺ channels open and Ca²⁺ enters the terminal.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Synaptic vesicles fuse with the membrane and release </a:t>
            </a:r>
            <a:r>
              <a:rPr lang="en-US" sz="2800">
                <a:sym typeface="+mn-ea"/>
              </a:rPr>
              <a:t>neuro</a:t>
            </a:r>
            <a:r>
              <a:rPr sz="2800">
                <a:sym typeface="+mn-ea"/>
              </a:rPr>
              <a:t>transmitter.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lang="en-US" sz="2800">
                <a:sym typeface="+mn-ea"/>
              </a:rPr>
              <a:t>neurot</a:t>
            </a:r>
            <a:r>
              <a:rPr sz="2800">
                <a:sym typeface="+mn-ea"/>
              </a:rPr>
              <a:t>ansmitter crosses the synaptic cleft and binds receptors.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Signal is terminated by reuptake, enzymatic degradation, diffusion or uptake by glia</a:t>
            </a:r>
            <a:r>
              <a:rPr lang="en-US" sz="2800">
                <a:sym typeface="+mn-ea"/>
              </a:rPr>
              <a:t> cells</a:t>
            </a:r>
            <a:r>
              <a:rPr sz="2800">
                <a:sym typeface="+mn-ea"/>
              </a:rPr>
              <a:t>.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59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04858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1048587" name="Content Placeholder 104858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588" name="Date Placeholder 104858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589" name="Slide Number Placeholder 104858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2097152" name="Picture 2097151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20780" y="549877"/>
            <a:ext cx="9499394" cy="580647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</a:t>
            </a:r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CHEMICAL CLASSIFICATION</a:t>
            </a:r>
          </a:p>
          <a:p>
            <a:endParaRPr lang="en-US"/>
          </a:p>
          <a:p>
            <a:r>
              <a:rPr lang="en-US"/>
              <a:t>FUNCTIONAL CLASSIFICATION</a:t>
            </a:r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59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CHEMICAL CLASSIFICATION</a:t>
            </a:r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b="1">
                <a:latin typeface="Calibri" panose="020F0502020204030204" charset="0"/>
                <a:sym typeface="+mn-ea"/>
              </a:rPr>
              <a:t>1. Acetylcholine</a:t>
            </a:r>
            <a:endParaRPr lang="en-US" b="1">
              <a:latin typeface="Calibri" panose="020F050202020403020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endParaRPr lang="en-US" b="1">
              <a:latin typeface="Calibri" panose="020F050202020403020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b="1">
                <a:latin typeface="Calibri" panose="020F0502020204030204" charset="0"/>
                <a:sym typeface="+mn-ea"/>
              </a:rPr>
              <a:t>2. Biogenic Amines</a:t>
            </a:r>
            <a:endParaRPr lang="en-US" b="1">
              <a:latin typeface="Calibri" panose="020F0502020204030204" charset="0"/>
            </a:endParaRPr>
          </a:p>
          <a:p>
            <a:pPr eaLnBrk="1" hangingPunct="1">
              <a:buFont typeface="Candara" panose="020E0502030303020204" charset="0"/>
              <a:buAutoNum type="alphaUcPeriod"/>
            </a:pPr>
            <a:r>
              <a:rPr lang="en-US">
                <a:latin typeface="Calibri" panose="020F0502020204030204" charset="0"/>
                <a:sym typeface="+mn-ea"/>
              </a:rPr>
              <a:t>Catecholamines: Dopamine, Norepinephrine and Epinephrine </a:t>
            </a:r>
            <a:endParaRPr lang="en-US">
              <a:latin typeface="Calibri" panose="020F0502020204030204" charset="0"/>
            </a:endParaRPr>
          </a:p>
          <a:p>
            <a:pPr eaLnBrk="1" hangingPunct="1">
              <a:buFont typeface="Candara" panose="020E0502030303020204" charset="0"/>
              <a:buAutoNum type="alphaUcPeriod"/>
            </a:pPr>
            <a:endParaRPr lang="en-US">
              <a:latin typeface="Calibri" panose="020F0502020204030204" charset="0"/>
            </a:endParaRPr>
          </a:p>
          <a:p>
            <a:pPr eaLnBrk="1" hangingPunct="1">
              <a:buFont typeface="Candara" panose="020E0502030303020204" charset="0"/>
              <a:buAutoNum type="alphaUcPeriod"/>
            </a:pPr>
            <a:r>
              <a:rPr lang="en-US">
                <a:latin typeface="Calibri" panose="020F0502020204030204" charset="0"/>
                <a:sym typeface="+mn-ea"/>
              </a:rPr>
              <a:t>Indolamines : Serotonin and histamine</a:t>
            </a:r>
          </a:p>
          <a:p>
            <a:pPr eaLnBrk="1" hangingPunct="1">
              <a:buFont typeface="Candara" panose="020E0502030303020204" charset="0"/>
              <a:buAutoNum type="alphaUcPeriod"/>
            </a:pPr>
            <a:endParaRPr lang="en-US">
              <a:latin typeface="Calibri" panose="020F0502020204030204" charset="0"/>
            </a:endParaRPr>
          </a:p>
          <a:p>
            <a:pPr marL="0" indent="0">
              <a:buNone/>
            </a:pPr>
            <a:endParaRPr lang="en-US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0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</a:t>
            </a:r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8929"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en-US" b="1">
                <a:latin typeface="Calibri" panose="020F0502020204030204" charset="0"/>
                <a:sym typeface="+mn-ea"/>
              </a:rPr>
              <a:t>3. Amino Acids</a:t>
            </a:r>
            <a:endParaRPr lang="en-US" b="1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GABA—Gamma -amino butyric acid </a:t>
            </a:r>
            <a:endParaRPr lang="en-US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Glycine </a:t>
            </a:r>
            <a:endParaRPr lang="en-US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Aspartate </a:t>
            </a:r>
            <a:endParaRPr lang="en-US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Glutamate </a:t>
            </a:r>
            <a:endParaRPr lang="en-US">
              <a:latin typeface="Calibri" panose="020F0502020204030204" charset="0"/>
            </a:endParaRPr>
          </a:p>
          <a:p>
            <a:pPr eaLnBrk="1" hangingPunct="1"/>
            <a:endParaRPr lang="en-US">
              <a:latin typeface="Calibri" panose="020F0502020204030204" charset="0"/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b="1">
                <a:latin typeface="Calibri" panose="020F0502020204030204" charset="0"/>
                <a:sym typeface="+mn-ea"/>
              </a:rPr>
              <a:t>4. Neuropeptides</a:t>
            </a:r>
            <a:endParaRPr lang="en-US" b="1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Substance P ,Endorphins and Encephalin</a:t>
            </a:r>
            <a:endParaRPr lang="en-US">
              <a:latin typeface="Calibri" panose="020F0502020204030204" charset="0"/>
            </a:endParaRPr>
          </a:p>
          <a:p>
            <a:pPr eaLnBrk="1" hangingPunct="1"/>
            <a:r>
              <a:rPr lang="en-US">
                <a:latin typeface="Calibri" panose="020F0502020204030204" charset="0"/>
                <a:sym typeface="+mn-ea"/>
              </a:rPr>
              <a:t>Somatostatin, gastrin, cholecystokinin, oxytocin, vasopressin, Luteinizing hormone releasing hormone (LHRH)</a:t>
            </a:r>
            <a:endParaRPr lang="en-US">
              <a:latin typeface="Calibri" panose="020F0502020204030204" charset="0"/>
            </a:endParaRPr>
          </a:p>
          <a:p>
            <a:pPr eaLnBrk="1" hangingPunct="1"/>
            <a:endParaRPr lang="en-US">
              <a:latin typeface="Calibri" panose="020F0502020204030204" charset="0"/>
            </a:endParaRPr>
          </a:p>
          <a:p>
            <a:endParaRPr lang="en-US"/>
          </a:p>
        </p:txBody>
      </p:sp>
      <p:sp>
        <p:nvSpPr>
          <p:cNvPr id="10486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0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CLASSIFICATION</a:t>
            </a:r>
          </a:p>
        </p:txBody>
      </p:sp>
      <p:sp>
        <p:nvSpPr>
          <p:cNvPr id="10486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>
                <a:latin typeface="Calibri" panose="020F0502020204030204" charset="0"/>
                <a:sym typeface="+mn-ea"/>
              </a:rPr>
              <a:t>5. Purines</a:t>
            </a:r>
            <a:endParaRPr lang="en-US" b="1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panose="020F0502020204030204" charset="0"/>
                <a:sym typeface="+mn-ea"/>
              </a:rPr>
              <a:t>Adenosine</a:t>
            </a:r>
            <a:endParaRPr lang="en-US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panose="020F0502020204030204" charset="0"/>
                <a:sym typeface="+mn-ea"/>
              </a:rPr>
              <a:t>ATP(Adenosine triphosphate)</a:t>
            </a:r>
            <a:endParaRPr lang="en-US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endParaRPr lang="en-US" b="1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>
                <a:latin typeface="Calibri" panose="020F0502020204030204" charset="0"/>
                <a:sym typeface="+mn-ea"/>
              </a:rPr>
              <a:t>6. Gases and Lipids</a:t>
            </a:r>
            <a:endParaRPr lang="en-US" b="1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panose="020F0502020204030204" charset="0"/>
                <a:sym typeface="+mn-ea"/>
              </a:rPr>
              <a:t>Nitric Oxide (NO)</a:t>
            </a:r>
            <a:endParaRPr lang="en-US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panose="020F0502020204030204" charset="0"/>
                <a:sym typeface="+mn-ea"/>
              </a:rPr>
              <a:t>Carbonmonooxide (CO)</a:t>
            </a:r>
            <a:endParaRPr lang="en-US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>
                <a:latin typeface="Calibri" panose="020F0502020204030204" charset="0"/>
                <a:sym typeface="+mn-ea"/>
              </a:rPr>
              <a:t>Cannabinoids</a:t>
            </a:r>
            <a:endParaRPr lang="en-US">
              <a:latin typeface="Calibri" panose="020F0502020204030204" charset="0"/>
            </a:endParaRPr>
          </a:p>
          <a:p>
            <a:pPr eaLnBrk="1" hangingPunct="1">
              <a:lnSpc>
                <a:spcPct val="90000"/>
              </a:lnSpc>
              <a:buFont typeface="Wingdings 2" panose="05020102010507070707" charset="0"/>
              <a:buNone/>
            </a:pPr>
            <a:endParaRPr lang="en-US">
              <a:latin typeface="Calibri" panose="020F0502020204030204" charset="0"/>
            </a:endParaRPr>
          </a:p>
          <a:p>
            <a:endParaRPr lang="en-US"/>
          </a:p>
        </p:txBody>
      </p:sp>
      <p:sp>
        <p:nvSpPr>
          <p:cNvPr id="104863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3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FUNCTIONAL CLASSIFICATION</a:t>
            </a:r>
          </a:p>
        </p:txBody>
      </p:sp>
      <p:sp>
        <p:nvSpPr>
          <p:cNvPr id="1048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/>
              <a:t>EXCITATORY NEUROTRANSMITTERS</a:t>
            </a:r>
          </a:p>
          <a:p>
            <a:pPr marL="0" indent="0">
              <a:buFont typeface="Wingdings" panose="05000000000000000000" pitchFamily="2" charset="2"/>
              <a:buNone/>
            </a:pPr>
            <a:endParaRPr lang="en-US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 Glutamate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Acetylcholine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Histamine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Dopamine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Norepinephrine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Epinephrin</a:t>
            </a:r>
            <a:endParaRPr lang="en-US"/>
          </a:p>
          <a:p>
            <a:endParaRPr lang="en-US"/>
          </a:p>
          <a:p>
            <a:pPr marL="0" indent="0">
              <a:buNone/>
            </a:pPr>
            <a:endParaRPr lang="en-US"/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3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INHIBITORY NEUROTRANSMITTERS</a:t>
            </a:r>
          </a:p>
        </p:txBody>
      </p:sp>
      <p:sp>
        <p:nvSpPr>
          <p:cNvPr id="10486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GABA (Gamma-aminobutyric acid)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Serotonin (5-HT)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Dopamine </a:t>
            </a: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dirty="0">
                <a:sym typeface="+mn-ea"/>
              </a:rPr>
              <a:t>Glycine </a:t>
            </a:r>
            <a:endParaRPr lang="en-US" dirty="0"/>
          </a:p>
          <a:p>
            <a:pPr marL="0" indent="0">
              <a:buFont typeface="Wingdings" panose="05000000000000000000" pitchFamily="2" charset="2"/>
              <a:buNone/>
            </a:pPr>
            <a:endParaRPr lang="en-US"/>
          </a:p>
        </p:txBody>
      </p:sp>
      <p:sp>
        <p:nvSpPr>
          <p:cNvPr id="104863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4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4" name="Title 104880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05" name="Content Placeholder 104880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06" name="Content Placeholder 104880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07" name="Date Placeholder 104880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808" name="Slide Number Placeholder 104880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2097153" name="Picture 209715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65479" y="298002"/>
            <a:ext cx="5161375" cy="6123608"/>
          </a:xfrm>
          <a:prstGeom prst="rect">
            <a:avLst/>
          </a:prstGeom>
        </p:spPr>
      </p:pic>
      <p:pic>
        <p:nvPicPr>
          <p:cNvPr id="2097154" name="Picture 2097153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rot="21552226">
            <a:off x="5894656" y="405528"/>
            <a:ext cx="5858510" cy="62086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RECEPTORS</a:t>
            </a:r>
          </a:p>
        </p:txBody>
      </p:sp>
      <p:sp>
        <p:nvSpPr>
          <p:cNvPr id="104864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/>
              <a:t>They are macromolecule or binding site located on the surface</a:t>
            </a:r>
          </a:p>
          <a:p>
            <a:pPr marL="0" indent="0">
              <a:buNone/>
            </a:pPr>
            <a:r>
              <a:rPr lang="en-US" altLang="en-US"/>
              <a:t>or inside the effector cell that serves to recognize the signal </a:t>
            </a:r>
          </a:p>
          <a:p>
            <a:pPr marL="0" indent="0">
              <a:buNone/>
            </a:pPr>
            <a:r>
              <a:rPr lang="en-US" altLang="en-US"/>
              <a:t>molecule or drug and initiate the response to it, but itself has no other </a:t>
            </a:r>
          </a:p>
          <a:p>
            <a:pPr marL="0" indent="0">
              <a:buNone/>
            </a:pPr>
            <a:r>
              <a:rPr lang="en-US" altLang="en-US"/>
              <a:t>function.</a:t>
            </a:r>
          </a:p>
          <a:p>
            <a:pPr marL="0" indent="0">
              <a:buNone/>
            </a:pPr>
            <a:r>
              <a:rPr lang="en-US" altLang="en-US"/>
              <a:t>  </a:t>
            </a:r>
            <a:r>
              <a:rPr>
                <a:sym typeface="+mn-ea"/>
              </a:rPr>
              <a:t>Receptor distribution and coupling help determine the behavioral effect of a </a:t>
            </a:r>
            <a:r>
              <a:rPr lang="en-US">
                <a:sym typeface="+mn-ea"/>
              </a:rPr>
              <a:t>neuro</a:t>
            </a:r>
            <a:r>
              <a:rPr>
                <a:sym typeface="+mn-ea"/>
              </a:rPr>
              <a:t>transmitter.</a:t>
            </a:r>
          </a:p>
          <a:p>
            <a:pPr marL="0" indent="0">
              <a:buNone/>
            </a:pPr>
            <a:r>
              <a:rPr>
                <a:sym typeface="+mn-ea"/>
              </a:rPr>
              <a:t>The same neurotransmitter can excite one cell and inhibit another.</a:t>
            </a:r>
          </a:p>
          <a:p>
            <a:pPr marL="0" indent="0">
              <a:buNone/>
            </a:pPr>
            <a:r>
              <a:rPr lang="en-US">
                <a:sym typeface="+mn-ea"/>
              </a:rPr>
              <a:t>  </a:t>
            </a:r>
            <a:endParaRPr>
              <a:sym typeface="+mn-ea"/>
            </a:endParaRPr>
          </a:p>
          <a:p>
            <a:pPr marL="0" indent="0">
              <a:buNone/>
            </a:pPr>
            <a:endParaRPr lang="en-US" altLang="en-US"/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4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RECEPTORS CONTD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Autoreceptors</a:t>
            </a:r>
          </a:p>
          <a:p>
            <a:endParaRPr lang="en-US"/>
          </a:p>
          <a:p>
            <a:r>
              <a:rPr lang="en-US"/>
              <a:t>Heteroreceptors</a:t>
            </a:r>
          </a:p>
          <a:p>
            <a:endParaRPr lang="en-US"/>
          </a:p>
          <a:p>
            <a:r>
              <a:rPr lang="en-US"/>
              <a:t>Ionotropic receptors</a:t>
            </a:r>
          </a:p>
          <a:p>
            <a:endParaRPr lang="en-US"/>
          </a:p>
          <a:p>
            <a:r>
              <a:rPr lang="en-US"/>
              <a:t>Metabotropic receptors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4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MONOAMINES</a:t>
            </a:r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Monoamines are synthesized from amino-acid precursors and packaged into vesicles by VMAT.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Stimulation causes vesic</a:t>
            </a:r>
            <a:r>
              <a:rPr lang="en-US" sz="2800">
                <a:sym typeface="+mn-ea"/>
              </a:rPr>
              <a:t>les to </a:t>
            </a:r>
            <a:r>
              <a:rPr sz="2800">
                <a:sym typeface="+mn-ea"/>
              </a:rPr>
              <a:t> release </a:t>
            </a:r>
            <a:r>
              <a:rPr lang="en-US" sz="2800">
                <a:sym typeface="+mn-ea"/>
              </a:rPr>
              <a:t>their contents </a:t>
            </a:r>
            <a:r>
              <a:rPr sz="2800">
                <a:sym typeface="+mn-ea"/>
              </a:rPr>
              <a:t>into the synaptic cleft.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Released </a:t>
            </a:r>
            <a:r>
              <a:rPr lang="en-US" sz="2800">
                <a:sym typeface="+mn-ea"/>
              </a:rPr>
              <a:t>neuro</a:t>
            </a:r>
            <a:r>
              <a:rPr sz="2800">
                <a:sym typeface="+mn-ea"/>
              </a:rPr>
              <a:t>transmitter activates postsynaptic receptors and may activate presynaptic autoreceptors.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Transporters reclaim</a:t>
            </a:r>
            <a:r>
              <a:rPr lang="en-US" sz="2800">
                <a:sym typeface="+mn-ea"/>
              </a:rPr>
              <a:t> neuro</a:t>
            </a:r>
            <a:r>
              <a:rPr sz="2800">
                <a:sym typeface="+mn-ea"/>
              </a:rPr>
              <a:t>transmitter; intracellular enzymes such as MAO and COMT contribute to degradation.</a:t>
            </a:r>
          </a:p>
          <a:p>
            <a:endParaRPr lang="en-US"/>
          </a:p>
        </p:txBody>
      </p:sp>
      <p:sp>
        <p:nvSpPr>
          <p:cNvPr id="104865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5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SEROTONIN</a:t>
            </a:r>
          </a:p>
        </p:txBody>
      </p:sp>
      <p:sp>
        <p:nvSpPr>
          <p:cNvPr id="10486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Serotonin (5-HT) is synthesized from dietary tryptophan.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Tryptophan hydroxylase converts tryptophan to 5-hydroxytryptophan; </a:t>
            </a:r>
            <a:r>
              <a:rPr lang="en-US" sz="2800">
                <a:sym typeface="+mn-ea"/>
              </a:rPr>
              <a:t>which is then decarboxylated by aromatic decarboxylase to form serotonin</a:t>
            </a:r>
            <a:r>
              <a:rPr sz="2800">
                <a:sym typeface="+mn-ea"/>
              </a:rPr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Most central serotonergic cell bodies lie in the midline raphe nuclei.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Rostral raphe nuclei project widely through the brain; caudal systems project to brainstem and spinal cord.</a:t>
            </a:r>
          </a:p>
          <a:p>
            <a:endParaRPr lang="en-US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5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SEROTONIN CONTD</a:t>
            </a:r>
          </a:p>
        </p:txBody>
      </p:sp>
      <p:sp>
        <p:nvSpPr>
          <p:cNvPr id="10486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Serotonin </a:t>
            </a:r>
            <a:r>
              <a:rPr lang="en-US" sz="2800">
                <a:sym typeface="+mn-ea"/>
              </a:rPr>
              <a:t>is involved</a:t>
            </a:r>
            <a:r>
              <a:rPr sz="2800">
                <a:sym typeface="+mn-ea"/>
              </a:rPr>
              <a:t> in mood, anxiety, sleep-wake regulation, and nociceptive modulation.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Serotonergic </a:t>
            </a:r>
            <a:r>
              <a:rPr lang="en-US" sz="2800">
                <a:sym typeface="+mn-ea"/>
              </a:rPr>
              <a:t>activity</a:t>
            </a:r>
            <a:r>
              <a:rPr sz="2800">
                <a:sym typeface="+mn-ea"/>
              </a:rPr>
              <a:t> varies across the sleep-wake cycle and is absent during REM sleep</a:t>
            </a:r>
            <a:r>
              <a:rPr lang="en-US" sz="2800">
                <a:sym typeface="+mn-ea"/>
              </a:rPr>
              <a:t>.</a:t>
            </a:r>
            <a:endParaRPr sz="2800">
              <a:sym typeface="+mn-ea"/>
            </a:endParaRP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Median raphe contributes prominently to limbic innervation; dorsal raphe contributes strongly to striatal and thalamic innervation.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The system acts through many receptor subtypes</a:t>
            </a:r>
            <a:r>
              <a:rPr lang="en-US" sz="2800">
                <a:sym typeface="+mn-ea"/>
              </a:rPr>
              <a:t>.</a:t>
            </a:r>
            <a:endParaRPr sz="2800">
              <a:sym typeface="+mn-ea"/>
            </a:endParaRPr>
          </a:p>
          <a:p>
            <a:endParaRPr lang="en-US"/>
          </a:p>
        </p:txBody>
      </p:sp>
      <p:sp>
        <p:nvSpPr>
          <p:cNvPr id="104865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6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SEROTONIN RECEPTORS</a:t>
            </a:r>
          </a:p>
        </p:txBody>
      </p:sp>
      <p:sp>
        <p:nvSpPr>
          <p:cNvPr id="10486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5-HT1 receptors generally inhibit adenylate cyclase and include 5-HT1A.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5-HT1A receptors occur postsynaptically and as somatodendritic autoreceptors on serotonergic neurons.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5-HT2 receptors are prominent excitatory</a:t>
            </a:r>
            <a:r>
              <a:rPr lang="en-US" sz="2800">
                <a:sym typeface="+mn-ea"/>
              </a:rPr>
              <a:t> </a:t>
            </a:r>
            <a:r>
              <a:rPr sz="2800">
                <a:sym typeface="+mn-ea"/>
              </a:rPr>
              <a:t>receptors and include 5-HT2A and 5-HT2C.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Other families include 5-HT4, 5-HT5, 5-HT6 and 5-HT7.</a:t>
            </a:r>
          </a:p>
          <a:p>
            <a:endParaRPr lang="en-US"/>
          </a:p>
        </p:txBody>
      </p:sp>
      <p:sp>
        <p:nvSpPr>
          <p:cNvPr id="104866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6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DOPAMINE </a:t>
            </a:r>
          </a:p>
        </p:txBody>
      </p:sp>
      <p:sp>
        <p:nvSpPr>
          <p:cNvPr id="10486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Catecholamines begin with tyrosine.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Tyrosine hydroxylase converts tyrosine → L-DOPA.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Aromatic L-amino-acid decarboxylase converts L-DOPA → dopamine.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Dopamine β-hydroxylase converts dopamine → norepinephrine inside storage vesicles; PNMT converts norepinephrine → epinephrine in adrenergic neurons/adrenal medulla.</a:t>
            </a:r>
          </a:p>
          <a:p>
            <a:endParaRPr lang="en-US"/>
          </a:p>
        </p:txBody>
      </p:sp>
      <p:sp>
        <p:nvSpPr>
          <p:cNvPr id="104866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6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9" name="Title 104880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10" name="Content Placeholder 104880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11" name="Date Placeholder 10488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812" name="Slide Number Placeholder 10488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97155" name="Picture 2097154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841225" y="592074"/>
            <a:ext cx="10509550" cy="567385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DOPAMINE PATHWAYS</a:t>
            </a:r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Nigrostriatal</a:t>
            </a:r>
            <a:r>
              <a:rPr lang="en-US" sz="2800">
                <a:sym typeface="+mn-ea"/>
              </a:rPr>
              <a:t> pathway</a:t>
            </a:r>
            <a:r>
              <a:rPr sz="2800">
                <a:sym typeface="+mn-ea"/>
              </a:rPr>
              <a:t>: </a:t>
            </a:r>
            <a:r>
              <a:rPr lang="en-US" sz="2800">
                <a:sym typeface="+mn-ea"/>
              </a:rPr>
              <a:t>involves the </a:t>
            </a:r>
            <a:r>
              <a:rPr sz="2800">
                <a:sym typeface="+mn-ea"/>
              </a:rPr>
              <a:t>substantia nigra</a:t>
            </a:r>
            <a:r>
              <a:rPr lang="en-US" sz="2800">
                <a:sym typeface="+mn-ea"/>
              </a:rPr>
              <a:t> and </a:t>
            </a:r>
            <a:r>
              <a:rPr sz="2800">
                <a:sym typeface="+mn-ea"/>
              </a:rPr>
              <a:t>dorsal striatum; important in motor control.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Mesolimbic: </a:t>
            </a:r>
            <a:r>
              <a:rPr lang="en-US" sz="2800">
                <a:sym typeface="+mn-ea"/>
              </a:rPr>
              <a:t>nucleus acumbence, amygdala.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lang="en-US" sz="2800">
                <a:sym typeface="+mn-ea"/>
              </a:rPr>
              <a:t>Mesocortical:prefrontal cortex</a:t>
            </a:r>
            <a:endParaRPr sz="2800">
              <a:sym typeface="+mn-ea"/>
            </a:endParaRP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Tubero</a:t>
            </a:r>
            <a:r>
              <a:rPr lang="en-US" sz="2800">
                <a:sym typeface="+mn-ea"/>
              </a:rPr>
              <a:t>infundibular</a:t>
            </a:r>
            <a:r>
              <a:rPr sz="2800">
                <a:sym typeface="+mn-ea"/>
              </a:rPr>
              <a:t>: hypothalamic dopamine projections regulate prolactin secretion.</a:t>
            </a:r>
          </a:p>
          <a:p>
            <a:pPr marL="0" indent="0">
              <a:spcAft>
                <a:spcPts val="900"/>
              </a:spcAft>
              <a:buNone/>
              <a:defRPr sz="2000" b="0">
                <a:solidFill>
                  <a:srgbClr val="1E2328"/>
                </a:solidFill>
              </a:defRPr>
            </a:pPr>
            <a:endParaRPr sz="2800">
              <a:sym typeface="+mn-ea"/>
            </a:endParaRPr>
          </a:p>
          <a:p>
            <a:endParaRPr lang="en-US"/>
          </a:p>
        </p:txBody>
      </p:sp>
      <p:sp>
        <p:nvSpPr>
          <p:cNvPr id="104867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7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DOPAMIN RECEPTORS</a:t>
            </a:r>
          </a:p>
        </p:txBody>
      </p:sp>
      <p:sp>
        <p:nvSpPr>
          <p:cNvPr id="10486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D1-like family: D1 and D5; activation stimulates cAMP formation.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D2-like family: D2, D3 and D4; activation generally reduces cAMP signalling.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D2 receptors are a major pharmacological target of antipsychotic drugs.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Dopamine receptor distribution and subtype selectivity help explain both therapeutic and adverse effects.</a:t>
            </a:r>
          </a:p>
          <a:p>
            <a:endParaRPr lang="en-US"/>
          </a:p>
        </p:txBody>
      </p:sp>
      <p:sp>
        <p:nvSpPr>
          <p:cNvPr id="104867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7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NORADRENALINE</a:t>
            </a:r>
          </a:p>
        </p:txBody>
      </p:sp>
      <p:sp>
        <p:nvSpPr>
          <p:cNvPr id="10486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Noradrenergic neurons are concentrated in the locus coeruleus an</a:t>
            </a:r>
            <a:r>
              <a:rPr lang="en-US" sz="2800">
                <a:sym typeface="+mn-ea"/>
              </a:rPr>
              <a:t>d</a:t>
            </a:r>
            <a:r>
              <a:rPr sz="2800">
                <a:sym typeface="+mn-ea"/>
              </a:rPr>
              <a:t> brainstem</a:t>
            </a:r>
            <a:r>
              <a:rPr lang="en-US" sz="2800">
                <a:sym typeface="+mn-ea"/>
              </a:rPr>
              <a:t>.</a:t>
            </a:r>
            <a:endParaRPr sz="2800">
              <a:sym typeface="+mn-ea"/>
            </a:endParaRP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α1 receptors are generally excitatory</a:t>
            </a:r>
            <a:r>
              <a:rPr lang="en-US" sz="2800">
                <a:sym typeface="+mn-ea"/>
              </a:rPr>
              <a:t> and act</a:t>
            </a:r>
            <a:r>
              <a:rPr sz="2800">
                <a:sym typeface="+mn-ea"/>
              </a:rPr>
              <a:t> through Gq-phosphoinositide signalling.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α2 receptors often inhibit cAMP formation and can activate K⁺ channels.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α2 autoreceptors reduce noradrenergic firing and transmitter release; </a:t>
            </a:r>
            <a:r>
              <a:rPr lang="en-US" sz="2800">
                <a:sym typeface="+mn-ea"/>
              </a:rPr>
              <a:t>e.g </a:t>
            </a:r>
            <a:r>
              <a:rPr sz="2800">
                <a:sym typeface="+mn-ea"/>
              </a:rPr>
              <a:t>c</a:t>
            </a:r>
            <a:r>
              <a:rPr lang="en-US" sz="2800">
                <a:sym typeface="+mn-ea"/>
              </a:rPr>
              <a:t>lonidine</a:t>
            </a:r>
            <a:r>
              <a:rPr sz="2800">
                <a:sym typeface="+mn-ea"/>
              </a:rPr>
              <a:t>.</a:t>
            </a:r>
          </a:p>
          <a:p>
            <a:endParaRPr lang="en-US"/>
          </a:p>
        </p:txBody>
      </p:sp>
      <p:sp>
        <p:nvSpPr>
          <p:cNvPr id="104867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8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HISTAMIN</a:t>
            </a:r>
          </a:p>
        </p:txBody>
      </p:sp>
      <p:sp>
        <p:nvSpPr>
          <p:cNvPr id="10486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Brain histamine is synthesized from histidine by histidine decarboxylase.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Histaminergic neurons arise mainly from the tuberomammillary region of the hypothalamus.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Histamine contributes to arousal, wakefulness, feeding behaviour and neuroendocrine regulation.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H1 receptor blockade is associated with sedation and weight gain </a:t>
            </a:r>
            <a:r>
              <a:rPr lang="en-US" sz="2800">
                <a:sym typeface="+mn-ea"/>
              </a:rPr>
              <a:t> seen </a:t>
            </a:r>
            <a:r>
              <a:rPr sz="2800">
                <a:sym typeface="+mn-ea"/>
              </a:rPr>
              <a:t>with several </a:t>
            </a:r>
            <a:r>
              <a:rPr lang="en-US" sz="2800">
                <a:sym typeface="+mn-ea"/>
              </a:rPr>
              <a:t>anti psychotics</a:t>
            </a:r>
            <a:endParaRPr sz="2800">
              <a:sym typeface="+mn-ea"/>
            </a:endParaRPr>
          </a:p>
          <a:p>
            <a:endParaRPr lang="en-US"/>
          </a:p>
        </p:txBody>
      </p:sp>
      <p:sp>
        <p:nvSpPr>
          <p:cNvPr id="10486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HISTAMIN RECEPTORS</a:t>
            </a:r>
          </a:p>
        </p:txBody>
      </p:sp>
      <p:sp>
        <p:nvSpPr>
          <p:cNvPr id="10486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Four receptor subtypes are described: H1, H2, H3 and H4.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H1 receptors are widely distributed in the CNS, especially thalamus, cortex and cerebellum.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H1 activation tends to increase excitatory neuronal responses.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H3 receptors are important CNS autoreceptors</a:t>
            </a:r>
            <a:r>
              <a:rPr lang="en-US" sz="2800">
                <a:sym typeface="+mn-ea"/>
              </a:rPr>
              <a:t> and </a:t>
            </a:r>
            <a:r>
              <a:rPr sz="2800">
                <a:sym typeface="+mn-ea"/>
              </a:rPr>
              <a:t>heteroreceptors and are being investigated in sleep, cognition and metabolic disorders.</a:t>
            </a:r>
          </a:p>
          <a:p>
            <a:endParaRPr lang="en-US"/>
          </a:p>
        </p:txBody>
      </p:sp>
      <p:sp>
        <p:nvSpPr>
          <p:cNvPr id="10486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8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ACETYLCHOLINE</a:t>
            </a:r>
          </a:p>
        </p:txBody>
      </p:sp>
      <p:sp>
        <p:nvSpPr>
          <p:cNvPr id="10486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Choline + acetyl-CoA → acetylcholine via choline acetyltransferase (ChAT).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lang="en-US" sz="2800">
                <a:sym typeface="+mn-ea"/>
              </a:rPr>
              <a:t>C</a:t>
            </a:r>
            <a:r>
              <a:rPr sz="2800">
                <a:sym typeface="+mn-ea"/>
              </a:rPr>
              <a:t>holine uptake is a rate-limiting step in synthesis.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ACh is stored by the vesicular acetylcholine transporter and released by exocytosis.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Acetylcholinesterase rapidly hydrolyses ACh in the synaptic cleft; choline is recycled.</a:t>
            </a:r>
          </a:p>
          <a:p>
            <a:endParaRPr lang="en-US"/>
          </a:p>
        </p:txBody>
      </p:sp>
      <p:sp>
        <p:nvSpPr>
          <p:cNvPr id="104869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9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3" name="Title 10488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14" name="Content Placeholder 10488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15" name="Date Placeholder 10488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816" name="Slide Number Placeholder 10488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2097156" name="Picture 2097155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284848" y="205745"/>
            <a:ext cx="11683625" cy="5973689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CENTRAL CHOLINERGIC SYSTEM</a:t>
            </a:r>
          </a:p>
        </p:txBody>
      </p:sp>
      <p:sp>
        <p:nvSpPr>
          <p:cNvPr id="10486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Basal forebrain cholinergic neurons project widely to cortex, hippocampus and limbic structures.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The nucleus basalis of Meynert is an important source of cortical cholinergic innervation.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Mesopontine cholinergic neurons project to thalamic and midbrain structures and contribute to arousal/REM sleep.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Loss of basal forebrain cholinergic neurons is associated with cognitive decline in Alzheimer disease.</a:t>
            </a:r>
          </a:p>
          <a:p>
            <a:endParaRPr lang="en-US"/>
          </a:p>
        </p:txBody>
      </p:sp>
      <p:sp>
        <p:nvSpPr>
          <p:cNvPr id="10486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69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CHOLINERGIC RECEPTORS</a:t>
            </a:r>
          </a:p>
        </p:txBody>
      </p:sp>
      <p:sp>
        <p:nvSpPr>
          <p:cNvPr id="104869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Muscarinic receptors are GPCRs; M1 is prominent in cortex, hippocampus and striatum and is linked to memory and synaptic plasticity.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Nicotinic receptors are ligand-gated cation channels and contribute to attention, working memory and processing speed.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 α7 nicotinic receptor abnormalities</a:t>
            </a:r>
            <a:r>
              <a:rPr lang="en-US" sz="2800">
                <a:sym typeface="+mn-ea"/>
              </a:rPr>
              <a:t> is linked</a:t>
            </a:r>
            <a:r>
              <a:rPr sz="2800">
                <a:sym typeface="+mn-ea"/>
              </a:rPr>
              <a:t> to impaired sensory gating in schizophrenia.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Nicotinic receptors in mesolimbic pathways contribute to the reinforcing effects of nicotine.</a:t>
            </a:r>
          </a:p>
          <a:p>
            <a:endParaRPr lang="en-US"/>
          </a:p>
        </p:txBody>
      </p:sp>
      <p:sp>
        <p:nvSpPr>
          <p:cNvPr id="104869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00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GLUTAMATE</a:t>
            </a:r>
          </a:p>
        </p:txBody>
      </p:sp>
      <p:sp>
        <p:nvSpPr>
          <p:cNvPr id="10487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Glutamate </a:t>
            </a:r>
            <a:r>
              <a:rPr lang="en-US" sz="2800">
                <a:sym typeface="+mn-ea"/>
              </a:rPr>
              <a:t>is a major </a:t>
            </a:r>
            <a:r>
              <a:rPr sz="2800">
                <a:sym typeface="+mn-ea"/>
              </a:rPr>
              <a:t>excitatory neurotransmi</a:t>
            </a:r>
            <a:r>
              <a:rPr lang="en-US" sz="2800">
                <a:sym typeface="+mn-ea"/>
              </a:rPr>
              <a:t>tter in</a:t>
            </a:r>
            <a:r>
              <a:rPr sz="2800">
                <a:sym typeface="+mn-ea"/>
              </a:rPr>
              <a:t> the brain.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It is prominent at dendritic spines and in thalamocortical and corticolimbic pathways.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Glutamatergic signalling is central to learning, memory and synaptic plasticity.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Because excitatory transmission is metabolically demanding, excessive glutamate signalling can become harmful.</a:t>
            </a:r>
          </a:p>
          <a:p>
            <a:endParaRPr lang="en-US"/>
          </a:p>
        </p:txBody>
      </p:sp>
      <p:sp>
        <p:nvSpPr>
          <p:cNvPr id="10487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0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GLUTAMATE RECEPTORS</a:t>
            </a:r>
          </a:p>
        </p:txBody>
      </p:sp>
      <p:sp>
        <p:nvSpPr>
          <p:cNvPr id="1048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Ionotropic receptors: AMPA, kainate and NMDA receptors.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Ionotropic glutamate receptors are ligand-gated cation channels responsible for fast excitatory transmission.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mGluRs are GPCRs that modulate glutamatergic signalling.</a:t>
            </a:r>
          </a:p>
          <a:p>
            <a:pPr marL="0" indent="0">
              <a:spcAft>
                <a:spcPts val="900"/>
              </a:spcAft>
              <a:buNone/>
              <a:defRPr sz="2000" b="0">
                <a:solidFill>
                  <a:srgbClr val="1E2328"/>
                </a:solidFill>
              </a:defRPr>
            </a:pPr>
            <a:endParaRPr sz="2800">
              <a:sym typeface="+mn-ea"/>
            </a:endParaRPr>
          </a:p>
          <a:p>
            <a:endParaRPr lang="en-US"/>
          </a:p>
        </p:txBody>
      </p:sp>
      <p:sp>
        <p:nvSpPr>
          <p:cNvPr id="1048707" name="Text Box 3"/>
          <p:cNvSpPr txBox="1"/>
          <p:nvPr/>
        </p:nvSpPr>
        <p:spPr>
          <a:xfrm flipV="1">
            <a:off x="2509520" y="3720465"/>
            <a:ext cx="1527175" cy="164084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en-US"/>
          </a:p>
        </p:txBody>
      </p:sp>
      <p:sp>
        <p:nvSpPr>
          <p:cNvPr id="104870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0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ROLE OF ASTROCYTES</a:t>
            </a:r>
          </a:p>
        </p:txBody>
      </p:sp>
      <p:sp>
        <p:nvSpPr>
          <p:cNvPr id="10487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Astrocytes surround glutamatergic synapses and are major regulators of extracellular glutamate.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EAAT1 and EAAT2 are important astrocytic glutamate transporters.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EAAT3 is neuronal; EAAT4 is prominent in cerebellar Purkinje cells; EAAT5 is expressed in retina.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Impaired glutamate uptake can raise extracellular glutamate and increase excitotoxic vulnerability.</a:t>
            </a:r>
          </a:p>
          <a:p>
            <a:endParaRPr lang="en-US"/>
          </a:p>
        </p:txBody>
      </p: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1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GABA</a:t>
            </a:r>
          </a:p>
        </p:txBody>
      </p:sp>
      <p:sp>
        <p:nvSpPr>
          <p:cNvPr id="10487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 is the major inhibitory neurotransmitter in the brain.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 is synthesized from glutamate by glutamic acid decarboxylase (GAD).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GAD65 is concentrated at nerve terminals; GAD67 is an important source of neuronal GABA.</a:t>
            </a:r>
          </a:p>
          <a:p>
            <a:r>
              <a:rPr>
                <a:sym typeface="+mn-ea"/>
              </a:rPr>
              <a:t>GABA action </a:t>
            </a:r>
            <a:r>
              <a:rPr lang="en-US">
                <a:sym typeface="+mn-ea"/>
              </a:rPr>
              <a:t>is terminated</a:t>
            </a:r>
            <a:r>
              <a:rPr>
                <a:sym typeface="+mn-ea"/>
              </a:rPr>
              <a:t> through high-affinity transport into presynaptic terminals and astrocytes and through metabolism.</a:t>
            </a:r>
          </a:p>
          <a:p>
            <a:endParaRPr lang="en-US"/>
          </a:p>
        </p:txBody>
      </p:sp>
      <p:sp>
        <p:nvSpPr>
          <p:cNvPr id="10487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1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GABA CONTD</a:t>
            </a:r>
          </a:p>
        </p:txBody>
      </p:sp>
      <p:sp>
        <p:nvSpPr>
          <p:cNvPr id="10487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 transaminase </a:t>
            </a:r>
            <a:r>
              <a:rPr lang="en-US" sz="2800">
                <a:sym typeface="+mn-ea"/>
              </a:rPr>
              <a:t>breaksdown GABA ,hence</a:t>
            </a:r>
            <a:r>
              <a:rPr sz="2800">
                <a:sym typeface="+mn-ea"/>
              </a:rPr>
              <a:t> inhibition of </a:t>
            </a:r>
            <a:r>
              <a:rPr lang="en-US" sz="2800">
                <a:sym typeface="+mn-ea"/>
              </a:rPr>
              <a:t>the enzyme can have anti convulsant effect</a:t>
            </a:r>
            <a:endParaRPr sz="2800">
              <a:sym typeface="+mn-ea"/>
            </a:endParaRP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Tiagabine inhibits GABA transport; vigabatrin irreversibly inhibits GABA-T.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 signalling is relevant to anxiety disorders, schizophrenia, epilepsy and alcohol dependence.</a:t>
            </a:r>
          </a:p>
          <a:p>
            <a:endParaRPr lang="en-US"/>
          </a:p>
        </p:txBody>
      </p:sp>
      <p:sp>
        <p:nvSpPr>
          <p:cNvPr id="10487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GABA RECEPTORS</a:t>
            </a:r>
          </a:p>
        </p:txBody>
      </p:sp>
      <p:sp>
        <p:nvSpPr>
          <p:cNvPr id="104872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GABAA is a ligand-gated chloride channel distributed throughout the brain.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In </a:t>
            </a:r>
            <a:r>
              <a:rPr lang="en-US" sz="2800">
                <a:sym typeface="+mn-ea"/>
              </a:rPr>
              <a:t>the </a:t>
            </a:r>
            <a:r>
              <a:rPr sz="2800">
                <a:sym typeface="+mn-ea"/>
              </a:rPr>
              <a:t>neurons, </a:t>
            </a:r>
            <a:r>
              <a:rPr lang="en-US" sz="2800">
                <a:sym typeface="+mn-ea"/>
              </a:rPr>
              <a:t>when activated, they </a:t>
            </a:r>
            <a:r>
              <a:rPr sz="2800">
                <a:sym typeface="+mn-ea"/>
              </a:rPr>
              <a:t>open</a:t>
            </a:r>
            <a:r>
              <a:rPr lang="en-US" sz="2800">
                <a:sym typeface="+mn-ea"/>
              </a:rPr>
              <a:t> and</a:t>
            </a:r>
            <a:r>
              <a:rPr sz="2800">
                <a:sym typeface="+mn-ea"/>
              </a:rPr>
              <a:t> typically permit Cl⁻ influx </a:t>
            </a:r>
            <a:r>
              <a:rPr lang="en-US" sz="2800">
                <a:sym typeface="+mn-ea"/>
              </a:rPr>
              <a:t>producing</a:t>
            </a:r>
            <a:r>
              <a:rPr sz="2800">
                <a:sym typeface="+mn-ea"/>
              </a:rPr>
              <a:t> hyperpolarizatio</a:t>
            </a:r>
            <a:r>
              <a:rPr lang="en-US" sz="2800">
                <a:sym typeface="+mn-ea"/>
              </a:rPr>
              <a:t>n</a:t>
            </a:r>
            <a:r>
              <a:rPr sz="2800">
                <a:sym typeface="+mn-ea"/>
              </a:rPr>
              <a:t>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Benzodiazepines act at an allosteric site and enhance GABAA receptor function rather than directly replacing GABA.</a:t>
            </a:r>
          </a:p>
          <a:p>
            <a:endParaRPr lang="en-US"/>
          </a:p>
        </p:txBody>
      </p:sp>
      <p:sp>
        <p:nvSpPr>
          <p:cNvPr id="10487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GABA RECEPTORS CONTD</a:t>
            </a:r>
          </a:p>
        </p:txBody>
      </p:sp>
      <p:sp>
        <p:nvSpPr>
          <p:cNvPr id="10487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GABAB receptors are </a:t>
            </a:r>
            <a:r>
              <a:rPr lang="en-US" sz="2800">
                <a:sym typeface="+mn-ea"/>
              </a:rPr>
              <a:t>G protein coupled receptor and is made up of</a:t>
            </a:r>
            <a:r>
              <a:rPr sz="2800">
                <a:sym typeface="+mn-ea"/>
              </a:rPr>
              <a:t> a functional dimer of seven-transmembrane subunits.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Postsynaptically, they produce prolonged inhibition, including activation of K⁺ channels.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Presynaptically, GABAB receptors function as autoreceptors or heteroreceptors to inhibit transmitter release.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Baclofen is </a:t>
            </a:r>
            <a:r>
              <a:rPr lang="en-US" sz="2800">
                <a:sym typeface="+mn-ea"/>
              </a:rPr>
              <a:t>an example of</a:t>
            </a:r>
            <a:r>
              <a:rPr sz="2800">
                <a:sym typeface="+mn-ea"/>
              </a:rPr>
              <a:t> GABAB receptor agonist.</a:t>
            </a:r>
          </a:p>
          <a:p>
            <a:endParaRPr lang="en-US"/>
          </a:p>
        </p:txBody>
      </p:sp>
      <p:sp>
        <p:nvSpPr>
          <p:cNvPr id="10487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GLYCINE</a:t>
            </a:r>
          </a:p>
        </p:txBody>
      </p:sp>
      <p:sp>
        <p:nvSpPr>
          <p:cNvPr id="1048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Glycine is especially important in brainstem and spinal cord, although glycine receptors occur more broadly.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It is synthesized from L-serine and packaged by VIAAT/VGAT.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GlyT2 supports presynaptic glycine reuptake; GlyT1 in astrocytes regulates extracellular glycine and NMDA receptor function.</a:t>
            </a:r>
          </a:p>
          <a:p>
            <a:pPr>
              <a:spcAft>
                <a:spcPts val="900"/>
              </a:spcAft>
              <a:defRPr sz="20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The glycine receptor is a ligand-gated chloride channel; strychnine is the antagonist.</a:t>
            </a:r>
          </a:p>
          <a:p>
            <a:endParaRPr lang="en-US"/>
          </a:p>
        </p:txBody>
      </p:sp>
      <p:sp>
        <p:nvSpPr>
          <p:cNvPr id="10487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33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</a:t>
            </a:r>
          </a:p>
        </p:txBody>
      </p:sp>
      <p:sp>
        <p:nvSpPr>
          <p:cNvPr id="104873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altLang="en-US"/>
          </a:p>
          <a:p>
            <a:r>
              <a:rPr lang="en-US" altLang="en-US"/>
              <a:t>Neurotransmitters are fundamental to communication between neurons. They play a central role in regulating brain function and behaviour.</a:t>
            </a:r>
          </a:p>
          <a:p>
            <a:r>
              <a:rPr lang="en-US" altLang="en-US"/>
              <a:t>Their effects are determined not only by the neurotransmitter released, but also by the receptor subtype, location, and intracellular signalling pathway involved.</a:t>
            </a:r>
          </a:p>
          <a:p>
            <a:r>
              <a:rPr lang="en-US" altLang="en-US"/>
              <a:t>Disruption of these systems and their receptors contributes to the pathophysiology of many neuropsychiatric disorders.</a:t>
            </a:r>
          </a:p>
          <a:p>
            <a:pPr marL="0" indent="0">
              <a:buNone/>
            </a:pPr>
            <a:endParaRPr lang="en-US" altLang="en-US"/>
          </a:p>
          <a:p>
            <a:endParaRPr lang="en-US" altLang="en-US"/>
          </a:p>
        </p:txBody>
      </p:sp>
      <p:sp>
        <p:nvSpPr>
          <p:cNvPr id="104873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3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REFRENCES</a:t>
            </a:r>
          </a:p>
        </p:txBody>
      </p:sp>
      <p:sp>
        <p:nvSpPr>
          <p:cNvPr id="10487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/>
          </a:bodyPr>
          <a:lstStyle/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Sadock BJ, Sadock VA, Ruiz P. Kaplan &amp; Sadock’s Comprehensive Textbook of Psychiatry. 9th ed. Lippincott Williams &amp; Wilkins; 2009. Chapter 1: Neural Sciences, section 1.4 Neurophysiology and Neurochemistry.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Kandel ER, Koester JD, Mack SH, Siegelbaum SA. Principles of Neural Science. 6th ed. McGraw Hill; 2021.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Purves D, Augustine GJ, Fitzpatrick D, et al. Neuroscience. 7th ed. Oxford University Press; 2023.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Brunton LL, Hilal-Dandan R, Knollmann BC, eds. Goodman &amp; Gilman’s The Pharmacological Basis of Therapeutics. 14th ed. McGraw Hill; 2023.</a:t>
            </a:r>
          </a:p>
          <a:p>
            <a:pPr>
              <a:spcAft>
                <a:spcPts val="900"/>
              </a:spcAft>
              <a:defRPr sz="1800" b="0">
                <a:solidFill>
                  <a:srgbClr val="1E2328"/>
                </a:solidFill>
              </a:defRPr>
            </a:pPr>
            <a:r>
              <a:rPr sz="2800">
                <a:sym typeface="+mn-ea"/>
              </a:rPr>
              <a:t>Ritter JM, Flower R, Henderson G, Loke YK, MacEwan DJ, Rang HP. Rang &amp; Dale’s Pharmacology. 10th ed. Elsevier; 2024.</a:t>
            </a:r>
          </a:p>
          <a:p>
            <a:endParaRPr lang="en-US"/>
          </a:p>
        </p:txBody>
      </p:sp>
      <p:sp>
        <p:nvSpPr>
          <p:cNvPr id="10487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4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487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5400"/>
              <a:t>THANK YOU</a:t>
            </a:r>
          </a:p>
        </p:txBody>
      </p:sp>
      <p:sp>
        <p:nvSpPr>
          <p:cNvPr id="104874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1">
              <a:rPr lang="en-US" smtClean="0"/>
              <a:pPr/>
              <a:t>08/20/26</a:t>
            </a:fld>
            <a:endParaRPr lang="en-US"/>
          </a:p>
        </p:txBody>
      </p:sp>
      <p:sp>
        <p:nvSpPr>
          <p:cNvPr id="104874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pPr/>
              <a:t>42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1783</Words>
  <Application>WPS Presentation</Application>
  <PresentationFormat>Custom</PresentationFormat>
  <Paragraphs>292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INTRODUCTION TO NEUROTRANSMITTERS AND BRAIN RECEPTORS</vt:lpstr>
      <vt:lpstr>OUTLINE</vt:lpstr>
      <vt:lpstr>LEARNING OBJECTIVES</vt:lpstr>
      <vt:lpstr>NEUROTRANSMITTER</vt:lpstr>
      <vt:lpstr>NEUROTRANSMITTERS CONTD</vt:lpstr>
      <vt:lpstr>NEUROTRANSMITTERS MoA</vt:lpstr>
      <vt:lpstr>Slide 7</vt:lpstr>
      <vt:lpstr>CLASSIFICATION</vt:lpstr>
      <vt:lpstr>CHEMICAL CLASSIFICATION</vt:lpstr>
      <vt:lpstr>CLASSIFICATION</vt:lpstr>
      <vt:lpstr>CLASSIFICATION</vt:lpstr>
      <vt:lpstr>FUNCTIONAL CLASSIFICATION</vt:lpstr>
      <vt:lpstr>INHIBITORY NEUROTRANSMITTERS</vt:lpstr>
      <vt:lpstr>Slide 14</vt:lpstr>
      <vt:lpstr>RECEPTORS</vt:lpstr>
      <vt:lpstr>RECEPTORS CONTD</vt:lpstr>
      <vt:lpstr>MONOAMINES</vt:lpstr>
      <vt:lpstr>SEROTONIN</vt:lpstr>
      <vt:lpstr>SEROTONIN CONTD</vt:lpstr>
      <vt:lpstr>SEROTONIN RECEPTORS</vt:lpstr>
      <vt:lpstr>DOPAMINE </vt:lpstr>
      <vt:lpstr>Slide 22</vt:lpstr>
      <vt:lpstr>DOPAMINE PATHWAYS</vt:lpstr>
      <vt:lpstr>DOPAMIN RECEPTORS</vt:lpstr>
      <vt:lpstr>NORADRENALINE</vt:lpstr>
      <vt:lpstr>HISTAMIN</vt:lpstr>
      <vt:lpstr>HISTAMIN RECEPTORS</vt:lpstr>
      <vt:lpstr>ACETYLCHOLINE</vt:lpstr>
      <vt:lpstr>Slide 29</vt:lpstr>
      <vt:lpstr>CENTRAL CHOLINERGIC SYSTEM</vt:lpstr>
      <vt:lpstr>CHOLINERGIC RECEPTORS</vt:lpstr>
      <vt:lpstr>GLUTAMATE</vt:lpstr>
      <vt:lpstr>GLUTAMATE RECEPTORS</vt:lpstr>
      <vt:lpstr>THE ROLE OF ASTROCYTES</vt:lpstr>
      <vt:lpstr>GABA</vt:lpstr>
      <vt:lpstr>GABA CONTD</vt:lpstr>
      <vt:lpstr>GABA RECEPTORS</vt:lpstr>
      <vt:lpstr>GABA RECEPTORS CONTD</vt:lpstr>
      <vt:lpstr>GLYCINE</vt:lpstr>
      <vt:lpstr>CONCLUSION</vt:lpstr>
      <vt:lpstr>REFRENCES</vt:lpstr>
      <vt:lpstr>Slide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M2101K7BG</dc:creator>
  <cp:lastModifiedBy>Windows User</cp:lastModifiedBy>
  <cp:revision>3</cp:revision>
  <dcterms:created xsi:type="dcterms:W3CDTF">2025-07-22T20:59:00Z</dcterms:created>
  <dcterms:modified xsi:type="dcterms:W3CDTF">2026-08-20T12:41:12Z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7D9340A44B784C0692FE90D152D1BF80_11</vt:lpwstr>
  </property>
  <property fmtid="{D5CDD505-2E9C-101B-9397-08002B2CF9AE}" pid="3" name="KSOProductBuildVer">
    <vt:lpwstr>1033-12.2.0.23206</vt:lpwstr>
  </property>
</Properties>
</file>