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9" r:id="rId19"/>
    <p:sldId id="274" r:id="rId20"/>
    <p:sldId id="275" r:id="rId21"/>
    <p:sldId id="278" r:id="rId22"/>
    <p:sldId id="276" r:id="rId23"/>
    <p:sldId id="27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2" autoAdjust="0"/>
    <p:restoredTop sz="60187" autoAdjust="0"/>
  </p:normalViewPr>
  <p:slideViewPr>
    <p:cSldViewPr snapToGrid="0">
      <p:cViewPr varScale="1">
        <p:scale>
          <a:sx n="74" d="100"/>
          <a:sy n="74" d="100"/>
        </p:scale>
        <p:origin x="-49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59"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8760"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D47D3-30E5-4C5F-B555-C16A101E99F6}" type="datetimeFigureOut">
              <a:rPr lang="en-US" smtClean="0"/>
              <a:t>6/3/2026</a:t>
            </a:fld>
            <a:endParaRPr lang="en-US"/>
          </a:p>
        </p:txBody>
      </p:sp>
      <p:sp>
        <p:nvSpPr>
          <p:cNvPr id="1048761"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1048762"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63"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8764"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714D62-E06C-4C98-B547-4817F55CE261}" type="slidenum">
              <a:rPr lang="en-US" smtClean="0"/>
              <a:t>‹#›</a:t>
            </a:fld>
            <a:endParaRPr lang="en-US"/>
          </a:p>
        </p:txBody>
      </p:sp>
    </p:spTree>
    <p:extLst>
      <p:ext uri="{BB962C8B-B14F-4D97-AF65-F5344CB8AC3E}">
        <p14:creationId xmlns:p14="http://schemas.microsoft.com/office/powerpoint/2010/main" val="2651223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Slide Image Placeholder 1"/>
          <p:cNvSpPr>
            <a:spLocks noGrp="1" noRot="1" noChangeAspect="1"/>
          </p:cNvSpPr>
          <p:nvPr>
            <p:ph type="sldImg"/>
          </p:nvPr>
        </p:nvSpPr>
        <p:spPr/>
      </p:sp>
      <p:sp>
        <p:nvSpPr>
          <p:cNvPr id="1048605" name="Notes Placeholder 2"/>
          <p:cNvSpPr>
            <a:spLocks noGrp="1"/>
          </p:cNvSpPr>
          <p:nvPr>
            <p:ph type="body" idx="1"/>
          </p:nvPr>
        </p:nvSpPr>
        <p:spPr/>
        <p:txBody>
          <a:bodyPr/>
          <a:lstStyle/>
          <a:p>
            <a:r>
              <a:rPr lang="en-US" dirty="0"/>
              <a:t>Bilirubin is a yellow pigment that forms from the breakdown of</a:t>
            </a:r>
            <a:r>
              <a:rPr lang="en-US" baseline="0" dirty="0"/>
              <a:t> </a:t>
            </a:r>
            <a:r>
              <a:rPr lang="en-US" baseline="0" dirty="0" err="1"/>
              <a:t>haemoglobin</a:t>
            </a:r>
            <a:r>
              <a:rPr lang="en-US" baseline="0" dirty="0"/>
              <a:t> in red blood cells.</a:t>
            </a:r>
          </a:p>
          <a:p>
            <a:r>
              <a:rPr lang="en-US" baseline="0" dirty="0"/>
              <a:t>It exist as conjugated and unconjugated bilirubin</a:t>
            </a:r>
          </a:p>
          <a:p>
            <a:r>
              <a:rPr lang="en-US" baseline="0" dirty="0"/>
              <a:t>Elevated levels may indicate, liver </a:t>
            </a:r>
            <a:r>
              <a:rPr lang="en-US" baseline="0" dirty="0" err="1"/>
              <a:t>diseae</a:t>
            </a:r>
            <a:r>
              <a:rPr lang="en-US" baseline="0" dirty="0"/>
              <a:t>, </a:t>
            </a:r>
            <a:r>
              <a:rPr lang="en-US" baseline="0" dirty="0" err="1"/>
              <a:t>haemolytic</a:t>
            </a:r>
            <a:r>
              <a:rPr lang="en-US" baseline="0" dirty="0"/>
              <a:t> </a:t>
            </a:r>
            <a:r>
              <a:rPr lang="en-US" baseline="0" dirty="0" err="1"/>
              <a:t>anaemia</a:t>
            </a:r>
            <a:endParaRPr lang="en-US" baseline="0" dirty="0"/>
          </a:p>
        </p:txBody>
      </p:sp>
      <p:sp>
        <p:nvSpPr>
          <p:cNvPr id="1048606" name="Slide Number Placeholder 3"/>
          <p:cNvSpPr>
            <a:spLocks noGrp="1"/>
          </p:cNvSpPr>
          <p:nvPr>
            <p:ph type="sldNum" sz="quarter" idx="10"/>
          </p:nvPr>
        </p:nvSpPr>
        <p:spPr/>
        <p:txBody>
          <a:bodyPr/>
          <a:lstStyle/>
          <a:p>
            <a:fld id="{A6714D62-E06C-4C98-B547-4817F55CE261}" type="slidenum">
              <a:rPr lang="en-US" smtClean="0"/>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Slide Image Placeholder 1"/>
          <p:cNvSpPr>
            <a:spLocks noGrp="1" noRot="1" noChangeAspect="1"/>
          </p:cNvSpPr>
          <p:nvPr>
            <p:ph type="sldImg"/>
          </p:nvPr>
        </p:nvSpPr>
        <p:spPr/>
      </p:sp>
      <p:sp>
        <p:nvSpPr>
          <p:cNvPr id="1048668" name="Notes Placeholder 2"/>
          <p:cNvSpPr>
            <a:spLocks noGrp="1"/>
          </p:cNvSpPr>
          <p:nvPr>
            <p:ph type="body" idx="1"/>
          </p:nvPr>
        </p:nvSpPr>
        <p:spPr/>
        <p:txBody>
          <a:bodyPr/>
          <a:lstStyle/>
          <a:p>
            <a:r>
              <a:rPr lang="en-US" dirty="0"/>
              <a:t>Severe bilirubin can cause brain toxicity</a:t>
            </a:r>
            <a:r>
              <a:rPr lang="en-US" baseline="0" dirty="0"/>
              <a:t> in newborns because bilirubin can cross the blood brain barrier and cause brain damage that could be </a:t>
            </a:r>
            <a:r>
              <a:rPr lang="en-US" baseline="0" dirty="0" err="1"/>
              <a:t>permananet</a:t>
            </a:r>
            <a:r>
              <a:rPr lang="en-US" baseline="0" dirty="0"/>
              <a:t>,</a:t>
            </a:r>
          </a:p>
          <a:p>
            <a:endParaRPr lang="en-US" baseline="0" dirty="0"/>
          </a:p>
          <a:p>
            <a:endParaRPr lang="en-US" dirty="0"/>
          </a:p>
        </p:txBody>
      </p:sp>
      <p:sp>
        <p:nvSpPr>
          <p:cNvPr id="1048669" name="Slide Number Placeholder 3"/>
          <p:cNvSpPr>
            <a:spLocks noGrp="1"/>
          </p:cNvSpPr>
          <p:nvPr>
            <p:ph type="sldNum" sz="quarter" idx="10"/>
          </p:nvPr>
        </p:nvSpPr>
        <p:spPr/>
        <p:txBody>
          <a:bodyPr/>
          <a:lstStyle/>
          <a:p>
            <a:fld id="{A6714D62-E06C-4C98-B547-4817F55CE261}" type="slidenum">
              <a:rPr lang="en-US" smtClean="0"/>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4" name="Slide Image Placeholder 1"/>
          <p:cNvSpPr>
            <a:spLocks noGrp="1" noRot="1" noChangeAspect="1"/>
          </p:cNvSpPr>
          <p:nvPr>
            <p:ph type="sldImg"/>
          </p:nvPr>
        </p:nvSpPr>
        <p:spPr/>
      </p:sp>
      <p:sp>
        <p:nvSpPr>
          <p:cNvPr id="1048675" name="Notes Placeholder 2"/>
          <p:cNvSpPr>
            <a:spLocks noGrp="1"/>
          </p:cNvSpPr>
          <p:nvPr>
            <p:ph type="body" idx="1"/>
          </p:nvPr>
        </p:nvSpPr>
        <p:spPr/>
        <p:txBody>
          <a:bodyPr/>
          <a:lstStyle/>
          <a:p>
            <a:r>
              <a:rPr lang="en-US" dirty="0"/>
              <a:t>This is a rare blood</a:t>
            </a:r>
            <a:r>
              <a:rPr lang="en-US" baseline="0" dirty="0"/>
              <a:t> disorder that causes chronic </a:t>
            </a:r>
            <a:r>
              <a:rPr lang="en-US" baseline="0" dirty="0" err="1"/>
              <a:t>haemolysis</a:t>
            </a:r>
            <a:r>
              <a:rPr lang="en-US" baseline="0" dirty="0"/>
              <a:t>. In this case, bilirubin is elevated and the urine passed by the patient is dark due to </a:t>
            </a:r>
            <a:r>
              <a:rPr lang="en-US" baseline="0" dirty="0" err="1"/>
              <a:t>haemoglobin</a:t>
            </a:r>
            <a:r>
              <a:rPr lang="en-US" baseline="0" dirty="0"/>
              <a:t> breakdown</a:t>
            </a:r>
            <a:endParaRPr lang="en-US" dirty="0"/>
          </a:p>
        </p:txBody>
      </p:sp>
      <p:sp>
        <p:nvSpPr>
          <p:cNvPr id="1048676" name="Slide Number Placeholder 3"/>
          <p:cNvSpPr>
            <a:spLocks noGrp="1"/>
          </p:cNvSpPr>
          <p:nvPr>
            <p:ph type="sldNum" sz="quarter" idx="10"/>
          </p:nvPr>
        </p:nvSpPr>
        <p:spPr/>
        <p:txBody>
          <a:bodyPr/>
          <a:lstStyle/>
          <a:p>
            <a:fld id="{A6714D62-E06C-4C98-B547-4817F55CE261}" type="slidenum">
              <a:rPr lang="en-US" smtClean="0"/>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0" name="Slide Image Placeholder 1"/>
          <p:cNvSpPr>
            <a:spLocks noGrp="1" noRot="1" noChangeAspect="1"/>
          </p:cNvSpPr>
          <p:nvPr>
            <p:ph type="sldImg"/>
          </p:nvPr>
        </p:nvSpPr>
        <p:spPr/>
      </p:sp>
      <p:sp>
        <p:nvSpPr>
          <p:cNvPr id="1048681" name="Notes Placeholder 2"/>
          <p:cNvSpPr>
            <a:spLocks noGrp="1"/>
          </p:cNvSpPr>
          <p:nvPr>
            <p:ph type="body" idx="1"/>
          </p:nvPr>
        </p:nvSpPr>
        <p:spPr/>
        <p:txBody>
          <a:bodyPr/>
          <a:lstStyle/>
          <a:p>
            <a:r>
              <a:rPr lang="en-US" sz="2800" b="1" dirty="0"/>
              <a:t>1. Most</a:t>
            </a:r>
            <a:r>
              <a:rPr lang="en-US" sz="2800" b="1" baseline="0" dirty="0"/>
              <a:t> antipsychotic drugs are metabolized in the liver and some can damage liver cells, reduce bile flow and interfere with </a:t>
            </a:r>
            <a:r>
              <a:rPr lang="en-US" sz="2800" b="1" baseline="0" dirty="0" err="1"/>
              <a:t>bilirub</a:t>
            </a:r>
            <a:r>
              <a:rPr lang="en-US" sz="2800" b="1" baseline="0" dirty="0"/>
              <a:t> conjugation and excretion. </a:t>
            </a:r>
          </a:p>
          <a:p>
            <a:r>
              <a:rPr lang="en-US" sz="2800" b="1" baseline="0" dirty="0"/>
              <a:t>This causes bilirubin to accumulate in the blood, which can lead to jaundice. Examples are clozapine</a:t>
            </a:r>
          </a:p>
          <a:p>
            <a:endParaRPr lang="en-US" sz="2800" b="1" baseline="0" dirty="0"/>
          </a:p>
          <a:p>
            <a:r>
              <a:rPr lang="en-US" sz="2800" b="1" baseline="0" dirty="0"/>
              <a:t>2.GILBERT SYNDROME AS A PSYCHIATRIC MIMIC REFER TO THE FACT THAT SOME PEOPLE WITH GS MAY HAVE SYMPTOM THAT RESEMBLE PSYCHIATRIC DISORDER,EVEN THOUGH THE UNDERLYING ISSUE IS A BENIGN DISORDER OF BILIRUBIN METABOLISM</a:t>
            </a:r>
          </a:p>
          <a:p>
            <a:endParaRPr lang="en-US" sz="2800" b="1" baseline="0" dirty="0"/>
          </a:p>
          <a:p>
            <a:r>
              <a:rPr lang="en-US" sz="2800" b="1" baseline="0" dirty="0"/>
              <a:t>2. This is an inherited disorder caused by the reduced activity of the enzyme [UGT1A1 OR UDP GLUCURONYL TRANSFERASES]responsible for bilirubin </a:t>
            </a:r>
            <a:r>
              <a:rPr lang="en-US" sz="2800" b="1" baseline="0" dirty="0" err="1"/>
              <a:t>conjugationin</a:t>
            </a:r>
            <a:r>
              <a:rPr lang="en-US" sz="2800" b="1" baseline="0" dirty="0"/>
              <a:t> the liver, this may cause jaundice overtime. </a:t>
            </a:r>
          </a:p>
          <a:p>
            <a:r>
              <a:rPr lang="en-US" sz="2800" b="1" baseline="0" dirty="0"/>
              <a:t>Stress, fasting, sleep </a:t>
            </a:r>
            <a:r>
              <a:rPr lang="en-US" sz="2800" b="1" baseline="0" dirty="0" err="1"/>
              <a:t>deprivatiuon</a:t>
            </a:r>
            <a:r>
              <a:rPr lang="en-US" sz="2800" b="1" baseline="0" dirty="0"/>
              <a:t> can trigger it. It is a psychiatric mimic because it presents with </a:t>
            </a:r>
            <a:r>
              <a:rPr lang="en-US" sz="2800" b="1" baseline="0" dirty="0" err="1"/>
              <a:t>syptoms</a:t>
            </a:r>
            <a:r>
              <a:rPr lang="en-US" sz="2800" b="1" baseline="0" dirty="0"/>
              <a:t> like anxiety and or brain fog making clinicians to suspect depression or even anxiety disorders.</a:t>
            </a:r>
          </a:p>
        </p:txBody>
      </p:sp>
      <p:sp>
        <p:nvSpPr>
          <p:cNvPr id="1048682" name="Slide Number Placeholder 3"/>
          <p:cNvSpPr>
            <a:spLocks noGrp="1"/>
          </p:cNvSpPr>
          <p:nvPr>
            <p:ph type="sldNum" sz="quarter" idx="10"/>
          </p:nvPr>
        </p:nvSpPr>
        <p:spPr/>
        <p:txBody>
          <a:bodyPr/>
          <a:lstStyle/>
          <a:p>
            <a:fld id="{A6714D62-E06C-4C98-B547-4817F55CE261}" type="slidenum">
              <a:rPr lang="en-US" smtClean="0"/>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7" name="Slide Image Placeholder 1"/>
          <p:cNvSpPr>
            <a:spLocks noGrp="1" noRot="1" noChangeAspect="1"/>
          </p:cNvSpPr>
          <p:nvPr>
            <p:ph type="sldImg"/>
          </p:nvPr>
        </p:nvSpPr>
        <p:spPr/>
      </p:sp>
      <p:sp>
        <p:nvSpPr>
          <p:cNvPr id="1048688" name="Notes Placeholder 2"/>
          <p:cNvSpPr>
            <a:spLocks noGrp="1"/>
          </p:cNvSpPr>
          <p:nvPr>
            <p:ph type="body" idx="1"/>
          </p:nvPr>
        </p:nvSpPr>
        <p:spPr/>
        <p:txBody>
          <a:bodyPr/>
          <a:lstStyle/>
          <a:p>
            <a:r>
              <a:rPr lang="en-US" b="1" dirty="0"/>
              <a:t>It uses blue light therapy in newborn jaundice, by converting bilirubin into water soluble forms that can be easily excreted</a:t>
            </a:r>
          </a:p>
        </p:txBody>
      </p:sp>
      <p:sp>
        <p:nvSpPr>
          <p:cNvPr id="1048689" name="Slide Number Placeholder 3"/>
          <p:cNvSpPr>
            <a:spLocks noGrp="1"/>
          </p:cNvSpPr>
          <p:nvPr>
            <p:ph type="sldNum" sz="quarter" idx="10"/>
          </p:nvPr>
        </p:nvSpPr>
        <p:spPr/>
        <p:txBody>
          <a:bodyPr/>
          <a:lstStyle/>
          <a:p>
            <a:fld id="{A6714D62-E06C-4C98-B547-4817F55CE261}" type="slidenum">
              <a:rPr lang="en-US" smtClean="0"/>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Slide Image Placeholder 1"/>
          <p:cNvSpPr>
            <a:spLocks noGrp="1" noRot="1" noChangeAspect="1"/>
          </p:cNvSpPr>
          <p:nvPr>
            <p:ph type="sldImg"/>
          </p:nvPr>
        </p:nvSpPr>
        <p:spPr/>
      </p:sp>
      <p:sp>
        <p:nvSpPr>
          <p:cNvPr id="1048695" name="Notes Placeholder 2"/>
          <p:cNvSpPr>
            <a:spLocks noGrp="1"/>
          </p:cNvSpPr>
          <p:nvPr>
            <p:ph type="body" idx="1"/>
          </p:nvPr>
        </p:nvSpPr>
        <p:spPr/>
        <p:txBody>
          <a:bodyPr/>
          <a:lstStyle/>
          <a:p>
            <a:r>
              <a:rPr lang="en-US" dirty="0"/>
              <a:t>In severe </a:t>
            </a:r>
            <a:r>
              <a:rPr lang="en-US" dirty="0" err="1"/>
              <a:t>nonatal</a:t>
            </a:r>
            <a:r>
              <a:rPr lang="en-US" dirty="0"/>
              <a:t> jaundice,</a:t>
            </a:r>
            <a:r>
              <a:rPr lang="en-US" baseline="0" dirty="0"/>
              <a:t> the </a:t>
            </a:r>
            <a:r>
              <a:rPr lang="en-US" baseline="0" dirty="0" err="1"/>
              <a:t>infact</a:t>
            </a:r>
            <a:r>
              <a:rPr lang="en-US" baseline="0" dirty="0"/>
              <a:t> blood can be replaced with donor blood which will rapidly reduce the excess bilirubin CIRCULATION and</a:t>
            </a:r>
          </a:p>
          <a:p>
            <a:r>
              <a:rPr lang="en-US" baseline="0" dirty="0"/>
              <a:t>Prevent kernicterus</a:t>
            </a:r>
            <a:endParaRPr lang="en-US" dirty="0"/>
          </a:p>
        </p:txBody>
      </p:sp>
      <p:sp>
        <p:nvSpPr>
          <p:cNvPr id="1048696" name="Slide Number Placeholder 3"/>
          <p:cNvSpPr>
            <a:spLocks noGrp="1"/>
          </p:cNvSpPr>
          <p:nvPr>
            <p:ph type="sldNum" sz="quarter" idx="10"/>
          </p:nvPr>
        </p:nvSpPr>
        <p:spPr/>
        <p:txBody>
          <a:bodyPr/>
          <a:lstStyle/>
          <a:p>
            <a:fld id="{A6714D62-E06C-4C98-B547-4817F55CE261}" type="slidenum">
              <a:rPr lang="en-US" smtClean="0"/>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0" name="Slide Image Placeholder 1"/>
          <p:cNvSpPr>
            <a:spLocks noGrp="1" noRot="1" noChangeAspect="1"/>
          </p:cNvSpPr>
          <p:nvPr>
            <p:ph type="sldImg"/>
          </p:nvPr>
        </p:nvSpPr>
        <p:spPr/>
      </p:sp>
      <p:sp>
        <p:nvSpPr>
          <p:cNvPr id="1048701" name="Notes Placeholder 2"/>
          <p:cNvSpPr>
            <a:spLocks noGrp="1"/>
          </p:cNvSpPr>
          <p:nvPr>
            <p:ph type="body" idx="1"/>
          </p:nvPr>
        </p:nvSpPr>
        <p:spPr/>
        <p:txBody>
          <a:bodyPr/>
          <a:lstStyle/>
          <a:p>
            <a:r>
              <a:rPr lang="en-US" dirty="0"/>
              <a:t>Knowing the levels of bilirubin is important in diagnosing and monitoring</a:t>
            </a:r>
            <a:r>
              <a:rPr lang="en-US" baseline="0" dirty="0"/>
              <a:t> </a:t>
            </a:r>
            <a:r>
              <a:rPr lang="en-US" baseline="0" dirty="0" err="1"/>
              <a:t>haemolytic</a:t>
            </a:r>
            <a:r>
              <a:rPr lang="en-US" baseline="0" dirty="0"/>
              <a:t> </a:t>
            </a:r>
            <a:r>
              <a:rPr lang="en-US" baseline="0" dirty="0" err="1"/>
              <a:t>anaemia</a:t>
            </a:r>
            <a:r>
              <a:rPr lang="en-US" baseline="0" dirty="0"/>
              <a:t>, </a:t>
            </a:r>
            <a:r>
              <a:rPr lang="en-US" baseline="0" dirty="0" err="1"/>
              <a:t>hdn</a:t>
            </a:r>
            <a:r>
              <a:rPr lang="en-US" baseline="0" dirty="0"/>
              <a:t>, kernicterus and other </a:t>
            </a:r>
            <a:r>
              <a:rPr lang="en-US" baseline="0" dirty="0" err="1"/>
              <a:t>complicatiobs</a:t>
            </a:r>
            <a:endParaRPr lang="en-US" dirty="0"/>
          </a:p>
        </p:txBody>
      </p:sp>
      <p:sp>
        <p:nvSpPr>
          <p:cNvPr id="1048702" name="Slide Number Placeholder 3"/>
          <p:cNvSpPr>
            <a:spLocks noGrp="1"/>
          </p:cNvSpPr>
          <p:nvPr>
            <p:ph type="sldNum" sz="quarter" idx="10"/>
          </p:nvPr>
        </p:nvSpPr>
        <p:spPr/>
        <p:txBody>
          <a:bodyPr/>
          <a:lstStyle/>
          <a:p>
            <a:fld id="{A6714D62-E06C-4C98-B547-4817F55CE261}" type="slidenum">
              <a:rPr lang="en-US" smtClean="0"/>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6" name="Slide Image Placeholder 1"/>
          <p:cNvSpPr>
            <a:spLocks noGrp="1" noRot="1" noChangeAspect="1"/>
          </p:cNvSpPr>
          <p:nvPr>
            <p:ph type="sldImg"/>
          </p:nvPr>
        </p:nvSpPr>
        <p:spPr/>
      </p:sp>
      <p:sp>
        <p:nvSpPr>
          <p:cNvPr id="1048707" name="Notes Placeholder 2"/>
          <p:cNvSpPr>
            <a:spLocks noGrp="1"/>
          </p:cNvSpPr>
          <p:nvPr>
            <p:ph type="body" idx="1"/>
          </p:nvPr>
        </p:nvSpPr>
        <p:spPr/>
        <p:txBody>
          <a:bodyPr/>
          <a:lstStyle/>
          <a:p>
            <a:endParaRPr lang="en-US" dirty="0"/>
          </a:p>
        </p:txBody>
      </p:sp>
      <p:sp>
        <p:nvSpPr>
          <p:cNvPr id="1048708" name="Slide Number Placeholder 3"/>
          <p:cNvSpPr>
            <a:spLocks noGrp="1"/>
          </p:cNvSpPr>
          <p:nvPr>
            <p:ph type="sldNum" sz="quarter" idx="10"/>
          </p:nvPr>
        </p:nvSpPr>
        <p:spPr/>
        <p:txBody>
          <a:bodyPr/>
          <a:lstStyle/>
          <a:p>
            <a:fld id="{A6714D62-E06C-4C98-B547-4817F55CE261}" type="slidenum">
              <a:rPr lang="en-US" smtClean="0"/>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6" name="Slide Image Placeholder 1"/>
          <p:cNvSpPr>
            <a:spLocks noGrp="1" noRot="1" noChangeAspect="1"/>
          </p:cNvSpPr>
          <p:nvPr>
            <p:ph type="sldImg"/>
          </p:nvPr>
        </p:nvSpPr>
        <p:spPr/>
      </p:sp>
      <p:sp>
        <p:nvSpPr>
          <p:cNvPr id="1048707" name="Notes Placeholder 2"/>
          <p:cNvSpPr>
            <a:spLocks noGrp="1"/>
          </p:cNvSpPr>
          <p:nvPr>
            <p:ph type="body" idx="1"/>
          </p:nvPr>
        </p:nvSpPr>
        <p:spPr/>
        <p:txBody>
          <a:bodyPr/>
          <a:lstStyle/>
          <a:p>
            <a:endParaRPr lang="en-US" dirty="0"/>
          </a:p>
        </p:txBody>
      </p:sp>
      <p:sp>
        <p:nvSpPr>
          <p:cNvPr id="1048708" name="Slide Number Placeholder 3"/>
          <p:cNvSpPr>
            <a:spLocks noGrp="1"/>
          </p:cNvSpPr>
          <p:nvPr>
            <p:ph type="sldNum" sz="quarter" idx="10"/>
          </p:nvPr>
        </p:nvSpPr>
        <p:spPr/>
        <p:txBody>
          <a:bodyPr/>
          <a:lstStyle/>
          <a:p>
            <a:fld id="{A6714D62-E06C-4C98-B547-4817F55CE261}" type="slidenum">
              <a:rPr lang="en-US" smtClean="0"/>
              <a:t>21</a:t>
            </a:fld>
            <a:endParaRPr lang="en-US"/>
          </a:p>
        </p:txBody>
      </p:sp>
    </p:spTree>
    <p:extLst>
      <p:ext uri="{BB962C8B-B14F-4D97-AF65-F5344CB8AC3E}">
        <p14:creationId xmlns:p14="http://schemas.microsoft.com/office/powerpoint/2010/main" val="522154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Slide Image Placeholder 1"/>
          <p:cNvSpPr>
            <a:spLocks noGrp="1" noRot="1" noChangeAspect="1"/>
          </p:cNvSpPr>
          <p:nvPr>
            <p:ph type="sldImg"/>
          </p:nvPr>
        </p:nvSpPr>
        <p:spPr/>
      </p:sp>
      <p:sp>
        <p:nvSpPr>
          <p:cNvPr id="1048613" name="Notes Placeholder 2"/>
          <p:cNvSpPr>
            <a:spLocks noGrp="1"/>
          </p:cNvSpPr>
          <p:nvPr>
            <p:ph type="body" idx="1"/>
          </p:nvPr>
        </p:nvSpPr>
        <p:spPr/>
        <p:txBody>
          <a:bodyPr/>
          <a:lstStyle/>
          <a:p>
            <a:r>
              <a:rPr lang="en-US" dirty="0"/>
              <a:t>This is a visual representation of the</a:t>
            </a:r>
            <a:r>
              <a:rPr lang="en-US" baseline="0" dirty="0"/>
              <a:t> chemical structure of bilirubin</a:t>
            </a:r>
            <a:endParaRPr lang="en-US" dirty="0"/>
          </a:p>
        </p:txBody>
      </p:sp>
      <p:sp>
        <p:nvSpPr>
          <p:cNvPr id="1048614" name="Slide Number Placeholder 3"/>
          <p:cNvSpPr>
            <a:spLocks noGrp="1"/>
          </p:cNvSpPr>
          <p:nvPr>
            <p:ph type="sldNum" sz="quarter" idx="10"/>
          </p:nvPr>
        </p:nvSpPr>
        <p:spPr/>
        <p:txBody>
          <a:bodyPr/>
          <a:lstStyle/>
          <a:p>
            <a:fld id="{A6714D62-E06C-4C98-B547-4817F55CE261}"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Slide Image Placeholder 1"/>
          <p:cNvSpPr>
            <a:spLocks noGrp="1" noRot="1" noChangeAspect="1"/>
          </p:cNvSpPr>
          <p:nvPr>
            <p:ph type="sldImg"/>
          </p:nvPr>
        </p:nvSpPr>
        <p:spPr/>
      </p:sp>
      <p:sp>
        <p:nvSpPr>
          <p:cNvPr id="1048620" name="Notes Placeholder 2"/>
          <p:cNvSpPr>
            <a:spLocks noGrp="1"/>
          </p:cNvSpPr>
          <p:nvPr>
            <p:ph type="body" idx="1"/>
          </p:nvPr>
        </p:nvSpPr>
        <p:spPr/>
        <p:txBody>
          <a:bodyPr/>
          <a:lstStyle/>
          <a:p>
            <a:r>
              <a:rPr lang="en-US" dirty="0"/>
              <a:t>WHILE IN THE INTESTINE , BACTERIAL CONVERT BILIRUBIN TO UROBILINOGEN.</a:t>
            </a:r>
          </a:p>
          <a:p>
            <a:r>
              <a:rPr lang="en-US" dirty="0"/>
              <a:t>MOST ARE CONVERT TO STERCOBILIN WHICH IS EXCRETED IN FECES.</a:t>
            </a:r>
          </a:p>
          <a:p>
            <a:r>
              <a:rPr lang="en-US" dirty="0"/>
              <a:t>SOME ARE REABSORBED.</a:t>
            </a:r>
          </a:p>
          <a:p>
            <a:r>
              <a:rPr lang="en-US" dirty="0"/>
              <a:t>SMALL AMT IS EXCRETED IN THE KIDNEY AS UROBILIN WHICH GIVE OUR URINE THE YELLOW COLOUR</a:t>
            </a:r>
          </a:p>
        </p:txBody>
      </p:sp>
      <p:sp>
        <p:nvSpPr>
          <p:cNvPr id="1048621" name="Slide Number Placeholder 3"/>
          <p:cNvSpPr>
            <a:spLocks noGrp="1"/>
          </p:cNvSpPr>
          <p:nvPr>
            <p:ph type="sldNum" sz="quarter" idx="10"/>
          </p:nvPr>
        </p:nvSpPr>
        <p:spPr/>
        <p:txBody>
          <a:bodyPr/>
          <a:lstStyle/>
          <a:p>
            <a:fld id="{A6714D62-E06C-4C98-B547-4817F55CE261}"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Slide Image Placeholder 1"/>
          <p:cNvSpPr>
            <a:spLocks noGrp="1" noRot="1" noChangeAspect="1"/>
          </p:cNvSpPr>
          <p:nvPr>
            <p:ph type="sldImg"/>
          </p:nvPr>
        </p:nvSpPr>
        <p:spPr/>
      </p:sp>
      <p:sp>
        <p:nvSpPr>
          <p:cNvPr id="1048625" name="Notes Placeholder 2"/>
          <p:cNvSpPr>
            <a:spLocks noGrp="1"/>
          </p:cNvSpPr>
          <p:nvPr>
            <p:ph type="body" idx="1"/>
          </p:nvPr>
        </p:nvSpPr>
        <p:spPr/>
        <p:txBody>
          <a:bodyPr/>
          <a:lstStyle/>
          <a:p>
            <a:r>
              <a:rPr lang="en-US" dirty="0"/>
              <a:t>Visual</a:t>
            </a:r>
            <a:r>
              <a:rPr lang="en-US" baseline="0" dirty="0"/>
              <a:t> illustration of bilirubin metabolism showing red cell destruction, to liver conjugation and </a:t>
            </a:r>
            <a:r>
              <a:rPr lang="en-US" baseline="0" dirty="0" err="1"/>
              <a:t>billary</a:t>
            </a:r>
            <a:r>
              <a:rPr lang="en-US" baseline="0" dirty="0"/>
              <a:t> excretion</a:t>
            </a:r>
            <a:endParaRPr lang="en-US" dirty="0"/>
          </a:p>
        </p:txBody>
      </p:sp>
      <p:sp>
        <p:nvSpPr>
          <p:cNvPr id="1048626" name="Slide Number Placeholder 3"/>
          <p:cNvSpPr>
            <a:spLocks noGrp="1"/>
          </p:cNvSpPr>
          <p:nvPr>
            <p:ph type="sldNum" sz="quarter" idx="10"/>
          </p:nvPr>
        </p:nvSpPr>
        <p:spPr/>
        <p:txBody>
          <a:bodyPr/>
          <a:lstStyle/>
          <a:p>
            <a:fld id="{A6714D62-E06C-4C98-B547-4817F55CE261}"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Slide Image Placeholder 1"/>
          <p:cNvSpPr>
            <a:spLocks noGrp="1" noRot="1" noChangeAspect="1"/>
          </p:cNvSpPr>
          <p:nvPr>
            <p:ph type="sldImg"/>
          </p:nvPr>
        </p:nvSpPr>
        <p:spPr/>
      </p:sp>
      <p:sp>
        <p:nvSpPr>
          <p:cNvPr id="1048632" name="Notes Placeholder 2"/>
          <p:cNvSpPr>
            <a:spLocks noGrp="1"/>
          </p:cNvSpPr>
          <p:nvPr>
            <p:ph type="body" idx="1"/>
          </p:nvPr>
        </p:nvSpPr>
        <p:spPr/>
        <p:txBody>
          <a:bodyPr/>
          <a:lstStyle/>
          <a:p>
            <a:pPr marL="228600" indent="-228600">
              <a:buAutoNum type="arabicPeriod"/>
            </a:pPr>
            <a:r>
              <a:rPr lang="en-US" dirty="0"/>
              <a:t>The oldest method</a:t>
            </a:r>
            <a:r>
              <a:rPr lang="en-US" baseline="0" dirty="0"/>
              <a:t>, can be affected by </a:t>
            </a:r>
            <a:r>
              <a:rPr lang="en-US" baseline="0" dirty="0" err="1"/>
              <a:t>lipeamia</a:t>
            </a:r>
            <a:r>
              <a:rPr lang="en-US" baseline="0" dirty="0"/>
              <a:t>, Vit C, HAEMOLYSIS[free </a:t>
            </a:r>
            <a:r>
              <a:rPr lang="en-US" baseline="0" dirty="0" err="1"/>
              <a:t>haemoglobin</a:t>
            </a:r>
            <a:r>
              <a:rPr lang="en-US" baseline="0" dirty="0"/>
              <a:t>] ,</a:t>
            </a:r>
            <a:r>
              <a:rPr lang="en-US" baseline="0" dirty="0" err="1"/>
              <a:t>Phenobarbitar</a:t>
            </a:r>
            <a:endParaRPr lang="en-US" baseline="0" dirty="0"/>
          </a:p>
          <a:p>
            <a:pPr marL="228600" indent="-228600">
              <a:buAutoNum type="arabicPeriod"/>
            </a:pPr>
            <a:r>
              <a:rPr lang="en-US" baseline="0" dirty="0"/>
              <a:t>Modified and more accurate with less </a:t>
            </a:r>
            <a:r>
              <a:rPr lang="en-US" baseline="0" dirty="0" err="1"/>
              <a:t>interefrenace</a:t>
            </a:r>
            <a:r>
              <a:rPr lang="en-US" baseline="0" dirty="0"/>
              <a:t> by lipids</a:t>
            </a:r>
          </a:p>
          <a:p>
            <a:pPr marL="228600" indent="-228600">
              <a:buAutoNum type="arabicPeriod"/>
            </a:pPr>
            <a:r>
              <a:rPr lang="en-US" baseline="0" dirty="0"/>
              <a:t>Very sensitive and used in advanced research laboratories, very expensive</a:t>
            </a:r>
          </a:p>
          <a:p>
            <a:pPr marL="228600" indent="-228600">
              <a:buAutoNum type="arabicPeriod"/>
            </a:pPr>
            <a:r>
              <a:rPr lang="en-US" baseline="0" dirty="0" err="1"/>
              <a:t>Usess</a:t>
            </a:r>
            <a:r>
              <a:rPr lang="en-US" baseline="0" dirty="0"/>
              <a:t> enzymes, fast, automated and used in most modern </a:t>
            </a:r>
            <a:r>
              <a:rPr lang="en-US" baseline="0" dirty="0" err="1"/>
              <a:t>analysers</a:t>
            </a:r>
            <a:endParaRPr lang="en-US" baseline="0" dirty="0"/>
          </a:p>
          <a:p>
            <a:pPr marL="228600" indent="-228600">
              <a:buAutoNum type="arabicPeriod"/>
            </a:pPr>
            <a:endParaRPr lang="en-US" dirty="0"/>
          </a:p>
        </p:txBody>
      </p:sp>
      <p:sp>
        <p:nvSpPr>
          <p:cNvPr id="1048633" name="Slide Number Placeholder 3"/>
          <p:cNvSpPr>
            <a:spLocks noGrp="1"/>
          </p:cNvSpPr>
          <p:nvPr>
            <p:ph type="sldNum" sz="quarter" idx="10"/>
          </p:nvPr>
        </p:nvSpPr>
        <p:spPr/>
        <p:txBody>
          <a:bodyPr/>
          <a:lstStyle/>
          <a:p>
            <a:fld id="{A6714D62-E06C-4C98-B547-4817F55CE261}" type="slidenum">
              <a:rPr lang="en-US" smtClean="0"/>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Slide Image Placeholder 1"/>
          <p:cNvSpPr>
            <a:spLocks noGrp="1" noRot="1" noChangeAspect="1"/>
          </p:cNvSpPr>
          <p:nvPr>
            <p:ph type="sldImg"/>
          </p:nvPr>
        </p:nvSpPr>
        <p:spPr/>
      </p:sp>
      <p:sp>
        <p:nvSpPr>
          <p:cNvPr id="1048639" name="Notes Placeholder 2"/>
          <p:cNvSpPr>
            <a:spLocks noGrp="1"/>
          </p:cNvSpPr>
          <p:nvPr>
            <p:ph type="body" idx="1"/>
          </p:nvPr>
        </p:nvSpPr>
        <p:spPr/>
        <p:txBody>
          <a:bodyPr/>
          <a:lstStyle/>
          <a:p>
            <a:r>
              <a:rPr lang="en-US" dirty="0"/>
              <a:t>HAEMOLYTIC ANAEMIA RESULTS FROM THE ACCELERATED DESTRUSTION OF RED BLOOD CELL LEADING TO AN INCREASE RELEASE OF HAEMOGLOBIN INTO THE BLOOD STREAM</a:t>
            </a:r>
          </a:p>
          <a:p>
            <a:endParaRPr lang="en-US" dirty="0"/>
          </a:p>
          <a:p>
            <a:r>
              <a:rPr lang="en-US" dirty="0"/>
              <a:t>.Excessive red blood cell destruction increases unconjugated bilirubin levels.</a:t>
            </a:r>
            <a:r>
              <a:rPr lang="en-US" baseline="0" dirty="0"/>
              <a:t> The liver becomes overwhelmed by the excess bilirubin, which may lead to jaundice</a:t>
            </a:r>
          </a:p>
          <a:p>
            <a:endParaRPr lang="en-US" baseline="0" dirty="0"/>
          </a:p>
          <a:p>
            <a:r>
              <a:rPr lang="en-US" baseline="0" dirty="0"/>
              <a:t>.HAEMATOLOGICAL SIGNIFICANCE OF BILIRUBIN CAN BE DISCUSS UNDER</a:t>
            </a:r>
          </a:p>
          <a:p>
            <a:r>
              <a:rPr lang="en-US" baseline="0" dirty="0"/>
              <a:t>1 HAEMOLYTIC ANAEMIA</a:t>
            </a:r>
          </a:p>
          <a:p>
            <a:r>
              <a:rPr lang="en-US" baseline="0" dirty="0"/>
              <a:t>2. DELAYED BLOOD TRANSFUSION REACTION</a:t>
            </a:r>
          </a:p>
          <a:p>
            <a:r>
              <a:rPr lang="en-US" baseline="0" dirty="0"/>
              <a:t>3.PAROXYMAL NOCTURNAL HAEMOGLOBINURIA</a:t>
            </a:r>
          </a:p>
          <a:p>
            <a:r>
              <a:rPr lang="en-US" baseline="0" dirty="0"/>
              <a:t>4.KERNICTERUS</a:t>
            </a:r>
            <a:endParaRPr lang="en-US" dirty="0"/>
          </a:p>
        </p:txBody>
      </p:sp>
      <p:sp>
        <p:nvSpPr>
          <p:cNvPr id="1048640" name="Slide Number Placeholder 3"/>
          <p:cNvSpPr>
            <a:spLocks noGrp="1"/>
          </p:cNvSpPr>
          <p:nvPr>
            <p:ph type="sldNum" sz="quarter" idx="10"/>
          </p:nvPr>
        </p:nvSpPr>
        <p:spPr/>
        <p:txBody>
          <a:bodyPr/>
          <a:lstStyle/>
          <a:p>
            <a:fld id="{A6714D62-E06C-4C98-B547-4817F55CE261}" type="slidenum">
              <a:rPr lang="en-US" smtClean="0"/>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6" name="Slide Image Placeholder 1"/>
          <p:cNvSpPr>
            <a:spLocks noGrp="1" noRot="1" noChangeAspect="1"/>
          </p:cNvSpPr>
          <p:nvPr>
            <p:ph type="sldImg"/>
          </p:nvPr>
        </p:nvSpPr>
        <p:spPr/>
      </p:sp>
      <p:sp>
        <p:nvSpPr>
          <p:cNvPr id="1048647" name="Notes Placeholder 2"/>
          <p:cNvSpPr>
            <a:spLocks noGrp="1"/>
          </p:cNvSpPr>
          <p:nvPr>
            <p:ph type="body" idx="1"/>
          </p:nvPr>
        </p:nvSpPr>
        <p:spPr/>
        <p:txBody>
          <a:bodyPr/>
          <a:lstStyle/>
          <a:p>
            <a:r>
              <a:rPr lang="en-US" dirty="0"/>
              <a:t>This visually links </a:t>
            </a:r>
            <a:r>
              <a:rPr lang="en-US" dirty="0" err="1"/>
              <a:t>haemolysis</a:t>
            </a:r>
            <a:r>
              <a:rPr lang="en-US" dirty="0"/>
              <a:t> to</a:t>
            </a:r>
            <a:r>
              <a:rPr lang="en-US" baseline="0" dirty="0"/>
              <a:t> </a:t>
            </a:r>
            <a:r>
              <a:rPr lang="en-US" baseline="0" dirty="0" err="1"/>
              <a:t>hyperbbilirubinaemia</a:t>
            </a:r>
            <a:endParaRPr lang="en-US" dirty="0"/>
          </a:p>
        </p:txBody>
      </p:sp>
      <p:sp>
        <p:nvSpPr>
          <p:cNvPr id="1048648" name="Slide Number Placeholder 3"/>
          <p:cNvSpPr>
            <a:spLocks noGrp="1"/>
          </p:cNvSpPr>
          <p:nvPr>
            <p:ph type="sldNum" sz="quarter" idx="10"/>
          </p:nvPr>
        </p:nvSpPr>
        <p:spPr/>
        <p:txBody>
          <a:bodyPr/>
          <a:lstStyle/>
          <a:p>
            <a:fld id="{A6714D62-E06C-4C98-B547-4817F55CE261}" type="slidenum">
              <a:rPr lang="en-US" smtClean="0"/>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Slide Image Placeholder 1"/>
          <p:cNvSpPr>
            <a:spLocks noGrp="1" noRot="1" noChangeAspect="1"/>
          </p:cNvSpPr>
          <p:nvPr>
            <p:ph type="sldImg"/>
          </p:nvPr>
        </p:nvSpPr>
        <p:spPr/>
      </p:sp>
      <p:sp>
        <p:nvSpPr>
          <p:cNvPr id="1048654" name="Notes Placeholder 2"/>
          <p:cNvSpPr>
            <a:spLocks noGrp="1"/>
          </p:cNvSpPr>
          <p:nvPr>
            <p:ph type="body" idx="1"/>
          </p:nvPr>
        </p:nvSpPr>
        <p:spPr/>
        <p:txBody>
          <a:bodyPr/>
          <a:lstStyle/>
          <a:p>
            <a:r>
              <a:rPr lang="en-US" dirty="0"/>
              <a:t>Immune mediated destruction of transfused red blood</a:t>
            </a:r>
            <a:r>
              <a:rPr lang="en-US" baseline="0" dirty="0"/>
              <a:t> cells can occur days or even weeks after transfusion which may result to</a:t>
            </a:r>
          </a:p>
          <a:p>
            <a:r>
              <a:rPr lang="en-US" baseline="0" dirty="0"/>
              <a:t>Increased bilirubin production and possible jaundice</a:t>
            </a:r>
            <a:endParaRPr lang="en-US" dirty="0"/>
          </a:p>
        </p:txBody>
      </p:sp>
      <p:sp>
        <p:nvSpPr>
          <p:cNvPr id="1048655" name="Slide Number Placeholder 3"/>
          <p:cNvSpPr>
            <a:spLocks noGrp="1"/>
          </p:cNvSpPr>
          <p:nvPr>
            <p:ph type="sldNum" sz="quarter" idx="10"/>
          </p:nvPr>
        </p:nvSpPr>
        <p:spPr/>
        <p:txBody>
          <a:bodyPr/>
          <a:lstStyle/>
          <a:p>
            <a:fld id="{A6714D62-E06C-4C98-B547-4817F55CE261}" type="slidenum">
              <a:rPr lang="en-US" smtClean="0"/>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0" name="Slide Image Placeholder 1"/>
          <p:cNvSpPr>
            <a:spLocks noGrp="1" noRot="1" noChangeAspect="1"/>
          </p:cNvSpPr>
          <p:nvPr>
            <p:ph type="sldImg"/>
          </p:nvPr>
        </p:nvSpPr>
        <p:spPr/>
      </p:sp>
      <p:sp>
        <p:nvSpPr>
          <p:cNvPr id="1048661" name="Notes Placeholder 2"/>
          <p:cNvSpPr>
            <a:spLocks noGrp="1"/>
          </p:cNvSpPr>
          <p:nvPr>
            <p:ph type="body" idx="1"/>
          </p:nvPr>
        </p:nvSpPr>
        <p:spPr/>
        <p:txBody>
          <a:bodyPr/>
          <a:lstStyle/>
          <a:p>
            <a:r>
              <a:rPr lang="en-US" dirty="0"/>
              <a:t>HDN </a:t>
            </a:r>
            <a:r>
              <a:rPr lang="en-US" dirty="0" err="1"/>
              <a:t>oocurs</a:t>
            </a:r>
            <a:r>
              <a:rPr lang="en-US" baseline="0" dirty="0"/>
              <a:t> when maternal antibodies destroy fetal red blood cells</a:t>
            </a:r>
          </a:p>
          <a:p>
            <a:r>
              <a:rPr lang="en-US" baseline="0" dirty="0"/>
              <a:t>This increases excess bilirubin in </a:t>
            </a:r>
            <a:r>
              <a:rPr lang="en-US" baseline="0" dirty="0" err="1"/>
              <a:t>thje</a:t>
            </a:r>
            <a:r>
              <a:rPr lang="en-US" baseline="0" dirty="0"/>
              <a:t> circulation, neonatal jaundice and increases the risk of severe complications if left untreated</a:t>
            </a:r>
          </a:p>
        </p:txBody>
      </p:sp>
      <p:sp>
        <p:nvSpPr>
          <p:cNvPr id="1048662" name="Slide Number Placeholder 3"/>
          <p:cNvSpPr>
            <a:spLocks noGrp="1"/>
          </p:cNvSpPr>
          <p:nvPr>
            <p:ph type="sldNum" sz="quarter" idx="10"/>
          </p:nvPr>
        </p:nvSpPr>
        <p:spPr/>
        <p:txBody>
          <a:bodyPr/>
          <a:lstStyle/>
          <a:p>
            <a:fld id="{A6714D62-E06C-4C98-B547-4817F55CE261}"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104858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48583" name="Date Placeholder 3"/>
          <p:cNvSpPr>
            <a:spLocks noGrp="1"/>
          </p:cNvSpPr>
          <p:nvPr>
            <p:ph type="dt" sz="half" idx="10"/>
          </p:nvPr>
        </p:nvSpPr>
        <p:spPr/>
        <p:txBody>
          <a:bodyPr/>
          <a:lstStyle/>
          <a:p>
            <a:fld id="{2ADFF90B-EABB-427D-8C52-616D760D2FA9}" type="datetime1">
              <a:rPr lang="en-US" smtClean="0"/>
              <a:t>6/3/2026</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29" name="Title 1"/>
          <p:cNvSpPr>
            <a:spLocks noGrp="1"/>
          </p:cNvSpPr>
          <p:nvPr>
            <p:ph type="title"/>
          </p:nvPr>
        </p:nvSpPr>
        <p:spPr/>
        <p:txBody>
          <a:bodyPr/>
          <a:lstStyle/>
          <a:p>
            <a:r>
              <a:rPr lang="en-US"/>
              <a:t>Click to edit Master title style</a:t>
            </a:r>
          </a:p>
        </p:txBody>
      </p:sp>
      <p:sp>
        <p:nvSpPr>
          <p:cNvPr id="1048730"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31" name="Date Placeholder 3"/>
          <p:cNvSpPr>
            <a:spLocks noGrp="1"/>
          </p:cNvSpPr>
          <p:nvPr>
            <p:ph type="dt" sz="half" idx="10"/>
          </p:nvPr>
        </p:nvSpPr>
        <p:spPr/>
        <p:txBody>
          <a:bodyPr/>
          <a:lstStyle/>
          <a:p>
            <a:fld id="{BE44329D-9FE3-426C-AA76-042855673FCA}" type="datetime1">
              <a:rPr lang="en-US" smtClean="0"/>
              <a:t>6/3/2026</a:t>
            </a:fld>
            <a:endParaRPr lang="en-US"/>
          </a:p>
        </p:txBody>
      </p:sp>
      <p:sp>
        <p:nvSpPr>
          <p:cNvPr id="1048732" name="Footer Placeholder 4"/>
          <p:cNvSpPr>
            <a:spLocks noGrp="1"/>
          </p:cNvSpPr>
          <p:nvPr>
            <p:ph type="ftr" sz="quarter" idx="11"/>
          </p:nvPr>
        </p:nvSpPr>
        <p:spPr/>
        <p:txBody>
          <a:bodyPr/>
          <a:lstStyle/>
          <a:p>
            <a:endParaRPr lang="en-US"/>
          </a:p>
        </p:txBody>
      </p:sp>
      <p:sp>
        <p:nvSpPr>
          <p:cNvPr id="1048733" name="Slide Number Placeholder 5"/>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718"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1048719"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20" name="Date Placeholder 3"/>
          <p:cNvSpPr>
            <a:spLocks noGrp="1"/>
          </p:cNvSpPr>
          <p:nvPr>
            <p:ph type="dt" sz="half" idx="10"/>
          </p:nvPr>
        </p:nvSpPr>
        <p:spPr/>
        <p:txBody>
          <a:bodyPr/>
          <a:lstStyle/>
          <a:p>
            <a:fld id="{33000E31-A0A2-4DDD-AE92-228A252B554D}" type="datetime1">
              <a:rPr lang="en-US" smtClean="0"/>
              <a:t>6/3/2026</a:t>
            </a:fld>
            <a:endParaRPr lang="en-US"/>
          </a:p>
        </p:txBody>
      </p:sp>
      <p:sp>
        <p:nvSpPr>
          <p:cNvPr id="1048721" name="Footer Placeholder 4"/>
          <p:cNvSpPr>
            <a:spLocks noGrp="1"/>
          </p:cNvSpPr>
          <p:nvPr>
            <p:ph type="ftr" sz="quarter" idx="11"/>
          </p:nvPr>
        </p:nvSpPr>
        <p:spPr/>
        <p:txBody>
          <a:bodyPr/>
          <a:lstStyle/>
          <a:p>
            <a:endParaRPr lang="en-US"/>
          </a:p>
        </p:txBody>
      </p:sp>
      <p:sp>
        <p:nvSpPr>
          <p:cNvPr id="1048722" name="Slide Number Placeholder 5"/>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9" name="Title 1"/>
          <p:cNvSpPr>
            <a:spLocks noGrp="1"/>
          </p:cNvSpPr>
          <p:nvPr>
            <p:ph type="title"/>
          </p:nvPr>
        </p:nvSpPr>
        <p:spPr/>
        <p:txBody>
          <a:bodyPr/>
          <a:lstStyle/>
          <a:p>
            <a:r>
              <a:rPr lang="en-US"/>
              <a:t>Click to edit Master title style</a:t>
            </a:r>
          </a:p>
        </p:txBody>
      </p:sp>
      <p:sp>
        <p:nvSpPr>
          <p:cNvPr id="1048590"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91" name="Date Placeholder 3"/>
          <p:cNvSpPr>
            <a:spLocks noGrp="1"/>
          </p:cNvSpPr>
          <p:nvPr>
            <p:ph type="dt" sz="half" idx="10"/>
          </p:nvPr>
        </p:nvSpPr>
        <p:spPr/>
        <p:txBody>
          <a:bodyPr/>
          <a:lstStyle/>
          <a:p>
            <a:fld id="{22361DA3-4542-4971-AB5F-0899A5E1C437}" type="datetime1">
              <a:rPr lang="en-US" smtClean="0"/>
              <a:t>6/3/2026</a:t>
            </a:fld>
            <a:endParaRPr lang="en-US"/>
          </a:p>
        </p:txBody>
      </p:sp>
      <p:sp>
        <p:nvSpPr>
          <p:cNvPr id="1048592" name="Footer Placeholder 4"/>
          <p:cNvSpPr>
            <a:spLocks noGrp="1"/>
          </p:cNvSpPr>
          <p:nvPr>
            <p:ph type="ftr" sz="quarter" idx="11"/>
          </p:nvPr>
        </p:nvSpPr>
        <p:spPr/>
        <p:txBody>
          <a:bodyPr/>
          <a:lstStyle/>
          <a:p>
            <a:endParaRPr lang="en-US"/>
          </a:p>
        </p:txBody>
      </p:sp>
      <p:sp>
        <p:nvSpPr>
          <p:cNvPr id="1048593" name="Slide Number Placeholder 5"/>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34"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1048735"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48736" name="Date Placeholder 3"/>
          <p:cNvSpPr>
            <a:spLocks noGrp="1"/>
          </p:cNvSpPr>
          <p:nvPr>
            <p:ph type="dt" sz="half" idx="10"/>
          </p:nvPr>
        </p:nvSpPr>
        <p:spPr/>
        <p:txBody>
          <a:bodyPr/>
          <a:lstStyle/>
          <a:p>
            <a:fld id="{3D8A526E-9573-4700-BC12-FBAC86D7D3E3}" type="datetime1">
              <a:rPr lang="en-US" smtClean="0"/>
              <a:t>6/3/2026</a:t>
            </a:fld>
            <a:endParaRPr lang="en-US"/>
          </a:p>
        </p:txBody>
      </p:sp>
      <p:sp>
        <p:nvSpPr>
          <p:cNvPr id="1048737" name="Footer Placeholder 4"/>
          <p:cNvSpPr>
            <a:spLocks noGrp="1"/>
          </p:cNvSpPr>
          <p:nvPr>
            <p:ph type="ftr" sz="quarter" idx="11"/>
          </p:nvPr>
        </p:nvSpPr>
        <p:spPr/>
        <p:txBody>
          <a:bodyPr/>
          <a:lstStyle/>
          <a:p>
            <a:endParaRPr lang="en-US"/>
          </a:p>
        </p:txBody>
      </p:sp>
      <p:sp>
        <p:nvSpPr>
          <p:cNvPr id="1048738" name="Slide Number Placeholder 5"/>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39" name="Title 1"/>
          <p:cNvSpPr>
            <a:spLocks noGrp="1"/>
          </p:cNvSpPr>
          <p:nvPr>
            <p:ph type="title"/>
          </p:nvPr>
        </p:nvSpPr>
        <p:spPr/>
        <p:txBody>
          <a:bodyPr/>
          <a:lstStyle/>
          <a:p>
            <a:r>
              <a:rPr lang="en-US"/>
              <a:t>Click to edit Master title style</a:t>
            </a:r>
          </a:p>
        </p:txBody>
      </p:sp>
      <p:sp>
        <p:nvSpPr>
          <p:cNvPr id="1048740"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41"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42" name="Date Placeholder 4"/>
          <p:cNvSpPr>
            <a:spLocks noGrp="1"/>
          </p:cNvSpPr>
          <p:nvPr>
            <p:ph type="dt" sz="half" idx="10"/>
          </p:nvPr>
        </p:nvSpPr>
        <p:spPr/>
        <p:txBody>
          <a:bodyPr/>
          <a:lstStyle/>
          <a:p>
            <a:fld id="{49827614-DF37-42B8-BF25-202A4F9647C1}" type="datetime1">
              <a:rPr lang="en-US" smtClean="0"/>
              <a:t>6/3/2026</a:t>
            </a:fld>
            <a:endParaRPr lang="en-US"/>
          </a:p>
        </p:txBody>
      </p:sp>
      <p:sp>
        <p:nvSpPr>
          <p:cNvPr id="1048743" name="Footer Placeholder 5"/>
          <p:cNvSpPr>
            <a:spLocks noGrp="1"/>
          </p:cNvSpPr>
          <p:nvPr>
            <p:ph type="ftr" sz="quarter" idx="11"/>
          </p:nvPr>
        </p:nvSpPr>
        <p:spPr/>
        <p:txBody>
          <a:bodyPr/>
          <a:lstStyle/>
          <a:p>
            <a:endParaRPr lang="en-US"/>
          </a:p>
        </p:txBody>
      </p:sp>
      <p:sp>
        <p:nvSpPr>
          <p:cNvPr id="1048744" name="Slide Number Placeholder 6"/>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45" name="Title 1"/>
          <p:cNvSpPr>
            <a:spLocks noGrp="1"/>
          </p:cNvSpPr>
          <p:nvPr>
            <p:ph type="title"/>
          </p:nvPr>
        </p:nvSpPr>
        <p:spPr>
          <a:xfrm>
            <a:off x="839788" y="365125"/>
            <a:ext cx="10515600" cy="1325563"/>
          </a:xfrm>
        </p:spPr>
        <p:txBody>
          <a:bodyPr/>
          <a:lstStyle/>
          <a:p>
            <a:r>
              <a:rPr lang="en-US"/>
              <a:t>Click to edit Master title style</a:t>
            </a:r>
          </a:p>
        </p:txBody>
      </p:sp>
      <p:sp>
        <p:nvSpPr>
          <p:cNvPr id="1048746"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747"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48"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749"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50" name="Date Placeholder 6"/>
          <p:cNvSpPr>
            <a:spLocks noGrp="1"/>
          </p:cNvSpPr>
          <p:nvPr>
            <p:ph type="dt" sz="half" idx="10"/>
          </p:nvPr>
        </p:nvSpPr>
        <p:spPr/>
        <p:txBody>
          <a:bodyPr/>
          <a:lstStyle/>
          <a:p>
            <a:fld id="{2B9DC1D1-038C-4078-8D96-AF0177CC70A4}" type="datetime1">
              <a:rPr lang="en-US" smtClean="0"/>
              <a:t>6/3/2026</a:t>
            </a:fld>
            <a:endParaRPr lang="en-US"/>
          </a:p>
        </p:txBody>
      </p:sp>
      <p:sp>
        <p:nvSpPr>
          <p:cNvPr id="1048751" name="Footer Placeholder 7"/>
          <p:cNvSpPr>
            <a:spLocks noGrp="1"/>
          </p:cNvSpPr>
          <p:nvPr>
            <p:ph type="ftr" sz="quarter" idx="11"/>
          </p:nvPr>
        </p:nvSpPr>
        <p:spPr/>
        <p:txBody>
          <a:bodyPr/>
          <a:lstStyle/>
          <a:p>
            <a:endParaRPr lang="en-US"/>
          </a:p>
        </p:txBody>
      </p:sp>
      <p:sp>
        <p:nvSpPr>
          <p:cNvPr id="1048752" name="Slide Number Placeholder 8"/>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714" name="Title 1"/>
          <p:cNvSpPr>
            <a:spLocks noGrp="1"/>
          </p:cNvSpPr>
          <p:nvPr>
            <p:ph type="title"/>
          </p:nvPr>
        </p:nvSpPr>
        <p:spPr/>
        <p:txBody>
          <a:bodyPr/>
          <a:lstStyle/>
          <a:p>
            <a:r>
              <a:rPr lang="en-US"/>
              <a:t>Click to edit Master title style</a:t>
            </a:r>
          </a:p>
        </p:txBody>
      </p:sp>
      <p:sp>
        <p:nvSpPr>
          <p:cNvPr id="1048715" name="Date Placeholder 2"/>
          <p:cNvSpPr>
            <a:spLocks noGrp="1"/>
          </p:cNvSpPr>
          <p:nvPr>
            <p:ph type="dt" sz="half" idx="10"/>
          </p:nvPr>
        </p:nvSpPr>
        <p:spPr/>
        <p:txBody>
          <a:bodyPr/>
          <a:lstStyle/>
          <a:p>
            <a:fld id="{7417C91B-B4A3-4A28-8B19-DDC9E1C0D93B}" type="datetime1">
              <a:rPr lang="en-US" smtClean="0"/>
              <a:t>6/3/2026</a:t>
            </a:fld>
            <a:endParaRPr lang="en-US"/>
          </a:p>
        </p:txBody>
      </p:sp>
      <p:sp>
        <p:nvSpPr>
          <p:cNvPr id="1048716" name="Footer Placeholder 3"/>
          <p:cNvSpPr>
            <a:spLocks noGrp="1"/>
          </p:cNvSpPr>
          <p:nvPr>
            <p:ph type="ftr" sz="quarter" idx="11"/>
          </p:nvPr>
        </p:nvSpPr>
        <p:spPr/>
        <p:txBody>
          <a:bodyPr/>
          <a:lstStyle/>
          <a:p>
            <a:endParaRPr lang="en-US"/>
          </a:p>
        </p:txBody>
      </p:sp>
      <p:sp>
        <p:nvSpPr>
          <p:cNvPr id="1048717" name="Slide Number Placeholder 4"/>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07" name="Date Placeholder 1"/>
          <p:cNvSpPr>
            <a:spLocks noGrp="1"/>
          </p:cNvSpPr>
          <p:nvPr>
            <p:ph type="dt" sz="half" idx="10"/>
          </p:nvPr>
        </p:nvSpPr>
        <p:spPr/>
        <p:txBody>
          <a:bodyPr/>
          <a:lstStyle/>
          <a:p>
            <a:fld id="{F45BD8DA-54A9-4A60-80C6-99A7FA765C7F}" type="datetime1">
              <a:rPr lang="en-US" smtClean="0"/>
              <a:t>6/3/2026</a:t>
            </a:fld>
            <a:endParaRPr lang="en-US"/>
          </a:p>
        </p:txBody>
      </p:sp>
      <p:sp>
        <p:nvSpPr>
          <p:cNvPr id="1048608" name="Footer Placeholder 2"/>
          <p:cNvSpPr>
            <a:spLocks noGrp="1"/>
          </p:cNvSpPr>
          <p:nvPr>
            <p:ph type="ftr" sz="quarter" idx="11"/>
          </p:nvPr>
        </p:nvSpPr>
        <p:spPr/>
        <p:txBody>
          <a:bodyPr/>
          <a:lstStyle/>
          <a:p>
            <a:endParaRPr lang="en-US"/>
          </a:p>
        </p:txBody>
      </p:sp>
      <p:sp>
        <p:nvSpPr>
          <p:cNvPr id="1048609" name="Slide Number Placeholder 3"/>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53"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754"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55"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756" name="Date Placeholder 4"/>
          <p:cNvSpPr>
            <a:spLocks noGrp="1"/>
          </p:cNvSpPr>
          <p:nvPr>
            <p:ph type="dt" sz="half" idx="10"/>
          </p:nvPr>
        </p:nvSpPr>
        <p:spPr/>
        <p:txBody>
          <a:bodyPr/>
          <a:lstStyle/>
          <a:p>
            <a:fld id="{47EB47A7-4588-426F-BF4D-6B489DD7EE65}" type="datetime1">
              <a:rPr lang="en-US" smtClean="0"/>
              <a:t>6/3/2026</a:t>
            </a:fld>
            <a:endParaRPr lang="en-US"/>
          </a:p>
        </p:txBody>
      </p:sp>
      <p:sp>
        <p:nvSpPr>
          <p:cNvPr id="1048757" name="Footer Placeholder 5"/>
          <p:cNvSpPr>
            <a:spLocks noGrp="1"/>
          </p:cNvSpPr>
          <p:nvPr>
            <p:ph type="ftr" sz="quarter" idx="11"/>
          </p:nvPr>
        </p:nvSpPr>
        <p:spPr/>
        <p:txBody>
          <a:bodyPr/>
          <a:lstStyle/>
          <a:p>
            <a:endParaRPr lang="en-US"/>
          </a:p>
        </p:txBody>
      </p:sp>
      <p:sp>
        <p:nvSpPr>
          <p:cNvPr id="1048758" name="Slide Number Placeholder 6"/>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723"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724"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725"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726" name="Date Placeholder 4"/>
          <p:cNvSpPr>
            <a:spLocks noGrp="1"/>
          </p:cNvSpPr>
          <p:nvPr>
            <p:ph type="dt" sz="half" idx="10"/>
          </p:nvPr>
        </p:nvSpPr>
        <p:spPr/>
        <p:txBody>
          <a:bodyPr/>
          <a:lstStyle/>
          <a:p>
            <a:fld id="{A8E42AA6-5192-48DB-BF53-CA996C0E1CFD}" type="datetime1">
              <a:rPr lang="en-US" smtClean="0"/>
              <a:t>6/3/2026</a:t>
            </a:fld>
            <a:endParaRPr lang="en-US"/>
          </a:p>
        </p:txBody>
      </p:sp>
      <p:sp>
        <p:nvSpPr>
          <p:cNvPr id="1048727" name="Footer Placeholder 5"/>
          <p:cNvSpPr>
            <a:spLocks noGrp="1"/>
          </p:cNvSpPr>
          <p:nvPr>
            <p:ph type="ftr" sz="quarter" idx="11"/>
          </p:nvPr>
        </p:nvSpPr>
        <p:spPr/>
        <p:txBody>
          <a:bodyPr/>
          <a:lstStyle/>
          <a:p>
            <a:endParaRPr lang="en-US"/>
          </a:p>
        </p:txBody>
      </p:sp>
      <p:sp>
        <p:nvSpPr>
          <p:cNvPr id="1048728" name="Slide Number Placeholder 6"/>
          <p:cNvSpPr>
            <a:spLocks noGrp="1"/>
          </p:cNvSpPr>
          <p:nvPr>
            <p:ph type="sldNum" sz="quarter" idx="12"/>
          </p:nvPr>
        </p:nvSpPr>
        <p:spPr/>
        <p:txBody>
          <a:bodyPr/>
          <a:lstStyle/>
          <a:p>
            <a:fld id="{32C5FD58-3EBD-4013-A4D4-F19042725A4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048577"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CCB60-2B56-4A19-AE1F-1D5AF96C0F5E}" type="datetime1">
              <a:rPr lang="en-US" smtClean="0"/>
              <a:t>6/3/2026</a:t>
            </a:fld>
            <a:endParaRPr lang="en-US"/>
          </a:p>
        </p:txBody>
      </p:sp>
      <p:sp>
        <p:nvSpPr>
          <p:cNvPr id="1048579"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32C5FD58-3EBD-4013-A4D4-F19042725A4E}"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sp>
        <p:nvSpPr>
          <p:cNvPr id="1048586" name="Title 1"/>
          <p:cNvSpPr>
            <a:spLocks noGrp="1"/>
          </p:cNvSpPr>
          <p:nvPr>
            <p:ph type="ctrTitle"/>
          </p:nvPr>
        </p:nvSpPr>
        <p:spPr>
          <a:xfrm>
            <a:off x="1524000" y="397565"/>
            <a:ext cx="9144000" cy="3297928"/>
          </a:xfrm>
        </p:spPr>
        <p:txBody>
          <a:bodyPr>
            <a:noAutofit/>
          </a:bodyPr>
          <a:lstStyle/>
          <a:p>
            <a:r>
              <a:rPr lang="en-US" sz="2400" b="1" dirty="0">
                <a:solidFill>
                  <a:schemeClr val="bg1"/>
                </a:solidFill>
                <a:latin typeface="Arial Rounded MT Bold" panose="020F0704030504030204" pitchFamily="34" charset="0"/>
                <a:cs typeface="Times New Roman" panose="02020603050405020304" pitchFamily="18" charset="0"/>
              </a:rPr>
              <a:t>  ASSAY AND HAEMATOLOGICAL SIGNIFICANCE OF BILIRUBIN</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BY</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 </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EDAILE, S.E</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
            </a:r>
            <a:br>
              <a:rPr lang="en-US" sz="2400" b="1" dirty="0">
                <a:solidFill>
                  <a:schemeClr val="bg1"/>
                </a:solidFill>
                <a:latin typeface="Arial Rounded MT Bold" panose="020F0704030504030204" pitchFamily="34" charset="0"/>
                <a:cs typeface="Times New Roman" panose="02020603050405020304" pitchFamily="18" charset="0"/>
              </a:rPr>
            </a:br>
            <a:r>
              <a:rPr lang="en-US" sz="2400" b="1" dirty="0">
                <a:solidFill>
                  <a:schemeClr val="bg1"/>
                </a:solidFill>
                <a:latin typeface="Arial Rounded MT Bold" panose="020F0704030504030204" pitchFamily="34" charset="0"/>
                <a:cs typeface="Times New Roman" panose="02020603050405020304" pitchFamily="18" charset="0"/>
              </a:rPr>
              <a:t/>
            </a:r>
            <a:br>
              <a:rPr lang="en-US" sz="2400" b="1" dirty="0">
                <a:solidFill>
                  <a:schemeClr val="bg1"/>
                </a:solidFill>
                <a:latin typeface="Arial Rounded MT Bold" panose="020F0704030504030204" pitchFamily="34" charset="0"/>
                <a:cs typeface="Times New Roman" panose="02020603050405020304" pitchFamily="18" charset="0"/>
              </a:rPr>
            </a:br>
            <a:endParaRPr lang="en-US" sz="2400" b="1" dirty="0">
              <a:solidFill>
                <a:schemeClr val="bg1"/>
              </a:solidFill>
              <a:latin typeface="Arial Rounded MT Bold" panose="020F0704030504030204" pitchFamily="34" charset="0"/>
              <a:cs typeface="Times New Roman" panose="02020603050405020304" pitchFamily="18" charset="0"/>
            </a:endParaRPr>
          </a:p>
        </p:txBody>
      </p:sp>
      <p:sp>
        <p:nvSpPr>
          <p:cNvPr id="1048587" name="Subtitle 2"/>
          <p:cNvSpPr>
            <a:spLocks noGrp="1"/>
          </p:cNvSpPr>
          <p:nvPr>
            <p:ph type="subTitle" idx="1"/>
          </p:nvPr>
        </p:nvSpPr>
        <p:spPr>
          <a:xfrm>
            <a:off x="1524000" y="3602037"/>
            <a:ext cx="9265920" cy="3043927"/>
          </a:xfrm>
        </p:spPr>
        <p:txBody>
          <a:bodyPr>
            <a:normAutofit/>
          </a:bodyPr>
          <a:lstStyle/>
          <a:p>
            <a:pPr>
              <a:spcBef>
                <a:spcPts val="0"/>
              </a:spcBef>
            </a:pPr>
            <a:r>
              <a:rPr lang="en-US" sz="2000" b="1" dirty="0">
                <a:solidFill>
                  <a:schemeClr val="bg1"/>
                </a:solidFill>
                <a:latin typeface="Arial Rounded MT Bold" panose="020F0704030504030204" pitchFamily="34" charset="0"/>
                <a:cs typeface="Times New Roman" panose="02020603050405020304" pitchFamily="18" charset="0"/>
              </a:rPr>
              <a:t> PRESENTED TO THE DEPARTMENT OF CLINICAL SERVICES,</a:t>
            </a:r>
          </a:p>
          <a:p>
            <a:pPr>
              <a:spcBef>
                <a:spcPts val="0"/>
              </a:spcBef>
            </a:pPr>
            <a:r>
              <a:rPr lang="en-US" sz="2000" b="1" dirty="0">
                <a:solidFill>
                  <a:schemeClr val="bg1"/>
                </a:solidFill>
                <a:latin typeface="Arial Rounded MT Bold" panose="020F0704030504030204" pitchFamily="34" charset="0"/>
                <a:cs typeface="Times New Roman" panose="02020603050405020304" pitchFamily="18" charset="0"/>
              </a:rPr>
              <a:t>FEDERAL NEUROPSYCHIATRIC HOSPITAL BENIN</a:t>
            </a:r>
          </a:p>
          <a:p>
            <a:endParaRPr lang="en-US" sz="2000" b="1" dirty="0">
              <a:solidFill>
                <a:schemeClr val="bg1"/>
              </a:solidFill>
              <a:latin typeface="Arial Rounded MT Bold" panose="020F0704030504030204" pitchFamily="34" charset="0"/>
              <a:cs typeface="Times New Roman" panose="02020603050405020304" pitchFamily="18" charset="0"/>
            </a:endParaRPr>
          </a:p>
          <a:p>
            <a:r>
              <a:rPr lang="en-US" sz="2000" b="1" dirty="0">
                <a:solidFill>
                  <a:schemeClr val="bg1"/>
                </a:solidFill>
                <a:latin typeface="Arial Rounded MT Bold" panose="020F0704030504030204" pitchFamily="34" charset="0"/>
                <a:cs typeface="Times New Roman" panose="02020603050405020304" pitchFamily="18" charset="0"/>
              </a:rPr>
              <a:t>MAY, 2026.</a:t>
            </a:r>
          </a:p>
          <a:p>
            <a:endParaRPr lang="en-US" sz="2200" b="1" dirty="0">
              <a:solidFill>
                <a:schemeClr val="bg1"/>
              </a:solidFill>
              <a:latin typeface="Arial Rounded MT Bold" panose="020F0704030504030204" pitchFamily="34" charset="0"/>
              <a:cs typeface="Times New Roman" panose="02020603050405020304" pitchFamily="18" charset="0"/>
            </a:endParaRPr>
          </a:p>
        </p:txBody>
      </p:sp>
      <p:sp>
        <p:nvSpPr>
          <p:cNvPr id="1048588" name="Slide Number Placeholder 3"/>
          <p:cNvSpPr>
            <a:spLocks noGrp="1"/>
          </p:cNvSpPr>
          <p:nvPr>
            <p:ph type="sldNum" sz="quarter" idx="12"/>
          </p:nvPr>
        </p:nvSpPr>
        <p:spPr/>
        <p:txBody>
          <a:bodyPr/>
          <a:lstStyle/>
          <a:p>
            <a:fld id="{32C5FD58-3EBD-4013-A4D4-F19042725A4E}"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25000"/>
          </a:schemeClr>
        </a:solidFill>
        <a:effectLst/>
      </p:bgPr>
    </p:bg>
    <p:spTree>
      <p:nvGrpSpPr>
        <p:cNvPr id="1" name=""/>
        <p:cNvGrpSpPr/>
        <p:nvPr/>
      </p:nvGrpSpPr>
      <p:grpSpPr>
        <a:xfrm>
          <a:off x="0" y="0"/>
          <a:ext cx="0" cy="0"/>
          <a:chOff x="0" y="0"/>
          <a:chExt cx="0" cy="0"/>
        </a:xfrm>
      </p:grpSpPr>
      <p:sp>
        <p:nvSpPr>
          <p:cNvPr id="1048641" name="TextBox 1"/>
          <p:cNvSpPr txBox="1"/>
          <p:nvPr/>
        </p:nvSpPr>
        <p:spPr>
          <a:xfrm>
            <a:off x="1297884" y="5169231"/>
            <a:ext cx="9596231" cy="430887"/>
          </a:xfrm>
          <a:prstGeom prst="rect">
            <a:avLst/>
          </a:prstGeom>
          <a:noFill/>
        </p:spPr>
        <p:txBody>
          <a:bodyPr wrap="square" rtlCol="0">
            <a:spAutoFit/>
          </a:bodyPr>
          <a:lstStyle/>
          <a:p>
            <a:r>
              <a:rPr lang="en-US" sz="2200" b="1" dirty="0">
                <a:latin typeface="Times New Roman" panose="02020603050405020304" pitchFamily="18" charset="0"/>
                <a:cs typeface="Times New Roman" panose="02020603050405020304" pitchFamily="18" charset="0"/>
              </a:rPr>
              <a:t>Figure 3. Significance of Bilirubin in Haemolytic Anaemia (Qian </a:t>
            </a:r>
            <a:r>
              <a:rPr lang="en-US" sz="2200" b="1" i="1" dirty="0">
                <a:latin typeface="Times New Roman" panose="02020603050405020304" pitchFamily="18" charset="0"/>
                <a:cs typeface="Times New Roman" panose="02020603050405020304" pitchFamily="18" charset="0"/>
              </a:rPr>
              <a:t>et al., </a:t>
            </a:r>
            <a:r>
              <a:rPr lang="en-US" sz="2200" b="1" dirty="0">
                <a:latin typeface="Times New Roman" panose="02020603050405020304" pitchFamily="18" charset="0"/>
                <a:cs typeface="Times New Roman" panose="02020603050405020304" pitchFamily="18" charset="0"/>
              </a:rPr>
              <a:t>2022).</a:t>
            </a:r>
            <a:endParaRPr lang="en-US" sz="2200" b="1" i="1" dirty="0">
              <a:latin typeface="Times New Roman" panose="02020603050405020304" pitchFamily="18" charset="0"/>
              <a:cs typeface="Times New Roman" panose="02020603050405020304" pitchFamily="18" charset="0"/>
            </a:endParaRPr>
          </a:p>
        </p:txBody>
      </p:sp>
      <p:sp>
        <p:nvSpPr>
          <p:cNvPr id="1048642" name="Slide Number Placeholder 2"/>
          <p:cNvSpPr>
            <a:spLocks noGrp="1"/>
          </p:cNvSpPr>
          <p:nvPr>
            <p:ph type="sldNum" sz="quarter" idx="12"/>
          </p:nvPr>
        </p:nvSpPr>
        <p:spPr/>
        <p:txBody>
          <a:bodyPr/>
          <a:lstStyle/>
          <a:p>
            <a:fld id="{32C5FD58-3EBD-4013-A4D4-F19042725A4E}" type="slidenum">
              <a:rPr lang="en-US" smtClean="0"/>
              <a:t>10</a:t>
            </a:fld>
            <a:endParaRPr lang="en-US"/>
          </a:p>
        </p:txBody>
      </p:sp>
      <p:sp>
        <p:nvSpPr>
          <p:cNvPr id="1048643" name="Rectangle: Rounded Corners 4"/>
          <p:cNvSpPr/>
          <p:nvPr/>
        </p:nvSpPr>
        <p:spPr>
          <a:xfrm>
            <a:off x="1297884" y="2047460"/>
            <a:ext cx="2292627" cy="1782417"/>
          </a:xfrm>
          <a:prstGeom prst="roundRect">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Rapid Lysis of Red Blood cells</a:t>
            </a:r>
          </a:p>
        </p:txBody>
      </p:sp>
      <p:sp>
        <p:nvSpPr>
          <p:cNvPr id="1048644" name="Rectangle: Rounded Corners 5"/>
          <p:cNvSpPr/>
          <p:nvPr/>
        </p:nvSpPr>
        <p:spPr>
          <a:xfrm>
            <a:off x="4760429" y="2047460"/>
            <a:ext cx="2292627" cy="1782416"/>
          </a:xfrm>
          <a:prstGeom prst="round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Release of Haemoglobin</a:t>
            </a:r>
          </a:p>
        </p:txBody>
      </p:sp>
      <p:sp>
        <p:nvSpPr>
          <p:cNvPr id="1048645" name="Rectangle: Rounded Corners 6"/>
          <p:cNvSpPr/>
          <p:nvPr/>
        </p:nvSpPr>
        <p:spPr>
          <a:xfrm>
            <a:off x="8222974" y="2047460"/>
            <a:ext cx="2292627" cy="1782415"/>
          </a:xfrm>
          <a:prstGeom prst="roundRect">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imes New Roman" panose="02020603050405020304" pitchFamily="18" charset="0"/>
                <a:cs typeface="Times New Roman" panose="02020603050405020304" pitchFamily="18" charset="0"/>
              </a:rPr>
              <a:t>Excess bilirubin in circulation</a:t>
            </a:r>
          </a:p>
        </p:txBody>
      </p:sp>
      <p:cxnSp>
        <p:nvCxnSpPr>
          <p:cNvPr id="3145728" name="Straight Arrow Connector 8"/>
          <p:cNvCxnSpPr>
            <a:cxnSpLocks/>
          </p:cNvCxnSpPr>
          <p:nvPr/>
        </p:nvCxnSpPr>
        <p:spPr>
          <a:xfrm>
            <a:off x="3590511" y="2938667"/>
            <a:ext cx="1169918" cy="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3145729" name="Straight Arrow Connector 9"/>
          <p:cNvCxnSpPr>
            <a:cxnSpLocks/>
          </p:cNvCxnSpPr>
          <p:nvPr/>
        </p:nvCxnSpPr>
        <p:spPr>
          <a:xfrm>
            <a:off x="7053056" y="2938667"/>
            <a:ext cx="1169918" cy="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048644"/>
                                        </p:tgtEl>
                                        <p:attrNameLst>
                                          <p:attrName>style.visibility</p:attrName>
                                        </p:attrNameLst>
                                      </p:cBhvr>
                                      <p:to>
                                        <p:strVal val="visible"/>
                                      </p:to>
                                    </p:set>
                                    <p:anim calcmode="lin" valueType="num">
                                      <p:cBhvr additive="base">
                                        <p:cTn id="7" dur="500" fill="hold"/>
                                        <p:tgtEl>
                                          <p:spTgt spid="1048644"/>
                                        </p:tgtEl>
                                        <p:attrNameLst>
                                          <p:attrName>ppt_x</p:attrName>
                                        </p:attrNameLst>
                                      </p:cBhvr>
                                      <p:tavLst>
                                        <p:tav tm="0">
                                          <p:val>
                                            <p:strVal val="#ppt_x"/>
                                          </p:val>
                                        </p:tav>
                                        <p:tav tm="100000">
                                          <p:val>
                                            <p:strVal val="#ppt_x"/>
                                          </p:val>
                                        </p:tav>
                                      </p:tavLst>
                                    </p:anim>
                                    <p:anim calcmode="lin" valueType="num">
                                      <p:cBhvr additive="base">
                                        <p:cTn id="8" dur="500" fill="hold"/>
                                        <p:tgtEl>
                                          <p:spTgt spid="104864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145729"/>
                                        </p:tgtEl>
                                        <p:attrNameLst>
                                          <p:attrName>style.visibility</p:attrName>
                                        </p:attrNameLst>
                                      </p:cBhvr>
                                      <p:to>
                                        <p:strVal val="visible"/>
                                      </p:to>
                                    </p:set>
                                    <p:anim calcmode="lin" valueType="num">
                                      <p:cBhvr additive="base">
                                        <p:cTn id="11" dur="500" fill="hold"/>
                                        <p:tgtEl>
                                          <p:spTgt spid="3145729"/>
                                        </p:tgtEl>
                                        <p:attrNameLst>
                                          <p:attrName>ppt_x</p:attrName>
                                        </p:attrNameLst>
                                      </p:cBhvr>
                                      <p:tavLst>
                                        <p:tav tm="0">
                                          <p:val>
                                            <p:strVal val="#ppt_x"/>
                                          </p:val>
                                        </p:tav>
                                        <p:tav tm="100000">
                                          <p:val>
                                            <p:strVal val="#ppt_x"/>
                                          </p:val>
                                        </p:tav>
                                      </p:tavLst>
                                    </p:anim>
                                    <p:anim calcmode="lin" valueType="num">
                                      <p:cBhvr additive="base">
                                        <p:cTn id="12" dur="500" fill="hold"/>
                                        <p:tgtEl>
                                          <p:spTgt spid="314572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48645"/>
                                        </p:tgtEl>
                                        <p:attrNameLst>
                                          <p:attrName>style.visibility</p:attrName>
                                        </p:attrNameLst>
                                      </p:cBhvr>
                                      <p:to>
                                        <p:strVal val="visible"/>
                                      </p:to>
                                    </p:set>
                                    <p:anim calcmode="lin" valueType="num">
                                      <p:cBhvr additive="base">
                                        <p:cTn id="17" dur="500" fill="hold"/>
                                        <p:tgtEl>
                                          <p:spTgt spid="1048645"/>
                                        </p:tgtEl>
                                        <p:attrNameLst>
                                          <p:attrName>ppt_x</p:attrName>
                                        </p:attrNameLst>
                                      </p:cBhvr>
                                      <p:tavLst>
                                        <p:tav tm="0">
                                          <p:val>
                                            <p:strVal val="#ppt_x"/>
                                          </p:val>
                                        </p:tav>
                                        <p:tav tm="100000">
                                          <p:val>
                                            <p:strVal val="#ppt_x"/>
                                          </p:val>
                                        </p:tav>
                                      </p:tavLst>
                                    </p:anim>
                                    <p:anim calcmode="lin" valueType="num">
                                      <p:cBhvr additive="base">
                                        <p:cTn id="18" dur="500" fill="hold"/>
                                        <p:tgtEl>
                                          <p:spTgt spid="1048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4" grpId="0" animBg="1"/>
      <p:bldP spid="104864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49" name="Title 1"/>
          <p:cNvSpPr>
            <a:spLocks noGrp="1"/>
          </p:cNvSpPr>
          <p:nvPr>
            <p:ph type="title"/>
          </p:nvPr>
        </p:nvSpPr>
        <p:spPr>
          <a:xfrm>
            <a:off x="838200" y="471144"/>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HAEMATOLOGICAL SIGNIFICANCE OF BILIRUBIN CONT’D</a:t>
            </a:r>
          </a:p>
        </p:txBody>
      </p:sp>
      <p:sp>
        <p:nvSpPr>
          <p:cNvPr id="1048650" name="Content Placeholder 2"/>
          <p:cNvSpPr>
            <a:spLocks noGrp="1"/>
          </p:cNvSpPr>
          <p:nvPr>
            <p:ph idx="1"/>
          </p:nvPr>
        </p:nvSpPr>
        <p:spPr>
          <a:xfrm>
            <a:off x="940904" y="1041231"/>
            <a:ext cx="10243931" cy="5236059"/>
          </a:xfrm>
        </p:spPr>
        <p:txBody>
          <a:bodyPr>
            <a:noAutofit/>
          </a:bodyPr>
          <a:lstStyle/>
          <a:p>
            <a:pPr marL="0" indent="0" algn="just">
              <a:lnSpc>
                <a:spcPct val="150000"/>
              </a:lnSpc>
              <a:buNone/>
            </a:pPr>
            <a:r>
              <a:rPr lang="en-US" sz="2200" b="1" i="0" dirty="0">
                <a:effectLst/>
                <a:latin typeface="Times New Roman" panose="02020603050405020304" pitchFamily="18" charset="0"/>
                <a:cs typeface="Times New Roman" panose="02020603050405020304" pitchFamily="18" charset="0"/>
              </a:rPr>
              <a:t>Delayed Blood Transfusion Reaction</a:t>
            </a:r>
          </a:p>
          <a:p>
            <a:pPr algn="just">
              <a:lnSpc>
                <a:spcPct val="150000"/>
              </a:lnSpc>
            </a:pPr>
            <a:r>
              <a:rPr lang="en-US" sz="2400" dirty="0">
                <a:latin typeface="Times New Roman" panose="02020603050405020304" pitchFamily="18" charset="0"/>
                <a:cs typeface="Times New Roman" panose="02020603050405020304" pitchFamily="18" charset="0"/>
              </a:rPr>
              <a:t>Delayed blood transfusion reactions occurs days to weeks after transfusion, it results from an immune response where previously sensitized individuals produce antibodies against transfused red blood cell antigens, leading to haemolysis and increased bilirubin production. </a:t>
            </a:r>
          </a:p>
          <a:p>
            <a:pPr algn="just">
              <a:lnSpc>
                <a:spcPct val="150000"/>
              </a:lnSpc>
            </a:pPr>
            <a:r>
              <a:rPr lang="en-US" sz="2400" dirty="0">
                <a:latin typeface="Times New Roman" panose="02020603050405020304" pitchFamily="18" charset="0"/>
                <a:cs typeface="Times New Roman" panose="02020603050405020304" pitchFamily="18" charset="0"/>
              </a:rPr>
              <a:t>Elevated bilirubin levels can overwhelm the liver's capacity to conjugate and excrete bilirubin, causing jaundice.</a:t>
            </a:r>
          </a:p>
        </p:txBody>
      </p:sp>
      <p:sp>
        <p:nvSpPr>
          <p:cNvPr id="1048651" name="Slide Number Placeholder 3"/>
          <p:cNvSpPr>
            <a:spLocks noGrp="1"/>
          </p:cNvSpPr>
          <p:nvPr>
            <p:ph type="sldNum" sz="quarter" idx="12"/>
          </p:nvPr>
        </p:nvSpPr>
        <p:spPr/>
        <p:txBody>
          <a:bodyPr/>
          <a:lstStyle/>
          <a:p>
            <a:fld id="{32C5FD58-3EBD-4013-A4D4-F19042725A4E}" type="slidenum">
              <a:rPr lang="en-US" smtClean="0"/>
              <a:t>11</a:t>
            </a:fld>
            <a:endParaRPr lang="en-US"/>
          </a:p>
        </p:txBody>
      </p:sp>
      <p:sp>
        <p:nvSpPr>
          <p:cNvPr id="1048652" name="TextBox 5"/>
          <p:cNvSpPr txBox="1"/>
          <p:nvPr/>
        </p:nvSpPr>
        <p:spPr>
          <a:xfrm>
            <a:off x="7033592" y="5348788"/>
            <a:ext cx="4320208" cy="579967"/>
          </a:xfrm>
          <a:prstGeom prst="rect">
            <a:avLst/>
          </a:prstGeom>
          <a:noFill/>
        </p:spPr>
        <p:txBody>
          <a:bodyPr wrap="square">
            <a:spAutoFit/>
          </a:bodyPr>
          <a:lstStyle/>
          <a:p>
            <a:pPr algn="just">
              <a:lnSpc>
                <a:spcPct val="150000"/>
              </a:lnSpc>
            </a:pPr>
            <a:r>
              <a:rPr lang="en-US" sz="2400" dirty="0">
                <a:latin typeface="Times New Roman" panose="02020603050405020304" pitchFamily="18" charset="0"/>
                <a:cs typeface="Times New Roman" panose="02020603050405020304" pitchFamily="18" charset="0"/>
              </a:rPr>
              <a:t> (Panch and Montemayor, 2022).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56" name="Title 1"/>
          <p:cNvSpPr>
            <a:spLocks noGrp="1"/>
          </p:cNvSpPr>
          <p:nvPr>
            <p:ph type="title"/>
          </p:nvPr>
        </p:nvSpPr>
        <p:spPr>
          <a:xfrm>
            <a:off x="838200" y="581297"/>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HAEMATOLOGICAL SIGNIFICANCE OF BILIRUBIN CONT’D</a:t>
            </a:r>
          </a:p>
        </p:txBody>
      </p:sp>
      <p:sp>
        <p:nvSpPr>
          <p:cNvPr id="1048657" name="Content Placeholder 2"/>
          <p:cNvSpPr>
            <a:spLocks noGrp="1"/>
          </p:cNvSpPr>
          <p:nvPr>
            <p:ph idx="1"/>
          </p:nvPr>
        </p:nvSpPr>
        <p:spPr>
          <a:xfrm>
            <a:off x="974034" y="1150797"/>
            <a:ext cx="10243931" cy="5236059"/>
          </a:xfrm>
        </p:spPr>
        <p:txBody>
          <a:bodyPr>
            <a:noAutofit/>
          </a:bodyPr>
          <a:lstStyle/>
          <a:p>
            <a:pPr marL="0" indent="0" algn="just">
              <a:lnSpc>
                <a:spcPct val="150000"/>
              </a:lnSpc>
              <a:buNone/>
            </a:pPr>
            <a:r>
              <a:rPr lang="en-US" sz="2200" b="1" i="0" dirty="0">
                <a:effectLst/>
                <a:latin typeface="Times New Roman" panose="02020603050405020304" pitchFamily="18" charset="0"/>
                <a:cs typeface="Times New Roman" panose="02020603050405020304" pitchFamily="18" charset="0"/>
              </a:rPr>
              <a:t>Haemolytic Disease of the Newborn (HDN)</a:t>
            </a:r>
          </a:p>
          <a:p>
            <a:pPr algn="just">
              <a:lnSpc>
                <a:spcPct val="150000"/>
              </a:lnSpc>
            </a:pPr>
            <a:r>
              <a:rPr lang="en-US" sz="2400" dirty="0">
                <a:latin typeface="Times New Roman" panose="02020603050405020304" pitchFamily="18" charset="0"/>
                <a:cs typeface="Times New Roman" panose="02020603050405020304" pitchFamily="18" charset="0"/>
              </a:rPr>
              <a:t>HDN occurs when maternal IgG antibodies against fetal red blood cell antigens (most commonly the Rh factor) cross the placenta and destroy fetal red blood cells, releasing haemoglobin.</a:t>
            </a:r>
          </a:p>
          <a:p>
            <a:pPr algn="just">
              <a:lnSpc>
                <a:spcPct val="150000"/>
              </a:lnSpc>
            </a:pPr>
            <a:r>
              <a:rPr lang="en-US" sz="2400" dirty="0">
                <a:latin typeface="Times New Roman" panose="02020603050405020304" pitchFamily="18" charset="0"/>
                <a:cs typeface="Times New Roman" panose="02020603050405020304" pitchFamily="18" charset="0"/>
              </a:rPr>
              <a:t>The breakdown of haemoglobin increases unconjugated bilirubin production, which can overwhelm the newborn's immature liver, leading to hyperbilirubinemia.</a:t>
            </a:r>
          </a:p>
        </p:txBody>
      </p:sp>
      <p:sp>
        <p:nvSpPr>
          <p:cNvPr id="1048658" name="Slide Number Placeholder 3"/>
          <p:cNvSpPr>
            <a:spLocks noGrp="1"/>
          </p:cNvSpPr>
          <p:nvPr>
            <p:ph type="sldNum" sz="quarter" idx="12"/>
          </p:nvPr>
        </p:nvSpPr>
        <p:spPr/>
        <p:txBody>
          <a:bodyPr/>
          <a:lstStyle/>
          <a:p>
            <a:fld id="{32C5FD58-3EBD-4013-A4D4-F19042725A4E}" type="slidenum">
              <a:rPr lang="en-US" smtClean="0"/>
              <a:t>12</a:t>
            </a:fld>
            <a:endParaRPr lang="en-US"/>
          </a:p>
        </p:txBody>
      </p:sp>
      <p:sp>
        <p:nvSpPr>
          <p:cNvPr id="1048659" name="TextBox 5"/>
          <p:cNvSpPr txBox="1"/>
          <p:nvPr/>
        </p:nvSpPr>
        <p:spPr>
          <a:xfrm>
            <a:off x="8279295" y="5476370"/>
            <a:ext cx="3074505" cy="46166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(Hansen </a:t>
            </a:r>
            <a:r>
              <a:rPr lang="en-US" sz="2400" i="1" dirty="0">
                <a:latin typeface="Times New Roman" panose="02020603050405020304" pitchFamily="18" charset="0"/>
                <a:cs typeface="Times New Roman" panose="02020603050405020304" pitchFamily="18" charset="0"/>
              </a:rPr>
              <a:t>et al</a:t>
            </a:r>
            <a:r>
              <a:rPr lang="en-US" sz="2400" dirty="0">
                <a:latin typeface="Times New Roman" panose="02020603050405020304" pitchFamily="18" charset="0"/>
                <a:cs typeface="Times New Roman" panose="02020603050405020304" pitchFamily="18" charset="0"/>
              </a:rPr>
              <a:t>., 2020).</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63" name="Title 1"/>
          <p:cNvSpPr>
            <a:spLocks noGrp="1"/>
          </p:cNvSpPr>
          <p:nvPr>
            <p:ph type="title"/>
          </p:nvPr>
        </p:nvSpPr>
        <p:spPr>
          <a:xfrm>
            <a:off x="838200" y="346416"/>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HAEMATOLOGICAL SIGNIFICANCE OF BILIRUBIN CONT’D</a:t>
            </a:r>
          </a:p>
        </p:txBody>
      </p:sp>
      <p:sp>
        <p:nvSpPr>
          <p:cNvPr id="1048664" name="Content Placeholder 2"/>
          <p:cNvSpPr>
            <a:spLocks noGrp="1"/>
          </p:cNvSpPr>
          <p:nvPr>
            <p:ph idx="1"/>
          </p:nvPr>
        </p:nvSpPr>
        <p:spPr>
          <a:xfrm>
            <a:off x="974034" y="816178"/>
            <a:ext cx="10243931" cy="5236059"/>
          </a:xfrm>
        </p:spPr>
        <p:txBody>
          <a:bodyPr>
            <a:noAutofit/>
          </a:bodyPr>
          <a:lstStyle/>
          <a:p>
            <a:pPr marL="0" indent="0" algn="just">
              <a:lnSpc>
                <a:spcPct val="150000"/>
              </a:lnSpc>
              <a:spcBef>
                <a:spcPts val="0"/>
              </a:spcBef>
              <a:buNone/>
            </a:pPr>
            <a:r>
              <a:rPr lang="en-US" sz="2200" b="1" i="0" dirty="0">
                <a:effectLst/>
                <a:latin typeface="Times New Roman" panose="02020603050405020304" pitchFamily="18" charset="0"/>
                <a:cs typeface="Times New Roman" panose="02020603050405020304" pitchFamily="18" charset="0"/>
              </a:rPr>
              <a:t>Kernicterus</a:t>
            </a:r>
          </a:p>
          <a:p>
            <a:pPr algn="just">
              <a:lnSpc>
                <a:spcPct val="150000"/>
              </a:lnSpc>
              <a:spcBef>
                <a:spcPts val="0"/>
              </a:spcBef>
            </a:pPr>
            <a:r>
              <a:rPr lang="en-US" sz="2200" dirty="0">
                <a:latin typeface="Times New Roman" panose="02020603050405020304" pitchFamily="18" charset="0"/>
                <a:cs typeface="Times New Roman" panose="02020603050405020304" pitchFamily="18" charset="0"/>
              </a:rPr>
              <a:t>Severe brain damage caused by extreme levels of unconjugated bilirubin in newborns. It occurs when bilirubin crosses the blood-brain barrier and deposits in brain tissues. It can result from haemolytic diseases, genetic disorders, and prematurity.</a:t>
            </a:r>
          </a:p>
          <a:p>
            <a:pPr algn="just">
              <a:lnSpc>
                <a:spcPct val="150000"/>
              </a:lnSpc>
            </a:pPr>
            <a:r>
              <a:rPr lang="en-US" sz="2200" dirty="0">
                <a:latin typeface="Times New Roman" panose="02020603050405020304" pitchFamily="18" charset="0"/>
                <a:cs typeface="Times New Roman" panose="02020603050405020304" pitchFamily="18" charset="0"/>
              </a:rPr>
              <a:t>Maternal antibodies (IgG) in haemolytic diseases activate complement, leading to RBC lysis and bilirubin overload, crossing into the brain. </a:t>
            </a:r>
          </a:p>
          <a:p>
            <a:pPr algn="just">
              <a:lnSpc>
                <a:spcPct val="150000"/>
              </a:lnSpc>
            </a:pPr>
            <a:r>
              <a:rPr lang="en-US" sz="2200" dirty="0">
                <a:latin typeface="Times New Roman" panose="02020603050405020304" pitchFamily="18" charset="0"/>
                <a:cs typeface="Times New Roman" panose="02020603050405020304" pitchFamily="18" charset="0"/>
              </a:rPr>
              <a:t>Inflammatory response in haemolytic diseases involves platelets, increasing blood-brain barrier permeability, facilitating bilirubin entry into the brain.</a:t>
            </a:r>
          </a:p>
        </p:txBody>
      </p:sp>
      <p:sp>
        <p:nvSpPr>
          <p:cNvPr id="1048665" name="Slide Number Placeholder 3"/>
          <p:cNvSpPr>
            <a:spLocks noGrp="1"/>
          </p:cNvSpPr>
          <p:nvPr>
            <p:ph type="sldNum" sz="quarter" idx="12"/>
          </p:nvPr>
        </p:nvSpPr>
        <p:spPr/>
        <p:txBody>
          <a:bodyPr/>
          <a:lstStyle/>
          <a:p>
            <a:fld id="{32C5FD58-3EBD-4013-A4D4-F19042725A4E}" type="slidenum">
              <a:rPr lang="en-US" smtClean="0"/>
              <a:t>13</a:t>
            </a:fld>
            <a:endParaRPr lang="en-US"/>
          </a:p>
        </p:txBody>
      </p:sp>
      <p:sp>
        <p:nvSpPr>
          <p:cNvPr id="1048666" name="TextBox 5"/>
          <p:cNvSpPr txBox="1"/>
          <p:nvPr/>
        </p:nvSpPr>
        <p:spPr>
          <a:xfrm>
            <a:off x="8444947" y="5707202"/>
            <a:ext cx="3074505" cy="46166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(Kasirer </a:t>
            </a:r>
            <a:r>
              <a:rPr lang="en-US" sz="2400" i="1" dirty="0">
                <a:latin typeface="Times New Roman" panose="02020603050405020304" pitchFamily="18" charset="0"/>
                <a:cs typeface="Times New Roman" panose="02020603050405020304" pitchFamily="18" charset="0"/>
              </a:rPr>
              <a:t>et al</a:t>
            </a:r>
            <a:r>
              <a:rPr lang="en-US" sz="2400" dirty="0">
                <a:latin typeface="Times New Roman" panose="02020603050405020304" pitchFamily="18" charset="0"/>
                <a:cs typeface="Times New Roman" panose="02020603050405020304" pitchFamily="18" charset="0"/>
              </a:rPr>
              <a:t>., 2023).</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70" name="Title 1"/>
          <p:cNvSpPr>
            <a:spLocks noGrp="1"/>
          </p:cNvSpPr>
          <p:nvPr>
            <p:ph type="title"/>
          </p:nvPr>
        </p:nvSpPr>
        <p:spPr>
          <a:xfrm>
            <a:off x="838200" y="471144"/>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HAEMATOLOGICAL SIGNIFICANCE OF BILIRUBIN CONT’D</a:t>
            </a:r>
          </a:p>
        </p:txBody>
      </p:sp>
      <p:sp>
        <p:nvSpPr>
          <p:cNvPr id="1048671" name="Content Placeholder 2"/>
          <p:cNvSpPr>
            <a:spLocks noGrp="1"/>
          </p:cNvSpPr>
          <p:nvPr>
            <p:ph idx="1"/>
          </p:nvPr>
        </p:nvSpPr>
        <p:spPr>
          <a:xfrm>
            <a:off x="940904" y="1030598"/>
            <a:ext cx="10243931" cy="5236059"/>
          </a:xfrm>
        </p:spPr>
        <p:txBody>
          <a:bodyPr>
            <a:noAutofit/>
          </a:bodyPr>
          <a:lstStyle/>
          <a:p>
            <a:pPr marL="0" indent="0" algn="just">
              <a:lnSpc>
                <a:spcPct val="150000"/>
              </a:lnSpc>
              <a:buNone/>
            </a:pPr>
            <a:r>
              <a:rPr lang="en-US" sz="2200" b="1" i="0" dirty="0">
                <a:effectLst/>
                <a:latin typeface="Times New Roman" panose="02020603050405020304" pitchFamily="18" charset="0"/>
                <a:cs typeface="Times New Roman" panose="02020603050405020304" pitchFamily="18" charset="0"/>
              </a:rPr>
              <a:t>Paroxysmal Nocturnal Haemoglobinuria</a:t>
            </a:r>
          </a:p>
          <a:p>
            <a:pPr algn="just">
              <a:lnSpc>
                <a:spcPct val="150000"/>
              </a:lnSpc>
            </a:pPr>
            <a:r>
              <a:rPr lang="en-US" sz="2200" dirty="0">
                <a:latin typeface="Times New Roman" panose="02020603050405020304" pitchFamily="18" charset="0"/>
                <a:cs typeface="Times New Roman" panose="02020603050405020304" pitchFamily="18" charset="0"/>
              </a:rPr>
              <a:t>PNH is a rare haematological disorder characterized by chronic intravascular hemolysis due to a somatic mutation in haematopoietic stem cells, resulting in deficiency of GPI-anchored proteins CD55 and CD59, leading to complement-mediated destruction of red blood cells.</a:t>
            </a:r>
          </a:p>
          <a:p>
            <a:pPr algn="just">
              <a:lnSpc>
                <a:spcPct val="150000"/>
              </a:lnSpc>
            </a:pPr>
            <a:r>
              <a:rPr lang="en-US" sz="2200" dirty="0">
                <a:latin typeface="Times New Roman" panose="02020603050405020304" pitchFamily="18" charset="0"/>
                <a:cs typeface="Times New Roman" panose="02020603050405020304" pitchFamily="18" charset="0"/>
              </a:rPr>
              <a:t>This results in elevated levels of unconjugated bilirubin, contributing to the characteristic dark urine observed in affected individuals.</a:t>
            </a:r>
          </a:p>
        </p:txBody>
      </p:sp>
      <p:sp>
        <p:nvSpPr>
          <p:cNvPr id="1048672" name="Slide Number Placeholder 3"/>
          <p:cNvSpPr>
            <a:spLocks noGrp="1"/>
          </p:cNvSpPr>
          <p:nvPr>
            <p:ph type="sldNum" sz="quarter" idx="12"/>
          </p:nvPr>
        </p:nvSpPr>
        <p:spPr/>
        <p:txBody>
          <a:bodyPr/>
          <a:lstStyle/>
          <a:p>
            <a:fld id="{32C5FD58-3EBD-4013-A4D4-F19042725A4E}" type="slidenum">
              <a:rPr lang="en-US" smtClean="0"/>
              <a:t>14</a:t>
            </a:fld>
            <a:endParaRPr lang="en-US" dirty="0"/>
          </a:p>
        </p:txBody>
      </p:sp>
      <p:sp>
        <p:nvSpPr>
          <p:cNvPr id="1048673" name="TextBox 5"/>
          <p:cNvSpPr txBox="1"/>
          <p:nvPr/>
        </p:nvSpPr>
        <p:spPr>
          <a:xfrm>
            <a:off x="8610600" y="5804992"/>
            <a:ext cx="2955235" cy="461665"/>
          </a:xfrm>
          <a:prstGeom prst="rect">
            <a:avLst/>
          </a:prstGeom>
          <a:noFill/>
        </p:spPr>
        <p:txBody>
          <a:bodyPr wrap="square">
            <a:spAutoFit/>
          </a:bodyPr>
          <a:lstStyle/>
          <a:p>
            <a:r>
              <a:rPr lang="en-US" sz="2400" dirty="0">
                <a:effectLst/>
                <a:latin typeface="Times New Roman" panose="02020603050405020304" pitchFamily="18" charset="0"/>
                <a:ea typeface="Calibri" panose="020F0502020204030204" pitchFamily="34" charset="0"/>
              </a:rPr>
              <a:t>(Waheed </a:t>
            </a:r>
            <a:r>
              <a:rPr lang="en-US" sz="2400" i="1" dirty="0">
                <a:effectLst/>
                <a:latin typeface="Times New Roman" panose="02020603050405020304" pitchFamily="18" charset="0"/>
                <a:ea typeface="Calibri" panose="020F0502020204030204" pitchFamily="34" charset="0"/>
              </a:rPr>
              <a:t>et al</a:t>
            </a:r>
            <a:r>
              <a:rPr lang="en-US" sz="2400" dirty="0">
                <a:effectLst/>
                <a:latin typeface="Times New Roman" panose="02020603050405020304" pitchFamily="18" charset="0"/>
                <a:ea typeface="Calibri" panose="020F0502020204030204" pitchFamily="34" charset="0"/>
              </a:rPr>
              <a:t>., 2023)</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7" name="Title 1"/>
          <p:cNvSpPr>
            <a:spLocks noGrp="1"/>
          </p:cNvSpPr>
          <p:nvPr>
            <p:ph type="title"/>
          </p:nvPr>
        </p:nvSpPr>
        <p:spPr>
          <a:xfrm>
            <a:off x="987055" y="500062"/>
            <a:ext cx="10515600" cy="1325563"/>
          </a:xfrm>
        </p:spPr>
        <p:txBody>
          <a:bodyPr>
            <a:normAutofit/>
          </a:bodyPr>
          <a:lstStyle/>
          <a:p>
            <a:r>
              <a:rPr lang="en-US" sz="2400" b="1" dirty="0">
                <a:latin typeface="Times New Roman" panose="02020603050405020304" pitchFamily="18" charset="0"/>
                <a:cs typeface="Times New Roman" panose="02020603050405020304" pitchFamily="18" charset="0"/>
              </a:rPr>
              <a:t>BILIRUBIN ASSAY AND ITS RELEVANCE IN PSYCHIATRIC PRACTICE</a:t>
            </a:r>
            <a:br>
              <a:rPr lang="en-US" sz="2400" b="1" dirty="0">
                <a:latin typeface="Times New Roman" panose="02020603050405020304" pitchFamily="18" charset="0"/>
                <a:cs typeface="Times New Roman" panose="02020603050405020304" pitchFamily="18" charset="0"/>
              </a:rPr>
            </a:br>
            <a:endParaRPr lang="en-US" sz="2400" b="1" dirty="0">
              <a:latin typeface="Times New Roman" panose="02020603050405020304" pitchFamily="18" charset="0"/>
              <a:cs typeface="Times New Roman" panose="02020603050405020304" pitchFamily="18" charset="0"/>
            </a:endParaRPr>
          </a:p>
        </p:txBody>
      </p:sp>
      <p:sp>
        <p:nvSpPr>
          <p:cNvPr id="1048678"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Antipsychotics Medication-Induced </a:t>
            </a:r>
            <a:r>
              <a:rPr lang="en-US" sz="2400" dirty="0" err="1">
                <a:latin typeface="Times New Roman" panose="02020603050405020304" pitchFamily="18" charset="0"/>
                <a:cs typeface="Times New Roman" panose="02020603050405020304" pitchFamily="18" charset="0"/>
              </a:rPr>
              <a:t>Hyperbilirubinemia</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Gilbert Syndrome – Psychiatric Mimic</a:t>
            </a:r>
          </a:p>
          <a:p>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p>
          <a:p>
            <a:endParaRPr lang="en-US" dirty="0"/>
          </a:p>
          <a:p>
            <a:pPr marL="3657600" lvl="8" indent="0">
              <a:buNone/>
            </a:pPr>
            <a:r>
              <a:rPr lang="en-US" dirty="0"/>
              <a:t>					</a:t>
            </a:r>
            <a:r>
              <a:rPr lang="en-US" dirty="0">
                <a:latin typeface="Times New Roman" panose="02020603050405020304" pitchFamily="18" charset="0"/>
                <a:ea typeface="Calibri" panose="020F0502020204030204" pitchFamily="34" charset="0"/>
              </a:rPr>
              <a:t>(</a:t>
            </a:r>
            <a:r>
              <a:rPr lang="en-US" dirty="0" err="1">
                <a:latin typeface="Times New Roman" panose="02020603050405020304" pitchFamily="18" charset="0"/>
                <a:ea typeface="Calibri" panose="020F0502020204030204" pitchFamily="34" charset="0"/>
              </a:rPr>
              <a:t>Waheed</a:t>
            </a:r>
            <a:r>
              <a:rPr lang="en-US" dirty="0">
                <a:latin typeface="Times New Roman" panose="02020603050405020304" pitchFamily="18" charset="0"/>
                <a:ea typeface="Calibri" panose="020F0502020204030204" pitchFamily="34" charset="0"/>
              </a:rPr>
              <a:t> </a:t>
            </a:r>
            <a:r>
              <a:rPr lang="en-US" i="1" dirty="0">
                <a:latin typeface="Times New Roman" panose="02020603050405020304" pitchFamily="18" charset="0"/>
                <a:ea typeface="Calibri" panose="020F0502020204030204" pitchFamily="34" charset="0"/>
              </a:rPr>
              <a:t>et al</a:t>
            </a:r>
            <a:r>
              <a:rPr lang="en-US" dirty="0">
                <a:latin typeface="Times New Roman" panose="02020603050405020304" pitchFamily="18" charset="0"/>
                <a:ea typeface="Calibri" panose="020F0502020204030204" pitchFamily="34" charset="0"/>
              </a:rPr>
              <a:t>., 2023)</a:t>
            </a:r>
            <a:endParaRPr lang="en-US" dirty="0"/>
          </a:p>
          <a:p>
            <a:pPr marL="3657600" lvl="8" indent="0">
              <a:buNone/>
            </a:pPr>
            <a:endParaRPr lang="en-US" dirty="0"/>
          </a:p>
          <a:p>
            <a:endParaRPr lang="en-US" dirty="0"/>
          </a:p>
        </p:txBody>
      </p:sp>
      <p:sp>
        <p:nvSpPr>
          <p:cNvPr id="1048679" name="Slide Number Placeholder 3"/>
          <p:cNvSpPr>
            <a:spLocks noGrp="1"/>
          </p:cNvSpPr>
          <p:nvPr>
            <p:ph type="sldNum" sz="quarter" idx="12"/>
          </p:nvPr>
        </p:nvSpPr>
        <p:spPr/>
        <p:txBody>
          <a:bodyPr/>
          <a:lstStyle/>
          <a:p>
            <a:fld id="{32C5FD58-3EBD-4013-A4D4-F19042725A4E}" type="slidenum">
              <a:rPr lang="en-US" smtClean="0"/>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83" name="Title 1"/>
          <p:cNvSpPr>
            <a:spLocks noGrp="1"/>
          </p:cNvSpPr>
          <p:nvPr>
            <p:ph type="title"/>
          </p:nvPr>
        </p:nvSpPr>
        <p:spPr>
          <a:xfrm>
            <a:off x="838200" y="471144"/>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WAYS TO MITIGATE HYPERBILIRUBINAEMIA </a:t>
            </a:r>
          </a:p>
        </p:txBody>
      </p:sp>
      <p:sp>
        <p:nvSpPr>
          <p:cNvPr id="1048684" name="Content Placeholder 2"/>
          <p:cNvSpPr>
            <a:spLocks noGrp="1"/>
          </p:cNvSpPr>
          <p:nvPr>
            <p:ph idx="1"/>
          </p:nvPr>
        </p:nvSpPr>
        <p:spPr>
          <a:xfrm>
            <a:off x="838200" y="941872"/>
            <a:ext cx="10515600" cy="5538441"/>
          </a:xfrm>
        </p:spPr>
        <p:txBody>
          <a:bodyPr>
            <a:noAutofit/>
          </a:bodyPr>
          <a:lstStyle/>
          <a:p>
            <a:pPr marL="0" indent="0" algn="just">
              <a:lnSpc>
                <a:spcPct val="150000"/>
              </a:lnSpc>
              <a:buNone/>
            </a:pPr>
            <a:r>
              <a:rPr lang="en-US" sz="2500" b="1" i="0" dirty="0">
                <a:effectLst/>
                <a:latin typeface="Times New Roman" panose="02020603050405020304" pitchFamily="18" charset="0"/>
                <a:cs typeface="Times New Roman" panose="02020603050405020304" pitchFamily="18" charset="0"/>
              </a:rPr>
              <a:t>Phototherapy</a:t>
            </a:r>
          </a:p>
          <a:p>
            <a:pPr algn="just">
              <a:lnSpc>
                <a:spcPct val="150000"/>
              </a:lnSpc>
              <a:spcBef>
                <a:spcPts val="0"/>
              </a:spcBef>
            </a:pPr>
            <a:r>
              <a:rPr lang="en-US" sz="2500" dirty="0">
                <a:latin typeface="Times New Roman" panose="02020603050405020304" pitchFamily="18" charset="0"/>
                <a:cs typeface="Times New Roman" panose="02020603050405020304" pitchFamily="18" charset="0"/>
              </a:rPr>
              <a:t>The principle of phototherapy involves exposing an infant's skin to blue light (460-490 nm) to reduce elevated bilirubin levels. This light penetrates the skin, inducing photoisomerization and structural isomerization. </a:t>
            </a:r>
          </a:p>
          <a:p>
            <a:pPr algn="just">
              <a:lnSpc>
                <a:spcPct val="150000"/>
              </a:lnSpc>
            </a:pPr>
            <a:r>
              <a:rPr lang="en-US" sz="2500" dirty="0">
                <a:latin typeface="Times New Roman" panose="02020603050405020304" pitchFamily="18" charset="0"/>
                <a:cs typeface="Times New Roman" panose="02020603050405020304" pitchFamily="18" charset="0"/>
              </a:rPr>
              <a:t>Photoisomerization converts bilirubin into water-soluble lumirubin, excretable by the liver and kidneys. Structural isomerization changes bilirubin's chemical structure, making it water-soluble and easier to excrete in bile and urine.</a:t>
            </a:r>
          </a:p>
        </p:txBody>
      </p:sp>
      <p:sp>
        <p:nvSpPr>
          <p:cNvPr id="1048685" name="Slide Number Placeholder 3"/>
          <p:cNvSpPr>
            <a:spLocks noGrp="1"/>
          </p:cNvSpPr>
          <p:nvPr>
            <p:ph type="sldNum" sz="quarter" idx="12"/>
          </p:nvPr>
        </p:nvSpPr>
        <p:spPr/>
        <p:txBody>
          <a:bodyPr/>
          <a:lstStyle/>
          <a:p>
            <a:fld id="{32C5FD58-3EBD-4013-A4D4-F19042725A4E}" type="slidenum">
              <a:rPr lang="en-US" smtClean="0"/>
              <a:t>16</a:t>
            </a:fld>
            <a:endParaRPr lang="en-US" dirty="0"/>
          </a:p>
        </p:txBody>
      </p:sp>
      <p:sp>
        <p:nvSpPr>
          <p:cNvPr id="1048686" name="TextBox 5"/>
          <p:cNvSpPr txBox="1"/>
          <p:nvPr/>
        </p:nvSpPr>
        <p:spPr>
          <a:xfrm>
            <a:off x="7381461" y="5825805"/>
            <a:ext cx="3972339" cy="477054"/>
          </a:xfrm>
          <a:prstGeom prst="rect">
            <a:avLst/>
          </a:prstGeom>
          <a:noFill/>
        </p:spPr>
        <p:txBody>
          <a:bodyPr wrap="square">
            <a:spAutoFit/>
          </a:bodyPr>
          <a:lstStyle/>
          <a:p>
            <a:r>
              <a:rPr lang="en-US" sz="2500" dirty="0">
                <a:effectLst/>
                <a:latin typeface="Times New Roman" panose="02020603050405020304" pitchFamily="18" charset="0"/>
                <a:ea typeface="Calibri" panose="020F0502020204030204" pitchFamily="34" charset="0"/>
              </a:rPr>
              <a:t>(</a:t>
            </a:r>
            <a:r>
              <a:rPr lang="en-US" sz="2500" dirty="0">
                <a:latin typeface="Times New Roman" panose="02020603050405020304" pitchFamily="18" charset="0"/>
                <a:cs typeface="Times New Roman" panose="02020603050405020304" pitchFamily="18" charset="0"/>
              </a:rPr>
              <a:t>Hegyi and Kleinfeld, 2022).</a:t>
            </a:r>
            <a:endParaRPr lang="en-US" sz="2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90" name="Title 1"/>
          <p:cNvSpPr>
            <a:spLocks noGrp="1"/>
          </p:cNvSpPr>
          <p:nvPr>
            <p:ph type="title"/>
          </p:nvPr>
        </p:nvSpPr>
        <p:spPr>
          <a:xfrm>
            <a:off x="838200" y="471144"/>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WAYS TO MITIGATE HYPERBILIRUBINAEMIA CONT’D</a:t>
            </a:r>
          </a:p>
        </p:txBody>
      </p:sp>
      <p:sp>
        <p:nvSpPr>
          <p:cNvPr id="1048691" name="Content Placeholder 2"/>
          <p:cNvSpPr>
            <a:spLocks noGrp="1"/>
          </p:cNvSpPr>
          <p:nvPr>
            <p:ph idx="1"/>
          </p:nvPr>
        </p:nvSpPr>
        <p:spPr>
          <a:xfrm>
            <a:off x="940904" y="1030598"/>
            <a:ext cx="10243931" cy="5236059"/>
          </a:xfrm>
        </p:spPr>
        <p:txBody>
          <a:bodyPr>
            <a:noAutofit/>
          </a:bodyPr>
          <a:lstStyle/>
          <a:p>
            <a:pPr marL="0" indent="0" algn="just">
              <a:lnSpc>
                <a:spcPct val="150000"/>
              </a:lnSpc>
              <a:buNone/>
            </a:pPr>
            <a:r>
              <a:rPr lang="en-US" sz="2500" b="1" i="0" dirty="0">
                <a:effectLst/>
                <a:latin typeface="Times New Roman" panose="02020603050405020304" pitchFamily="18" charset="0"/>
                <a:cs typeface="Times New Roman" panose="02020603050405020304" pitchFamily="18" charset="0"/>
              </a:rPr>
              <a:t>Exchange Transfusion</a:t>
            </a:r>
          </a:p>
          <a:p>
            <a:pPr algn="just">
              <a:lnSpc>
                <a:spcPct val="150000"/>
              </a:lnSpc>
              <a:spcBef>
                <a:spcPts val="0"/>
              </a:spcBef>
            </a:pPr>
            <a:r>
              <a:rPr lang="en-US" sz="2300" dirty="0">
                <a:latin typeface="Times New Roman" panose="02020603050405020304" pitchFamily="18" charset="0"/>
                <a:cs typeface="Times New Roman" panose="02020603050405020304" pitchFamily="18" charset="0"/>
              </a:rPr>
              <a:t>The procedure involves the systematic removal of the infant's blood, which is then replaced with donor blood.</a:t>
            </a:r>
          </a:p>
          <a:p>
            <a:pPr algn="just">
              <a:lnSpc>
                <a:spcPct val="150000"/>
              </a:lnSpc>
            </a:pPr>
            <a:r>
              <a:rPr lang="en-US" sz="2300" dirty="0">
                <a:latin typeface="Times New Roman" panose="02020603050405020304" pitchFamily="18" charset="0"/>
                <a:cs typeface="Times New Roman" panose="02020603050405020304" pitchFamily="18" charset="0"/>
              </a:rPr>
              <a:t>Exchange transfusion is done when bilirubin levels exceed 20-25 mg/dL in full-term infants, particularly within the first week when the risk of severe hyperbilirubinemia is high.</a:t>
            </a:r>
          </a:p>
          <a:p>
            <a:pPr algn="just">
              <a:lnSpc>
                <a:spcPct val="150000"/>
              </a:lnSpc>
            </a:pPr>
            <a:r>
              <a:rPr lang="en-US" sz="2300" dirty="0">
                <a:latin typeface="Times New Roman" panose="02020603050405020304" pitchFamily="18" charset="0"/>
                <a:cs typeface="Times New Roman" panose="02020603050405020304" pitchFamily="18" charset="0"/>
              </a:rPr>
              <a:t>Cross-matching is done to ensure compatibility and O-negative blood normally used to prevent transfusion reactions.</a:t>
            </a:r>
          </a:p>
        </p:txBody>
      </p:sp>
      <p:sp>
        <p:nvSpPr>
          <p:cNvPr id="1048692" name="Slide Number Placeholder 3"/>
          <p:cNvSpPr>
            <a:spLocks noGrp="1"/>
          </p:cNvSpPr>
          <p:nvPr>
            <p:ph type="sldNum" sz="quarter" idx="12"/>
          </p:nvPr>
        </p:nvSpPr>
        <p:spPr/>
        <p:txBody>
          <a:bodyPr/>
          <a:lstStyle/>
          <a:p>
            <a:fld id="{32C5FD58-3EBD-4013-A4D4-F19042725A4E}" type="slidenum">
              <a:rPr lang="en-US" smtClean="0"/>
              <a:t>17</a:t>
            </a:fld>
            <a:endParaRPr lang="en-US" dirty="0"/>
          </a:p>
        </p:txBody>
      </p:sp>
      <p:sp>
        <p:nvSpPr>
          <p:cNvPr id="1048693" name="TextBox 5"/>
          <p:cNvSpPr txBox="1"/>
          <p:nvPr/>
        </p:nvSpPr>
        <p:spPr>
          <a:xfrm>
            <a:off x="8398565" y="5619006"/>
            <a:ext cx="2955235" cy="461665"/>
          </a:xfrm>
          <a:prstGeom prst="rect">
            <a:avLst/>
          </a:prstGeom>
          <a:noFill/>
        </p:spPr>
        <p:txBody>
          <a:bodyPr wrap="square">
            <a:spAutoFit/>
          </a:bodyPr>
          <a:lstStyle/>
          <a:p>
            <a:r>
              <a:rPr lang="en-US" sz="2400" dirty="0">
                <a:effectLst/>
                <a:latin typeface="Times New Roman" panose="02020603050405020304" pitchFamily="18" charset="0"/>
                <a:ea typeface="Calibri" panose="020F0502020204030204" pitchFamily="34" charset="0"/>
              </a:rPr>
              <a:t>(Kakkar </a:t>
            </a:r>
            <a:r>
              <a:rPr lang="en-US" sz="2400" i="1" dirty="0">
                <a:effectLst/>
                <a:latin typeface="Times New Roman" panose="02020603050405020304" pitchFamily="18" charset="0"/>
                <a:ea typeface="Calibri" panose="020F0502020204030204" pitchFamily="34" charset="0"/>
              </a:rPr>
              <a:t>et al</a:t>
            </a:r>
            <a:r>
              <a:rPr lang="en-US" sz="2400" dirty="0">
                <a:effectLst/>
                <a:latin typeface="Times New Roman" panose="02020603050405020304" pitchFamily="18" charset="0"/>
                <a:ea typeface="Calibri" panose="020F0502020204030204" pitchFamily="34" charset="0"/>
              </a:rPr>
              <a:t>., 2022).</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E4897A-8099-4B62-B0A4-C11CF841B617}"/>
              </a:ext>
            </a:extLst>
          </p:cNvPr>
          <p:cNvSpPr>
            <a:spLocks noGrp="1"/>
          </p:cNvSpPr>
          <p:nvPr>
            <p:ph type="title"/>
          </p:nvPr>
        </p:nvSpPr>
        <p:spPr>
          <a:xfrm>
            <a:off x="838200" y="365126"/>
            <a:ext cx="10515600" cy="499848"/>
          </a:xfrm>
        </p:spPr>
        <p:txBody>
          <a:bodyPr>
            <a:normAutofit/>
          </a:bodyPr>
          <a:lstStyle/>
          <a:p>
            <a:r>
              <a:rPr lang="en-US" sz="2400" b="1" dirty="0">
                <a:latin typeface="Times New Roman" panose="02020603050405020304" pitchFamily="18" charset="0"/>
                <a:cs typeface="Times New Roman" panose="02020603050405020304" pitchFamily="18" charset="0"/>
              </a:rPr>
              <a:t>WAYS TO MITIGATE HYPERBILIRUBINAEMIA CONT’D</a:t>
            </a:r>
            <a:endParaRPr lang="en-US" sz="2400" dirty="0"/>
          </a:p>
        </p:txBody>
      </p:sp>
      <p:sp>
        <p:nvSpPr>
          <p:cNvPr id="3" name="Content Placeholder 2">
            <a:extLst>
              <a:ext uri="{FF2B5EF4-FFF2-40B4-BE49-F238E27FC236}">
                <a16:creationId xmlns:a16="http://schemas.microsoft.com/office/drawing/2014/main" xmlns="" id="{8B14D443-3F79-4F85-A407-A99A8F5D2B7A}"/>
              </a:ext>
            </a:extLst>
          </p:cNvPr>
          <p:cNvSpPr>
            <a:spLocks noGrp="1"/>
          </p:cNvSpPr>
          <p:nvPr>
            <p:ph idx="1"/>
          </p:nvPr>
        </p:nvSpPr>
        <p:spPr>
          <a:xfrm>
            <a:off x="395416" y="1359243"/>
            <a:ext cx="11467070" cy="4817720"/>
          </a:xfrm>
        </p:spPr>
        <p:txBody>
          <a:bodyPr/>
          <a:lstStyle/>
          <a:p>
            <a:pPr>
              <a:lnSpc>
                <a:spcPct val="150000"/>
              </a:lnSpc>
            </a:pPr>
            <a:r>
              <a:rPr lang="en-US" sz="2400" dirty="0">
                <a:latin typeface="Times New Roman" panose="02020603050405020304" pitchFamily="18" charset="0"/>
                <a:cs typeface="Times New Roman" panose="02020603050405020304" pitchFamily="18" charset="0"/>
              </a:rPr>
              <a:t>For adults, approach depends on the causes, which may include;</a:t>
            </a:r>
          </a:p>
          <a:p>
            <a:pPr>
              <a:lnSpc>
                <a:spcPct val="150000"/>
              </a:lnSpc>
            </a:pPr>
            <a:r>
              <a:rPr lang="en-US" sz="2400" dirty="0">
                <a:latin typeface="Times New Roman" panose="02020603050405020304" pitchFamily="18" charset="0"/>
                <a:cs typeface="Times New Roman" panose="02020603050405020304" pitchFamily="18" charset="0"/>
              </a:rPr>
              <a:t>Drug intake</a:t>
            </a:r>
          </a:p>
          <a:p>
            <a:pPr>
              <a:lnSpc>
                <a:spcPct val="150000"/>
              </a:lnSpc>
            </a:pPr>
            <a:r>
              <a:rPr lang="en-US" sz="2400" dirty="0">
                <a:latin typeface="Times New Roman" panose="02020603050405020304" pitchFamily="18" charset="0"/>
                <a:cs typeface="Times New Roman" panose="02020603050405020304" pitchFamily="18" charset="0"/>
              </a:rPr>
              <a:t>Alcohol intake</a:t>
            </a:r>
          </a:p>
          <a:p>
            <a:pPr>
              <a:lnSpc>
                <a:spcPct val="150000"/>
              </a:lnSpc>
            </a:pPr>
            <a:r>
              <a:rPr lang="en-US" sz="2400" dirty="0">
                <a:latin typeface="Times New Roman" panose="02020603050405020304" pitchFamily="18" charset="0"/>
                <a:cs typeface="Times New Roman" panose="02020603050405020304" pitchFamily="18" charset="0"/>
              </a:rPr>
              <a:t>Treatment of bile duct blockage</a:t>
            </a:r>
          </a:p>
          <a:p>
            <a:pPr>
              <a:lnSpc>
                <a:spcPct val="150000"/>
              </a:lnSpc>
            </a:pPr>
            <a:r>
              <a:rPr lang="en-US" sz="2400" dirty="0">
                <a:latin typeface="Times New Roman" panose="02020603050405020304" pitchFamily="18" charset="0"/>
                <a:cs typeface="Times New Roman" panose="02020603050405020304" pitchFamily="18" charset="0"/>
              </a:rPr>
              <a:t>Increase hydration</a:t>
            </a:r>
          </a:p>
          <a:p>
            <a:endParaRPr lang="en-US" dirty="0"/>
          </a:p>
        </p:txBody>
      </p:sp>
      <p:sp>
        <p:nvSpPr>
          <p:cNvPr id="4" name="Slide Number Placeholder 3">
            <a:extLst>
              <a:ext uri="{FF2B5EF4-FFF2-40B4-BE49-F238E27FC236}">
                <a16:creationId xmlns:a16="http://schemas.microsoft.com/office/drawing/2014/main" xmlns="" id="{22854201-F4D6-45E4-A9B0-6E3AF36B10C1}"/>
              </a:ext>
            </a:extLst>
          </p:cNvPr>
          <p:cNvSpPr>
            <a:spLocks noGrp="1"/>
          </p:cNvSpPr>
          <p:nvPr>
            <p:ph type="sldNum" sz="quarter" idx="12"/>
          </p:nvPr>
        </p:nvSpPr>
        <p:spPr/>
        <p:txBody>
          <a:bodyPr/>
          <a:lstStyle/>
          <a:p>
            <a:fld id="{32C5FD58-3EBD-4013-A4D4-F19042725A4E}" type="slidenum">
              <a:rPr lang="en-US" smtClean="0"/>
              <a:t>18</a:t>
            </a:fld>
            <a:endParaRPr lang="en-US"/>
          </a:p>
        </p:txBody>
      </p:sp>
    </p:spTree>
    <p:extLst>
      <p:ext uri="{BB962C8B-B14F-4D97-AF65-F5344CB8AC3E}">
        <p14:creationId xmlns:p14="http://schemas.microsoft.com/office/powerpoint/2010/main" val="2942029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0000"/>
            <a:lum/>
          </a:blip>
          <a:srcRect/>
          <a:stretch>
            <a:fillRect/>
          </a:stretch>
        </a:blipFill>
        <a:effectLst/>
      </p:bgPr>
    </p:bg>
    <p:spTree>
      <p:nvGrpSpPr>
        <p:cNvPr id="1" name=""/>
        <p:cNvGrpSpPr/>
        <p:nvPr/>
      </p:nvGrpSpPr>
      <p:grpSpPr>
        <a:xfrm>
          <a:off x="0" y="0"/>
          <a:ext cx="0" cy="0"/>
          <a:chOff x="0" y="0"/>
          <a:chExt cx="0" cy="0"/>
        </a:xfrm>
      </p:grpSpPr>
      <p:sp>
        <p:nvSpPr>
          <p:cNvPr id="1048697" name="Title 1"/>
          <p:cNvSpPr>
            <a:spLocks noGrp="1"/>
          </p:cNvSpPr>
          <p:nvPr>
            <p:ph type="title"/>
          </p:nvPr>
        </p:nvSpPr>
        <p:spPr>
          <a:xfrm>
            <a:off x="838200" y="603664"/>
            <a:ext cx="10515600" cy="549275"/>
          </a:xfrm>
        </p:spPr>
        <p:txBody>
          <a:bodyPr>
            <a:normAutofit/>
          </a:bodyPr>
          <a:lstStyle/>
          <a:p>
            <a:pPr algn="ctr"/>
            <a:r>
              <a:rPr lang="en-US" sz="2400" b="1" dirty="0">
                <a:latin typeface="Times New Roman" panose="02020603050405020304" pitchFamily="18" charset="0"/>
                <a:cs typeface="Times New Roman" panose="02020603050405020304" pitchFamily="18" charset="0"/>
              </a:rPr>
              <a:t>CONCLUSION</a:t>
            </a:r>
          </a:p>
        </p:txBody>
      </p:sp>
      <p:sp>
        <p:nvSpPr>
          <p:cNvPr id="1048698" name="Content Placeholder 2"/>
          <p:cNvSpPr>
            <a:spLocks noGrp="1"/>
          </p:cNvSpPr>
          <p:nvPr>
            <p:ph idx="1"/>
          </p:nvPr>
        </p:nvSpPr>
        <p:spPr>
          <a:xfrm>
            <a:off x="838200" y="1152939"/>
            <a:ext cx="10204175" cy="5209554"/>
          </a:xfrm>
        </p:spPr>
        <p:txBody>
          <a:bodyPr>
            <a:normAutofit/>
          </a:bodyPr>
          <a:lstStyle/>
          <a:p>
            <a:pPr marL="0" indent="0" algn="just">
              <a:buNone/>
            </a:pPr>
            <a:r>
              <a:rPr lang="en-US" sz="2400" b="0" i="0" dirty="0">
                <a:effectLst/>
                <a:latin typeface="Times New Roman" panose="02020603050405020304" pitchFamily="18" charset="0"/>
                <a:cs typeface="Times New Roman" panose="02020603050405020304" pitchFamily="18" charset="0"/>
              </a:rPr>
              <a:t>Elevated bilirubin levels serve as important markers in diagnosing and monitoring a range of haematological conditions, including </a:t>
            </a:r>
            <a:r>
              <a:rPr lang="en-US" sz="2400" b="0" i="0" dirty="0" err="1">
                <a:effectLst/>
                <a:latin typeface="Times New Roman" panose="02020603050405020304" pitchFamily="18" charset="0"/>
                <a:cs typeface="Times New Roman" panose="02020603050405020304" pitchFamily="18" charset="0"/>
              </a:rPr>
              <a:t>haemolytic</a:t>
            </a:r>
            <a:r>
              <a:rPr lang="en-US" sz="2400" b="0" i="0" dirty="0">
                <a:effectLst/>
                <a:latin typeface="Times New Roman" panose="02020603050405020304" pitchFamily="18" charset="0"/>
                <a:cs typeface="Times New Roman" panose="02020603050405020304" pitchFamily="18" charset="0"/>
              </a:rPr>
              <a:t> disease of </a:t>
            </a:r>
            <a:r>
              <a:rPr lang="en-US" sz="2400" dirty="0">
                <a:latin typeface="Times New Roman" panose="02020603050405020304" pitchFamily="18" charset="0"/>
                <a:cs typeface="Times New Roman" panose="02020603050405020304" pitchFamily="18" charset="0"/>
              </a:rPr>
              <a:t>the new born (</a:t>
            </a:r>
            <a:r>
              <a:rPr lang="en-US" sz="2400" b="0" i="0" dirty="0">
                <a:effectLst/>
                <a:latin typeface="Times New Roman" panose="02020603050405020304" pitchFamily="18" charset="0"/>
                <a:cs typeface="Times New Roman" panose="02020603050405020304" pitchFamily="18" charset="0"/>
              </a:rPr>
              <a:t>HDN), haemolytic anemia, kernicterus, </a:t>
            </a:r>
            <a:r>
              <a:rPr lang="en-US" sz="2400" dirty="0">
                <a:latin typeface="Times New Roman" panose="02020603050405020304" pitchFamily="18" charset="0"/>
                <a:cs typeface="Times New Roman" panose="02020603050405020304" pitchFamily="18" charset="0"/>
              </a:rPr>
              <a:t>delayed bloo</a:t>
            </a:r>
            <a:r>
              <a:rPr lang="en-US" sz="2400" b="0" i="0" dirty="0">
                <a:effectLst/>
                <a:latin typeface="Times New Roman" panose="02020603050405020304" pitchFamily="18" charset="0"/>
                <a:cs typeface="Times New Roman" panose="02020603050405020304" pitchFamily="18" charset="0"/>
              </a:rPr>
              <a:t>d transfusion reactions and Paroxysmal Nocturnal Haemoglobinuria (PNH), aiding in disease diagnosis, treatment planning, and patient management. </a:t>
            </a:r>
            <a:endParaRPr lang="en-US" sz="2400" dirty="0">
              <a:latin typeface="Times New Roman" panose="02020603050405020304" pitchFamily="18" charset="0"/>
              <a:cs typeface="Times New Roman" panose="02020603050405020304" pitchFamily="18" charset="0"/>
            </a:endParaRPr>
          </a:p>
        </p:txBody>
      </p:sp>
      <p:sp>
        <p:nvSpPr>
          <p:cNvPr id="1048699" name="Slide Number Placeholder 3"/>
          <p:cNvSpPr>
            <a:spLocks noGrp="1"/>
          </p:cNvSpPr>
          <p:nvPr>
            <p:ph type="sldNum" sz="quarter" idx="12"/>
          </p:nvPr>
        </p:nvSpPr>
        <p:spPr/>
        <p:txBody>
          <a:bodyPr/>
          <a:lstStyle/>
          <a:p>
            <a:fld id="{32C5FD58-3EBD-4013-A4D4-F19042725A4E}" type="slidenum">
              <a:rPr lang="en-US" smtClean="0"/>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6000"/>
            <a:lum/>
          </a:blip>
          <a:srcRect/>
          <a:stretch>
            <a:fillRect l="37000"/>
          </a:stretch>
        </a:blipFill>
        <a:effectLst/>
      </p:bgPr>
    </p:bg>
    <p:spTree>
      <p:nvGrpSpPr>
        <p:cNvPr id="1" name=""/>
        <p:cNvGrpSpPr/>
        <p:nvPr/>
      </p:nvGrpSpPr>
      <p:grpSpPr>
        <a:xfrm>
          <a:off x="0" y="0"/>
          <a:ext cx="0" cy="0"/>
          <a:chOff x="0" y="0"/>
          <a:chExt cx="0" cy="0"/>
        </a:xfrm>
      </p:grpSpPr>
      <p:sp>
        <p:nvSpPr>
          <p:cNvPr id="1048594" name="Title 1"/>
          <p:cNvSpPr>
            <a:spLocks noGrp="1"/>
          </p:cNvSpPr>
          <p:nvPr>
            <p:ph type="title"/>
          </p:nvPr>
        </p:nvSpPr>
        <p:spPr>
          <a:xfrm>
            <a:off x="838200" y="672754"/>
            <a:ext cx="10515600" cy="483014"/>
          </a:xfrm>
        </p:spPr>
        <p:txBody>
          <a:bodyPr>
            <a:normAutofit/>
          </a:bodyPr>
          <a:lstStyle/>
          <a:p>
            <a:r>
              <a:rPr lang="en-US" sz="2400" b="1" dirty="0">
                <a:latin typeface="Times New Roman" panose="02020603050405020304" pitchFamily="18" charset="0"/>
                <a:cs typeface="Times New Roman" panose="02020603050405020304" pitchFamily="18" charset="0"/>
              </a:rPr>
              <a:t>OUTLINE</a:t>
            </a:r>
          </a:p>
        </p:txBody>
      </p:sp>
      <p:sp>
        <p:nvSpPr>
          <p:cNvPr id="1048595" name="Content Placeholder 2"/>
          <p:cNvSpPr>
            <a:spLocks noGrp="1"/>
          </p:cNvSpPr>
          <p:nvPr>
            <p:ph idx="1"/>
          </p:nvPr>
        </p:nvSpPr>
        <p:spPr>
          <a:xfrm>
            <a:off x="838200" y="1157908"/>
            <a:ext cx="10515600" cy="5196302"/>
          </a:xfrm>
        </p:spPr>
        <p:txBody>
          <a:bodyPr>
            <a:normAutofit/>
          </a:bodyPr>
          <a:lstStyle/>
          <a:p>
            <a:r>
              <a:rPr lang="en-US" sz="2200" dirty="0">
                <a:latin typeface="Times New Roman" panose="02020603050405020304" pitchFamily="18" charset="0"/>
                <a:cs typeface="Times New Roman" panose="02020603050405020304" pitchFamily="18" charset="0"/>
              </a:rPr>
              <a:t>Aim </a:t>
            </a:r>
          </a:p>
          <a:p>
            <a:r>
              <a:rPr lang="en-US" sz="2200" dirty="0">
                <a:latin typeface="Times New Roman" panose="02020603050405020304" pitchFamily="18" charset="0"/>
                <a:cs typeface="Times New Roman" panose="02020603050405020304" pitchFamily="18" charset="0"/>
              </a:rPr>
              <a:t>Introduction</a:t>
            </a:r>
          </a:p>
          <a:p>
            <a:r>
              <a:rPr lang="en-US" sz="2200" dirty="0">
                <a:latin typeface="Times New Roman" panose="02020603050405020304" pitchFamily="18" charset="0"/>
                <a:cs typeface="Times New Roman" panose="02020603050405020304" pitchFamily="18" charset="0"/>
              </a:rPr>
              <a:t>Bilirubin Metabolism</a:t>
            </a:r>
          </a:p>
          <a:p>
            <a:r>
              <a:rPr lang="en-US" sz="2200" dirty="0">
                <a:latin typeface="Times New Roman" panose="02020603050405020304" pitchFamily="18" charset="0"/>
                <a:cs typeface="Times New Roman" panose="02020603050405020304" pitchFamily="18" charset="0"/>
              </a:rPr>
              <a:t>Assay Methods for Bilirubin</a:t>
            </a:r>
          </a:p>
          <a:p>
            <a:r>
              <a:rPr lang="en-US" sz="2200" dirty="0">
                <a:latin typeface="Times New Roman" panose="02020603050405020304" pitchFamily="18" charset="0"/>
                <a:cs typeface="Times New Roman" panose="02020603050405020304" pitchFamily="18" charset="0"/>
              </a:rPr>
              <a:t>Haematological Significance of Bilirubin</a:t>
            </a:r>
          </a:p>
          <a:p>
            <a:r>
              <a:rPr lang="en-US" sz="2200" dirty="0">
                <a:latin typeface="Times New Roman" panose="02020603050405020304" pitchFamily="18" charset="0"/>
                <a:cs typeface="Times New Roman" panose="02020603050405020304" pitchFamily="18" charset="0"/>
              </a:rPr>
              <a:t>Bilirubin Assay &amp; Its Relevance in Psychiatric Practice</a:t>
            </a:r>
          </a:p>
          <a:p>
            <a:r>
              <a:rPr lang="en-US" sz="2200" dirty="0">
                <a:latin typeface="Times New Roman" panose="02020603050405020304" pitchFamily="18" charset="0"/>
                <a:cs typeface="Times New Roman" panose="02020603050405020304" pitchFamily="18" charset="0"/>
              </a:rPr>
              <a:t>Ways to Mitigate </a:t>
            </a:r>
            <a:r>
              <a:rPr lang="en-US" sz="2200" dirty="0" err="1">
                <a:latin typeface="Times New Roman" panose="02020603050405020304" pitchFamily="18" charset="0"/>
                <a:cs typeface="Times New Roman" panose="02020603050405020304" pitchFamily="18" charset="0"/>
              </a:rPr>
              <a:t>Hyperbilirubinaemia</a:t>
            </a: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Conclusion</a:t>
            </a:r>
          </a:p>
          <a:p>
            <a:r>
              <a:rPr lang="en-US" sz="2200" dirty="0">
                <a:latin typeface="Times New Roman" panose="02020603050405020304" pitchFamily="18" charset="0"/>
                <a:cs typeface="Times New Roman" panose="02020603050405020304" pitchFamily="18" charset="0"/>
              </a:rPr>
              <a:t>Recommendation</a:t>
            </a:r>
          </a:p>
          <a:p>
            <a:r>
              <a:rPr lang="en-US" sz="2200" dirty="0">
                <a:latin typeface="Times New Roman" panose="02020603050405020304" pitchFamily="18" charset="0"/>
                <a:cs typeface="Times New Roman" panose="02020603050405020304" pitchFamily="18" charset="0"/>
              </a:rPr>
              <a:t>Selected References</a:t>
            </a: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1048596" name="Slide Number Placeholder 3"/>
          <p:cNvSpPr>
            <a:spLocks noGrp="1"/>
          </p:cNvSpPr>
          <p:nvPr>
            <p:ph type="sldNum" sz="quarter" idx="12"/>
          </p:nvPr>
        </p:nvSpPr>
        <p:spPr/>
        <p:txBody>
          <a:bodyPr/>
          <a:lstStyle/>
          <a:p>
            <a:fld id="{32C5FD58-3EBD-4013-A4D4-F19042725A4E}" type="slidenum">
              <a:rPr lang="en-US" smtClean="0">
                <a:solidFill>
                  <a:schemeClr val="bg1"/>
                </a:solidFill>
              </a:rPr>
              <a:t>2</a:t>
            </a:fld>
            <a:endParaRPr lang="en-US"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0000"/>
            <a:lum/>
          </a:blip>
          <a:srcRect/>
          <a:stretch>
            <a:fillRect/>
          </a:stretch>
        </a:blipFill>
        <a:effectLst/>
      </p:bgPr>
    </p:bg>
    <p:spTree>
      <p:nvGrpSpPr>
        <p:cNvPr id="1" name=""/>
        <p:cNvGrpSpPr/>
        <p:nvPr/>
      </p:nvGrpSpPr>
      <p:grpSpPr>
        <a:xfrm>
          <a:off x="0" y="0"/>
          <a:ext cx="0" cy="0"/>
          <a:chOff x="0" y="0"/>
          <a:chExt cx="0" cy="0"/>
        </a:xfrm>
      </p:grpSpPr>
      <p:sp>
        <p:nvSpPr>
          <p:cNvPr id="1048703" name="Title 1"/>
          <p:cNvSpPr>
            <a:spLocks noGrp="1"/>
          </p:cNvSpPr>
          <p:nvPr>
            <p:ph type="title"/>
          </p:nvPr>
        </p:nvSpPr>
        <p:spPr>
          <a:xfrm>
            <a:off x="838200" y="590412"/>
            <a:ext cx="10515600" cy="549275"/>
          </a:xfrm>
        </p:spPr>
        <p:txBody>
          <a:bodyPr>
            <a:normAutofit/>
          </a:bodyPr>
          <a:lstStyle/>
          <a:p>
            <a:r>
              <a:rPr lang="en-US" sz="2400" b="1" dirty="0">
                <a:latin typeface="Times New Roman" panose="02020603050405020304" pitchFamily="18" charset="0"/>
                <a:cs typeface="Times New Roman" panose="02020603050405020304" pitchFamily="18" charset="0"/>
              </a:rPr>
              <a:t>RECOMMENDATION</a:t>
            </a:r>
          </a:p>
        </p:txBody>
      </p:sp>
      <p:sp>
        <p:nvSpPr>
          <p:cNvPr id="1048704" name="Content Placeholder 2"/>
          <p:cNvSpPr>
            <a:spLocks noGrp="1"/>
          </p:cNvSpPr>
          <p:nvPr>
            <p:ph idx="1"/>
          </p:nvPr>
        </p:nvSpPr>
        <p:spPr>
          <a:xfrm>
            <a:off x="838200" y="1058034"/>
            <a:ext cx="10306879" cy="5209554"/>
          </a:xfrm>
        </p:spPr>
        <p:txBody>
          <a:bodyPr>
            <a:normAutofit/>
          </a:bodyPr>
          <a:lstStyle/>
          <a:p>
            <a:pPr algn="just">
              <a:lnSpc>
                <a:spcPct val="150000"/>
              </a:lnSpc>
            </a:pPr>
            <a:r>
              <a:rPr lang="en-US" sz="2400" b="0" i="0" dirty="0">
                <a:effectLst/>
                <a:latin typeface="Times New Roman" panose="02020603050405020304" pitchFamily="18" charset="0"/>
                <a:cs typeface="Times New Roman" panose="02020603050405020304" pitchFamily="18" charset="0"/>
              </a:rPr>
              <a:t>Implement routine bilirubin monitoring, especially in patients with </a:t>
            </a:r>
            <a:r>
              <a:rPr lang="en-US" sz="2400" b="0" i="0" dirty="0" err="1">
                <a:effectLst/>
                <a:latin typeface="Times New Roman" panose="02020603050405020304" pitchFamily="18" charset="0"/>
                <a:cs typeface="Times New Roman" panose="02020603050405020304" pitchFamily="18" charset="0"/>
              </a:rPr>
              <a:t>haemolytic</a:t>
            </a:r>
            <a:r>
              <a:rPr lang="en-US" sz="2400" b="0" i="0" dirty="0">
                <a:effectLst/>
                <a:latin typeface="Times New Roman" panose="02020603050405020304" pitchFamily="18" charset="0"/>
                <a:cs typeface="Times New Roman" panose="02020603050405020304" pitchFamily="18" charset="0"/>
              </a:rPr>
              <a:t> disorders and patient who are on </a:t>
            </a:r>
            <a:r>
              <a:rPr lang="en-US" sz="2400" dirty="0">
                <a:latin typeface="Times New Roman" panose="02020603050405020304" pitchFamily="18" charset="0"/>
                <a:cs typeface="Times New Roman" panose="02020603050405020304" pitchFamily="18" charset="0"/>
              </a:rPr>
              <a:t>antipsychotic</a:t>
            </a:r>
            <a:r>
              <a:rPr lang="en-US" sz="2400" b="0" i="0" dirty="0">
                <a:effectLst/>
                <a:latin typeface="Times New Roman" panose="02020603050405020304" pitchFamily="18" charset="0"/>
                <a:cs typeface="Times New Roman" panose="02020603050405020304" pitchFamily="18" charset="0"/>
              </a:rPr>
              <a:t> drug</a:t>
            </a:r>
          </a:p>
          <a:p>
            <a:pPr marL="0" indent="0" algn="just">
              <a:lnSpc>
                <a:spcPct val="150000"/>
              </a:lnSpc>
              <a:buNone/>
            </a:pPr>
            <a:endParaRPr lang="en-US" sz="2400" b="0" i="0" dirty="0">
              <a:effectLst/>
              <a:latin typeface="Times New Roman" panose="02020603050405020304" pitchFamily="18" charset="0"/>
              <a:cs typeface="Times New Roman" panose="02020603050405020304" pitchFamily="18" charset="0"/>
            </a:endParaRPr>
          </a:p>
          <a:p>
            <a:pPr algn="just">
              <a:lnSpc>
                <a:spcPct val="150000"/>
              </a:lnSpc>
            </a:pPr>
            <a:r>
              <a:rPr lang="en-US" sz="2400" b="0" i="0" dirty="0">
                <a:effectLst/>
                <a:latin typeface="Times New Roman" panose="02020603050405020304" pitchFamily="18" charset="0"/>
                <a:cs typeface="Times New Roman" panose="02020603050405020304" pitchFamily="18" charset="0"/>
              </a:rPr>
              <a:t>Encourage research and innovation in bilirubin assay methods and their haematological significance to further enhance diagnostic accuracy.</a:t>
            </a:r>
          </a:p>
        </p:txBody>
      </p:sp>
      <p:sp>
        <p:nvSpPr>
          <p:cNvPr id="1048705" name="Slide Number Placeholder 3"/>
          <p:cNvSpPr>
            <a:spLocks noGrp="1"/>
          </p:cNvSpPr>
          <p:nvPr>
            <p:ph type="sldNum" sz="quarter" idx="12"/>
          </p:nvPr>
        </p:nvSpPr>
        <p:spPr/>
        <p:txBody>
          <a:bodyPr/>
          <a:lstStyle/>
          <a:p>
            <a:fld id="{32C5FD58-3EBD-4013-A4D4-F19042725A4E}" type="slidenum">
              <a:rPr lang="en-US" smtClean="0"/>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0000"/>
            <a:lum/>
          </a:blip>
          <a:srcRect/>
          <a:stretch>
            <a:fillRect/>
          </a:stretch>
        </a:blipFill>
        <a:effectLst/>
      </p:bgPr>
    </p:bg>
    <p:spTree>
      <p:nvGrpSpPr>
        <p:cNvPr id="1" name=""/>
        <p:cNvGrpSpPr/>
        <p:nvPr/>
      </p:nvGrpSpPr>
      <p:grpSpPr>
        <a:xfrm>
          <a:off x="0" y="0"/>
          <a:ext cx="0" cy="0"/>
          <a:chOff x="0" y="0"/>
          <a:chExt cx="0" cy="0"/>
        </a:xfrm>
      </p:grpSpPr>
      <p:sp>
        <p:nvSpPr>
          <p:cNvPr id="1048703" name="Title 1"/>
          <p:cNvSpPr>
            <a:spLocks noGrp="1"/>
          </p:cNvSpPr>
          <p:nvPr>
            <p:ph type="title"/>
          </p:nvPr>
        </p:nvSpPr>
        <p:spPr>
          <a:xfrm>
            <a:off x="838200" y="590412"/>
            <a:ext cx="10515600" cy="549275"/>
          </a:xfrm>
        </p:spPr>
        <p:txBody>
          <a:bodyPr>
            <a:normAutofit/>
          </a:bodyPr>
          <a:lstStyle/>
          <a:p>
            <a:r>
              <a:rPr lang="en-US" sz="2400" b="1" dirty="0">
                <a:latin typeface="Times New Roman" panose="02020603050405020304" pitchFamily="18" charset="0"/>
                <a:cs typeface="Times New Roman" panose="02020603050405020304" pitchFamily="18" charset="0"/>
              </a:rPr>
              <a:t>RECOMMENDATION</a:t>
            </a:r>
          </a:p>
        </p:txBody>
      </p:sp>
      <p:sp>
        <p:nvSpPr>
          <p:cNvPr id="1048704" name="Content Placeholder 2"/>
          <p:cNvSpPr>
            <a:spLocks noGrp="1"/>
          </p:cNvSpPr>
          <p:nvPr>
            <p:ph idx="1"/>
          </p:nvPr>
        </p:nvSpPr>
        <p:spPr>
          <a:xfrm>
            <a:off x="838200" y="1058034"/>
            <a:ext cx="10306879" cy="5209554"/>
          </a:xfrm>
        </p:spPr>
        <p:txBody>
          <a:bodyPr>
            <a:normAutofit/>
          </a:bodyPr>
          <a:lstStyle/>
          <a:p>
            <a:pPr algn="just">
              <a:lnSpc>
                <a:spcPct val="150000"/>
              </a:lnSpc>
            </a:pPr>
            <a:r>
              <a:rPr lang="en-US" sz="2400" b="0" i="0" dirty="0">
                <a:effectLst/>
                <a:latin typeface="Times New Roman" panose="02020603050405020304" pitchFamily="18" charset="0"/>
                <a:cs typeface="Times New Roman" panose="02020603050405020304" pitchFamily="18" charset="0"/>
              </a:rPr>
              <a:t>Implement routine bilirubin monitoring, especially in patients with </a:t>
            </a:r>
            <a:r>
              <a:rPr lang="en-US" sz="2400" b="0" i="0" dirty="0" err="1">
                <a:effectLst/>
                <a:latin typeface="Times New Roman" panose="02020603050405020304" pitchFamily="18" charset="0"/>
                <a:cs typeface="Times New Roman" panose="02020603050405020304" pitchFamily="18" charset="0"/>
              </a:rPr>
              <a:t>haemolytic</a:t>
            </a:r>
            <a:r>
              <a:rPr lang="en-US" sz="2400" b="0" i="0" dirty="0">
                <a:effectLst/>
                <a:latin typeface="Times New Roman" panose="02020603050405020304" pitchFamily="18" charset="0"/>
                <a:cs typeface="Times New Roman" panose="02020603050405020304" pitchFamily="18" charset="0"/>
              </a:rPr>
              <a:t> disorders and patient who are on </a:t>
            </a:r>
            <a:r>
              <a:rPr lang="en-US" sz="2400" dirty="0">
                <a:latin typeface="Times New Roman" panose="02020603050405020304" pitchFamily="18" charset="0"/>
                <a:cs typeface="Times New Roman" panose="02020603050405020304" pitchFamily="18" charset="0"/>
              </a:rPr>
              <a:t>antipsychotic</a:t>
            </a:r>
            <a:r>
              <a:rPr lang="en-US" sz="2400" b="0" i="0" dirty="0">
                <a:effectLst/>
                <a:latin typeface="Times New Roman" panose="02020603050405020304" pitchFamily="18" charset="0"/>
                <a:cs typeface="Times New Roman" panose="02020603050405020304" pitchFamily="18" charset="0"/>
              </a:rPr>
              <a:t> drugs</a:t>
            </a:r>
          </a:p>
          <a:p>
            <a:pPr marL="0" indent="0" algn="just">
              <a:lnSpc>
                <a:spcPct val="150000"/>
              </a:lnSpc>
              <a:buNone/>
            </a:pPr>
            <a:endParaRPr lang="en-US" sz="2400" b="0" i="0" dirty="0">
              <a:effectLst/>
              <a:latin typeface="Times New Roman" panose="02020603050405020304" pitchFamily="18" charset="0"/>
              <a:cs typeface="Times New Roman" panose="02020603050405020304" pitchFamily="18" charset="0"/>
            </a:endParaRPr>
          </a:p>
          <a:p>
            <a:pPr algn="just">
              <a:lnSpc>
                <a:spcPct val="150000"/>
              </a:lnSpc>
            </a:pPr>
            <a:r>
              <a:rPr lang="en-US" sz="2400" b="0" i="0" dirty="0">
                <a:effectLst/>
                <a:latin typeface="Times New Roman" panose="02020603050405020304" pitchFamily="18" charset="0"/>
                <a:cs typeface="Times New Roman" panose="02020603050405020304" pitchFamily="18" charset="0"/>
              </a:rPr>
              <a:t>Encourage research and innovation in bilirubin assay methods and their haematological significance to further enhance diagnostic accuracy.</a:t>
            </a:r>
          </a:p>
        </p:txBody>
      </p:sp>
      <p:sp>
        <p:nvSpPr>
          <p:cNvPr id="1048705" name="Slide Number Placeholder 3"/>
          <p:cNvSpPr>
            <a:spLocks noGrp="1"/>
          </p:cNvSpPr>
          <p:nvPr>
            <p:ph type="sldNum" sz="quarter" idx="12"/>
          </p:nvPr>
        </p:nvSpPr>
        <p:spPr/>
        <p:txBody>
          <a:bodyPr/>
          <a:lstStyle/>
          <a:p>
            <a:fld id="{32C5FD58-3EBD-4013-A4D4-F19042725A4E}" type="slidenum">
              <a:rPr lang="en-US" smtClean="0"/>
              <a:t>21</a:t>
            </a:fld>
            <a:endParaRPr lang="en-US" dirty="0"/>
          </a:p>
        </p:txBody>
      </p:sp>
    </p:spTree>
    <p:extLst>
      <p:ext uri="{BB962C8B-B14F-4D97-AF65-F5344CB8AC3E}">
        <p14:creationId xmlns:p14="http://schemas.microsoft.com/office/powerpoint/2010/main" val="2341397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
            <a:lum/>
          </a:blip>
          <a:srcRect/>
          <a:stretch>
            <a:fillRect/>
          </a:stretch>
        </a:blipFill>
        <a:effectLst/>
      </p:bgPr>
    </p:bg>
    <p:spTree>
      <p:nvGrpSpPr>
        <p:cNvPr id="1" name=""/>
        <p:cNvGrpSpPr/>
        <p:nvPr/>
      </p:nvGrpSpPr>
      <p:grpSpPr>
        <a:xfrm>
          <a:off x="0" y="0"/>
          <a:ext cx="0" cy="0"/>
          <a:chOff x="0" y="0"/>
          <a:chExt cx="0" cy="0"/>
        </a:xfrm>
      </p:grpSpPr>
      <p:sp>
        <p:nvSpPr>
          <p:cNvPr id="1048709" name="Title 1"/>
          <p:cNvSpPr>
            <a:spLocks noGrp="1"/>
          </p:cNvSpPr>
          <p:nvPr>
            <p:ph type="title"/>
          </p:nvPr>
        </p:nvSpPr>
        <p:spPr>
          <a:xfrm>
            <a:off x="544255" y="180286"/>
            <a:ext cx="10998387" cy="381366"/>
          </a:xfrm>
        </p:spPr>
        <p:txBody>
          <a:bodyPr>
            <a:normAutofit/>
          </a:bodyPr>
          <a:lstStyle/>
          <a:p>
            <a:r>
              <a:rPr lang="en-US" sz="1800" b="1" dirty="0">
                <a:latin typeface="Times New Roman" panose="02020603050405020304" pitchFamily="18" charset="0"/>
                <a:cs typeface="Times New Roman" panose="02020603050405020304" pitchFamily="18" charset="0"/>
              </a:rPr>
              <a:t>SELECTED REFERENCES</a:t>
            </a:r>
            <a:endParaRPr lang="en-US" sz="3600" b="1" dirty="0">
              <a:latin typeface="Times New Roman" panose="02020603050405020304" pitchFamily="18" charset="0"/>
              <a:cs typeface="Times New Roman" panose="02020603050405020304" pitchFamily="18" charset="0"/>
            </a:endParaRPr>
          </a:p>
        </p:txBody>
      </p:sp>
      <p:sp>
        <p:nvSpPr>
          <p:cNvPr id="1048710" name="Content Placeholder 2"/>
          <p:cNvSpPr>
            <a:spLocks noGrp="1"/>
          </p:cNvSpPr>
          <p:nvPr>
            <p:ph idx="1"/>
          </p:nvPr>
        </p:nvSpPr>
        <p:spPr>
          <a:xfrm>
            <a:off x="645855" y="751604"/>
            <a:ext cx="11103487" cy="5969871"/>
          </a:xfrm>
        </p:spPr>
        <p:txBody>
          <a:bodyPr>
            <a:noAutofit/>
          </a:bodyPr>
          <a:lstStyle/>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Adin, C. A. (2021). Bilirubin as a therapeutic molecule: challenges and opportunities.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Antioxidants</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10(10): 15</a:t>
            </a:r>
            <a:r>
              <a:rPr lang="en-US" sz="1600" dirty="0">
                <a:solidFill>
                  <a:srgbClr val="222222"/>
                </a:solidFill>
                <a:highlight>
                  <a:srgbClr val="FFFFFF"/>
                </a:highlight>
                <a:latin typeface="Times New Roman" panose="02020603050405020304" pitchFamily="18" charset="0"/>
                <a:ea typeface="Calibri" panose="020F0502020204030204" pitchFamily="34" charset="0"/>
                <a:cs typeface="Times New Roman" panose="02020603050405020304" pitchFamily="18" charset="0"/>
              </a:rPr>
              <a:t>-</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Guerra, A. R., Crespo, J., López, R. M., Iruzubieta, P., Casals, G., </a:t>
            </a:r>
            <a:r>
              <a:rPr lang="en-US" sz="1600" dirty="0" err="1">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Lalana</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M. and Morales, M. (2021). Measurement and clinical usefulness of bilirubin in liver disease.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Advances in Laboratory Medicine</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2(3): 352-361.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Hansen, T. W., Wong, R. J. and Stevenson, D. K. (2020). Molecular physiology and pathophysiology of bilirubin handling by the blood, liver, intestine, and brain in the newborn.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Physiological Reviews</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100(3): 1291-1346.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Hegyi, T. and Kleinfeld, A. (2022). Neonatal hyperbilirubinemia and the role of unbound bilirubin.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The Journal of Maternal-Fetal and Neonatal Medicine</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35(25): 9201-9207.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Herta, T. and Beuers, U. (2022). A historical review of jaundice: May the golden oriole live forever.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Clinical Liver Disease</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20(1): 45-56.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Kakkar, B., Agrawal, S., Chowdhry, M., Muthukumaravel, P. J., Makroo, R. N. and Thakur, U. K. (2019). Exchange transfusion in neonatal hyperbilirubinemia: A single Centre experience from Northern India.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Transfusion and Apheresis Science</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58(6): 102-106.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Kasirer, Y., Kaplan, M. and Hammerman, C. (2023). Kernicterus on the Spectrum.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NeoReviews</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24(6): 329-342.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Lin, Y., Wang, S., Yang, Z., Gao, L., Zhou, Z., Yu, P. and Wu, B. (2019). Bilirubin alleviates alum–induced peritonitis through inactivation of NLRP3 inflammasome.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Biomedicine and Pharmacotherapy</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116(1): 108-109.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Obeagu, E. I. (2020). Erythropoeitin in sickle cell anaemia: a review.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International Journal of Research Studies in Medical and Health Sciences</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5(2): 22-28.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Panch, S. R. and Montemayor, C. (2022). Hemolytic transfusion reactions.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Rossi's Principles of Transfusion Medicine</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2(1): 543-552.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Qian, S., Kumar, P. and Testai, F. D. (2022). Bilirubin encephalopathy.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Current Neurology and Neuroscience Reports</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22(7): 343-353.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Waheed, A., Shammo, J. and Dingli, D. (2023). Paroxysmal nocturnal hemoglobinuria: Review of the patient experience and treatment landscape. </a:t>
            </a:r>
            <a:r>
              <a:rPr lang="en-US" sz="1600" i="1"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Blood Reviews</a:t>
            </a:r>
            <a:r>
              <a:rPr lang="en-US" sz="16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2(1): 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48711" name="Slide Number Placeholder 3"/>
          <p:cNvSpPr>
            <a:spLocks noGrp="1"/>
          </p:cNvSpPr>
          <p:nvPr>
            <p:ph type="sldNum" sz="quarter" idx="12"/>
          </p:nvPr>
        </p:nvSpPr>
        <p:spPr/>
        <p:txBody>
          <a:bodyPr/>
          <a:lstStyle/>
          <a:p>
            <a:fld id="{32C5FD58-3EBD-4013-A4D4-F19042725A4E}" type="slidenum">
              <a:rPr lang="en-US" smtClean="0"/>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1048712" name="Slide Number Placeholder 1"/>
          <p:cNvSpPr>
            <a:spLocks noGrp="1"/>
          </p:cNvSpPr>
          <p:nvPr>
            <p:ph type="sldNum" sz="quarter" idx="12"/>
          </p:nvPr>
        </p:nvSpPr>
        <p:spPr/>
        <p:txBody>
          <a:bodyPr/>
          <a:lstStyle/>
          <a:p>
            <a:fld id="{32C5FD58-3EBD-4013-A4D4-F19042725A4E}" type="slidenum">
              <a:rPr lang="en-US" smtClean="0"/>
              <a:t>23</a:t>
            </a:fld>
            <a:endParaRPr lang="en-US"/>
          </a:p>
        </p:txBody>
      </p:sp>
      <p:sp>
        <p:nvSpPr>
          <p:cNvPr id="1048713" name="TextBox 3"/>
          <p:cNvSpPr txBox="1"/>
          <p:nvPr/>
        </p:nvSpPr>
        <p:spPr>
          <a:xfrm>
            <a:off x="2382129" y="2767280"/>
            <a:ext cx="7427742" cy="1569660"/>
          </a:xfrm>
          <a:prstGeom prst="rect">
            <a:avLst/>
          </a:prstGeom>
          <a:noFill/>
        </p:spPr>
        <p:txBody>
          <a:bodyPr wrap="square" rtlCol="0">
            <a:spAutoFit/>
          </a:bodyPr>
          <a:lstStyle/>
          <a:p>
            <a:pPr algn="ctr"/>
            <a:r>
              <a:rPr lang="en-US" sz="9600" dirty="0">
                <a:latin typeface="Hobo Std" panose="020B0803040709020204" pitchFamily="34" charset="0"/>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1"/>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AIM</a:t>
            </a:r>
            <a:endParaRPr lang="en-US" sz="2400" dirty="0"/>
          </a:p>
        </p:txBody>
      </p:sp>
      <p:sp>
        <p:nvSpPr>
          <p:cNvPr id="1048598" name="Content Placeholder 2"/>
          <p:cNvSpPr>
            <a:spLocks noGrp="1"/>
          </p:cNvSpPr>
          <p:nvPr>
            <p:ph idx="1"/>
          </p:nvPr>
        </p:nvSpPr>
        <p:spPr/>
        <p:txBody>
          <a:bodyPr/>
          <a:lstStyle/>
          <a:p>
            <a:pPr marL="0" indent="0">
              <a:buNone/>
            </a:pPr>
            <a:r>
              <a:rPr lang="en-US" dirty="0"/>
              <a:t>To understand the importance of bilirubin in </a:t>
            </a:r>
            <a:r>
              <a:rPr lang="en-US" dirty="0" err="1"/>
              <a:t>haematological</a:t>
            </a:r>
            <a:r>
              <a:rPr lang="en-US" dirty="0"/>
              <a:t> and clinical practice as well as its relevance in psychiatry</a:t>
            </a:r>
          </a:p>
          <a:p>
            <a:endParaRPr lang="en-US" dirty="0"/>
          </a:p>
        </p:txBody>
      </p:sp>
      <p:sp>
        <p:nvSpPr>
          <p:cNvPr id="1048599" name="Slide Number Placeholder 3"/>
          <p:cNvSpPr>
            <a:spLocks noGrp="1"/>
          </p:cNvSpPr>
          <p:nvPr>
            <p:ph type="sldNum" sz="quarter" idx="12"/>
          </p:nvPr>
        </p:nvSpPr>
        <p:spPr/>
        <p:txBody>
          <a:bodyPr/>
          <a:lstStyle/>
          <a:p>
            <a:fld id="{32C5FD58-3EBD-4013-A4D4-F19042725A4E}"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00" name="Title 1"/>
          <p:cNvSpPr>
            <a:spLocks noGrp="1"/>
          </p:cNvSpPr>
          <p:nvPr>
            <p:ph type="title"/>
          </p:nvPr>
        </p:nvSpPr>
        <p:spPr>
          <a:xfrm>
            <a:off x="838200" y="427807"/>
            <a:ext cx="10515600" cy="522771"/>
          </a:xfrm>
        </p:spPr>
        <p:txBody>
          <a:bodyPr/>
          <a:lstStyle/>
          <a:p>
            <a:r>
              <a:rPr lang="en-US" sz="2800" b="1" dirty="0">
                <a:latin typeface="Times New Roman" panose="02020603050405020304" pitchFamily="18" charset="0"/>
                <a:cs typeface="Times New Roman" panose="02020603050405020304" pitchFamily="18" charset="0"/>
              </a:rPr>
              <a:t>INTRODUCTION</a:t>
            </a:r>
            <a:endParaRPr lang="en-US" b="1" dirty="0">
              <a:latin typeface="Times New Roman" panose="02020603050405020304" pitchFamily="18" charset="0"/>
              <a:cs typeface="Times New Roman" panose="02020603050405020304" pitchFamily="18" charset="0"/>
            </a:endParaRPr>
          </a:p>
        </p:txBody>
      </p:sp>
      <p:sp>
        <p:nvSpPr>
          <p:cNvPr id="1048601" name="Content Placeholder 2"/>
          <p:cNvSpPr>
            <a:spLocks noGrp="1"/>
          </p:cNvSpPr>
          <p:nvPr>
            <p:ph idx="1"/>
          </p:nvPr>
        </p:nvSpPr>
        <p:spPr>
          <a:xfrm>
            <a:off x="838200" y="1094502"/>
            <a:ext cx="10515600" cy="5074305"/>
          </a:xfrm>
        </p:spPr>
        <p:txBody>
          <a:bodyPr>
            <a:noAutofit/>
          </a:bodyPr>
          <a:lstStyle/>
          <a:p>
            <a:pPr algn="just">
              <a:lnSpc>
                <a:spcPct val="150000"/>
              </a:lnSpc>
            </a:pPr>
            <a:r>
              <a:rPr lang="en-US" sz="2400" b="0" i="0" dirty="0">
                <a:effectLst/>
                <a:latin typeface="Times New Roman" panose="02020603050405020304" pitchFamily="18" charset="0"/>
                <a:cs typeface="Times New Roman" panose="02020603050405020304" pitchFamily="18" charset="0"/>
              </a:rPr>
              <a:t>Bilirubin is a yellow compound that is a byproduct of the normal breakdown of red blood cells in the body. It is formed during the degradation of haemoglobin (the oxygen-carrying component of red blood cells). It is often divided into conjugated and unconjugated bilirubin.</a:t>
            </a:r>
          </a:p>
          <a:p>
            <a:pPr algn="just">
              <a:lnSpc>
                <a:spcPct val="150000"/>
              </a:lnSpc>
            </a:pPr>
            <a:r>
              <a:rPr lang="en-US" sz="2400" dirty="0">
                <a:latin typeface="Times New Roman" panose="02020603050405020304" pitchFamily="18" charset="0"/>
                <a:cs typeface="Times New Roman" panose="02020603050405020304" pitchFamily="18" charset="0"/>
              </a:rPr>
              <a:t>The measurement of bilirubin levels in the blood can be an important diagnostic tool, as elevated levels may indicate liver dysfunction, haemolytic anemia, or blockages in the bile ducts.</a:t>
            </a:r>
          </a:p>
        </p:txBody>
      </p:sp>
      <p:sp>
        <p:nvSpPr>
          <p:cNvPr id="1048602" name="Slide Number Placeholder 3"/>
          <p:cNvSpPr>
            <a:spLocks noGrp="1"/>
          </p:cNvSpPr>
          <p:nvPr>
            <p:ph type="sldNum" sz="quarter" idx="12"/>
          </p:nvPr>
        </p:nvSpPr>
        <p:spPr/>
        <p:txBody>
          <a:bodyPr/>
          <a:lstStyle/>
          <a:p>
            <a:fld id="{32C5FD58-3EBD-4013-A4D4-F19042725A4E}" type="slidenum">
              <a:rPr lang="en-US" smtClean="0"/>
              <a:t>4</a:t>
            </a:fld>
            <a:endParaRPr lang="en-US" dirty="0"/>
          </a:p>
        </p:txBody>
      </p:sp>
      <p:sp>
        <p:nvSpPr>
          <p:cNvPr id="1048603" name="TextBox 6"/>
          <p:cNvSpPr txBox="1"/>
          <p:nvPr/>
        </p:nvSpPr>
        <p:spPr>
          <a:xfrm>
            <a:off x="9395791" y="5707142"/>
            <a:ext cx="2186609" cy="461665"/>
          </a:xfrm>
          <a:prstGeom prst="rect">
            <a:avLst/>
          </a:prstGeom>
          <a:noFill/>
        </p:spPr>
        <p:txBody>
          <a:bodyPr wrap="square">
            <a:spAutoFit/>
          </a:bodyPr>
          <a:lstStyle/>
          <a:p>
            <a:r>
              <a:rPr lang="en-US" sz="2400" b="0" i="0" dirty="0">
                <a:effectLst/>
                <a:latin typeface="Times New Roman" panose="02020603050405020304" pitchFamily="18" charset="0"/>
                <a:cs typeface="Times New Roman" panose="02020603050405020304" pitchFamily="18" charset="0"/>
              </a:rPr>
              <a:t>(Adin, 2021).</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Slide Number Placeholder 1"/>
          <p:cNvSpPr>
            <a:spLocks noGrp="1"/>
          </p:cNvSpPr>
          <p:nvPr>
            <p:ph type="sldNum" sz="quarter" idx="12"/>
          </p:nvPr>
        </p:nvSpPr>
        <p:spPr>
          <a:xfrm>
            <a:off x="8981661" y="6303341"/>
            <a:ext cx="2743200" cy="365125"/>
          </a:xfrm>
        </p:spPr>
        <p:txBody>
          <a:bodyPr/>
          <a:lstStyle/>
          <a:p>
            <a:fld id="{32C5FD58-3EBD-4013-A4D4-F19042725A4E}" type="slidenum">
              <a:rPr lang="en-US" smtClean="0"/>
              <a:t>5</a:t>
            </a:fld>
            <a:endParaRPr lang="en-US" dirty="0"/>
          </a:p>
        </p:txBody>
      </p:sp>
      <p:sp>
        <p:nvSpPr>
          <p:cNvPr id="1048611" name="TextBox 3"/>
          <p:cNvSpPr txBox="1"/>
          <p:nvPr/>
        </p:nvSpPr>
        <p:spPr>
          <a:xfrm>
            <a:off x="2818770" y="5474550"/>
            <a:ext cx="6902726"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Figure 1. Structure of Bilirubin (Lin </a:t>
            </a:r>
            <a:r>
              <a:rPr lang="en-US" sz="2400" b="1" i="1" dirty="0">
                <a:latin typeface="Times New Roman" panose="02020603050405020304" pitchFamily="18" charset="0"/>
                <a:cs typeface="Times New Roman" panose="02020603050405020304" pitchFamily="18" charset="0"/>
              </a:rPr>
              <a:t>et al</a:t>
            </a:r>
            <a:r>
              <a:rPr lang="en-US" sz="2400" b="1" dirty="0">
                <a:latin typeface="Times New Roman" panose="02020603050405020304" pitchFamily="18" charset="0"/>
                <a:cs typeface="Times New Roman" panose="02020603050405020304" pitchFamily="18" charset="0"/>
              </a:rPr>
              <a:t>., 2019).</a:t>
            </a:r>
            <a:endParaRPr lang="en-US" sz="2400" b="1" i="1" dirty="0">
              <a:latin typeface="Times New Roman" panose="02020603050405020304" pitchFamily="18" charset="0"/>
              <a:cs typeface="Times New Roman" panose="02020603050405020304" pitchFamily="18" charset="0"/>
            </a:endParaRPr>
          </a:p>
        </p:txBody>
      </p:sp>
      <p:pic>
        <p:nvPicPr>
          <p:cNvPr id="2097152" name="Picture 1" descr="Structure of bilirubin. | Download Scientific Diagram"/>
          <p:cNvPicPr>
            <a:picLocks noChangeAspect="1" noChangeArrowheads="1"/>
          </p:cNvPicPr>
          <p:nvPr/>
        </p:nvPicPr>
        <p:blipFill>
          <a:blip r:embed="rId3"/>
          <a:srcRect l="2504" t="2289" r="3931" b="4417"/>
          <a:stretch>
            <a:fillRect/>
          </a:stretch>
        </p:blipFill>
        <p:spPr bwMode="auto">
          <a:xfrm>
            <a:off x="2818770" y="658562"/>
            <a:ext cx="6554460" cy="408829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15" name="Title 1"/>
          <p:cNvSpPr>
            <a:spLocks noGrp="1"/>
          </p:cNvSpPr>
          <p:nvPr>
            <p:ph type="title"/>
          </p:nvPr>
        </p:nvSpPr>
        <p:spPr>
          <a:xfrm>
            <a:off x="838200" y="471144"/>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BILIRUBIN METABOLISM</a:t>
            </a:r>
          </a:p>
        </p:txBody>
      </p:sp>
      <p:sp>
        <p:nvSpPr>
          <p:cNvPr id="1048616" name="Content Placeholder 2"/>
          <p:cNvSpPr>
            <a:spLocks noGrp="1"/>
          </p:cNvSpPr>
          <p:nvPr>
            <p:ph idx="1"/>
          </p:nvPr>
        </p:nvSpPr>
        <p:spPr>
          <a:xfrm>
            <a:off x="838200" y="1030598"/>
            <a:ext cx="10515600" cy="5236059"/>
          </a:xfrm>
        </p:spPr>
        <p:txBody>
          <a:bodyPr>
            <a:noAutofit/>
          </a:bodyPr>
          <a:lstStyle/>
          <a:p>
            <a:pPr marL="0" indent="0" algn="just">
              <a:lnSpc>
                <a:spcPct val="150000"/>
              </a:lnSpc>
              <a:buNone/>
            </a:pPr>
            <a:r>
              <a:rPr lang="en-US" sz="2200" b="0" i="0" dirty="0">
                <a:effectLst/>
                <a:latin typeface="Times New Roman" panose="02020603050405020304" pitchFamily="18" charset="0"/>
                <a:cs typeface="Times New Roman" panose="02020603050405020304" pitchFamily="18" charset="0"/>
              </a:rPr>
              <a:t>Bilirubin metabolism is a complex and essential process that involves multiple steps to convert and eliminate bilirubin. </a:t>
            </a:r>
            <a:endParaRPr lang="en-US" sz="1800" b="0" i="0" dirty="0">
              <a:effectLst/>
              <a:latin typeface="Times New Roman" panose="02020603050405020304" pitchFamily="18" charset="0"/>
              <a:cs typeface="Times New Roman" panose="02020603050405020304" pitchFamily="18" charset="0"/>
            </a:endParaRPr>
          </a:p>
          <a:p>
            <a:pPr algn="just">
              <a:lnSpc>
                <a:spcPct val="150000"/>
              </a:lnSpc>
            </a:pPr>
            <a:r>
              <a:rPr lang="en-US" sz="2200" b="0" i="0" dirty="0">
                <a:effectLst/>
                <a:latin typeface="Times New Roman" panose="02020603050405020304" pitchFamily="18" charset="0"/>
                <a:cs typeface="Times New Roman" panose="02020603050405020304" pitchFamily="18" charset="0"/>
              </a:rPr>
              <a:t>Conversion of Heme to Biliverdin and Then to Bilirubin.</a:t>
            </a:r>
          </a:p>
          <a:p>
            <a:pPr algn="just">
              <a:lnSpc>
                <a:spcPct val="150000"/>
              </a:lnSpc>
            </a:pPr>
            <a:r>
              <a:rPr lang="en-US" sz="2200" b="0" i="0" dirty="0">
                <a:effectLst/>
                <a:latin typeface="Times New Roman" panose="02020603050405020304" pitchFamily="18" charset="0"/>
                <a:cs typeface="Times New Roman" panose="02020603050405020304" pitchFamily="18" charset="0"/>
              </a:rPr>
              <a:t>Transport of Unconjugated Bilirubin to the Liver.</a:t>
            </a:r>
          </a:p>
          <a:p>
            <a:pPr algn="just">
              <a:lnSpc>
                <a:spcPct val="150000"/>
              </a:lnSpc>
            </a:pPr>
            <a:r>
              <a:rPr lang="en-US" sz="2200" b="0" i="0" dirty="0">
                <a:effectLst/>
                <a:latin typeface="Times New Roman" panose="02020603050405020304" pitchFamily="18" charset="0"/>
                <a:cs typeface="Times New Roman" panose="02020603050405020304" pitchFamily="18" charset="0"/>
              </a:rPr>
              <a:t>Conjugation of Bilirubin in the Liver.</a:t>
            </a:r>
          </a:p>
          <a:p>
            <a:pPr algn="just">
              <a:lnSpc>
                <a:spcPct val="150000"/>
              </a:lnSpc>
            </a:pPr>
            <a:r>
              <a:rPr lang="en-US" sz="2200" b="0" i="0" dirty="0">
                <a:effectLst/>
                <a:latin typeface="Times New Roman" panose="02020603050405020304" pitchFamily="18" charset="0"/>
                <a:cs typeface="Times New Roman" panose="02020603050405020304" pitchFamily="18" charset="0"/>
              </a:rPr>
              <a:t>Excretion of Conjugated Bilirubin in Bile.</a:t>
            </a:r>
          </a:p>
        </p:txBody>
      </p:sp>
      <p:sp>
        <p:nvSpPr>
          <p:cNvPr id="1048617" name="Slide Number Placeholder 3"/>
          <p:cNvSpPr>
            <a:spLocks noGrp="1"/>
          </p:cNvSpPr>
          <p:nvPr>
            <p:ph type="sldNum" sz="quarter" idx="12"/>
          </p:nvPr>
        </p:nvSpPr>
        <p:spPr/>
        <p:txBody>
          <a:bodyPr/>
          <a:lstStyle/>
          <a:p>
            <a:fld id="{32C5FD58-3EBD-4013-A4D4-F19042725A4E}" type="slidenum">
              <a:rPr lang="en-US" smtClean="0"/>
              <a:t>6</a:t>
            </a:fld>
            <a:endParaRPr lang="en-US"/>
          </a:p>
        </p:txBody>
      </p:sp>
      <p:sp>
        <p:nvSpPr>
          <p:cNvPr id="1048618" name="TextBox 4"/>
          <p:cNvSpPr txBox="1"/>
          <p:nvPr/>
        </p:nvSpPr>
        <p:spPr>
          <a:xfrm>
            <a:off x="8517835" y="5459980"/>
            <a:ext cx="292873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(Guerra </a:t>
            </a:r>
            <a:r>
              <a:rPr lang="en-US" sz="2400" i="1" dirty="0">
                <a:latin typeface="Times New Roman" panose="02020603050405020304" pitchFamily="18" charset="0"/>
                <a:cs typeface="Times New Roman" panose="02020603050405020304" pitchFamily="18" charset="0"/>
              </a:rPr>
              <a:t>et al</a:t>
            </a:r>
            <a:r>
              <a:rPr lang="en-US" sz="2400" dirty="0">
                <a:latin typeface="Times New Roman" panose="02020603050405020304" pitchFamily="18" charset="0"/>
                <a:cs typeface="Times New Roman" panose="02020603050405020304" pitchFamily="18" charset="0"/>
              </a:rPr>
              <a:t>., 2021).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2" name="Slide Number Placeholder 1"/>
          <p:cNvSpPr>
            <a:spLocks noGrp="1"/>
          </p:cNvSpPr>
          <p:nvPr>
            <p:ph type="sldNum" sz="quarter" idx="12"/>
          </p:nvPr>
        </p:nvSpPr>
        <p:spPr/>
        <p:txBody>
          <a:bodyPr/>
          <a:lstStyle/>
          <a:p>
            <a:fld id="{32C5FD58-3EBD-4013-A4D4-F19042725A4E}" type="slidenum">
              <a:rPr lang="en-US" smtClean="0"/>
              <a:t>7</a:t>
            </a:fld>
            <a:endParaRPr lang="en-US" dirty="0"/>
          </a:p>
        </p:txBody>
      </p:sp>
      <p:sp>
        <p:nvSpPr>
          <p:cNvPr id="1048623" name="TextBox 3"/>
          <p:cNvSpPr txBox="1"/>
          <p:nvPr/>
        </p:nvSpPr>
        <p:spPr>
          <a:xfrm>
            <a:off x="2556012" y="5972472"/>
            <a:ext cx="7303605"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Figure 2. Bilirubin Metabolism (Guerra </a:t>
            </a:r>
            <a:r>
              <a:rPr lang="en-US" sz="2400" b="1" i="1" dirty="0">
                <a:latin typeface="Times New Roman" panose="02020603050405020304" pitchFamily="18" charset="0"/>
                <a:cs typeface="Times New Roman" panose="02020603050405020304" pitchFamily="18" charset="0"/>
              </a:rPr>
              <a:t>et al</a:t>
            </a:r>
            <a:r>
              <a:rPr lang="en-US" sz="2400" b="1" dirty="0">
                <a:latin typeface="Times New Roman" panose="02020603050405020304" pitchFamily="18" charset="0"/>
                <a:cs typeface="Times New Roman" panose="02020603050405020304" pitchFamily="18" charset="0"/>
              </a:rPr>
              <a:t>., 2021).</a:t>
            </a:r>
            <a:endParaRPr lang="en-US" sz="2400" b="1" i="1" dirty="0">
              <a:latin typeface="Times New Roman" panose="02020603050405020304" pitchFamily="18" charset="0"/>
              <a:cs typeface="Times New Roman" panose="02020603050405020304" pitchFamily="18" charset="0"/>
            </a:endParaRPr>
          </a:p>
        </p:txBody>
      </p:sp>
      <p:pic>
        <p:nvPicPr>
          <p:cNvPr id="2097153" name="Picture 2" descr="Bilirubin Metabolism in the Newborn – DR. TRYNAADH"/>
          <p:cNvPicPr>
            <a:picLocks noChangeAspect="1"/>
          </p:cNvPicPr>
          <p:nvPr/>
        </p:nvPicPr>
        <p:blipFill rotWithShape="1">
          <a:blip r:embed="rId3" cstate="print"/>
          <a:srcRect b="8534"/>
          <a:stretch>
            <a:fillRect/>
          </a:stretch>
        </p:blipFill>
        <p:spPr bwMode="auto">
          <a:xfrm>
            <a:off x="1111525" y="136525"/>
            <a:ext cx="9874527" cy="562134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27" name="Title 1"/>
          <p:cNvSpPr>
            <a:spLocks noGrp="1"/>
          </p:cNvSpPr>
          <p:nvPr>
            <p:ph type="title"/>
          </p:nvPr>
        </p:nvSpPr>
        <p:spPr>
          <a:xfrm>
            <a:off x="838200" y="468071"/>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ASSAY METHODS FOR BILIRUBIN</a:t>
            </a:r>
          </a:p>
        </p:txBody>
      </p:sp>
      <p:sp>
        <p:nvSpPr>
          <p:cNvPr id="1048628" name="Content Placeholder 2"/>
          <p:cNvSpPr>
            <a:spLocks noGrp="1"/>
          </p:cNvSpPr>
          <p:nvPr>
            <p:ph idx="1"/>
          </p:nvPr>
        </p:nvSpPr>
        <p:spPr>
          <a:xfrm>
            <a:off x="838200" y="1120396"/>
            <a:ext cx="10515600" cy="5418516"/>
          </a:xfrm>
        </p:spPr>
        <p:txBody>
          <a:bodyPr>
            <a:noAutofit/>
          </a:bodyPr>
          <a:lstStyle/>
          <a:p>
            <a:pPr algn="just">
              <a:lnSpc>
                <a:spcPct val="150000"/>
              </a:lnSpc>
            </a:pPr>
            <a:r>
              <a:rPr lang="en-US" sz="2200" i="0" dirty="0">
                <a:effectLst/>
                <a:latin typeface="Times New Roman" panose="02020603050405020304" pitchFamily="18" charset="0"/>
                <a:cs typeface="Times New Roman" panose="02020603050405020304" pitchFamily="18" charset="0"/>
              </a:rPr>
              <a:t>Diazo Method</a:t>
            </a:r>
          </a:p>
          <a:p>
            <a:pPr algn="just">
              <a:lnSpc>
                <a:spcPct val="150000"/>
              </a:lnSpc>
            </a:pPr>
            <a:r>
              <a:rPr lang="en-US" sz="2200" dirty="0">
                <a:latin typeface="Times New Roman" panose="02020603050405020304" pitchFamily="18" charset="0"/>
                <a:cs typeface="Times New Roman" panose="02020603050405020304" pitchFamily="18" charset="0"/>
              </a:rPr>
              <a:t>Jendrassik Grof Method</a:t>
            </a:r>
          </a:p>
          <a:p>
            <a:pPr algn="just">
              <a:lnSpc>
                <a:spcPct val="150000"/>
              </a:lnSpc>
            </a:pPr>
            <a:r>
              <a:rPr lang="en-US" sz="2200" i="0" dirty="0">
                <a:effectLst/>
                <a:latin typeface="Times New Roman" panose="02020603050405020304" pitchFamily="18" charset="0"/>
                <a:cs typeface="Times New Roman" panose="02020603050405020304" pitchFamily="18" charset="0"/>
              </a:rPr>
              <a:t>High-Performance Liquid Chromatography (HPLC)</a:t>
            </a:r>
          </a:p>
          <a:p>
            <a:pPr algn="just">
              <a:lnSpc>
                <a:spcPct val="150000"/>
              </a:lnSpc>
            </a:pPr>
            <a:r>
              <a:rPr lang="en-US" sz="2200" dirty="0">
                <a:latin typeface="Times New Roman" panose="02020603050405020304" pitchFamily="18" charset="0"/>
                <a:cs typeface="Times New Roman" panose="02020603050405020304" pitchFamily="18" charset="0"/>
              </a:rPr>
              <a:t>Enzymatic Methods</a:t>
            </a:r>
          </a:p>
          <a:p>
            <a:pPr marL="0" indent="0" algn="just">
              <a:lnSpc>
                <a:spcPct val="150000"/>
              </a:lnSpc>
              <a:buNone/>
            </a:pPr>
            <a:endParaRPr lang="en-US" sz="2200" b="1" dirty="0">
              <a:latin typeface="Times New Roman" panose="02020603050405020304" pitchFamily="18" charset="0"/>
              <a:cs typeface="Times New Roman" panose="02020603050405020304" pitchFamily="18" charset="0"/>
            </a:endParaRPr>
          </a:p>
        </p:txBody>
      </p:sp>
      <p:sp>
        <p:nvSpPr>
          <p:cNvPr id="1048629" name="Slide Number Placeholder 3"/>
          <p:cNvSpPr>
            <a:spLocks noGrp="1"/>
          </p:cNvSpPr>
          <p:nvPr>
            <p:ph type="sldNum" sz="quarter" idx="12"/>
          </p:nvPr>
        </p:nvSpPr>
        <p:spPr/>
        <p:txBody>
          <a:bodyPr/>
          <a:lstStyle/>
          <a:p>
            <a:fld id="{32C5FD58-3EBD-4013-A4D4-F19042725A4E}" type="slidenum">
              <a:rPr lang="en-US" smtClean="0"/>
              <a:t>8</a:t>
            </a:fld>
            <a:endParaRPr lang="en-US"/>
          </a:p>
        </p:txBody>
      </p:sp>
      <p:sp>
        <p:nvSpPr>
          <p:cNvPr id="1048630" name="TextBox 5"/>
          <p:cNvSpPr txBox="1"/>
          <p:nvPr/>
        </p:nvSpPr>
        <p:spPr>
          <a:xfrm>
            <a:off x="7775251" y="5045635"/>
            <a:ext cx="3419061" cy="490199"/>
          </a:xfrm>
          <a:prstGeom prst="rect">
            <a:avLst/>
          </a:prstGeom>
          <a:noFill/>
        </p:spPr>
        <p:txBody>
          <a:bodyPr wrap="square">
            <a:spAutoFit/>
          </a:bodyPr>
          <a:lstStyle/>
          <a:p>
            <a:pPr marL="457200" marR="0" indent="-457200" algn="just">
              <a:lnSpc>
                <a:spcPct val="115000"/>
              </a:lnSpc>
              <a:spcBef>
                <a:spcPts val="0"/>
              </a:spcBef>
              <a:spcAft>
                <a:spcPts val="800"/>
              </a:spcAft>
            </a:pPr>
            <a:r>
              <a:rPr lang="en-US" sz="24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(Herta</a:t>
            </a:r>
            <a:r>
              <a:rPr lang="en-US" sz="2400" dirty="0">
                <a:solidFill>
                  <a:srgbClr val="222222"/>
                </a:solidFill>
                <a:highlight>
                  <a:srgbClr val="FFFFFF"/>
                </a:highlight>
                <a:latin typeface="Times New Roman" panose="02020603050405020304" pitchFamily="18" charset="0"/>
                <a:ea typeface="Calibri" panose="020F0502020204030204" pitchFamily="34" charset="0"/>
                <a:cs typeface="Times New Roman" panose="02020603050405020304" pitchFamily="18" charset="0"/>
              </a:rPr>
              <a:t> and </a:t>
            </a:r>
            <a:r>
              <a:rPr lang="en-US" sz="2400" dirty="0">
                <a:solidFill>
                  <a:srgbClr val="222222"/>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Beuers, 2022).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2000"/>
            <a:lum/>
          </a:blip>
          <a:srcRect/>
          <a:stretch>
            <a:fillRect/>
          </a:stretch>
        </a:blipFill>
        <a:effectLst/>
      </p:bgPr>
    </p:bg>
    <p:spTree>
      <p:nvGrpSpPr>
        <p:cNvPr id="1" name=""/>
        <p:cNvGrpSpPr/>
        <p:nvPr/>
      </p:nvGrpSpPr>
      <p:grpSpPr>
        <a:xfrm>
          <a:off x="0" y="0"/>
          <a:ext cx="0" cy="0"/>
          <a:chOff x="0" y="0"/>
          <a:chExt cx="0" cy="0"/>
        </a:xfrm>
      </p:grpSpPr>
      <p:sp>
        <p:nvSpPr>
          <p:cNvPr id="1048634" name="Title 1"/>
          <p:cNvSpPr>
            <a:spLocks noGrp="1"/>
          </p:cNvSpPr>
          <p:nvPr>
            <p:ph type="title"/>
          </p:nvPr>
        </p:nvSpPr>
        <p:spPr>
          <a:xfrm>
            <a:off x="838200" y="471144"/>
            <a:ext cx="10515600" cy="469762"/>
          </a:xfrm>
        </p:spPr>
        <p:txBody>
          <a:bodyPr>
            <a:normAutofit/>
          </a:bodyPr>
          <a:lstStyle/>
          <a:p>
            <a:r>
              <a:rPr lang="en-US" sz="2400" b="1" dirty="0">
                <a:latin typeface="Times New Roman" panose="02020603050405020304" pitchFamily="18" charset="0"/>
                <a:cs typeface="Times New Roman" panose="02020603050405020304" pitchFamily="18" charset="0"/>
              </a:rPr>
              <a:t>HAEMATOLOGICAL SIGNIFICANCE OF BILIRUBIN</a:t>
            </a:r>
          </a:p>
        </p:txBody>
      </p:sp>
      <p:sp>
        <p:nvSpPr>
          <p:cNvPr id="1048635" name="Content Placeholder 2"/>
          <p:cNvSpPr>
            <a:spLocks noGrp="1"/>
          </p:cNvSpPr>
          <p:nvPr>
            <p:ph idx="1"/>
          </p:nvPr>
        </p:nvSpPr>
        <p:spPr>
          <a:xfrm>
            <a:off x="940904" y="1030598"/>
            <a:ext cx="10243931" cy="5236059"/>
          </a:xfrm>
        </p:spPr>
        <p:txBody>
          <a:bodyPr>
            <a:noAutofit/>
          </a:bodyPr>
          <a:lstStyle/>
          <a:p>
            <a:pPr marL="0" indent="0" algn="just">
              <a:lnSpc>
                <a:spcPct val="150000"/>
              </a:lnSpc>
              <a:buNone/>
            </a:pPr>
            <a:r>
              <a:rPr lang="en-US" sz="2200" b="1" i="0" dirty="0">
                <a:effectLst/>
                <a:latin typeface="Times New Roman" panose="02020603050405020304" pitchFamily="18" charset="0"/>
                <a:cs typeface="Times New Roman" panose="02020603050405020304" pitchFamily="18" charset="0"/>
              </a:rPr>
              <a:t>Haemolytic Anaemia </a:t>
            </a:r>
          </a:p>
          <a:p>
            <a:pPr algn="just">
              <a:lnSpc>
                <a:spcPct val="150000"/>
              </a:lnSpc>
            </a:pPr>
            <a:r>
              <a:rPr lang="en-US" sz="2200" dirty="0">
                <a:latin typeface="Times New Roman" panose="02020603050405020304" pitchFamily="18" charset="0"/>
                <a:cs typeface="Times New Roman" panose="02020603050405020304" pitchFamily="18" charset="0"/>
              </a:rPr>
              <a:t>Haemolytic anaemia </a:t>
            </a:r>
            <a:r>
              <a:rPr lang="en-US" sz="2200" i="0" dirty="0">
                <a:effectLst/>
                <a:latin typeface="Times New Roman" panose="02020603050405020304" pitchFamily="18" charset="0"/>
                <a:cs typeface="Times New Roman" panose="02020603050405020304" pitchFamily="18" charset="0"/>
              </a:rPr>
              <a:t>results from the accelerated destruction of red blood cells (haemolysis), leading to an increased release of haemoglobin into the bloodstream. </a:t>
            </a:r>
          </a:p>
          <a:p>
            <a:pPr algn="just">
              <a:lnSpc>
                <a:spcPct val="150000"/>
              </a:lnSpc>
            </a:pPr>
            <a:r>
              <a:rPr lang="en-US" sz="2200" dirty="0">
                <a:latin typeface="Times New Roman" panose="02020603050405020304" pitchFamily="18" charset="0"/>
                <a:cs typeface="Times New Roman" panose="02020603050405020304" pitchFamily="18" charset="0"/>
              </a:rPr>
              <a:t>As haemoglobin breaks down, it releases heme, which is subsequently converted into unconjugated bilirubin. </a:t>
            </a:r>
          </a:p>
          <a:p>
            <a:pPr algn="just">
              <a:lnSpc>
                <a:spcPct val="150000"/>
              </a:lnSpc>
            </a:pPr>
            <a:r>
              <a:rPr lang="en-US" sz="2200" dirty="0">
                <a:latin typeface="Times New Roman" panose="02020603050405020304" pitchFamily="18" charset="0"/>
                <a:cs typeface="Times New Roman" panose="02020603050405020304" pitchFamily="18" charset="0"/>
              </a:rPr>
              <a:t>The influx of bilirubin overwhelms the liver's capacity to conjugate and excrete it efficiently, resulting in elevated levels of unconjugated bilirubin in the blood.</a:t>
            </a:r>
          </a:p>
        </p:txBody>
      </p:sp>
      <p:sp>
        <p:nvSpPr>
          <p:cNvPr id="1048636" name="Slide Number Placeholder 3"/>
          <p:cNvSpPr>
            <a:spLocks noGrp="1"/>
          </p:cNvSpPr>
          <p:nvPr>
            <p:ph type="sldNum" sz="quarter" idx="12"/>
          </p:nvPr>
        </p:nvSpPr>
        <p:spPr/>
        <p:txBody>
          <a:bodyPr/>
          <a:lstStyle/>
          <a:p>
            <a:fld id="{32C5FD58-3EBD-4013-A4D4-F19042725A4E}" type="slidenum">
              <a:rPr lang="en-US" smtClean="0"/>
              <a:t>9</a:t>
            </a:fld>
            <a:endParaRPr lang="en-US"/>
          </a:p>
        </p:txBody>
      </p:sp>
      <p:sp>
        <p:nvSpPr>
          <p:cNvPr id="1048637" name="TextBox 5"/>
          <p:cNvSpPr txBox="1"/>
          <p:nvPr/>
        </p:nvSpPr>
        <p:spPr>
          <a:xfrm>
            <a:off x="9008166" y="5596569"/>
            <a:ext cx="2345634" cy="46166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(Obeagu, 2020).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1640</Words>
  <Application>Microsoft Office PowerPoint</Application>
  <PresentationFormat>Custom</PresentationFormat>
  <Paragraphs>198</Paragraphs>
  <Slides>23</Slides>
  <Notes>17</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ASSAY AND HAEMATOLOGICAL SIGNIFICANCE OF BILIRUBIN  BY   EDAILE, S.E    </vt:lpstr>
      <vt:lpstr>OUTLINE</vt:lpstr>
      <vt:lpstr>AIM</vt:lpstr>
      <vt:lpstr>INTRODUCTION</vt:lpstr>
      <vt:lpstr>PowerPoint Presentation</vt:lpstr>
      <vt:lpstr>BILIRUBIN METABOLISM</vt:lpstr>
      <vt:lpstr>PowerPoint Presentation</vt:lpstr>
      <vt:lpstr>ASSAY METHODS FOR BILIRUBIN</vt:lpstr>
      <vt:lpstr>HAEMATOLOGICAL SIGNIFICANCE OF BILIRUBIN</vt:lpstr>
      <vt:lpstr>PowerPoint Presentation</vt:lpstr>
      <vt:lpstr>HAEMATOLOGICAL SIGNIFICANCE OF BILIRUBIN CONT’D</vt:lpstr>
      <vt:lpstr>HAEMATOLOGICAL SIGNIFICANCE OF BILIRUBIN CONT’D</vt:lpstr>
      <vt:lpstr>HAEMATOLOGICAL SIGNIFICANCE OF BILIRUBIN CONT’D</vt:lpstr>
      <vt:lpstr>HAEMATOLOGICAL SIGNIFICANCE OF BILIRUBIN CONT’D</vt:lpstr>
      <vt:lpstr>BILIRUBIN ASSAY AND ITS RELEVANCE IN PSYCHIATRIC PRACTICE </vt:lpstr>
      <vt:lpstr>WAYS TO MITIGATE HYPERBILIRUBINAEMIA </vt:lpstr>
      <vt:lpstr>WAYS TO MITIGATE HYPERBILIRUBINAEMIA CONT’D</vt:lpstr>
      <vt:lpstr>WAYS TO MITIGATE HYPERBILIRUBINAEMIA CONT’D</vt:lpstr>
      <vt:lpstr>CONCLUSION</vt:lpstr>
      <vt:lpstr>RECOMMENDATION</vt:lpstr>
      <vt:lpstr>RECOMMENDATION</vt:lpstr>
      <vt:lpstr>SELECTED 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TEGA</cp:lastModifiedBy>
  <cp:revision>10</cp:revision>
  <dcterms:created xsi:type="dcterms:W3CDTF">2023-10-01T02:35:49Z</dcterms:created>
  <dcterms:modified xsi:type="dcterms:W3CDTF">2026-06-03T10:17:47Z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180205ac3760472c996c7057d987a346</vt:lpwstr>
  </property>
</Properties>
</file>