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7" r:id="rId6"/>
    <p:sldId id="278" r:id="rId7"/>
    <p:sldId id="260" r:id="rId8"/>
    <p:sldId id="261" r:id="rId9"/>
    <p:sldId id="294" r:id="rId10"/>
    <p:sldId id="266" r:id="rId11"/>
    <p:sldId id="267" r:id="rId12"/>
    <p:sldId id="268" r:id="rId13"/>
    <p:sldId id="279" r:id="rId14"/>
    <p:sldId id="269" r:id="rId15"/>
    <p:sldId id="270" r:id="rId16"/>
    <p:sldId id="290" r:id="rId17"/>
    <p:sldId id="291" r:id="rId18"/>
    <p:sldId id="271" r:id="rId19"/>
    <p:sldId id="284" r:id="rId20"/>
    <p:sldId id="272" r:id="rId21"/>
    <p:sldId id="273" r:id="rId22"/>
    <p:sldId id="274" r:id="rId23"/>
    <p:sldId id="280" r:id="rId24"/>
    <p:sldId id="289" r:id="rId25"/>
    <p:sldId id="292" r:id="rId26"/>
    <p:sldId id="293" r:id="rId27"/>
    <p:sldId id="281" r:id="rId28"/>
    <p:sldId id="285" r:id="rId29"/>
    <p:sldId id="275" r:id="rId30"/>
    <p:sldId id="286" r:id="rId31"/>
    <p:sldId id="287" r:id="rId32"/>
    <p:sldId id="288" r:id="rId33"/>
    <p:sldId id="282" r:id="rId34"/>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76" d="100"/>
          <a:sy n="76" d="100"/>
        </p:scale>
        <p:origin x="-504"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CCD5780-D3E1-4EF7-6AB8-510E2DD8F8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x-none"/>
          </a:p>
        </p:txBody>
      </p:sp>
      <p:sp>
        <p:nvSpPr>
          <p:cNvPr id="3" name="Subtitle 2">
            <a:extLst>
              <a:ext uri="{FF2B5EF4-FFF2-40B4-BE49-F238E27FC236}">
                <a16:creationId xmlns="" xmlns:a16="http://schemas.microsoft.com/office/drawing/2014/main" id="{449A149C-A659-A77E-204B-A728486B0A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sp>
        <p:nvSpPr>
          <p:cNvPr id="4" name="Date Placeholder 3">
            <a:extLst>
              <a:ext uri="{FF2B5EF4-FFF2-40B4-BE49-F238E27FC236}">
                <a16:creationId xmlns="" xmlns:a16="http://schemas.microsoft.com/office/drawing/2014/main" id="{904DC6F5-B9D4-2488-9F2E-714BADE6A719}"/>
              </a:ext>
            </a:extLst>
          </p:cNvPr>
          <p:cNvSpPr>
            <a:spLocks noGrp="1"/>
          </p:cNvSpPr>
          <p:nvPr>
            <p:ph type="dt" sz="half" idx="10"/>
          </p:nvPr>
        </p:nvSpPr>
        <p:spPr/>
        <p:txBody>
          <a:bodyPr/>
          <a:lstStyle/>
          <a:p>
            <a:fld id="{65223805-E4A3-4CC8-BD66-F833FA4E5FC0}" type="datetimeFigureOut">
              <a:rPr lang="x-none" smtClean="0"/>
              <a:t>5/14/2026</a:t>
            </a:fld>
            <a:endParaRPr lang="x-none"/>
          </a:p>
        </p:txBody>
      </p:sp>
      <p:sp>
        <p:nvSpPr>
          <p:cNvPr id="5" name="Footer Placeholder 4">
            <a:extLst>
              <a:ext uri="{FF2B5EF4-FFF2-40B4-BE49-F238E27FC236}">
                <a16:creationId xmlns="" xmlns:a16="http://schemas.microsoft.com/office/drawing/2014/main" id="{6918EF60-39EB-1A9D-6557-D8EDD0E0C653}"/>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 xmlns:a16="http://schemas.microsoft.com/office/drawing/2014/main" id="{F36B035E-1B89-1871-BBE3-32D4E4A4496D}"/>
              </a:ext>
            </a:extLst>
          </p:cNvPr>
          <p:cNvSpPr>
            <a:spLocks noGrp="1"/>
          </p:cNvSpPr>
          <p:nvPr>
            <p:ph type="sldNum" sz="quarter" idx="12"/>
          </p:nvPr>
        </p:nvSpPr>
        <p:spPr/>
        <p:txBody>
          <a:bodyPr/>
          <a:lstStyle/>
          <a:p>
            <a:fld id="{9B6E5182-CA26-4845-89EF-2BD04BABFCC4}" type="slidenum">
              <a:rPr lang="x-none" smtClean="0"/>
              <a:t>‹#›</a:t>
            </a:fld>
            <a:endParaRPr lang="x-none"/>
          </a:p>
        </p:txBody>
      </p:sp>
    </p:spTree>
    <p:extLst>
      <p:ext uri="{BB962C8B-B14F-4D97-AF65-F5344CB8AC3E}">
        <p14:creationId xmlns:p14="http://schemas.microsoft.com/office/powerpoint/2010/main" val="915308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314DE9B-829B-4712-020E-FE6F092F20FD}"/>
              </a:ext>
            </a:extLst>
          </p:cNvPr>
          <p:cNvSpPr>
            <a:spLocks noGrp="1"/>
          </p:cNvSpPr>
          <p:nvPr>
            <p:ph type="title"/>
          </p:nvPr>
        </p:nvSpPr>
        <p:spPr/>
        <p:txBody>
          <a:bodyPr/>
          <a:lstStyle/>
          <a:p>
            <a:r>
              <a:rPr lang="en-US"/>
              <a:t>Click to edit Master title style</a:t>
            </a:r>
            <a:endParaRPr lang="x-none"/>
          </a:p>
        </p:txBody>
      </p:sp>
      <p:sp>
        <p:nvSpPr>
          <p:cNvPr id="3" name="Vertical Text Placeholder 2">
            <a:extLst>
              <a:ext uri="{FF2B5EF4-FFF2-40B4-BE49-F238E27FC236}">
                <a16:creationId xmlns="" xmlns:a16="http://schemas.microsoft.com/office/drawing/2014/main" id="{5D9AE736-73C8-2777-F733-A6E68DDC19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 xmlns:a16="http://schemas.microsoft.com/office/drawing/2014/main" id="{3932A6E4-ADD2-E91D-62F1-70A63413433F}"/>
              </a:ext>
            </a:extLst>
          </p:cNvPr>
          <p:cNvSpPr>
            <a:spLocks noGrp="1"/>
          </p:cNvSpPr>
          <p:nvPr>
            <p:ph type="dt" sz="half" idx="10"/>
          </p:nvPr>
        </p:nvSpPr>
        <p:spPr/>
        <p:txBody>
          <a:bodyPr/>
          <a:lstStyle/>
          <a:p>
            <a:fld id="{65223805-E4A3-4CC8-BD66-F833FA4E5FC0}" type="datetimeFigureOut">
              <a:rPr lang="x-none" smtClean="0"/>
              <a:t>5/14/2026</a:t>
            </a:fld>
            <a:endParaRPr lang="x-none"/>
          </a:p>
        </p:txBody>
      </p:sp>
      <p:sp>
        <p:nvSpPr>
          <p:cNvPr id="5" name="Footer Placeholder 4">
            <a:extLst>
              <a:ext uri="{FF2B5EF4-FFF2-40B4-BE49-F238E27FC236}">
                <a16:creationId xmlns="" xmlns:a16="http://schemas.microsoft.com/office/drawing/2014/main" id="{A2C5B8E2-D94C-6E57-C0A6-B8866C2E1D6E}"/>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 xmlns:a16="http://schemas.microsoft.com/office/drawing/2014/main" id="{E8486D33-0C55-F145-9684-0BE6B0ED4B51}"/>
              </a:ext>
            </a:extLst>
          </p:cNvPr>
          <p:cNvSpPr>
            <a:spLocks noGrp="1"/>
          </p:cNvSpPr>
          <p:nvPr>
            <p:ph type="sldNum" sz="quarter" idx="12"/>
          </p:nvPr>
        </p:nvSpPr>
        <p:spPr/>
        <p:txBody>
          <a:bodyPr/>
          <a:lstStyle/>
          <a:p>
            <a:fld id="{9B6E5182-CA26-4845-89EF-2BD04BABFCC4}" type="slidenum">
              <a:rPr lang="x-none" smtClean="0"/>
              <a:t>‹#›</a:t>
            </a:fld>
            <a:endParaRPr lang="x-none"/>
          </a:p>
        </p:txBody>
      </p:sp>
    </p:spTree>
    <p:extLst>
      <p:ext uri="{BB962C8B-B14F-4D97-AF65-F5344CB8AC3E}">
        <p14:creationId xmlns:p14="http://schemas.microsoft.com/office/powerpoint/2010/main" val="3042139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43061E13-4D5A-4B02-D849-6ABB693DF53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x-none"/>
          </a:p>
        </p:txBody>
      </p:sp>
      <p:sp>
        <p:nvSpPr>
          <p:cNvPr id="3" name="Vertical Text Placeholder 2">
            <a:extLst>
              <a:ext uri="{FF2B5EF4-FFF2-40B4-BE49-F238E27FC236}">
                <a16:creationId xmlns="" xmlns:a16="http://schemas.microsoft.com/office/drawing/2014/main" id="{1A4EEFD9-0106-EE5C-D214-88C7DDB1D0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 xmlns:a16="http://schemas.microsoft.com/office/drawing/2014/main" id="{78EAA32B-6280-F5E2-5855-921EAB71DDFD}"/>
              </a:ext>
            </a:extLst>
          </p:cNvPr>
          <p:cNvSpPr>
            <a:spLocks noGrp="1"/>
          </p:cNvSpPr>
          <p:nvPr>
            <p:ph type="dt" sz="half" idx="10"/>
          </p:nvPr>
        </p:nvSpPr>
        <p:spPr/>
        <p:txBody>
          <a:bodyPr/>
          <a:lstStyle/>
          <a:p>
            <a:fld id="{65223805-E4A3-4CC8-BD66-F833FA4E5FC0}" type="datetimeFigureOut">
              <a:rPr lang="x-none" smtClean="0"/>
              <a:t>5/14/2026</a:t>
            </a:fld>
            <a:endParaRPr lang="x-none"/>
          </a:p>
        </p:txBody>
      </p:sp>
      <p:sp>
        <p:nvSpPr>
          <p:cNvPr id="5" name="Footer Placeholder 4">
            <a:extLst>
              <a:ext uri="{FF2B5EF4-FFF2-40B4-BE49-F238E27FC236}">
                <a16:creationId xmlns="" xmlns:a16="http://schemas.microsoft.com/office/drawing/2014/main" id="{9ED0B487-AFC8-8728-9B15-01DB211C7C5A}"/>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 xmlns:a16="http://schemas.microsoft.com/office/drawing/2014/main" id="{50F5986E-A305-AF2F-22BD-2215A42FA4C5}"/>
              </a:ext>
            </a:extLst>
          </p:cNvPr>
          <p:cNvSpPr>
            <a:spLocks noGrp="1"/>
          </p:cNvSpPr>
          <p:nvPr>
            <p:ph type="sldNum" sz="quarter" idx="12"/>
          </p:nvPr>
        </p:nvSpPr>
        <p:spPr/>
        <p:txBody>
          <a:bodyPr/>
          <a:lstStyle/>
          <a:p>
            <a:fld id="{9B6E5182-CA26-4845-89EF-2BD04BABFCC4}" type="slidenum">
              <a:rPr lang="x-none" smtClean="0"/>
              <a:t>‹#›</a:t>
            </a:fld>
            <a:endParaRPr lang="x-none"/>
          </a:p>
        </p:txBody>
      </p:sp>
    </p:spTree>
    <p:extLst>
      <p:ext uri="{BB962C8B-B14F-4D97-AF65-F5344CB8AC3E}">
        <p14:creationId xmlns:p14="http://schemas.microsoft.com/office/powerpoint/2010/main" val="418823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5E260B2-1E79-0E28-5698-46C44E063B2E}"/>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733D8635-6A6F-FCD1-EC4B-E2D400BBC8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 xmlns:a16="http://schemas.microsoft.com/office/drawing/2014/main" id="{103A8963-A63D-5744-A4A5-DE593450A234}"/>
              </a:ext>
            </a:extLst>
          </p:cNvPr>
          <p:cNvSpPr>
            <a:spLocks noGrp="1"/>
          </p:cNvSpPr>
          <p:nvPr>
            <p:ph type="dt" sz="half" idx="10"/>
          </p:nvPr>
        </p:nvSpPr>
        <p:spPr/>
        <p:txBody>
          <a:bodyPr/>
          <a:lstStyle/>
          <a:p>
            <a:fld id="{65223805-E4A3-4CC8-BD66-F833FA4E5FC0}" type="datetimeFigureOut">
              <a:rPr lang="x-none" smtClean="0"/>
              <a:t>5/14/2026</a:t>
            </a:fld>
            <a:endParaRPr lang="x-none"/>
          </a:p>
        </p:txBody>
      </p:sp>
      <p:sp>
        <p:nvSpPr>
          <p:cNvPr id="5" name="Footer Placeholder 4">
            <a:extLst>
              <a:ext uri="{FF2B5EF4-FFF2-40B4-BE49-F238E27FC236}">
                <a16:creationId xmlns="" xmlns:a16="http://schemas.microsoft.com/office/drawing/2014/main" id="{BB9CA7E1-5C72-41BA-770C-CFE26F47F941}"/>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 xmlns:a16="http://schemas.microsoft.com/office/drawing/2014/main" id="{F8664C57-6366-C3B9-B09D-61CF11C29CC2}"/>
              </a:ext>
            </a:extLst>
          </p:cNvPr>
          <p:cNvSpPr>
            <a:spLocks noGrp="1"/>
          </p:cNvSpPr>
          <p:nvPr>
            <p:ph type="sldNum" sz="quarter" idx="12"/>
          </p:nvPr>
        </p:nvSpPr>
        <p:spPr/>
        <p:txBody>
          <a:bodyPr/>
          <a:lstStyle/>
          <a:p>
            <a:fld id="{9B6E5182-CA26-4845-89EF-2BD04BABFCC4}" type="slidenum">
              <a:rPr lang="x-none" smtClean="0"/>
              <a:t>‹#›</a:t>
            </a:fld>
            <a:endParaRPr lang="x-none"/>
          </a:p>
        </p:txBody>
      </p:sp>
    </p:spTree>
    <p:extLst>
      <p:ext uri="{BB962C8B-B14F-4D97-AF65-F5344CB8AC3E}">
        <p14:creationId xmlns:p14="http://schemas.microsoft.com/office/powerpoint/2010/main" val="2045397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B307BA9-99F7-500B-0A34-0EC15BD387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x-none"/>
          </a:p>
        </p:txBody>
      </p:sp>
      <p:sp>
        <p:nvSpPr>
          <p:cNvPr id="3" name="Text Placeholder 2">
            <a:extLst>
              <a:ext uri="{FF2B5EF4-FFF2-40B4-BE49-F238E27FC236}">
                <a16:creationId xmlns="" xmlns:a16="http://schemas.microsoft.com/office/drawing/2014/main" id="{A8753881-AFDF-F7BB-E69B-27358B4F0E5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85FD1966-94BA-E136-17F3-FEDD4CA7EE23}"/>
              </a:ext>
            </a:extLst>
          </p:cNvPr>
          <p:cNvSpPr>
            <a:spLocks noGrp="1"/>
          </p:cNvSpPr>
          <p:nvPr>
            <p:ph type="dt" sz="half" idx="10"/>
          </p:nvPr>
        </p:nvSpPr>
        <p:spPr/>
        <p:txBody>
          <a:bodyPr/>
          <a:lstStyle/>
          <a:p>
            <a:fld id="{65223805-E4A3-4CC8-BD66-F833FA4E5FC0}" type="datetimeFigureOut">
              <a:rPr lang="x-none" smtClean="0"/>
              <a:t>5/14/2026</a:t>
            </a:fld>
            <a:endParaRPr lang="x-none"/>
          </a:p>
        </p:txBody>
      </p:sp>
      <p:sp>
        <p:nvSpPr>
          <p:cNvPr id="5" name="Footer Placeholder 4">
            <a:extLst>
              <a:ext uri="{FF2B5EF4-FFF2-40B4-BE49-F238E27FC236}">
                <a16:creationId xmlns="" xmlns:a16="http://schemas.microsoft.com/office/drawing/2014/main" id="{C6C9B61E-9FE0-7D6A-C181-BE9616C4B36E}"/>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 xmlns:a16="http://schemas.microsoft.com/office/drawing/2014/main" id="{F391A3BD-9987-89C5-15E9-FA60E291F2EC}"/>
              </a:ext>
            </a:extLst>
          </p:cNvPr>
          <p:cNvSpPr>
            <a:spLocks noGrp="1"/>
          </p:cNvSpPr>
          <p:nvPr>
            <p:ph type="sldNum" sz="quarter" idx="12"/>
          </p:nvPr>
        </p:nvSpPr>
        <p:spPr/>
        <p:txBody>
          <a:bodyPr/>
          <a:lstStyle/>
          <a:p>
            <a:fld id="{9B6E5182-CA26-4845-89EF-2BD04BABFCC4}" type="slidenum">
              <a:rPr lang="x-none" smtClean="0"/>
              <a:t>‹#›</a:t>
            </a:fld>
            <a:endParaRPr lang="x-none"/>
          </a:p>
        </p:txBody>
      </p:sp>
    </p:spTree>
    <p:extLst>
      <p:ext uri="{BB962C8B-B14F-4D97-AF65-F5344CB8AC3E}">
        <p14:creationId xmlns:p14="http://schemas.microsoft.com/office/powerpoint/2010/main" val="1825477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FB6B56E-9435-6A7B-60B6-36793B5E5065}"/>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0EA173FA-5A55-AF48-2A91-28B4A8F930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Content Placeholder 3">
            <a:extLst>
              <a:ext uri="{FF2B5EF4-FFF2-40B4-BE49-F238E27FC236}">
                <a16:creationId xmlns="" xmlns:a16="http://schemas.microsoft.com/office/drawing/2014/main" id="{E85EB882-9A4C-09E0-5112-4AEA471A0EC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Date Placeholder 4">
            <a:extLst>
              <a:ext uri="{FF2B5EF4-FFF2-40B4-BE49-F238E27FC236}">
                <a16:creationId xmlns="" xmlns:a16="http://schemas.microsoft.com/office/drawing/2014/main" id="{2F625E24-929B-DCDD-4CDB-C4984110F8E4}"/>
              </a:ext>
            </a:extLst>
          </p:cNvPr>
          <p:cNvSpPr>
            <a:spLocks noGrp="1"/>
          </p:cNvSpPr>
          <p:nvPr>
            <p:ph type="dt" sz="half" idx="10"/>
          </p:nvPr>
        </p:nvSpPr>
        <p:spPr/>
        <p:txBody>
          <a:bodyPr/>
          <a:lstStyle/>
          <a:p>
            <a:fld id="{65223805-E4A3-4CC8-BD66-F833FA4E5FC0}" type="datetimeFigureOut">
              <a:rPr lang="x-none" smtClean="0"/>
              <a:t>5/14/2026</a:t>
            </a:fld>
            <a:endParaRPr lang="x-none"/>
          </a:p>
        </p:txBody>
      </p:sp>
      <p:sp>
        <p:nvSpPr>
          <p:cNvPr id="6" name="Footer Placeholder 5">
            <a:extLst>
              <a:ext uri="{FF2B5EF4-FFF2-40B4-BE49-F238E27FC236}">
                <a16:creationId xmlns="" xmlns:a16="http://schemas.microsoft.com/office/drawing/2014/main" id="{D83A3CB1-22D5-199E-9F0B-578204D7BEEF}"/>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 xmlns:a16="http://schemas.microsoft.com/office/drawing/2014/main" id="{E830F3E5-31C5-7DAF-E791-3E88FA955F09}"/>
              </a:ext>
            </a:extLst>
          </p:cNvPr>
          <p:cNvSpPr>
            <a:spLocks noGrp="1"/>
          </p:cNvSpPr>
          <p:nvPr>
            <p:ph type="sldNum" sz="quarter" idx="12"/>
          </p:nvPr>
        </p:nvSpPr>
        <p:spPr/>
        <p:txBody>
          <a:bodyPr/>
          <a:lstStyle/>
          <a:p>
            <a:fld id="{9B6E5182-CA26-4845-89EF-2BD04BABFCC4}" type="slidenum">
              <a:rPr lang="x-none" smtClean="0"/>
              <a:t>‹#›</a:t>
            </a:fld>
            <a:endParaRPr lang="x-none"/>
          </a:p>
        </p:txBody>
      </p:sp>
    </p:spTree>
    <p:extLst>
      <p:ext uri="{BB962C8B-B14F-4D97-AF65-F5344CB8AC3E}">
        <p14:creationId xmlns:p14="http://schemas.microsoft.com/office/powerpoint/2010/main" val="4287109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F8F9A95-22CB-4772-DA08-4E06483AF723}"/>
              </a:ext>
            </a:extLst>
          </p:cNvPr>
          <p:cNvSpPr>
            <a:spLocks noGrp="1"/>
          </p:cNvSpPr>
          <p:nvPr>
            <p:ph type="title"/>
          </p:nvPr>
        </p:nvSpPr>
        <p:spPr>
          <a:xfrm>
            <a:off x="839788" y="365125"/>
            <a:ext cx="10515600" cy="1325563"/>
          </a:xfrm>
        </p:spPr>
        <p:txBody>
          <a:bodyPr/>
          <a:lstStyle/>
          <a:p>
            <a:r>
              <a:rPr lang="en-US"/>
              <a:t>Click to edit Master title style</a:t>
            </a:r>
            <a:endParaRPr lang="x-none"/>
          </a:p>
        </p:txBody>
      </p:sp>
      <p:sp>
        <p:nvSpPr>
          <p:cNvPr id="3" name="Text Placeholder 2">
            <a:extLst>
              <a:ext uri="{FF2B5EF4-FFF2-40B4-BE49-F238E27FC236}">
                <a16:creationId xmlns="" xmlns:a16="http://schemas.microsoft.com/office/drawing/2014/main" id="{71B66B62-3599-1C87-529D-739B661E5B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46CF5E1F-C09F-D5AD-7195-E1B93970D5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Text Placeholder 4">
            <a:extLst>
              <a:ext uri="{FF2B5EF4-FFF2-40B4-BE49-F238E27FC236}">
                <a16:creationId xmlns="" xmlns:a16="http://schemas.microsoft.com/office/drawing/2014/main" id="{587B461F-20CF-45CA-8435-C962CE1178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B4503FF9-8226-8276-86E1-084F94163F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7" name="Date Placeholder 6">
            <a:extLst>
              <a:ext uri="{FF2B5EF4-FFF2-40B4-BE49-F238E27FC236}">
                <a16:creationId xmlns="" xmlns:a16="http://schemas.microsoft.com/office/drawing/2014/main" id="{C82E107F-765F-9A7C-11F3-1056C66CFB63}"/>
              </a:ext>
            </a:extLst>
          </p:cNvPr>
          <p:cNvSpPr>
            <a:spLocks noGrp="1"/>
          </p:cNvSpPr>
          <p:nvPr>
            <p:ph type="dt" sz="half" idx="10"/>
          </p:nvPr>
        </p:nvSpPr>
        <p:spPr/>
        <p:txBody>
          <a:bodyPr/>
          <a:lstStyle/>
          <a:p>
            <a:fld id="{65223805-E4A3-4CC8-BD66-F833FA4E5FC0}" type="datetimeFigureOut">
              <a:rPr lang="x-none" smtClean="0"/>
              <a:t>5/14/2026</a:t>
            </a:fld>
            <a:endParaRPr lang="x-none"/>
          </a:p>
        </p:txBody>
      </p:sp>
      <p:sp>
        <p:nvSpPr>
          <p:cNvPr id="8" name="Footer Placeholder 7">
            <a:extLst>
              <a:ext uri="{FF2B5EF4-FFF2-40B4-BE49-F238E27FC236}">
                <a16:creationId xmlns="" xmlns:a16="http://schemas.microsoft.com/office/drawing/2014/main" id="{BB0B9256-B660-E738-80B9-74C3998BCCBC}"/>
              </a:ext>
            </a:extLst>
          </p:cNvPr>
          <p:cNvSpPr>
            <a:spLocks noGrp="1"/>
          </p:cNvSpPr>
          <p:nvPr>
            <p:ph type="ftr" sz="quarter" idx="11"/>
          </p:nvPr>
        </p:nvSpPr>
        <p:spPr/>
        <p:txBody>
          <a:bodyPr/>
          <a:lstStyle/>
          <a:p>
            <a:endParaRPr lang="x-none"/>
          </a:p>
        </p:txBody>
      </p:sp>
      <p:sp>
        <p:nvSpPr>
          <p:cNvPr id="9" name="Slide Number Placeholder 8">
            <a:extLst>
              <a:ext uri="{FF2B5EF4-FFF2-40B4-BE49-F238E27FC236}">
                <a16:creationId xmlns="" xmlns:a16="http://schemas.microsoft.com/office/drawing/2014/main" id="{37D2F04E-C789-5339-75A4-400DA48743B1}"/>
              </a:ext>
            </a:extLst>
          </p:cNvPr>
          <p:cNvSpPr>
            <a:spLocks noGrp="1"/>
          </p:cNvSpPr>
          <p:nvPr>
            <p:ph type="sldNum" sz="quarter" idx="12"/>
          </p:nvPr>
        </p:nvSpPr>
        <p:spPr/>
        <p:txBody>
          <a:bodyPr/>
          <a:lstStyle/>
          <a:p>
            <a:fld id="{9B6E5182-CA26-4845-89EF-2BD04BABFCC4}" type="slidenum">
              <a:rPr lang="x-none" smtClean="0"/>
              <a:t>‹#›</a:t>
            </a:fld>
            <a:endParaRPr lang="x-none"/>
          </a:p>
        </p:txBody>
      </p:sp>
    </p:spTree>
    <p:extLst>
      <p:ext uri="{BB962C8B-B14F-4D97-AF65-F5344CB8AC3E}">
        <p14:creationId xmlns:p14="http://schemas.microsoft.com/office/powerpoint/2010/main" val="2603584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F5A100-C339-A2A3-BEB6-DF015B73031E}"/>
              </a:ext>
            </a:extLst>
          </p:cNvPr>
          <p:cNvSpPr>
            <a:spLocks noGrp="1"/>
          </p:cNvSpPr>
          <p:nvPr>
            <p:ph type="title"/>
          </p:nvPr>
        </p:nvSpPr>
        <p:spPr/>
        <p:txBody>
          <a:bodyPr/>
          <a:lstStyle/>
          <a:p>
            <a:r>
              <a:rPr lang="en-US"/>
              <a:t>Click to edit Master title style</a:t>
            </a:r>
            <a:endParaRPr lang="x-none"/>
          </a:p>
        </p:txBody>
      </p:sp>
      <p:sp>
        <p:nvSpPr>
          <p:cNvPr id="3" name="Date Placeholder 2">
            <a:extLst>
              <a:ext uri="{FF2B5EF4-FFF2-40B4-BE49-F238E27FC236}">
                <a16:creationId xmlns="" xmlns:a16="http://schemas.microsoft.com/office/drawing/2014/main" id="{9AA24290-74FA-CB6B-B0A5-5AC7E3D8CF05}"/>
              </a:ext>
            </a:extLst>
          </p:cNvPr>
          <p:cNvSpPr>
            <a:spLocks noGrp="1"/>
          </p:cNvSpPr>
          <p:nvPr>
            <p:ph type="dt" sz="half" idx="10"/>
          </p:nvPr>
        </p:nvSpPr>
        <p:spPr/>
        <p:txBody>
          <a:bodyPr/>
          <a:lstStyle/>
          <a:p>
            <a:fld id="{65223805-E4A3-4CC8-BD66-F833FA4E5FC0}" type="datetimeFigureOut">
              <a:rPr lang="x-none" smtClean="0"/>
              <a:t>5/14/2026</a:t>
            </a:fld>
            <a:endParaRPr lang="x-none"/>
          </a:p>
        </p:txBody>
      </p:sp>
      <p:sp>
        <p:nvSpPr>
          <p:cNvPr id="4" name="Footer Placeholder 3">
            <a:extLst>
              <a:ext uri="{FF2B5EF4-FFF2-40B4-BE49-F238E27FC236}">
                <a16:creationId xmlns="" xmlns:a16="http://schemas.microsoft.com/office/drawing/2014/main" id="{91970D3F-2293-C465-3592-E933B45D1B53}"/>
              </a:ext>
            </a:extLst>
          </p:cNvPr>
          <p:cNvSpPr>
            <a:spLocks noGrp="1"/>
          </p:cNvSpPr>
          <p:nvPr>
            <p:ph type="ftr" sz="quarter" idx="11"/>
          </p:nvPr>
        </p:nvSpPr>
        <p:spPr/>
        <p:txBody>
          <a:bodyPr/>
          <a:lstStyle/>
          <a:p>
            <a:endParaRPr lang="x-none"/>
          </a:p>
        </p:txBody>
      </p:sp>
      <p:sp>
        <p:nvSpPr>
          <p:cNvPr id="5" name="Slide Number Placeholder 4">
            <a:extLst>
              <a:ext uri="{FF2B5EF4-FFF2-40B4-BE49-F238E27FC236}">
                <a16:creationId xmlns="" xmlns:a16="http://schemas.microsoft.com/office/drawing/2014/main" id="{69430D05-E6CB-5B13-A5FE-434BC0A0A8CF}"/>
              </a:ext>
            </a:extLst>
          </p:cNvPr>
          <p:cNvSpPr>
            <a:spLocks noGrp="1"/>
          </p:cNvSpPr>
          <p:nvPr>
            <p:ph type="sldNum" sz="quarter" idx="12"/>
          </p:nvPr>
        </p:nvSpPr>
        <p:spPr/>
        <p:txBody>
          <a:bodyPr/>
          <a:lstStyle/>
          <a:p>
            <a:fld id="{9B6E5182-CA26-4845-89EF-2BD04BABFCC4}" type="slidenum">
              <a:rPr lang="x-none" smtClean="0"/>
              <a:t>‹#›</a:t>
            </a:fld>
            <a:endParaRPr lang="x-none"/>
          </a:p>
        </p:txBody>
      </p:sp>
    </p:spTree>
    <p:extLst>
      <p:ext uri="{BB962C8B-B14F-4D97-AF65-F5344CB8AC3E}">
        <p14:creationId xmlns:p14="http://schemas.microsoft.com/office/powerpoint/2010/main" val="22508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E627594A-5922-7E87-BB5F-593D5B6C36BF}"/>
              </a:ext>
            </a:extLst>
          </p:cNvPr>
          <p:cNvSpPr>
            <a:spLocks noGrp="1"/>
          </p:cNvSpPr>
          <p:nvPr>
            <p:ph type="dt" sz="half" idx="10"/>
          </p:nvPr>
        </p:nvSpPr>
        <p:spPr/>
        <p:txBody>
          <a:bodyPr/>
          <a:lstStyle/>
          <a:p>
            <a:fld id="{65223805-E4A3-4CC8-BD66-F833FA4E5FC0}" type="datetimeFigureOut">
              <a:rPr lang="x-none" smtClean="0"/>
              <a:t>5/14/2026</a:t>
            </a:fld>
            <a:endParaRPr lang="x-none"/>
          </a:p>
        </p:txBody>
      </p:sp>
      <p:sp>
        <p:nvSpPr>
          <p:cNvPr id="3" name="Footer Placeholder 2">
            <a:extLst>
              <a:ext uri="{FF2B5EF4-FFF2-40B4-BE49-F238E27FC236}">
                <a16:creationId xmlns="" xmlns:a16="http://schemas.microsoft.com/office/drawing/2014/main" id="{15EB784B-3B5E-6E95-391F-9CBFA8305017}"/>
              </a:ext>
            </a:extLst>
          </p:cNvPr>
          <p:cNvSpPr>
            <a:spLocks noGrp="1"/>
          </p:cNvSpPr>
          <p:nvPr>
            <p:ph type="ftr" sz="quarter" idx="11"/>
          </p:nvPr>
        </p:nvSpPr>
        <p:spPr/>
        <p:txBody>
          <a:bodyPr/>
          <a:lstStyle/>
          <a:p>
            <a:endParaRPr lang="x-none"/>
          </a:p>
        </p:txBody>
      </p:sp>
      <p:sp>
        <p:nvSpPr>
          <p:cNvPr id="4" name="Slide Number Placeholder 3">
            <a:extLst>
              <a:ext uri="{FF2B5EF4-FFF2-40B4-BE49-F238E27FC236}">
                <a16:creationId xmlns="" xmlns:a16="http://schemas.microsoft.com/office/drawing/2014/main" id="{2BD21677-0748-C701-C097-344086EBC8C5}"/>
              </a:ext>
            </a:extLst>
          </p:cNvPr>
          <p:cNvSpPr>
            <a:spLocks noGrp="1"/>
          </p:cNvSpPr>
          <p:nvPr>
            <p:ph type="sldNum" sz="quarter" idx="12"/>
          </p:nvPr>
        </p:nvSpPr>
        <p:spPr/>
        <p:txBody>
          <a:bodyPr/>
          <a:lstStyle/>
          <a:p>
            <a:fld id="{9B6E5182-CA26-4845-89EF-2BD04BABFCC4}" type="slidenum">
              <a:rPr lang="x-none" smtClean="0"/>
              <a:t>‹#›</a:t>
            </a:fld>
            <a:endParaRPr lang="x-none"/>
          </a:p>
        </p:txBody>
      </p:sp>
    </p:spTree>
    <p:extLst>
      <p:ext uri="{BB962C8B-B14F-4D97-AF65-F5344CB8AC3E}">
        <p14:creationId xmlns:p14="http://schemas.microsoft.com/office/powerpoint/2010/main" val="2227168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0CC134F-8568-FF77-A4B8-0F9B724CB7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99AEE496-A23E-42FC-E06D-7ADCC6B88E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Text Placeholder 3">
            <a:extLst>
              <a:ext uri="{FF2B5EF4-FFF2-40B4-BE49-F238E27FC236}">
                <a16:creationId xmlns="" xmlns:a16="http://schemas.microsoft.com/office/drawing/2014/main" id="{BB99305B-8B25-4CB6-537F-7436D07068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96544ECC-0A01-2F93-661B-A56551193618}"/>
              </a:ext>
            </a:extLst>
          </p:cNvPr>
          <p:cNvSpPr>
            <a:spLocks noGrp="1"/>
          </p:cNvSpPr>
          <p:nvPr>
            <p:ph type="dt" sz="half" idx="10"/>
          </p:nvPr>
        </p:nvSpPr>
        <p:spPr/>
        <p:txBody>
          <a:bodyPr/>
          <a:lstStyle/>
          <a:p>
            <a:fld id="{65223805-E4A3-4CC8-BD66-F833FA4E5FC0}" type="datetimeFigureOut">
              <a:rPr lang="x-none" smtClean="0"/>
              <a:t>5/14/2026</a:t>
            </a:fld>
            <a:endParaRPr lang="x-none"/>
          </a:p>
        </p:txBody>
      </p:sp>
      <p:sp>
        <p:nvSpPr>
          <p:cNvPr id="6" name="Footer Placeholder 5">
            <a:extLst>
              <a:ext uri="{FF2B5EF4-FFF2-40B4-BE49-F238E27FC236}">
                <a16:creationId xmlns="" xmlns:a16="http://schemas.microsoft.com/office/drawing/2014/main" id="{2749E9C5-91B5-260C-E373-DF8487530F7C}"/>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 xmlns:a16="http://schemas.microsoft.com/office/drawing/2014/main" id="{CC386DC6-B859-8213-D490-E5B91D337329}"/>
              </a:ext>
            </a:extLst>
          </p:cNvPr>
          <p:cNvSpPr>
            <a:spLocks noGrp="1"/>
          </p:cNvSpPr>
          <p:nvPr>
            <p:ph type="sldNum" sz="quarter" idx="12"/>
          </p:nvPr>
        </p:nvSpPr>
        <p:spPr/>
        <p:txBody>
          <a:bodyPr/>
          <a:lstStyle/>
          <a:p>
            <a:fld id="{9B6E5182-CA26-4845-89EF-2BD04BABFCC4}" type="slidenum">
              <a:rPr lang="x-none" smtClean="0"/>
              <a:t>‹#›</a:t>
            </a:fld>
            <a:endParaRPr lang="x-none"/>
          </a:p>
        </p:txBody>
      </p:sp>
    </p:spTree>
    <p:extLst>
      <p:ext uri="{BB962C8B-B14F-4D97-AF65-F5344CB8AC3E}">
        <p14:creationId xmlns:p14="http://schemas.microsoft.com/office/powerpoint/2010/main" val="1226774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00F3510-26B6-D4FE-8503-0093A71524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Picture Placeholder 2">
            <a:extLst>
              <a:ext uri="{FF2B5EF4-FFF2-40B4-BE49-F238E27FC236}">
                <a16:creationId xmlns="" xmlns:a16="http://schemas.microsoft.com/office/drawing/2014/main" id="{1613779C-2C09-FE76-6403-7A12229E4E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Text Placeholder 3">
            <a:extLst>
              <a:ext uri="{FF2B5EF4-FFF2-40B4-BE49-F238E27FC236}">
                <a16:creationId xmlns="" xmlns:a16="http://schemas.microsoft.com/office/drawing/2014/main" id="{14FD235C-16A1-02EF-5810-A629111426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1611D21A-DDD9-73FE-580D-4D51FE7B7E27}"/>
              </a:ext>
            </a:extLst>
          </p:cNvPr>
          <p:cNvSpPr>
            <a:spLocks noGrp="1"/>
          </p:cNvSpPr>
          <p:nvPr>
            <p:ph type="dt" sz="half" idx="10"/>
          </p:nvPr>
        </p:nvSpPr>
        <p:spPr/>
        <p:txBody>
          <a:bodyPr/>
          <a:lstStyle/>
          <a:p>
            <a:fld id="{65223805-E4A3-4CC8-BD66-F833FA4E5FC0}" type="datetimeFigureOut">
              <a:rPr lang="x-none" smtClean="0"/>
              <a:t>5/14/2026</a:t>
            </a:fld>
            <a:endParaRPr lang="x-none"/>
          </a:p>
        </p:txBody>
      </p:sp>
      <p:sp>
        <p:nvSpPr>
          <p:cNvPr id="6" name="Footer Placeholder 5">
            <a:extLst>
              <a:ext uri="{FF2B5EF4-FFF2-40B4-BE49-F238E27FC236}">
                <a16:creationId xmlns="" xmlns:a16="http://schemas.microsoft.com/office/drawing/2014/main" id="{79BF57A0-41FB-04AE-6B52-B5C07FF232C8}"/>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 xmlns:a16="http://schemas.microsoft.com/office/drawing/2014/main" id="{37B01859-193B-FF9E-CD64-CFA2BC588E66}"/>
              </a:ext>
            </a:extLst>
          </p:cNvPr>
          <p:cNvSpPr>
            <a:spLocks noGrp="1"/>
          </p:cNvSpPr>
          <p:nvPr>
            <p:ph type="sldNum" sz="quarter" idx="12"/>
          </p:nvPr>
        </p:nvSpPr>
        <p:spPr/>
        <p:txBody>
          <a:bodyPr/>
          <a:lstStyle/>
          <a:p>
            <a:fld id="{9B6E5182-CA26-4845-89EF-2BD04BABFCC4}" type="slidenum">
              <a:rPr lang="x-none" smtClean="0"/>
              <a:t>‹#›</a:t>
            </a:fld>
            <a:endParaRPr lang="x-none"/>
          </a:p>
        </p:txBody>
      </p:sp>
    </p:spTree>
    <p:extLst>
      <p:ext uri="{BB962C8B-B14F-4D97-AF65-F5344CB8AC3E}">
        <p14:creationId xmlns:p14="http://schemas.microsoft.com/office/powerpoint/2010/main" val="1619673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9C63BB2D-D1A0-0816-0A26-FD43789877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x-none"/>
          </a:p>
        </p:txBody>
      </p:sp>
      <p:sp>
        <p:nvSpPr>
          <p:cNvPr id="3" name="Text Placeholder 2">
            <a:extLst>
              <a:ext uri="{FF2B5EF4-FFF2-40B4-BE49-F238E27FC236}">
                <a16:creationId xmlns="" xmlns:a16="http://schemas.microsoft.com/office/drawing/2014/main" id="{A4664BAA-98F6-3DF6-B81E-0D3C4017B8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 xmlns:a16="http://schemas.microsoft.com/office/drawing/2014/main" id="{B185CBFA-A4BB-5D31-4BE4-BF38F21B74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5223805-E4A3-4CC8-BD66-F833FA4E5FC0}" type="datetimeFigureOut">
              <a:rPr lang="x-none" smtClean="0"/>
              <a:t>5/14/2026</a:t>
            </a:fld>
            <a:endParaRPr lang="x-none"/>
          </a:p>
        </p:txBody>
      </p:sp>
      <p:sp>
        <p:nvSpPr>
          <p:cNvPr id="5" name="Footer Placeholder 4">
            <a:extLst>
              <a:ext uri="{FF2B5EF4-FFF2-40B4-BE49-F238E27FC236}">
                <a16:creationId xmlns="" xmlns:a16="http://schemas.microsoft.com/office/drawing/2014/main" id="{B50570EA-7072-52AC-71D0-12587C953B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x-none"/>
          </a:p>
        </p:txBody>
      </p:sp>
      <p:sp>
        <p:nvSpPr>
          <p:cNvPr id="6" name="Slide Number Placeholder 5">
            <a:extLst>
              <a:ext uri="{FF2B5EF4-FFF2-40B4-BE49-F238E27FC236}">
                <a16:creationId xmlns="" xmlns:a16="http://schemas.microsoft.com/office/drawing/2014/main" id="{90853996-284D-01D3-2D23-BE23C0283B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B6E5182-CA26-4845-89EF-2BD04BABFCC4}" type="slidenum">
              <a:rPr lang="x-none" smtClean="0"/>
              <a:t>‹#›</a:t>
            </a:fld>
            <a:endParaRPr lang="x-none"/>
          </a:p>
        </p:txBody>
      </p:sp>
    </p:spTree>
    <p:extLst>
      <p:ext uri="{BB962C8B-B14F-4D97-AF65-F5344CB8AC3E}">
        <p14:creationId xmlns:p14="http://schemas.microsoft.com/office/powerpoint/2010/main" val="3858312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D506816-7E0B-4688-76A2-C71167990C0E}"/>
              </a:ext>
            </a:extLst>
          </p:cNvPr>
          <p:cNvSpPr>
            <a:spLocks noGrp="1"/>
          </p:cNvSpPr>
          <p:nvPr>
            <p:ph type="ctrTitle"/>
          </p:nvPr>
        </p:nvSpPr>
        <p:spPr>
          <a:xfrm>
            <a:off x="1524000" y="760022"/>
            <a:ext cx="9144000" cy="1728664"/>
          </a:xfrm>
        </p:spPr>
        <p:txBody>
          <a:bodyPr>
            <a:normAutofit/>
          </a:bodyPr>
          <a:lstStyle/>
          <a:p>
            <a:r>
              <a:rPr lang="en-US" sz="3600" b="1" dirty="0"/>
              <a:t>PSYCHOTROPIC USE IN PREGNANCY AND </a:t>
            </a:r>
            <a:r>
              <a:rPr lang="en-US" sz="3600" b="1" dirty="0" smtClean="0"/>
              <a:t>BREASTFEEDING </a:t>
            </a:r>
            <a:r>
              <a:rPr lang="en-US" sz="3600" b="1" dirty="0"/>
              <a:t/>
            </a:r>
            <a:br>
              <a:rPr lang="en-US" sz="3600" b="1" dirty="0"/>
            </a:br>
            <a:r>
              <a:rPr lang="en-US" sz="3600" b="1" dirty="0"/>
              <a:t>:NAVIGATING DILEMMAS</a:t>
            </a:r>
            <a:endParaRPr lang="x-none" sz="3600" b="1" dirty="0"/>
          </a:p>
        </p:txBody>
      </p:sp>
      <p:sp>
        <p:nvSpPr>
          <p:cNvPr id="3" name="Subtitle 2">
            <a:extLst>
              <a:ext uri="{FF2B5EF4-FFF2-40B4-BE49-F238E27FC236}">
                <a16:creationId xmlns="" xmlns:a16="http://schemas.microsoft.com/office/drawing/2014/main" id="{AFE3F674-E080-B5DD-B91C-685F27805660}"/>
              </a:ext>
            </a:extLst>
          </p:cNvPr>
          <p:cNvSpPr>
            <a:spLocks noGrp="1"/>
          </p:cNvSpPr>
          <p:nvPr>
            <p:ph type="subTitle" idx="1"/>
          </p:nvPr>
        </p:nvSpPr>
        <p:spPr>
          <a:xfrm>
            <a:off x="1299148" y="3931820"/>
            <a:ext cx="9144000" cy="2387599"/>
          </a:xfrm>
        </p:spPr>
        <p:txBody>
          <a:bodyPr numCol="1">
            <a:normAutofit/>
          </a:bodyPr>
          <a:lstStyle/>
          <a:p>
            <a:r>
              <a:rPr lang="en-US" sz="1800" dirty="0"/>
              <a:t>BY</a:t>
            </a:r>
          </a:p>
          <a:p>
            <a:pPr>
              <a:lnSpc>
                <a:spcPct val="100000"/>
              </a:lnSpc>
            </a:pPr>
            <a:r>
              <a:rPr lang="en-US" sz="1800" dirty="0"/>
              <a:t>OWEN DAGOGO EBIKIEMO</a:t>
            </a:r>
          </a:p>
          <a:p>
            <a:pPr>
              <a:lnSpc>
                <a:spcPct val="100000"/>
              </a:lnSpc>
            </a:pPr>
            <a:r>
              <a:rPr lang="en-US" sz="1800" dirty="0"/>
              <a:t>REGISTRAR</a:t>
            </a:r>
          </a:p>
          <a:p>
            <a:pPr>
              <a:lnSpc>
                <a:spcPct val="100000"/>
              </a:lnSpc>
            </a:pPr>
            <a:r>
              <a:rPr lang="en-US" sz="1800" dirty="0"/>
              <a:t>FEDERAL NEUROPSYCHIATRIC </a:t>
            </a:r>
            <a:r>
              <a:rPr lang="en-US" sz="1800" dirty="0" smtClean="0"/>
              <a:t>HOSPITAL, USELU, BENIN CITY</a:t>
            </a:r>
            <a:endParaRPr lang="en-US" sz="1800" dirty="0"/>
          </a:p>
          <a:p>
            <a:pPr>
              <a:lnSpc>
                <a:spcPct val="100000"/>
              </a:lnSpc>
            </a:pPr>
            <a:r>
              <a:rPr lang="en-US" sz="1800" dirty="0"/>
              <a:t>13</a:t>
            </a:r>
            <a:r>
              <a:rPr lang="en-US" sz="1800" baseline="30000" dirty="0"/>
              <a:t>TH</a:t>
            </a:r>
            <a:r>
              <a:rPr lang="en-US" sz="1800" dirty="0"/>
              <a:t> APRIL, 2026.</a:t>
            </a:r>
          </a:p>
          <a:p>
            <a:endParaRPr lang="x-none" dirty="0"/>
          </a:p>
        </p:txBody>
      </p:sp>
    </p:spTree>
    <p:extLst>
      <p:ext uri="{BB962C8B-B14F-4D97-AF65-F5344CB8AC3E}">
        <p14:creationId xmlns:p14="http://schemas.microsoft.com/office/powerpoint/2010/main" val="3722175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4B97977-3106-7316-671F-6F78901167C9}"/>
              </a:ext>
            </a:extLst>
          </p:cNvPr>
          <p:cNvSpPr>
            <a:spLocks noGrp="1"/>
          </p:cNvSpPr>
          <p:nvPr>
            <p:ph type="title"/>
          </p:nvPr>
        </p:nvSpPr>
        <p:spPr/>
        <p:txBody>
          <a:bodyPr/>
          <a:lstStyle/>
          <a:p>
            <a:endParaRPr lang="x-none" dirty="0"/>
          </a:p>
        </p:txBody>
      </p:sp>
      <p:sp>
        <p:nvSpPr>
          <p:cNvPr id="3" name="Content Placeholder 2">
            <a:extLst>
              <a:ext uri="{FF2B5EF4-FFF2-40B4-BE49-F238E27FC236}">
                <a16:creationId xmlns="" xmlns:a16="http://schemas.microsoft.com/office/drawing/2014/main" id="{D677D62C-B168-0132-C451-94F580CAAF73}"/>
              </a:ext>
            </a:extLst>
          </p:cNvPr>
          <p:cNvSpPr>
            <a:spLocks noGrp="1"/>
          </p:cNvSpPr>
          <p:nvPr>
            <p:ph idx="1"/>
          </p:nvPr>
        </p:nvSpPr>
        <p:spPr/>
        <p:txBody>
          <a:bodyPr/>
          <a:lstStyle/>
          <a:p>
            <a:r>
              <a:rPr lang="en-US" dirty="0"/>
              <a:t>MANY STUDIES HAVE DEMONSTRATED AN ASSOCIATION BETWEEN FETAL EXPOSURE TO </a:t>
            </a:r>
            <a:r>
              <a:rPr lang="en-US" dirty="0" smtClean="0"/>
              <a:t>PSYCHOTROPICS </a:t>
            </a:r>
            <a:r>
              <a:rPr lang="en-US" dirty="0"/>
              <a:t>DURING PREGNANCY WITH PRETERM BIRTH, CONGENITAL MALFORMATIONS AND ABNORMALLY SLOW FETAL GROWTH. ON THE OTHER HAND, A SEPARATE STUDY COULD NOT CONFIRM THE ASSOCIATIONS, ESPECIALLY WITH DELAY FETAL GROWTH. </a:t>
            </a:r>
            <a:endParaRPr lang="x-none" dirty="0"/>
          </a:p>
        </p:txBody>
      </p:sp>
    </p:spTree>
    <p:extLst>
      <p:ext uri="{BB962C8B-B14F-4D97-AF65-F5344CB8AC3E}">
        <p14:creationId xmlns:p14="http://schemas.microsoft.com/office/powerpoint/2010/main" val="31563494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8741619-D72B-E27A-3AFF-843D21C32CAC}"/>
              </a:ext>
            </a:extLst>
          </p:cNvPr>
          <p:cNvSpPr>
            <a:spLocks noGrp="1"/>
          </p:cNvSpPr>
          <p:nvPr>
            <p:ph type="title"/>
          </p:nvPr>
        </p:nvSpPr>
        <p:spPr/>
        <p:txBody>
          <a:bodyPr>
            <a:normAutofit/>
          </a:bodyPr>
          <a:lstStyle/>
          <a:p>
            <a:pPr algn="ctr"/>
            <a:r>
              <a:rPr lang="en-US" sz="3600" b="1" dirty="0"/>
              <a:t>ANTEPARTUM PSYCHIATRIC DISORDERS</a:t>
            </a:r>
            <a:endParaRPr lang="x-none" sz="3600" b="1" dirty="0"/>
          </a:p>
        </p:txBody>
      </p:sp>
      <p:sp>
        <p:nvSpPr>
          <p:cNvPr id="3" name="Content Placeholder 2">
            <a:extLst>
              <a:ext uri="{FF2B5EF4-FFF2-40B4-BE49-F238E27FC236}">
                <a16:creationId xmlns="" xmlns:a16="http://schemas.microsoft.com/office/drawing/2014/main" id="{685DF75A-C618-319A-8DD9-5FF71172B6F0}"/>
              </a:ext>
            </a:extLst>
          </p:cNvPr>
          <p:cNvSpPr>
            <a:spLocks noGrp="1"/>
          </p:cNvSpPr>
          <p:nvPr>
            <p:ph idx="1"/>
          </p:nvPr>
        </p:nvSpPr>
        <p:spPr/>
        <p:txBody>
          <a:bodyPr/>
          <a:lstStyle/>
          <a:p>
            <a:r>
              <a:rPr lang="en-US" dirty="0"/>
              <a:t>ANTEPARTUM PSYCHIATRIC DISORDERS (APDs) ARE SIGNIFICANT CAUSE OF DISABILITY AMONG WOMEN IN THE PERINATAL PERIOD.</a:t>
            </a:r>
          </a:p>
          <a:p>
            <a:endParaRPr lang="en-US" dirty="0"/>
          </a:p>
          <a:p>
            <a:r>
              <a:rPr lang="en-US" dirty="0"/>
              <a:t>MOST PREVALENT ARE MDD, ANXIETY DISORDER AND PSYCHOSIS</a:t>
            </a:r>
            <a:endParaRPr lang="x-none" dirty="0"/>
          </a:p>
          <a:p>
            <a:endParaRPr lang="x-none" dirty="0"/>
          </a:p>
        </p:txBody>
      </p:sp>
    </p:spTree>
    <p:extLst>
      <p:ext uri="{BB962C8B-B14F-4D97-AF65-F5344CB8AC3E}">
        <p14:creationId xmlns:p14="http://schemas.microsoft.com/office/powerpoint/2010/main" val="12742312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F196989-C835-3C59-CEC4-9B65D840DD8A}"/>
              </a:ext>
            </a:extLst>
          </p:cNvPr>
          <p:cNvSpPr>
            <a:spLocks noGrp="1"/>
          </p:cNvSpPr>
          <p:nvPr>
            <p:ph type="title"/>
          </p:nvPr>
        </p:nvSpPr>
        <p:spPr/>
        <p:txBody>
          <a:bodyPr>
            <a:normAutofit/>
          </a:bodyPr>
          <a:lstStyle/>
          <a:p>
            <a:pPr algn="ctr"/>
            <a:r>
              <a:rPr lang="en-US" sz="3600" b="1" dirty="0"/>
              <a:t>RISKS FACTORS APDs</a:t>
            </a:r>
            <a:endParaRPr lang="x-none" sz="3600" b="1" dirty="0"/>
          </a:p>
        </p:txBody>
      </p:sp>
      <p:sp>
        <p:nvSpPr>
          <p:cNvPr id="3" name="Content Placeholder 2">
            <a:extLst>
              <a:ext uri="{FF2B5EF4-FFF2-40B4-BE49-F238E27FC236}">
                <a16:creationId xmlns="" xmlns:a16="http://schemas.microsoft.com/office/drawing/2014/main" id="{A013A0F0-DE62-C88A-CEA2-D2C3BC4629F9}"/>
              </a:ext>
            </a:extLst>
          </p:cNvPr>
          <p:cNvSpPr>
            <a:spLocks noGrp="1"/>
          </p:cNvSpPr>
          <p:nvPr>
            <p:ph idx="1"/>
          </p:nvPr>
        </p:nvSpPr>
        <p:spPr/>
        <p:txBody>
          <a:bodyPr/>
          <a:lstStyle/>
          <a:p>
            <a:r>
              <a:rPr lang="en-US" dirty="0"/>
              <a:t>LOW SOCIOECONOMIC STATUS</a:t>
            </a:r>
          </a:p>
          <a:p>
            <a:r>
              <a:rPr lang="en-US" dirty="0"/>
              <a:t>YOUNGER AGE</a:t>
            </a:r>
          </a:p>
          <a:p>
            <a:r>
              <a:rPr lang="en-US" dirty="0"/>
              <a:t>HIV INFECTION</a:t>
            </a:r>
          </a:p>
          <a:p>
            <a:r>
              <a:rPr lang="en-US" dirty="0"/>
              <a:t>INTIMATE PARTNER VIOLENCE DURING PREGNANCY</a:t>
            </a:r>
          </a:p>
          <a:p>
            <a:endParaRPr lang="en-US" dirty="0"/>
          </a:p>
        </p:txBody>
      </p:sp>
    </p:spTree>
    <p:extLst>
      <p:ext uri="{BB962C8B-B14F-4D97-AF65-F5344CB8AC3E}">
        <p14:creationId xmlns:p14="http://schemas.microsoft.com/office/powerpoint/2010/main" val="31760309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07F1B06-A30F-627E-EFAA-06344FC40697}"/>
              </a:ext>
            </a:extLst>
          </p:cNvPr>
          <p:cNvSpPr>
            <a:spLocks noGrp="1"/>
          </p:cNvSpPr>
          <p:nvPr>
            <p:ph type="title"/>
          </p:nvPr>
        </p:nvSpPr>
        <p:spPr/>
        <p:txBody>
          <a:bodyPr>
            <a:normAutofit/>
          </a:bodyPr>
          <a:lstStyle/>
          <a:p>
            <a:pPr algn="ctr"/>
            <a:r>
              <a:rPr lang="en-US" sz="3600" b="1" dirty="0"/>
              <a:t>MAJOR DEPRESSIVE DISORDER</a:t>
            </a:r>
            <a:endParaRPr lang="x-none" sz="3600" b="1" dirty="0"/>
          </a:p>
        </p:txBody>
      </p:sp>
      <p:sp>
        <p:nvSpPr>
          <p:cNvPr id="3" name="Content Placeholder 2">
            <a:extLst>
              <a:ext uri="{FF2B5EF4-FFF2-40B4-BE49-F238E27FC236}">
                <a16:creationId xmlns="" xmlns:a16="http://schemas.microsoft.com/office/drawing/2014/main" id="{A77BF3AF-185C-7448-8ED3-E4D924D61E33}"/>
              </a:ext>
            </a:extLst>
          </p:cNvPr>
          <p:cNvSpPr>
            <a:spLocks noGrp="1"/>
          </p:cNvSpPr>
          <p:nvPr>
            <p:ph idx="1"/>
          </p:nvPr>
        </p:nvSpPr>
        <p:spPr/>
        <p:txBody>
          <a:bodyPr/>
          <a:lstStyle/>
          <a:p>
            <a:r>
              <a:rPr lang="en-US" dirty="0"/>
              <a:t>DEPRESSION MAY LEAD TO A DISABLING PSYCHIATRIC DISORDER, SUCH AS MDD OR BIPOLAR DISORDER, THAT INCREASES RISKS OF UNFAVOURABLE OBSTERTICS OUTCOMES.</a:t>
            </a:r>
          </a:p>
          <a:p>
            <a:r>
              <a:rPr lang="en-US" dirty="0"/>
              <a:t> IF UNTREATED MAY LEAD TO MATERNAL SUICIDE ATTEMPTS.</a:t>
            </a:r>
            <a:endParaRPr lang="x-none" dirty="0"/>
          </a:p>
        </p:txBody>
      </p:sp>
    </p:spTree>
    <p:extLst>
      <p:ext uri="{BB962C8B-B14F-4D97-AF65-F5344CB8AC3E}">
        <p14:creationId xmlns:p14="http://schemas.microsoft.com/office/powerpoint/2010/main" val="18249916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F07898-80A2-43C2-A846-28EBC6758CA2}"/>
              </a:ext>
            </a:extLst>
          </p:cNvPr>
          <p:cNvSpPr>
            <a:spLocks noGrp="1"/>
          </p:cNvSpPr>
          <p:nvPr>
            <p:ph type="title"/>
          </p:nvPr>
        </p:nvSpPr>
        <p:spPr/>
        <p:txBody>
          <a:bodyPr>
            <a:normAutofit/>
          </a:bodyPr>
          <a:lstStyle/>
          <a:p>
            <a:pPr algn="ctr"/>
            <a:r>
              <a:rPr lang="en-US" sz="3600" b="1" dirty="0"/>
              <a:t>PSYCHOSIS</a:t>
            </a:r>
            <a:endParaRPr lang="x-none" sz="3600" b="1" dirty="0"/>
          </a:p>
        </p:txBody>
      </p:sp>
      <p:sp>
        <p:nvSpPr>
          <p:cNvPr id="3" name="Content Placeholder 2">
            <a:extLst>
              <a:ext uri="{FF2B5EF4-FFF2-40B4-BE49-F238E27FC236}">
                <a16:creationId xmlns="" xmlns:a16="http://schemas.microsoft.com/office/drawing/2014/main" id="{BE4123CC-A58A-8BF0-C5BF-440BBC25811D}"/>
              </a:ext>
            </a:extLst>
          </p:cNvPr>
          <p:cNvSpPr>
            <a:spLocks noGrp="1"/>
          </p:cNvSpPr>
          <p:nvPr>
            <p:ph idx="1"/>
          </p:nvPr>
        </p:nvSpPr>
        <p:spPr/>
        <p:txBody>
          <a:bodyPr>
            <a:normAutofit fontScale="77500" lnSpcReduction="20000"/>
          </a:bodyPr>
          <a:lstStyle/>
          <a:p>
            <a:r>
              <a:rPr lang="en-US" dirty="0"/>
              <a:t>DESCRIBE A PSYCHIATRIC DISORDER WITH DELUSIONS, DISORGANIZED THINKING AND SPEECH, HALLUCINATIONS AND / OR OTHER ASSOCIATED BEHAVIOURAL AND COGNITIVE IMPAIRMENTS INTERFERING WITH THE ABILITY TO MEET THE ORDINARY DEMANDS OF LIFE.</a:t>
            </a:r>
          </a:p>
          <a:p>
            <a:r>
              <a:rPr lang="en-US" dirty="0"/>
              <a:t>PSYCHOSIS OCCURS IN SCHIZOPHRENIA,SCHIZOAFFECTIVE DISORDERS, BIPOLAR DISORDERS AND MAJOR DEPRESSIVE DISORDERS.</a:t>
            </a:r>
          </a:p>
          <a:p>
            <a:r>
              <a:rPr lang="en-US" dirty="0"/>
              <a:t>Higher risk of relapse</a:t>
            </a:r>
          </a:p>
          <a:p>
            <a:r>
              <a:rPr lang="en-US" dirty="0"/>
              <a:t>Increased risk of pre-eclampsia</a:t>
            </a:r>
          </a:p>
          <a:p>
            <a:r>
              <a:rPr lang="en-US" dirty="0"/>
              <a:t>Increased risk of thromboembolism</a:t>
            </a:r>
          </a:p>
          <a:p>
            <a:r>
              <a:rPr lang="en-US" dirty="0"/>
              <a:t>Increased perinatal malformation and death</a:t>
            </a:r>
          </a:p>
          <a:p>
            <a:r>
              <a:rPr lang="en-US" dirty="0"/>
              <a:t>Increased preterm birth, low birth weight, low APGAR score, fetal and neonatal death</a:t>
            </a:r>
            <a:endParaRPr lang="x-none" dirty="0"/>
          </a:p>
        </p:txBody>
      </p:sp>
    </p:spTree>
    <p:extLst>
      <p:ext uri="{BB962C8B-B14F-4D97-AF65-F5344CB8AC3E}">
        <p14:creationId xmlns:p14="http://schemas.microsoft.com/office/powerpoint/2010/main" val="10622551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F350A0-DC6B-165A-B112-1BC957DBDF83}"/>
              </a:ext>
            </a:extLst>
          </p:cNvPr>
          <p:cNvSpPr>
            <a:spLocks noGrp="1"/>
          </p:cNvSpPr>
          <p:nvPr>
            <p:ph type="title"/>
          </p:nvPr>
        </p:nvSpPr>
        <p:spPr/>
        <p:txBody>
          <a:bodyPr>
            <a:normAutofit/>
          </a:bodyPr>
          <a:lstStyle/>
          <a:p>
            <a:pPr algn="ctr"/>
            <a:r>
              <a:rPr lang="en-US" sz="3600" b="1" dirty="0"/>
              <a:t>BORDERLINE PERSONALITY DISORDER</a:t>
            </a:r>
            <a:endParaRPr lang="x-none" sz="3600" b="1" dirty="0"/>
          </a:p>
        </p:txBody>
      </p:sp>
      <p:sp>
        <p:nvSpPr>
          <p:cNvPr id="3" name="Content Placeholder 2">
            <a:extLst>
              <a:ext uri="{FF2B5EF4-FFF2-40B4-BE49-F238E27FC236}">
                <a16:creationId xmlns="" xmlns:a16="http://schemas.microsoft.com/office/drawing/2014/main" id="{5AB34AC6-5073-1CCB-2537-7915DFFCAD4D}"/>
              </a:ext>
            </a:extLst>
          </p:cNvPr>
          <p:cNvSpPr>
            <a:spLocks noGrp="1"/>
          </p:cNvSpPr>
          <p:nvPr>
            <p:ph idx="1"/>
          </p:nvPr>
        </p:nvSpPr>
        <p:spPr/>
        <p:txBody>
          <a:bodyPr/>
          <a:lstStyle/>
          <a:p>
            <a:pPr marL="0" indent="0">
              <a:buNone/>
            </a:pPr>
            <a:r>
              <a:rPr lang="en-US" dirty="0"/>
              <a:t>IT IS CHARACTERIZED BY EMOTIONAL LIABILITY,UNSTABLE RELATIONSHIPS, IMPULSIVITY, AND SOMETIMES IS ASSOCIATED WITH SELF-HARM.</a:t>
            </a:r>
          </a:p>
          <a:p>
            <a:pPr marL="0" indent="0">
              <a:buNone/>
            </a:pPr>
            <a:r>
              <a:rPr lang="en-US" dirty="0"/>
              <a:t>IT IS ASSOCIATED WITH HIGH RISK OF SUICIDE.</a:t>
            </a:r>
          </a:p>
        </p:txBody>
      </p:sp>
    </p:spTree>
    <p:extLst>
      <p:ext uri="{BB962C8B-B14F-4D97-AF65-F5344CB8AC3E}">
        <p14:creationId xmlns:p14="http://schemas.microsoft.com/office/powerpoint/2010/main" val="21782144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DILEMMAS</a:t>
            </a:r>
            <a:endParaRPr lang="en-US" sz="3600" b="1" dirty="0"/>
          </a:p>
        </p:txBody>
      </p:sp>
      <p:sp>
        <p:nvSpPr>
          <p:cNvPr id="3" name="Content Placeholder 2"/>
          <p:cNvSpPr>
            <a:spLocks noGrp="1"/>
          </p:cNvSpPr>
          <p:nvPr>
            <p:ph idx="1"/>
          </p:nvPr>
        </p:nvSpPr>
        <p:spPr/>
        <p:txBody>
          <a:bodyPr>
            <a:normAutofit lnSpcReduction="10000"/>
          </a:bodyPr>
          <a:lstStyle/>
          <a:p>
            <a:r>
              <a:rPr lang="en-US" dirty="0" smtClean="0"/>
              <a:t>RISK OF UNTREATED ILLNESS: DISCONTINUING MEDICATION TO AVOID POTENTIAL HARM CAN LEAD TO RELAPSE, POTENTIALLY RESULTING IN DANGEROUS BEHAVIOUR, POOR PRENATAL CARE, MALNUTRITION, OR SELF HARM</a:t>
            </a:r>
          </a:p>
          <a:p>
            <a:r>
              <a:rPr lang="en-US" dirty="0" smtClean="0"/>
              <a:t>TERATOGENICITY CONCERNS:THE PRIMARY CONCERN IS WHETHER ANTIPSYCHOTICS, PARTICULARLY IN THE FIRST TRIMESTER, CAUSE CONGENITAL ABNORMALITIES.WHILE STUDIES HAVE SHOWN SOME POTENTIALFOR INCREASED RISK OF MALFORMATIONS WITH CERTAIN AGENTS, EVIDENCE IS INCONSISTENT. </a:t>
            </a:r>
            <a:endParaRPr lang="en-US" dirty="0"/>
          </a:p>
        </p:txBody>
      </p:sp>
    </p:spTree>
    <p:extLst>
      <p:ext uri="{BB962C8B-B14F-4D97-AF65-F5344CB8AC3E}">
        <p14:creationId xmlns:p14="http://schemas.microsoft.com/office/powerpoint/2010/main" val="815029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DILEMMAS</a:t>
            </a:r>
            <a:endParaRPr lang="en-US" sz="3600" b="1" dirty="0"/>
          </a:p>
        </p:txBody>
      </p:sp>
      <p:sp>
        <p:nvSpPr>
          <p:cNvPr id="3" name="Content Placeholder 2"/>
          <p:cNvSpPr>
            <a:spLocks noGrp="1"/>
          </p:cNvSpPr>
          <p:nvPr>
            <p:ph idx="1"/>
          </p:nvPr>
        </p:nvSpPr>
        <p:spPr/>
        <p:txBody>
          <a:bodyPr/>
          <a:lstStyle/>
          <a:p>
            <a:r>
              <a:rPr lang="en-US" dirty="0" smtClean="0"/>
              <a:t>NEONATAL OUTCOMES:RESEARCH SUGGESTS EXPOSURE CAN BE ASSOCIATED WITH INCREASED RISKS OF PRETERM BIRTH, LOW BIRTH WEIGHT, AND HIGHER WEIGHT DEPENDING ON THE MEDICATION.</a:t>
            </a:r>
          </a:p>
          <a:p>
            <a:r>
              <a:rPr lang="en-US" dirty="0" smtClean="0"/>
              <a:t>LIMITED DATA: THERE IS LACK OF HIGH- QUALITY, RANDOMIZED CONTROLLED TRIALS ON THE SAFETY OF MANY NEWER ANTIPSYCHOTICS IN PREGNANT WOMEN, AS SUCH STUDIES ARE DIFFICULT TO CONDUCT ETHICALLY.</a:t>
            </a:r>
            <a:endParaRPr lang="en-US" dirty="0"/>
          </a:p>
        </p:txBody>
      </p:sp>
    </p:spTree>
    <p:extLst>
      <p:ext uri="{BB962C8B-B14F-4D97-AF65-F5344CB8AC3E}">
        <p14:creationId xmlns:p14="http://schemas.microsoft.com/office/powerpoint/2010/main" val="28359883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97E3A90-2189-2907-375A-0D255C364BB8}"/>
              </a:ext>
            </a:extLst>
          </p:cNvPr>
          <p:cNvSpPr>
            <a:spLocks noGrp="1"/>
          </p:cNvSpPr>
          <p:nvPr>
            <p:ph type="title"/>
          </p:nvPr>
        </p:nvSpPr>
        <p:spPr/>
        <p:txBody>
          <a:bodyPr>
            <a:normAutofit/>
          </a:bodyPr>
          <a:lstStyle/>
          <a:p>
            <a:pPr algn="ctr"/>
            <a:r>
              <a:rPr lang="en-US" sz="3600" b="1" dirty="0"/>
              <a:t>PSYCHOTROPICS IN </a:t>
            </a:r>
            <a:r>
              <a:rPr lang="en-US" sz="3600" b="1" dirty="0" smtClean="0"/>
              <a:t>PREGNANCY AND BREASTFEEDING</a:t>
            </a:r>
            <a:endParaRPr lang="x-none" sz="3600" b="1" dirty="0"/>
          </a:p>
        </p:txBody>
      </p:sp>
      <p:sp>
        <p:nvSpPr>
          <p:cNvPr id="3" name="Content Placeholder 2">
            <a:extLst>
              <a:ext uri="{FF2B5EF4-FFF2-40B4-BE49-F238E27FC236}">
                <a16:creationId xmlns="" xmlns:a16="http://schemas.microsoft.com/office/drawing/2014/main" id="{1C87DD07-BDA3-DDE7-0685-4FB459627C64}"/>
              </a:ext>
            </a:extLst>
          </p:cNvPr>
          <p:cNvSpPr>
            <a:spLocks noGrp="1"/>
          </p:cNvSpPr>
          <p:nvPr>
            <p:ph idx="1"/>
          </p:nvPr>
        </p:nvSpPr>
        <p:spPr/>
        <p:txBody>
          <a:bodyPr>
            <a:normAutofit/>
          </a:bodyPr>
          <a:lstStyle/>
          <a:p>
            <a:pPr algn="ctr"/>
            <a:r>
              <a:rPr lang="en-US" dirty="0" smtClean="0"/>
              <a:t>ANTIPSYCHOTICS</a:t>
            </a:r>
          </a:p>
          <a:p>
            <a:r>
              <a:rPr lang="en-US" dirty="0" smtClean="0"/>
              <a:t>TYPICAL(FIRST GENERATIONS)</a:t>
            </a:r>
          </a:p>
          <a:p>
            <a:r>
              <a:rPr lang="en-US" dirty="0" smtClean="0"/>
              <a:t>MOA: D2 ANTAGONIST</a:t>
            </a:r>
            <a:endParaRPr lang="en-US" dirty="0"/>
          </a:p>
          <a:p>
            <a:r>
              <a:rPr lang="en-US" dirty="0" smtClean="0"/>
              <a:t>EXAMPLES: HALOPERIDOL</a:t>
            </a:r>
            <a:r>
              <a:rPr lang="en-US" dirty="0"/>
              <a:t>, PENFLURIDOL AND </a:t>
            </a:r>
            <a:r>
              <a:rPr lang="en-US" dirty="0" smtClean="0"/>
              <a:t>CHLORPROMAZINE</a:t>
            </a:r>
          </a:p>
          <a:p>
            <a:r>
              <a:rPr lang="en-US" dirty="0" smtClean="0"/>
              <a:t>PREGNANCY : SAFE</a:t>
            </a:r>
          </a:p>
          <a:p>
            <a:r>
              <a:rPr lang="en-US" dirty="0" smtClean="0"/>
              <a:t>BREAST FEEDING: SAFE</a:t>
            </a:r>
          </a:p>
          <a:p>
            <a:endParaRPr lang="en-US" dirty="0"/>
          </a:p>
        </p:txBody>
      </p:sp>
    </p:spTree>
    <p:extLst>
      <p:ext uri="{BB962C8B-B14F-4D97-AF65-F5344CB8AC3E}">
        <p14:creationId xmlns:p14="http://schemas.microsoft.com/office/powerpoint/2010/main" val="7681376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t>PSYCHOTROPICS IN PREGNANCY AND BREASTFEEDING</a:t>
            </a:r>
            <a:endParaRPr lang="en-US" sz="3600" dirty="0"/>
          </a:p>
        </p:txBody>
      </p:sp>
      <p:sp>
        <p:nvSpPr>
          <p:cNvPr id="3" name="Content Placeholder 2"/>
          <p:cNvSpPr>
            <a:spLocks noGrp="1"/>
          </p:cNvSpPr>
          <p:nvPr>
            <p:ph idx="1"/>
          </p:nvPr>
        </p:nvSpPr>
        <p:spPr>
          <a:xfrm>
            <a:off x="838200" y="2098757"/>
            <a:ext cx="10515600" cy="4351338"/>
          </a:xfrm>
        </p:spPr>
        <p:txBody>
          <a:bodyPr>
            <a:normAutofit/>
          </a:bodyPr>
          <a:lstStyle/>
          <a:p>
            <a:r>
              <a:rPr lang="en-US" dirty="0" smtClean="0"/>
              <a:t>ATYPICAL ANTIPSYCHOTICS( SECOND GENERATIONS)</a:t>
            </a:r>
          </a:p>
          <a:p>
            <a:r>
              <a:rPr lang="en-US" dirty="0" smtClean="0"/>
              <a:t>MOA: 5-HT2A AND D2 ANTAGONIST</a:t>
            </a:r>
          </a:p>
          <a:p>
            <a:r>
              <a:rPr lang="en-US" dirty="0" smtClean="0"/>
              <a:t>EXAMPLES: OLANZAPINE, RISPERIDONE, ARIPRIPRAZOLE, CLOZAPINE</a:t>
            </a:r>
          </a:p>
          <a:p>
            <a:r>
              <a:rPr lang="en-US" dirty="0" smtClean="0"/>
              <a:t>PREGNANCY:NOT RECOMMENDED</a:t>
            </a:r>
          </a:p>
          <a:p>
            <a:r>
              <a:rPr lang="en-US" dirty="0" smtClean="0"/>
              <a:t>BREAST FEEDING:NOT RECOMMENDED</a:t>
            </a:r>
            <a:endParaRPr lang="en-US" dirty="0"/>
          </a:p>
          <a:p>
            <a:endParaRPr lang="en-US" dirty="0"/>
          </a:p>
          <a:p>
            <a:endParaRPr lang="en-US" dirty="0"/>
          </a:p>
        </p:txBody>
      </p:sp>
    </p:spTree>
    <p:extLst>
      <p:ext uri="{BB962C8B-B14F-4D97-AF65-F5344CB8AC3E}">
        <p14:creationId xmlns:p14="http://schemas.microsoft.com/office/powerpoint/2010/main" val="30980107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45128C4-8891-E37F-33CD-04038265F71F}"/>
              </a:ext>
            </a:extLst>
          </p:cNvPr>
          <p:cNvSpPr>
            <a:spLocks noGrp="1"/>
          </p:cNvSpPr>
          <p:nvPr>
            <p:ph type="title"/>
          </p:nvPr>
        </p:nvSpPr>
        <p:spPr/>
        <p:txBody>
          <a:bodyPr>
            <a:normAutofit/>
          </a:bodyPr>
          <a:lstStyle/>
          <a:p>
            <a:pPr algn="ctr"/>
            <a:r>
              <a:rPr lang="en-US" sz="3200" b="1" dirty="0"/>
              <a:t>OBJECTIVES</a:t>
            </a:r>
            <a:endParaRPr lang="x-none" sz="3200" b="1" dirty="0"/>
          </a:p>
        </p:txBody>
      </p:sp>
      <p:sp>
        <p:nvSpPr>
          <p:cNvPr id="3" name="Content Placeholder 2">
            <a:extLst>
              <a:ext uri="{FF2B5EF4-FFF2-40B4-BE49-F238E27FC236}">
                <a16:creationId xmlns="" xmlns:a16="http://schemas.microsoft.com/office/drawing/2014/main" id="{330CFC38-0481-1711-D898-E3D794872525}"/>
              </a:ext>
            </a:extLst>
          </p:cNvPr>
          <p:cNvSpPr>
            <a:spLocks noGrp="1"/>
          </p:cNvSpPr>
          <p:nvPr>
            <p:ph idx="1"/>
          </p:nvPr>
        </p:nvSpPr>
        <p:spPr/>
        <p:txBody>
          <a:bodyPr>
            <a:normAutofit/>
          </a:bodyPr>
          <a:lstStyle/>
          <a:p>
            <a:r>
              <a:rPr lang="en-US" spc="-300" dirty="0" smtClean="0"/>
              <a:t>TO EQUIP CLINICIANS WITH THE KNOWLEDGE AND SKILLS TO PROVIDE EVIDENCED BASED, COLLABORATIVE, AND ETHICAL CARE TO PATIENTS NEEDING PSYCHOTROPICS MEDICATIONS IN THE PERINATAL PERIOD, WITH THE ULTIMATE AIM OF OPTIMIZING BOTH MATERNAL AND INFANT HEALTH OUTCOMES.</a:t>
            </a:r>
          </a:p>
          <a:p>
            <a:r>
              <a:rPr lang="en-US" spc="-300" dirty="0" smtClean="0"/>
              <a:t>To reduce symptoms and prevent relapse mental illness during perinatal period</a:t>
            </a:r>
          </a:p>
          <a:p>
            <a:r>
              <a:rPr lang="en-US" spc="-300" dirty="0" smtClean="0"/>
              <a:t>TO UNDERSTAND THE SPECIFIC RISKS ASSOCIATED WITH THE FIRST TRIMESTER COMPARED TO LATER PREGNANCY.</a:t>
            </a:r>
          </a:p>
          <a:p>
            <a:endParaRPr lang="x-none" spc="-300" dirty="0"/>
          </a:p>
        </p:txBody>
      </p:sp>
    </p:spTree>
    <p:extLst>
      <p:ext uri="{BB962C8B-B14F-4D97-AF65-F5344CB8AC3E}">
        <p14:creationId xmlns:p14="http://schemas.microsoft.com/office/powerpoint/2010/main" val="35980043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94A601-3137-FE6B-4EAC-29FC374C165F}"/>
              </a:ext>
            </a:extLst>
          </p:cNvPr>
          <p:cNvSpPr>
            <a:spLocks noGrp="1"/>
          </p:cNvSpPr>
          <p:nvPr>
            <p:ph type="title"/>
          </p:nvPr>
        </p:nvSpPr>
        <p:spPr/>
        <p:txBody>
          <a:bodyPr>
            <a:normAutofit/>
          </a:bodyPr>
          <a:lstStyle/>
          <a:p>
            <a:pPr algn="ctr"/>
            <a:r>
              <a:rPr lang="en-US" sz="3600" b="1" dirty="0"/>
              <a:t>PSYCHOTROPICS IN PREGNANCY AND BREASTFEEDING</a:t>
            </a:r>
            <a:endParaRPr lang="x-none" sz="3600" dirty="0"/>
          </a:p>
        </p:txBody>
      </p:sp>
      <p:sp>
        <p:nvSpPr>
          <p:cNvPr id="3" name="Content Placeholder 2">
            <a:extLst>
              <a:ext uri="{FF2B5EF4-FFF2-40B4-BE49-F238E27FC236}">
                <a16:creationId xmlns="" xmlns:a16="http://schemas.microsoft.com/office/drawing/2014/main" id="{E6E54737-02DD-F351-F889-EABA78F15070}"/>
              </a:ext>
            </a:extLst>
          </p:cNvPr>
          <p:cNvSpPr>
            <a:spLocks noGrp="1"/>
          </p:cNvSpPr>
          <p:nvPr>
            <p:ph idx="1"/>
          </p:nvPr>
        </p:nvSpPr>
        <p:spPr/>
        <p:txBody>
          <a:bodyPr>
            <a:normAutofit fontScale="92500" lnSpcReduction="10000"/>
          </a:bodyPr>
          <a:lstStyle/>
          <a:p>
            <a:r>
              <a:rPr lang="en-US" dirty="0"/>
              <a:t>TYPICAL ANTIPSYCHOTICS ARE CONSIDERED SAFE, AS THEY DO NOT BUILD UP TO THERAPEUTIC DOSES IN MILK. ATYPICAL ANTIPSYCHOTICS HAVE LIMITED WELL-CONTROLLED HUMAN STUDIES, YET SHOW TERATOGENIC EFFECTS IN ANIMALS STUDIES.( GESTATIONAL DIABETICS AND ITS  COMPLICATIONS ON THE FETUS), PRETERM BIRTH(HIGHER DOSES NEEDED),SIGNS OF WITHDRAWAL, CONGENITAL ABNORMALITIES.</a:t>
            </a:r>
          </a:p>
          <a:p>
            <a:r>
              <a:rPr lang="en-US" dirty="0"/>
              <a:t>OLANZAPINE AND QUETIAPINE WERE ACCEPTABLE FOR BREAST FEEDING WHILE HALOPERIDOL, CHLORPROMAZINE, RISPERIDONE AND ZUCLOPETHIXOL WERE CONSIDERED POSSIBLE FOR BREAST FEEDING UNDER MEDICAL SUPERVISION.</a:t>
            </a:r>
          </a:p>
          <a:p>
            <a:endParaRPr lang="x-none" dirty="0"/>
          </a:p>
          <a:p>
            <a:endParaRPr lang="en-US" dirty="0"/>
          </a:p>
          <a:p>
            <a:endParaRPr lang="en-US" dirty="0"/>
          </a:p>
        </p:txBody>
      </p:sp>
    </p:spTree>
    <p:extLst>
      <p:ext uri="{BB962C8B-B14F-4D97-AF65-F5344CB8AC3E}">
        <p14:creationId xmlns:p14="http://schemas.microsoft.com/office/powerpoint/2010/main" val="31043968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940AC9-BD31-3505-3FC9-B64A2FCE721E}"/>
              </a:ext>
            </a:extLst>
          </p:cNvPr>
          <p:cNvSpPr>
            <a:spLocks noGrp="1"/>
          </p:cNvSpPr>
          <p:nvPr>
            <p:ph type="title"/>
          </p:nvPr>
        </p:nvSpPr>
        <p:spPr/>
        <p:txBody>
          <a:bodyPr>
            <a:normAutofit/>
          </a:bodyPr>
          <a:lstStyle/>
          <a:p>
            <a:pPr algn="ctr"/>
            <a:r>
              <a:rPr lang="en-US" sz="3600" b="1" dirty="0" smtClean="0"/>
              <a:t>ANTIDEPRESSANTS</a:t>
            </a:r>
            <a:endParaRPr lang="x-none" sz="3600" b="1" dirty="0"/>
          </a:p>
        </p:txBody>
      </p:sp>
      <p:sp>
        <p:nvSpPr>
          <p:cNvPr id="3" name="Content Placeholder 2">
            <a:extLst>
              <a:ext uri="{FF2B5EF4-FFF2-40B4-BE49-F238E27FC236}">
                <a16:creationId xmlns="" xmlns:a16="http://schemas.microsoft.com/office/drawing/2014/main" id="{6883F471-235B-2057-5448-F394E0C4B2AE}"/>
              </a:ext>
            </a:extLst>
          </p:cNvPr>
          <p:cNvSpPr>
            <a:spLocks noGrp="1"/>
          </p:cNvSpPr>
          <p:nvPr>
            <p:ph idx="1"/>
          </p:nvPr>
        </p:nvSpPr>
        <p:spPr/>
        <p:txBody>
          <a:bodyPr>
            <a:normAutofit fontScale="92500" lnSpcReduction="20000"/>
          </a:bodyPr>
          <a:lstStyle/>
          <a:p>
            <a:r>
              <a:rPr lang="en-US" dirty="0"/>
              <a:t>SSRI OR SNRI: TREATED SHOULD BE INDIVIDUALIZED. TCA ARE SAFE DURING LACTATION EXCEPT DOXEPIN( INFANT RESPIRATORY </a:t>
            </a:r>
            <a:r>
              <a:rPr lang="en-US" dirty="0" smtClean="0"/>
              <a:t>DEPRESSION.</a:t>
            </a:r>
          </a:p>
          <a:p>
            <a:r>
              <a:rPr lang="en-US" dirty="0" smtClean="0"/>
              <a:t>SSRI: </a:t>
            </a:r>
            <a:r>
              <a:rPr lang="en-US" b="1" dirty="0" smtClean="0"/>
              <a:t>SERTRALINE( LOWEST PLACENTA PASSAGE)</a:t>
            </a:r>
            <a:r>
              <a:rPr lang="en-US" dirty="0" smtClean="0"/>
              <a:t>, FLUOXETINE</a:t>
            </a:r>
          </a:p>
          <a:p>
            <a:r>
              <a:rPr lang="en-US" dirty="0" smtClean="0"/>
              <a:t>SNRI: DOLEXITINE</a:t>
            </a:r>
            <a:endParaRPr lang="en-US" dirty="0"/>
          </a:p>
          <a:p>
            <a:r>
              <a:rPr lang="en-US" dirty="0"/>
              <a:t>SIDE EFFECT IN LATE </a:t>
            </a:r>
            <a:r>
              <a:rPr lang="en-US" dirty="0" smtClean="0"/>
              <a:t>PREGNANCY:LOW BIRTH WEIGHT, SPONTANEOUS ABORTION, NEONATAL PULMONARY HYPERTENSION</a:t>
            </a:r>
            <a:endParaRPr lang="en-US" dirty="0"/>
          </a:p>
          <a:p>
            <a:r>
              <a:rPr lang="en-US" dirty="0"/>
              <a:t>AVOID </a:t>
            </a:r>
            <a:r>
              <a:rPr lang="en-US" b="1" dirty="0" smtClean="0"/>
              <a:t>PAROXETINE</a:t>
            </a:r>
            <a:r>
              <a:rPr lang="en-US" dirty="0" smtClean="0"/>
              <a:t>:FETAL CARDIAC MALFORMATIONS(VSD), NEONATAL WITHDRAWAL SYMPTOMS(IRRITABILITY, REMORS, BREATHING ISSUES)</a:t>
            </a:r>
          </a:p>
          <a:p>
            <a:r>
              <a:rPr lang="en-US" dirty="0" smtClean="0"/>
              <a:t>MAOIs AND OTHER ANTIDEPRESSANTS SHOULD BE AVOIDED.</a:t>
            </a:r>
            <a:endParaRPr lang="x-none" dirty="0"/>
          </a:p>
        </p:txBody>
      </p:sp>
    </p:spTree>
    <p:extLst>
      <p:ext uri="{BB962C8B-B14F-4D97-AF65-F5344CB8AC3E}">
        <p14:creationId xmlns:p14="http://schemas.microsoft.com/office/powerpoint/2010/main" val="42748238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FC4F9EA-DD81-FEB4-DFA9-E82D0C62D6A6}"/>
              </a:ext>
            </a:extLst>
          </p:cNvPr>
          <p:cNvSpPr>
            <a:spLocks noGrp="1"/>
          </p:cNvSpPr>
          <p:nvPr>
            <p:ph idx="1"/>
          </p:nvPr>
        </p:nvSpPr>
        <p:spPr>
          <a:xfrm>
            <a:off x="673308" y="641402"/>
            <a:ext cx="10515600" cy="5744408"/>
          </a:xfrm>
        </p:spPr>
        <p:txBody>
          <a:bodyPr>
            <a:normAutofit fontScale="85000" lnSpcReduction="20000"/>
          </a:bodyPr>
          <a:lstStyle/>
          <a:p>
            <a:pPr marL="0" indent="0" algn="ctr">
              <a:buNone/>
            </a:pPr>
            <a:r>
              <a:rPr lang="en-US" sz="3600" b="1" dirty="0" smtClean="0"/>
              <a:t>MOOD STABILIZERS</a:t>
            </a:r>
            <a:endParaRPr lang="en-US" sz="3600" b="1" dirty="0"/>
          </a:p>
          <a:p>
            <a:r>
              <a:rPr lang="en-US" dirty="0"/>
              <a:t>LITHIUM </a:t>
            </a:r>
            <a:r>
              <a:rPr lang="en-US" dirty="0" smtClean="0"/>
              <a:t>SHOULD </a:t>
            </a:r>
            <a:r>
              <a:rPr lang="en-US" dirty="0"/>
              <a:t>BE STOPPED BEFORE CONCEPTION AND NOT USED IN PREGNANCY, HOWEVER THE DECISION TO DISCONTINUE LITHIUM THERAPY DURING PREGNANCY BECAUSE OF FETAL RISKS SHOULD BE WEIGHED AGAINST THE MATERNAL RISKS OF ILLNESS EXACERBATION</a:t>
            </a:r>
            <a:r>
              <a:rPr lang="en-US" dirty="0" smtClean="0"/>
              <a:t>. 1: 1000 risks of EBSTEINS ANOMALY OF TRISCUPID VALVE.</a:t>
            </a:r>
          </a:p>
          <a:p>
            <a:r>
              <a:rPr lang="en-US" dirty="0" smtClean="0"/>
              <a:t> NEONATAL PROBLEMS INCLUDES FLOPPY BABY SYNDROME,NON TOXIC GOITRE, HYPOTHYROIDISM,, NEPHROGENIC DIABETES INSIPIDUS AND CARDIAC ARRHYTHMIAS.</a:t>
            </a:r>
            <a:endParaRPr lang="en-US" dirty="0"/>
          </a:p>
          <a:p>
            <a:r>
              <a:rPr lang="en-US" dirty="0"/>
              <a:t>VALPROIC ACID: INCREASED NTD,CRANIOFACIAL AND CARRDIOVASCULAR ANOMALIES,FETAL GROWTH RESTRICTION AND COGNITIVE IMPAIRMENT.</a:t>
            </a:r>
          </a:p>
          <a:p>
            <a:r>
              <a:rPr lang="en-US" dirty="0"/>
              <a:t>CARBAMAZEPINE: FACIAL DYSMORPHISM AND FINGERNAIL HYPOPLASIA.</a:t>
            </a:r>
          </a:p>
          <a:p>
            <a:r>
              <a:rPr lang="en-US" b="1" dirty="0"/>
              <a:t>LAMOTRIGINE:</a:t>
            </a:r>
            <a:r>
              <a:rPr lang="en-US" dirty="0"/>
              <a:t> DURING PREGNANCY HAS NO MAJOR FETAL </a:t>
            </a:r>
            <a:r>
              <a:rPr lang="en-US" dirty="0" smtClean="0"/>
              <a:t>ANOMALIES.HOWEVER CAN CAUSE CLEFT PALATE.</a:t>
            </a:r>
            <a:endParaRPr lang="en-US" dirty="0"/>
          </a:p>
          <a:p>
            <a:endParaRPr lang="en-US" dirty="0"/>
          </a:p>
          <a:p>
            <a:endParaRPr lang="x-none" dirty="0"/>
          </a:p>
        </p:txBody>
      </p:sp>
    </p:spTree>
    <p:extLst>
      <p:ext uri="{BB962C8B-B14F-4D97-AF65-F5344CB8AC3E}">
        <p14:creationId xmlns:p14="http://schemas.microsoft.com/office/powerpoint/2010/main" val="28397252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1916692-CCF0-BDEB-5747-BF586211EF85}"/>
              </a:ext>
            </a:extLst>
          </p:cNvPr>
          <p:cNvSpPr>
            <a:spLocks noGrp="1"/>
          </p:cNvSpPr>
          <p:nvPr>
            <p:ph type="title"/>
          </p:nvPr>
        </p:nvSpPr>
        <p:spPr/>
        <p:txBody>
          <a:bodyPr/>
          <a:lstStyle/>
          <a:p>
            <a:r>
              <a:rPr lang="en-US" dirty="0" smtClean="0"/>
              <a:t>BREAST FEEDING</a:t>
            </a:r>
            <a:endParaRPr lang="x-none" dirty="0"/>
          </a:p>
        </p:txBody>
      </p:sp>
      <p:sp>
        <p:nvSpPr>
          <p:cNvPr id="3" name="Content Placeholder 2">
            <a:extLst>
              <a:ext uri="{FF2B5EF4-FFF2-40B4-BE49-F238E27FC236}">
                <a16:creationId xmlns="" xmlns:a16="http://schemas.microsoft.com/office/drawing/2014/main" id="{FFCCB298-EDAC-CF39-AE1A-F831A7B871E3}"/>
              </a:ext>
            </a:extLst>
          </p:cNvPr>
          <p:cNvSpPr>
            <a:spLocks noGrp="1"/>
          </p:cNvSpPr>
          <p:nvPr>
            <p:ph idx="1"/>
          </p:nvPr>
        </p:nvSpPr>
        <p:spPr/>
        <p:txBody>
          <a:bodyPr/>
          <a:lstStyle/>
          <a:p>
            <a:r>
              <a:rPr lang="en-US" dirty="0"/>
              <a:t>VALPROIC IS SAFE IN BREAST FEEDING</a:t>
            </a:r>
          </a:p>
          <a:p>
            <a:r>
              <a:rPr lang="en-US" dirty="0"/>
              <a:t>CARBAMAZEPINE IS PROBABLY SAFE</a:t>
            </a:r>
            <a:r>
              <a:rPr lang="en-US" dirty="0" smtClean="0"/>
              <a:t>.</a:t>
            </a:r>
          </a:p>
          <a:p>
            <a:r>
              <a:rPr lang="en-US" dirty="0" smtClean="0"/>
              <a:t>LITHIUM CAUSES CYANOSIS,HYPOTONIA, HEART MURMUR AND LETHARGY IN SOME STUDIES SO NOT RECOMMENDED.</a:t>
            </a:r>
          </a:p>
          <a:p>
            <a:r>
              <a:rPr lang="en-US" dirty="0" smtClean="0"/>
              <a:t>LAMOTRIGINE IS NOT RECOMMENDED DUE TO THEORETICAL RISKS OF LIFE THREATENING STEVENS-JOHNSON SYNDROME.</a:t>
            </a:r>
            <a:endParaRPr lang="x-none" dirty="0"/>
          </a:p>
        </p:txBody>
      </p:sp>
    </p:spTree>
    <p:extLst>
      <p:ext uri="{BB962C8B-B14F-4D97-AF65-F5344CB8AC3E}">
        <p14:creationId xmlns:p14="http://schemas.microsoft.com/office/powerpoint/2010/main" val="35299812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ANXIOLYTICS</a:t>
            </a:r>
            <a:endParaRPr lang="en-US" sz="3600" b="1" dirty="0"/>
          </a:p>
        </p:txBody>
      </p:sp>
      <p:sp>
        <p:nvSpPr>
          <p:cNvPr id="3" name="Content Placeholder 2"/>
          <p:cNvSpPr>
            <a:spLocks noGrp="1"/>
          </p:cNvSpPr>
          <p:nvPr>
            <p:ph idx="1"/>
          </p:nvPr>
        </p:nvSpPr>
        <p:spPr/>
        <p:txBody>
          <a:bodyPr/>
          <a:lstStyle/>
          <a:p>
            <a:r>
              <a:rPr lang="en-US" dirty="0" smtClean="0"/>
              <a:t>USE IS NOT ADVICED IN FIRST TRIMESTER BECAUSE OF THE TERATOGENIC RISK IE INCREASE RISK OF FACIAL CLEFT.</a:t>
            </a:r>
          </a:p>
          <a:p>
            <a:r>
              <a:rPr lang="en-US" dirty="0" smtClean="0"/>
              <a:t>WHEN USED CLOSED TO DELIVERY IT CAN CAUSE FLOPPY BABY SYNDROME AND WITHDRAWAL SYMPTOMS</a:t>
            </a:r>
          </a:p>
          <a:p>
            <a:r>
              <a:rPr lang="en-US" dirty="0" smtClean="0"/>
              <a:t>PROMETHAZINE IS PREFERRED, BUT SHOULD BE AVOIDED IN TWO WEKS TO DELIVERY.</a:t>
            </a:r>
          </a:p>
          <a:p>
            <a:r>
              <a:rPr lang="en-US" dirty="0" smtClean="0"/>
              <a:t>LOW DOSE CHLORPROMAZINE OR AMITRYTILLINE CAN BE USED, IF NECESSARY.</a:t>
            </a:r>
            <a:endParaRPr lang="en-US" dirty="0"/>
          </a:p>
        </p:txBody>
      </p:sp>
    </p:spTree>
    <p:extLst>
      <p:ext uri="{BB962C8B-B14F-4D97-AF65-F5344CB8AC3E}">
        <p14:creationId xmlns:p14="http://schemas.microsoft.com/office/powerpoint/2010/main" val="42035261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NAVIGATING THE DILEMMAS</a:t>
            </a:r>
            <a:endParaRPr lang="en-US" sz="3600" b="1" dirty="0"/>
          </a:p>
        </p:txBody>
      </p:sp>
      <p:sp>
        <p:nvSpPr>
          <p:cNvPr id="3" name="Content Placeholder 2"/>
          <p:cNvSpPr>
            <a:spLocks noGrp="1"/>
          </p:cNvSpPr>
          <p:nvPr>
            <p:ph idx="1"/>
          </p:nvPr>
        </p:nvSpPr>
        <p:spPr/>
        <p:txBody>
          <a:bodyPr/>
          <a:lstStyle/>
          <a:p>
            <a:r>
              <a:rPr lang="en-US" dirty="0" smtClean="0"/>
              <a:t>THE LOWEST EFFECTIVE THERAPEUTIC DOSE SHOULD BE USED AND POLYPHARMACY SHOULD BE AVOIDED.</a:t>
            </a:r>
          </a:p>
          <a:p>
            <a:r>
              <a:rPr lang="en-US" dirty="0" smtClean="0"/>
              <a:t>AVOID DRUGS WHICH ARE SEDATING WITH LONG HALF LIFE.</a:t>
            </a:r>
          </a:p>
          <a:p>
            <a:r>
              <a:rPr lang="en-US" dirty="0" smtClean="0"/>
              <a:t>CONTINUE SAME DRUG USED IN PREGNANCY IN ORDER TO MINIMIZE WITHDRAWAL EFFECT</a:t>
            </a:r>
          </a:p>
          <a:p>
            <a:r>
              <a:rPr lang="en-US" dirty="0" smtClean="0"/>
              <a:t>BREAST FEEDING SHOULD BE AVOIDED AT THE TIME WHEN SERUM LEVELS IN THE MOTHER ARE LIKELY TO BE AT THE PEAK.</a:t>
            </a:r>
            <a:endParaRPr lang="en-US" dirty="0"/>
          </a:p>
        </p:txBody>
      </p:sp>
    </p:spTree>
    <p:extLst>
      <p:ext uri="{BB962C8B-B14F-4D97-AF65-F5344CB8AC3E}">
        <p14:creationId xmlns:p14="http://schemas.microsoft.com/office/powerpoint/2010/main" val="20228784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t>NAVIGATING THE DILEMMAS</a:t>
            </a:r>
            <a:endParaRPr lang="en-US" sz="3600" dirty="0"/>
          </a:p>
        </p:txBody>
      </p:sp>
      <p:sp>
        <p:nvSpPr>
          <p:cNvPr id="3" name="Content Placeholder 2"/>
          <p:cNvSpPr>
            <a:spLocks noGrp="1"/>
          </p:cNvSpPr>
          <p:nvPr>
            <p:ph idx="1"/>
          </p:nvPr>
        </p:nvSpPr>
        <p:spPr/>
        <p:txBody>
          <a:bodyPr/>
          <a:lstStyle/>
          <a:p>
            <a:r>
              <a:rPr lang="en-US" dirty="0" smtClean="0"/>
              <a:t>MEDICATION SHOULD BE GIVEN AS A SINGLE DOSE BEFORE THE INFANTS LONGEST SLEEP PERIOD.</a:t>
            </a:r>
          </a:p>
          <a:p>
            <a:r>
              <a:rPr lang="en-US" dirty="0" smtClean="0"/>
              <a:t>BREAST MILK MAY BE EXPRESSED WHEN SERUM LEVELS ARE AT THE LOWEST</a:t>
            </a:r>
            <a:endParaRPr lang="en-US" dirty="0"/>
          </a:p>
        </p:txBody>
      </p:sp>
    </p:spTree>
    <p:extLst>
      <p:ext uri="{BB962C8B-B14F-4D97-AF65-F5344CB8AC3E}">
        <p14:creationId xmlns:p14="http://schemas.microsoft.com/office/powerpoint/2010/main" val="20990690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RECOMMENDATIONS</a:t>
            </a:r>
            <a:endParaRPr lang="en-US" sz="3600" b="1" dirty="0"/>
          </a:p>
        </p:txBody>
      </p:sp>
      <p:sp>
        <p:nvSpPr>
          <p:cNvPr id="3" name="Content Placeholder 2"/>
          <p:cNvSpPr>
            <a:spLocks noGrp="1"/>
          </p:cNvSpPr>
          <p:nvPr>
            <p:ph idx="1"/>
          </p:nvPr>
        </p:nvSpPr>
        <p:spPr/>
        <p:txBody>
          <a:bodyPr/>
          <a:lstStyle/>
          <a:p>
            <a:r>
              <a:rPr lang="en-US" dirty="0" smtClean="0"/>
              <a:t>Clinicians should check for pregnancy before commencement </a:t>
            </a:r>
            <a:r>
              <a:rPr lang="en-US" dirty="0" err="1" smtClean="0"/>
              <a:t>psychotropics</a:t>
            </a:r>
            <a:r>
              <a:rPr lang="en-US" dirty="0" smtClean="0"/>
              <a:t> for all females within child bearing age.</a:t>
            </a:r>
          </a:p>
          <a:p>
            <a:r>
              <a:rPr lang="en-US" dirty="0" smtClean="0"/>
              <a:t>Patients/relatives should be involved the in the treatment.</a:t>
            </a:r>
          </a:p>
          <a:p>
            <a:pPr marL="0" indent="0">
              <a:buNone/>
            </a:pPr>
            <a:endParaRPr lang="en-US" dirty="0"/>
          </a:p>
        </p:txBody>
      </p:sp>
    </p:spTree>
    <p:extLst>
      <p:ext uri="{BB962C8B-B14F-4D97-AF65-F5344CB8AC3E}">
        <p14:creationId xmlns:p14="http://schemas.microsoft.com/office/powerpoint/2010/main" val="35208170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CONCLUSION</a:t>
            </a:r>
            <a:endParaRPr lang="en-US" b="1" dirty="0"/>
          </a:p>
        </p:txBody>
      </p:sp>
      <p:sp>
        <p:nvSpPr>
          <p:cNvPr id="3" name="Content Placeholder 2"/>
          <p:cNvSpPr>
            <a:spLocks noGrp="1"/>
          </p:cNvSpPr>
          <p:nvPr>
            <p:ph idx="1"/>
          </p:nvPr>
        </p:nvSpPr>
        <p:spPr/>
        <p:txBody>
          <a:bodyPr/>
          <a:lstStyle/>
          <a:p>
            <a:r>
              <a:rPr lang="en-US" dirty="0" smtClean="0"/>
              <a:t>THE DECISION TO USE PSYCHOTROPICS IN PREGNANCY INVOLVES BALANCING THE RISKS OF MEDICATIONS AGAINST THE RISKS OF UNTREATED MENTAL ILLNESS.</a:t>
            </a:r>
          </a:p>
          <a:p>
            <a:r>
              <a:rPr lang="en-US" dirty="0" smtClean="0"/>
              <a:t>TREATMENT SHOULD BE INDIVIDUALIZED AND MULTIDISCIPLARY</a:t>
            </a:r>
            <a:endParaRPr lang="en-US" dirty="0"/>
          </a:p>
        </p:txBody>
      </p:sp>
    </p:spTree>
    <p:extLst>
      <p:ext uri="{BB962C8B-B14F-4D97-AF65-F5344CB8AC3E}">
        <p14:creationId xmlns:p14="http://schemas.microsoft.com/office/powerpoint/2010/main" val="167997883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3B7CD5E-FA05-FC31-C166-C2AD7E7A1042}"/>
              </a:ext>
            </a:extLst>
          </p:cNvPr>
          <p:cNvSpPr>
            <a:spLocks noGrp="1"/>
          </p:cNvSpPr>
          <p:nvPr>
            <p:ph type="title"/>
          </p:nvPr>
        </p:nvSpPr>
        <p:spPr/>
        <p:txBody>
          <a:bodyPr>
            <a:normAutofit/>
          </a:bodyPr>
          <a:lstStyle/>
          <a:p>
            <a:pPr algn="ctr"/>
            <a:r>
              <a:rPr lang="en-US" sz="3600" b="1" dirty="0"/>
              <a:t>REFERENCES</a:t>
            </a:r>
            <a:endParaRPr lang="x-none" sz="3600" b="1" dirty="0"/>
          </a:p>
        </p:txBody>
      </p:sp>
      <p:sp>
        <p:nvSpPr>
          <p:cNvPr id="3" name="Content Placeholder 2">
            <a:extLst>
              <a:ext uri="{FF2B5EF4-FFF2-40B4-BE49-F238E27FC236}">
                <a16:creationId xmlns="" xmlns:a16="http://schemas.microsoft.com/office/drawing/2014/main" id="{68B6CBE9-4250-DCC3-8ABD-D3C659C64F1F}"/>
              </a:ext>
            </a:extLst>
          </p:cNvPr>
          <p:cNvSpPr>
            <a:spLocks noGrp="1"/>
          </p:cNvSpPr>
          <p:nvPr>
            <p:ph idx="1"/>
          </p:nvPr>
        </p:nvSpPr>
        <p:spPr>
          <a:xfrm>
            <a:off x="838200" y="1825625"/>
            <a:ext cx="10515600" cy="5157066"/>
          </a:xfrm>
        </p:spPr>
        <p:txBody>
          <a:bodyPr>
            <a:normAutofit fontScale="92500" lnSpcReduction="10000"/>
          </a:bodyPr>
          <a:lstStyle/>
          <a:p>
            <a:r>
              <a:rPr lang="en-US" dirty="0">
                <a:latin typeface="Arial" panose="020B0604020202020204" pitchFamily="34" charset="0"/>
                <a:cs typeface="Arial" panose="020B0604020202020204" pitchFamily="34" charset="0"/>
              </a:rPr>
              <a:t>1. Hay, S.I.; </a:t>
            </a:r>
            <a:r>
              <a:rPr lang="en-US" dirty="0" err="1">
                <a:latin typeface="Arial" panose="020B0604020202020204" pitchFamily="34" charset="0"/>
                <a:cs typeface="Arial" panose="020B0604020202020204" pitchFamily="34" charset="0"/>
              </a:rPr>
              <a:t>Abajobir</a:t>
            </a:r>
            <a:r>
              <a:rPr lang="en-US" dirty="0">
                <a:latin typeface="Arial" panose="020B0604020202020204" pitchFamily="34" charset="0"/>
                <a:cs typeface="Arial" panose="020B0604020202020204" pitchFamily="34" charset="0"/>
              </a:rPr>
              <a:t>, A.A.; Abate, K.H.; </a:t>
            </a:r>
            <a:r>
              <a:rPr lang="en-US" dirty="0" err="1">
                <a:latin typeface="Arial" panose="020B0604020202020204" pitchFamily="34" charset="0"/>
                <a:cs typeface="Arial" panose="020B0604020202020204" pitchFamily="34" charset="0"/>
              </a:rPr>
              <a:t>Abbafati</a:t>
            </a:r>
            <a:r>
              <a:rPr lang="en-US" dirty="0">
                <a:latin typeface="Arial" panose="020B0604020202020204" pitchFamily="34" charset="0"/>
                <a:cs typeface="Arial" panose="020B0604020202020204" pitchFamily="34" charset="0"/>
              </a:rPr>
              <a:t>, C.; Abbas, K.M.; </a:t>
            </a:r>
            <a:r>
              <a:rPr lang="en-US" dirty="0" err="1">
                <a:latin typeface="Arial" panose="020B0604020202020204" pitchFamily="34" charset="0"/>
                <a:cs typeface="Arial" panose="020B0604020202020204" pitchFamily="34" charset="0"/>
              </a:rPr>
              <a:t>Abd</a:t>
            </a:r>
            <a:r>
              <a:rPr lang="en-US" dirty="0">
                <a:latin typeface="Arial" panose="020B0604020202020204" pitchFamily="34" charset="0"/>
                <a:cs typeface="Arial" panose="020B0604020202020204" pitchFamily="34" charset="0"/>
              </a:rPr>
              <a:t>-Allah, F.; </a:t>
            </a:r>
            <a:r>
              <a:rPr lang="en-US" dirty="0" err="1">
                <a:latin typeface="Arial" panose="020B0604020202020204" pitchFamily="34" charset="0"/>
                <a:cs typeface="Arial" panose="020B0604020202020204" pitchFamily="34" charset="0"/>
              </a:rPr>
              <a:t>Abdulkader</a:t>
            </a:r>
            <a:r>
              <a:rPr lang="en-US" dirty="0">
                <a:latin typeface="Arial" panose="020B0604020202020204" pitchFamily="34" charset="0"/>
                <a:cs typeface="Arial" panose="020B0604020202020204" pitchFamily="34" charset="0"/>
              </a:rPr>
              <a:t>, R.S.; </a:t>
            </a:r>
            <a:r>
              <a:rPr lang="en-US" dirty="0" err="1">
                <a:latin typeface="Arial" panose="020B0604020202020204" pitchFamily="34" charset="0"/>
                <a:cs typeface="Arial" panose="020B0604020202020204" pitchFamily="34" charset="0"/>
              </a:rPr>
              <a:t>Abdulle</a:t>
            </a:r>
            <a:r>
              <a:rPr lang="en-US" dirty="0">
                <a:latin typeface="Arial" panose="020B0604020202020204" pitchFamily="34" charset="0"/>
                <a:cs typeface="Arial" panose="020B0604020202020204" pitchFamily="34" charset="0"/>
              </a:rPr>
              <a:t>, A.M.; </a:t>
            </a:r>
            <a:r>
              <a:rPr lang="en-US" dirty="0" err="1">
                <a:latin typeface="Arial" panose="020B0604020202020204" pitchFamily="34" charset="0"/>
                <a:cs typeface="Arial" panose="020B0604020202020204" pitchFamily="34" charset="0"/>
              </a:rPr>
              <a:t>Abebo</a:t>
            </a:r>
            <a:r>
              <a:rPr lang="en-US" dirty="0">
                <a:latin typeface="Arial" panose="020B0604020202020204" pitchFamily="34" charset="0"/>
                <a:cs typeface="Arial" panose="020B0604020202020204" pitchFamily="34" charset="0"/>
              </a:rPr>
              <a:t>, T.A.; </a:t>
            </a:r>
            <a:r>
              <a:rPr lang="en-US" dirty="0" err="1">
                <a:latin typeface="Arial" panose="020B0604020202020204" pitchFamily="34" charset="0"/>
                <a:cs typeface="Arial" panose="020B0604020202020204" pitchFamily="34" charset="0"/>
              </a:rPr>
              <a:t>Abera</a:t>
            </a:r>
            <a:r>
              <a:rPr lang="en-US" dirty="0">
                <a:latin typeface="Arial" panose="020B0604020202020204" pitchFamily="34" charset="0"/>
                <a:cs typeface="Arial" panose="020B0604020202020204" pitchFamily="34" charset="0"/>
              </a:rPr>
              <a:t>, S.F.; et al. GBD 2016 DALYs and HALE Collaborators. Global, regional, and national disability-adjusted life-years (DALYs) for 333 diseases and injuries and healthy life expectancy (HALE) for 195 countries and territories, 1990–2016: A systematic analysis for the Global Burden of Disease Study 2016. Lancet 2017, 390, 1260–1344. [</a:t>
            </a:r>
            <a:r>
              <a:rPr lang="en-US" dirty="0" err="1">
                <a:latin typeface="Arial" panose="020B0604020202020204" pitchFamily="34" charset="0"/>
                <a:cs typeface="Arial" panose="020B0604020202020204" pitchFamily="34" charset="0"/>
              </a:rPr>
              <a:t>CrossRef</a:t>
            </a:r>
            <a:r>
              <a:rPr lang="en-US" dirty="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2</a:t>
            </a:r>
            <a:r>
              <a:rPr lang="en-US" dirty="0">
                <a:latin typeface="Arial" panose="020B0604020202020204" pitchFamily="34" charset="0"/>
                <a:cs typeface="Arial" panose="020B0604020202020204" pitchFamily="34" charset="0"/>
              </a:rPr>
              <a:t>. Vigo, D.; </a:t>
            </a:r>
            <a:r>
              <a:rPr lang="en-US" dirty="0" err="1">
                <a:latin typeface="Arial" panose="020B0604020202020204" pitchFamily="34" charset="0"/>
                <a:cs typeface="Arial" panose="020B0604020202020204" pitchFamily="34" charset="0"/>
              </a:rPr>
              <a:t>Thornicroft</a:t>
            </a:r>
            <a:r>
              <a:rPr lang="en-US" dirty="0">
                <a:latin typeface="Arial" panose="020B0604020202020204" pitchFamily="34" charset="0"/>
                <a:cs typeface="Arial" panose="020B0604020202020204" pitchFamily="34" charset="0"/>
              </a:rPr>
              <a:t>, G.; </a:t>
            </a:r>
            <a:r>
              <a:rPr lang="en-US" dirty="0" err="1">
                <a:latin typeface="Arial" panose="020B0604020202020204" pitchFamily="34" charset="0"/>
                <a:cs typeface="Arial" panose="020B0604020202020204" pitchFamily="34" charset="0"/>
              </a:rPr>
              <a:t>Atun</a:t>
            </a:r>
            <a:r>
              <a:rPr lang="en-US" dirty="0">
                <a:latin typeface="Arial" panose="020B0604020202020204" pitchFamily="34" charset="0"/>
                <a:cs typeface="Arial" panose="020B0604020202020204" pitchFamily="34" charset="0"/>
              </a:rPr>
              <a:t>, R. Estimating the true global burden of mental illness. Lancet Psychiatry 2016, 3, 171–178. [</a:t>
            </a:r>
            <a:r>
              <a:rPr lang="en-US" dirty="0" err="1">
                <a:latin typeface="Arial" panose="020B0604020202020204" pitchFamily="34" charset="0"/>
                <a:cs typeface="Arial" panose="020B0604020202020204" pitchFamily="34" charset="0"/>
              </a:rPr>
              <a:t>CrossRef</a:t>
            </a:r>
            <a:r>
              <a:rPr lang="en-US" dirty="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3</a:t>
            </a:r>
            <a:r>
              <a:rPr lang="en-US" dirty="0">
                <a:latin typeface="Arial" panose="020B0604020202020204" pitchFamily="34" charset="0"/>
                <a:cs typeface="Arial" panose="020B0604020202020204" pitchFamily="34" charset="0"/>
              </a:rPr>
              <a:t>. World Health Organization. Management of Physical Health Conditions in Adults with Severe Mental Disorders: WHO Guidelines; World Health Organization: Geneva, Switzerland, </a:t>
            </a:r>
            <a:r>
              <a:rPr lang="en-US" dirty="0" smtClean="0">
                <a:latin typeface="Arial" panose="020B0604020202020204" pitchFamily="34" charset="0"/>
                <a:cs typeface="Arial" panose="020B0604020202020204" pitchFamily="34" charset="0"/>
              </a:rPr>
              <a:t>2018risk </a:t>
            </a:r>
            <a:r>
              <a:rPr lang="en-US" dirty="0">
                <a:latin typeface="Arial" panose="020B0604020202020204" pitchFamily="34" charset="0"/>
                <a:cs typeface="Arial" panose="020B0604020202020204" pitchFamily="34" charset="0"/>
              </a:rPr>
              <a:t>factor</a:t>
            </a:r>
            <a:endParaRPr lang="x-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07910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228BCD-18F2-CA09-11AF-EDBE4FD13A41}"/>
              </a:ext>
            </a:extLst>
          </p:cNvPr>
          <p:cNvSpPr>
            <a:spLocks noGrp="1"/>
          </p:cNvSpPr>
          <p:nvPr>
            <p:ph type="title"/>
          </p:nvPr>
        </p:nvSpPr>
        <p:spPr/>
        <p:txBody>
          <a:bodyPr>
            <a:normAutofit/>
          </a:bodyPr>
          <a:lstStyle/>
          <a:p>
            <a:pPr algn="ctr"/>
            <a:r>
              <a:rPr lang="en-US" sz="3600" b="1" dirty="0"/>
              <a:t>OUTLINE</a:t>
            </a:r>
            <a:endParaRPr lang="x-none" sz="3600" b="1" dirty="0"/>
          </a:p>
        </p:txBody>
      </p:sp>
      <p:sp>
        <p:nvSpPr>
          <p:cNvPr id="3" name="Content Placeholder 2">
            <a:extLst>
              <a:ext uri="{FF2B5EF4-FFF2-40B4-BE49-F238E27FC236}">
                <a16:creationId xmlns="" xmlns:a16="http://schemas.microsoft.com/office/drawing/2014/main" id="{C1A624F5-643C-C7AF-5F06-AA9CA17BC949}"/>
              </a:ext>
            </a:extLst>
          </p:cNvPr>
          <p:cNvSpPr>
            <a:spLocks noGrp="1"/>
          </p:cNvSpPr>
          <p:nvPr>
            <p:ph idx="1"/>
          </p:nvPr>
        </p:nvSpPr>
        <p:spPr/>
        <p:txBody>
          <a:bodyPr>
            <a:normAutofit fontScale="85000" lnSpcReduction="20000"/>
          </a:bodyPr>
          <a:lstStyle/>
          <a:p>
            <a:r>
              <a:rPr lang="en-US" dirty="0"/>
              <a:t>INTRODUCTION</a:t>
            </a:r>
          </a:p>
          <a:p>
            <a:r>
              <a:rPr lang="en-US" dirty="0"/>
              <a:t>DEFINITIONS OF SOME </a:t>
            </a:r>
            <a:r>
              <a:rPr lang="en-US" dirty="0" smtClean="0"/>
              <a:t>TERMS</a:t>
            </a:r>
            <a:endParaRPr lang="en-US" dirty="0"/>
          </a:p>
          <a:p>
            <a:r>
              <a:rPr lang="en-US" dirty="0"/>
              <a:t>ANTEPARTUM PSYCHIATRIC </a:t>
            </a:r>
            <a:r>
              <a:rPr lang="en-US" dirty="0" smtClean="0"/>
              <a:t>DISORDERS</a:t>
            </a:r>
          </a:p>
          <a:p>
            <a:r>
              <a:rPr lang="en-US" dirty="0"/>
              <a:t> </a:t>
            </a:r>
            <a:r>
              <a:rPr lang="en-US" dirty="0" smtClean="0"/>
              <a:t>    RISKS FACTORS</a:t>
            </a:r>
          </a:p>
          <a:p>
            <a:r>
              <a:rPr lang="en-US" dirty="0"/>
              <a:t> </a:t>
            </a:r>
            <a:r>
              <a:rPr lang="en-US" dirty="0" smtClean="0"/>
              <a:t>    MDD,PSYCHOSIS,BORDERLINE PERSONALITY DISODER</a:t>
            </a:r>
          </a:p>
          <a:p>
            <a:r>
              <a:rPr lang="en-US" dirty="0" smtClean="0"/>
              <a:t>DILEMMAS</a:t>
            </a:r>
            <a:endParaRPr lang="en-US" dirty="0"/>
          </a:p>
          <a:p>
            <a:r>
              <a:rPr lang="en-US" dirty="0"/>
              <a:t>PSYCHOTROPICS IN </a:t>
            </a:r>
            <a:r>
              <a:rPr lang="en-US" dirty="0" smtClean="0"/>
              <a:t>PREGNANCY AND BREAST FEEDING</a:t>
            </a:r>
          </a:p>
          <a:p>
            <a:r>
              <a:rPr lang="en-US" dirty="0" smtClean="0"/>
              <a:t>NAVIGATING THE DILEMMAS</a:t>
            </a:r>
            <a:endParaRPr lang="en-US" dirty="0"/>
          </a:p>
          <a:p>
            <a:r>
              <a:rPr lang="en-US" dirty="0"/>
              <a:t>RECOMMENDATIONS</a:t>
            </a:r>
          </a:p>
          <a:p>
            <a:r>
              <a:rPr lang="en-US" dirty="0"/>
              <a:t>CONCLUSION</a:t>
            </a:r>
          </a:p>
          <a:p>
            <a:r>
              <a:rPr lang="en-US" dirty="0"/>
              <a:t>REFERENCES</a:t>
            </a:r>
          </a:p>
          <a:p>
            <a:endParaRPr lang="x-none" dirty="0"/>
          </a:p>
        </p:txBody>
      </p:sp>
    </p:spTree>
    <p:extLst>
      <p:ext uri="{BB962C8B-B14F-4D97-AF65-F5344CB8AC3E}">
        <p14:creationId xmlns:p14="http://schemas.microsoft.com/office/powerpoint/2010/main" val="17881115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REFERENCES</a:t>
            </a:r>
            <a:endParaRPr lang="en-US" sz="3600" b="1" dirty="0"/>
          </a:p>
        </p:txBody>
      </p:sp>
      <p:sp>
        <p:nvSpPr>
          <p:cNvPr id="3" name="Content Placeholder 2"/>
          <p:cNvSpPr>
            <a:spLocks noGrp="1"/>
          </p:cNvSpPr>
          <p:nvPr>
            <p:ph idx="1"/>
          </p:nvPr>
        </p:nvSpPr>
        <p:spPr/>
        <p:txBody>
          <a:bodyPr>
            <a:normAutofit fontScale="77500" lnSpcReduction="20000"/>
          </a:bodyPr>
          <a:lstStyle/>
          <a:p>
            <a:r>
              <a:rPr lang="en-US" dirty="0" smtClean="0">
                <a:latin typeface="Arial Narrow" panose="020B0606020202030204" pitchFamily="34" charset="0"/>
              </a:rPr>
              <a:t>4</a:t>
            </a:r>
            <a:r>
              <a:rPr lang="en-US" dirty="0">
                <a:latin typeface="Arial Narrow" panose="020B0606020202030204" pitchFamily="34" charset="0"/>
              </a:rPr>
              <a:t>. </a:t>
            </a:r>
            <a:r>
              <a:rPr lang="en-US" dirty="0" err="1">
                <a:latin typeface="Arial Narrow" panose="020B0606020202030204" pitchFamily="34" charset="0"/>
              </a:rPr>
              <a:t>Vesga-López</a:t>
            </a:r>
            <a:r>
              <a:rPr lang="en-US" dirty="0">
                <a:latin typeface="Arial Narrow" panose="020B0606020202030204" pitchFamily="34" charset="0"/>
              </a:rPr>
              <a:t>, O.; Blanco, C.; Keyes, K.; </a:t>
            </a:r>
            <a:r>
              <a:rPr lang="en-US" dirty="0" err="1">
                <a:latin typeface="Arial Narrow" panose="020B0606020202030204" pitchFamily="34" charset="0"/>
              </a:rPr>
              <a:t>Olfson</a:t>
            </a:r>
            <a:r>
              <a:rPr lang="en-US" dirty="0">
                <a:latin typeface="Arial Narrow" panose="020B0606020202030204" pitchFamily="34" charset="0"/>
              </a:rPr>
              <a:t>, M.; Grant, B.F.; </a:t>
            </a:r>
            <a:r>
              <a:rPr lang="en-US" dirty="0" err="1">
                <a:latin typeface="Arial Narrow" panose="020B0606020202030204" pitchFamily="34" charset="0"/>
              </a:rPr>
              <a:t>Hasin</a:t>
            </a:r>
            <a:r>
              <a:rPr lang="en-US" dirty="0">
                <a:latin typeface="Arial Narrow" panose="020B0606020202030204" pitchFamily="34" charset="0"/>
              </a:rPr>
              <a:t>, D.S. Psychiatric Disorders in Pregnant and Postpartum Women in the United States. Arch. Gen. Psychiatry 2008, 65, 805–815</a:t>
            </a:r>
            <a:r>
              <a:rPr lang="en-US" dirty="0" smtClean="0">
                <a:latin typeface="Arial Narrow" panose="020B0606020202030204" pitchFamily="34" charset="0"/>
              </a:rPr>
              <a:t>.</a:t>
            </a:r>
          </a:p>
          <a:p>
            <a:r>
              <a:rPr lang="en-US" dirty="0" smtClean="0">
                <a:latin typeface="Arial Narrow" panose="020B0606020202030204" pitchFamily="34" charset="0"/>
              </a:rPr>
              <a:t>5</a:t>
            </a:r>
            <a:r>
              <a:rPr lang="en-US" dirty="0">
                <a:latin typeface="Arial Narrow" panose="020B0606020202030204" pitchFamily="34" charset="0"/>
              </a:rPr>
              <a:t>. Hanley, G.E.; </a:t>
            </a:r>
            <a:r>
              <a:rPr lang="en-US" dirty="0" err="1">
                <a:latin typeface="Arial Narrow" panose="020B0606020202030204" pitchFamily="34" charset="0"/>
              </a:rPr>
              <a:t>Mintzes</a:t>
            </a:r>
            <a:r>
              <a:rPr lang="en-US" dirty="0">
                <a:latin typeface="Arial Narrow" panose="020B0606020202030204" pitchFamily="34" charset="0"/>
              </a:rPr>
              <a:t>, B. Patterns of psychotropic medicine use in pregnancy in the United States from 2006 to 2011 among women with private insurance. BMC Pregnancy Childbirth 2014, 14, 242</a:t>
            </a:r>
            <a:r>
              <a:rPr lang="en-US" dirty="0" smtClean="0">
                <a:latin typeface="Arial Narrow" panose="020B0606020202030204" pitchFamily="34" charset="0"/>
              </a:rPr>
              <a:t>.</a:t>
            </a:r>
          </a:p>
          <a:p>
            <a:r>
              <a:rPr lang="en-US" dirty="0" smtClean="0">
                <a:latin typeface="Arial Narrow" panose="020B0606020202030204" pitchFamily="34" charset="0"/>
              </a:rPr>
              <a:t> </a:t>
            </a:r>
            <a:r>
              <a:rPr lang="en-US" dirty="0">
                <a:latin typeface="Arial Narrow" panose="020B0606020202030204" pitchFamily="34" charset="0"/>
              </a:rPr>
              <a:t>6. </a:t>
            </a:r>
            <a:r>
              <a:rPr lang="en-US" dirty="0" err="1">
                <a:latin typeface="Arial Narrow" panose="020B0606020202030204" pitchFamily="34" charset="0"/>
              </a:rPr>
              <a:t>Bjørnebekk</a:t>
            </a:r>
            <a:r>
              <a:rPr lang="en-US" dirty="0">
                <a:latin typeface="Arial Narrow" panose="020B0606020202030204" pitchFamily="34" charset="0"/>
              </a:rPr>
              <a:t>, A.; </a:t>
            </a:r>
            <a:r>
              <a:rPr lang="en-US" dirty="0" err="1">
                <a:latin typeface="Arial Narrow" panose="020B0606020202030204" pitchFamily="34" charset="0"/>
              </a:rPr>
              <a:t>Siqveland</a:t>
            </a:r>
            <a:r>
              <a:rPr lang="en-US" dirty="0">
                <a:latin typeface="Arial Narrow" panose="020B0606020202030204" pitchFamily="34" charset="0"/>
              </a:rPr>
              <a:t>, T.S.; </a:t>
            </a:r>
            <a:r>
              <a:rPr lang="en-US" dirty="0" err="1">
                <a:latin typeface="Arial Narrow" panose="020B0606020202030204" pitchFamily="34" charset="0"/>
              </a:rPr>
              <a:t>Haabrekke</a:t>
            </a:r>
            <a:r>
              <a:rPr lang="en-US" dirty="0">
                <a:latin typeface="Arial Narrow" panose="020B0606020202030204" pitchFamily="34" charset="0"/>
              </a:rPr>
              <a:t>, K.; Moe, V.; </a:t>
            </a:r>
            <a:r>
              <a:rPr lang="en-US" dirty="0" err="1">
                <a:latin typeface="Arial Narrow" panose="020B0606020202030204" pitchFamily="34" charset="0"/>
              </a:rPr>
              <a:t>Slinning</a:t>
            </a:r>
            <a:r>
              <a:rPr lang="en-US" dirty="0">
                <a:latin typeface="Arial Narrow" panose="020B0606020202030204" pitchFamily="34" charset="0"/>
              </a:rPr>
              <a:t>, K.; </a:t>
            </a:r>
            <a:r>
              <a:rPr lang="en-US" dirty="0" err="1">
                <a:latin typeface="Arial Narrow" panose="020B0606020202030204" pitchFamily="34" charset="0"/>
              </a:rPr>
              <a:t>Fjell</a:t>
            </a:r>
            <a:r>
              <a:rPr lang="en-US" dirty="0">
                <a:latin typeface="Arial Narrow" panose="020B0606020202030204" pitchFamily="34" charset="0"/>
              </a:rPr>
              <a:t>, A.M.; </a:t>
            </a:r>
            <a:r>
              <a:rPr lang="en-US" dirty="0" err="1">
                <a:latin typeface="Arial Narrow" panose="020B0606020202030204" pitchFamily="34" charset="0"/>
              </a:rPr>
              <a:t>Walhovd</a:t>
            </a:r>
            <a:r>
              <a:rPr lang="en-US" dirty="0">
                <a:latin typeface="Arial Narrow" panose="020B0606020202030204" pitchFamily="34" charset="0"/>
              </a:rPr>
              <a:t>, K.B. Development of children born to mothers with mental health problems: Subcortical volumes and cognitive performance at 4 1 2 years. Eur. Child </a:t>
            </a:r>
            <a:r>
              <a:rPr lang="en-US" dirty="0" err="1">
                <a:latin typeface="Arial Narrow" panose="020B0606020202030204" pitchFamily="34" charset="0"/>
              </a:rPr>
              <a:t>Adolesc</a:t>
            </a:r>
            <a:r>
              <a:rPr lang="en-US" dirty="0">
                <a:latin typeface="Arial Narrow" panose="020B0606020202030204" pitchFamily="34" charset="0"/>
              </a:rPr>
              <a:t>. Psychiatry 2014, 24, 115–118</a:t>
            </a:r>
            <a:r>
              <a:rPr lang="en-US" dirty="0" smtClean="0">
                <a:latin typeface="Arial Narrow" panose="020B0606020202030204" pitchFamily="34" charset="0"/>
              </a:rPr>
              <a:t>.</a:t>
            </a:r>
          </a:p>
          <a:p>
            <a:r>
              <a:rPr lang="en-US" dirty="0" smtClean="0">
                <a:latin typeface="Arial Narrow" panose="020B0606020202030204" pitchFamily="34" charset="0"/>
              </a:rPr>
              <a:t> </a:t>
            </a:r>
            <a:r>
              <a:rPr lang="en-US" dirty="0">
                <a:latin typeface="Arial Narrow" panose="020B0606020202030204" pitchFamily="34" charset="0"/>
              </a:rPr>
              <a:t>7. </a:t>
            </a:r>
            <a:r>
              <a:rPr lang="en-US" dirty="0" err="1">
                <a:latin typeface="Arial Narrow" panose="020B0606020202030204" pitchFamily="34" charset="0"/>
              </a:rPr>
              <a:t>Bodén</a:t>
            </a:r>
            <a:r>
              <a:rPr lang="en-US" dirty="0">
                <a:latin typeface="Arial Narrow" panose="020B0606020202030204" pitchFamily="34" charset="0"/>
              </a:rPr>
              <a:t>, R.; Lundgren, M.; Brandt, L.; </a:t>
            </a:r>
            <a:r>
              <a:rPr lang="en-US" dirty="0" err="1">
                <a:latin typeface="Arial Narrow" panose="020B0606020202030204" pitchFamily="34" charset="0"/>
              </a:rPr>
              <a:t>Reutfors</a:t>
            </a:r>
            <a:r>
              <a:rPr lang="en-US" dirty="0">
                <a:latin typeface="Arial Narrow" panose="020B0606020202030204" pitchFamily="34" charset="0"/>
              </a:rPr>
              <a:t>, J.; Andersen, M.; </a:t>
            </a:r>
            <a:r>
              <a:rPr lang="en-US" dirty="0" err="1">
                <a:latin typeface="Arial Narrow" panose="020B0606020202030204" pitchFamily="34" charset="0"/>
              </a:rPr>
              <a:t>Kieler</a:t>
            </a:r>
            <a:r>
              <a:rPr lang="en-US" dirty="0">
                <a:latin typeface="Arial Narrow" panose="020B0606020202030204" pitchFamily="34" charset="0"/>
              </a:rPr>
              <a:t>, H. Risks of adverse pregnancy and birth outcomes in women treated or not treated with mood </a:t>
            </a:r>
            <a:r>
              <a:rPr lang="en-US" dirty="0" err="1">
                <a:latin typeface="Arial Narrow" panose="020B0606020202030204" pitchFamily="34" charset="0"/>
              </a:rPr>
              <a:t>stabilisers</a:t>
            </a:r>
            <a:r>
              <a:rPr lang="en-US" dirty="0">
                <a:latin typeface="Arial Narrow" panose="020B0606020202030204" pitchFamily="34" charset="0"/>
              </a:rPr>
              <a:t> for bipolar disorder: Population based cohort study. BMJ 2012, 345, e7085. </a:t>
            </a:r>
            <a:endParaRPr lang="en-US" dirty="0" smtClean="0">
              <a:latin typeface="Arial Narrow" panose="020B0606020202030204" pitchFamily="34" charset="0"/>
            </a:endParaRPr>
          </a:p>
          <a:p>
            <a:r>
              <a:rPr lang="en-US" dirty="0" smtClean="0">
                <a:latin typeface="Arial Narrow" panose="020B0606020202030204" pitchFamily="34" charset="0"/>
              </a:rPr>
              <a:t>8</a:t>
            </a:r>
            <a:r>
              <a:rPr lang="en-US" dirty="0">
                <a:latin typeface="Arial Narrow" panose="020B0606020202030204" pitchFamily="34" charset="0"/>
              </a:rPr>
              <a:t>. </a:t>
            </a:r>
            <a:r>
              <a:rPr lang="en-US" dirty="0" err="1">
                <a:latin typeface="Arial Narrow" panose="020B0606020202030204" pitchFamily="34" charset="0"/>
              </a:rPr>
              <a:t>Viguera</a:t>
            </a:r>
            <a:r>
              <a:rPr lang="en-US" dirty="0">
                <a:latin typeface="Arial Narrow" panose="020B0606020202030204" pitchFamily="34" charset="0"/>
              </a:rPr>
              <a:t>, A.C.; Whitfield, T.; </a:t>
            </a:r>
            <a:r>
              <a:rPr lang="en-US" dirty="0" err="1">
                <a:latin typeface="Arial Narrow" panose="020B0606020202030204" pitchFamily="34" charset="0"/>
              </a:rPr>
              <a:t>Baldessarini</a:t>
            </a:r>
            <a:r>
              <a:rPr lang="en-US" dirty="0">
                <a:latin typeface="Arial Narrow" panose="020B0606020202030204" pitchFamily="34" charset="0"/>
              </a:rPr>
              <a:t>, R.J.; Newport, D.J.; Stowe, Z.; </a:t>
            </a:r>
            <a:r>
              <a:rPr lang="en-US" dirty="0" err="1">
                <a:latin typeface="Arial Narrow" panose="020B0606020202030204" pitchFamily="34" charset="0"/>
              </a:rPr>
              <a:t>Reminick</a:t>
            </a:r>
            <a:r>
              <a:rPr lang="en-US" dirty="0">
                <a:latin typeface="Arial Narrow" panose="020B0606020202030204" pitchFamily="34" charset="0"/>
              </a:rPr>
              <a:t>, A.; </a:t>
            </a:r>
            <a:r>
              <a:rPr lang="en-US" dirty="0" err="1">
                <a:latin typeface="Arial Narrow" panose="020B0606020202030204" pitchFamily="34" charset="0"/>
              </a:rPr>
              <a:t>Zurick</a:t>
            </a:r>
            <a:r>
              <a:rPr lang="en-US" dirty="0">
                <a:latin typeface="Arial Narrow" panose="020B0606020202030204" pitchFamily="34" charset="0"/>
              </a:rPr>
              <a:t>, A.; Cohen, L.S. Risk of Recurrence in Women With Bipolar Disorder During Pregnancy: Prospective Study of Mood Stabilizer Discontinuation. Am. J. Psychiatry 2007, 164, 1817–1824. </a:t>
            </a:r>
          </a:p>
        </p:txBody>
      </p:sp>
    </p:spTree>
    <p:extLst>
      <p:ext uri="{BB962C8B-B14F-4D97-AF65-F5344CB8AC3E}">
        <p14:creationId xmlns:p14="http://schemas.microsoft.com/office/powerpoint/2010/main" val="12950199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REFERENCES</a:t>
            </a:r>
            <a:endParaRPr lang="en-US" sz="3600" b="1" dirty="0"/>
          </a:p>
        </p:txBody>
      </p:sp>
      <p:sp>
        <p:nvSpPr>
          <p:cNvPr id="3" name="Content Placeholder 2"/>
          <p:cNvSpPr>
            <a:spLocks noGrp="1"/>
          </p:cNvSpPr>
          <p:nvPr>
            <p:ph idx="1"/>
          </p:nvPr>
        </p:nvSpPr>
        <p:spPr/>
        <p:txBody>
          <a:bodyPr>
            <a:normAutofit fontScale="77500" lnSpcReduction="20000"/>
          </a:bodyPr>
          <a:lstStyle/>
          <a:p>
            <a:r>
              <a:rPr lang="en-US" dirty="0"/>
              <a:t>9. </a:t>
            </a:r>
            <a:r>
              <a:rPr lang="en-US" dirty="0" err="1"/>
              <a:t>Spielvogel</a:t>
            </a:r>
            <a:r>
              <a:rPr lang="en-US" dirty="0"/>
              <a:t>, A.; Wile, J. Treatment and Outcomes of Psychotic Patients During Pregnancy and Childbirth. Birth 1992, 19, 131–137. </a:t>
            </a:r>
            <a:r>
              <a:rPr lang="en-US" dirty="0" smtClean="0"/>
              <a:t> </a:t>
            </a:r>
          </a:p>
          <a:p>
            <a:r>
              <a:rPr lang="en-US" dirty="0" smtClean="0"/>
              <a:t>10</a:t>
            </a:r>
            <a:r>
              <a:rPr lang="en-US" dirty="0"/>
              <a:t>. Stern, T.A. (Ed.) Massachusetts General Hospital Handbook of General Hospital Psychiatry, 7th ed.; Saunders: Edinburgh, UK; Elsevier: Edinburgh, UK, 2018. </a:t>
            </a:r>
            <a:endParaRPr lang="en-US" dirty="0" smtClean="0"/>
          </a:p>
          <a:p>
            <a:r>
              <a:rPr lang="en-US" dirty="0" smtClean="0"/>
              <a:t>11</a:t>
            </a:r>
            <a:r>
              <a:rPr lang="en-US" dirty="0"/>
              <a:t>. </a:t>
            </a:r>
            <a:r>
              <a:rPr lang="en-US" dirty="0" err="1"/>
              <a:t>Yatham</a:t>
            </a:r>
            <a:r>
              <a:rPr lang="en-US" dirty="0"/>
              <a:t>, L.N.; Kennedy, S.H.; Parikh, S.V.; Schaffer, A.; Beaulieu, S.; </a:t>
            </a:r>
            <a:r>
              <a:rPr lang="en-US" dirty="0" err="1"/>
              <a:t>Alda</a:t>
            </a:r>
            <a:r>
              <a:rPr lang="en-US" dirty="0"/>
              <a:t>, M.; O’Donovan, C.; </a:t>
            </a:r>
            <a:r>
              <a:rPr lang="en-US" dirty="0" err="1"/>
              <a:t>MacQueen</a:t>
            </a:r>
            <a:r>
              <a:rPr lang="en-US" dirty="0"/>
              <a:t>, G.; McIntyre, R.S.; Sharma, V.; et al. Canadian Network for Mood and Anxiety Treatments (CANMAT) and International Society for Bipolar Disorders (ISBD) collaborative update of CANMAT guidelines for the management of patients with bipolar disorder: Update 2013. Bipolar </a:t>
            </a:r>
            <a:r>
              <a:rPr lang="en-US" dirty="0" err="1" smtClean="0"/>
              <a:t>Disord</a:t>
            </a:r>
            <a:r>
              <a:rPr lang="en-US" dirty="0"/>
              <a:t>. 2012, 15, 1–44</a:t>
            </a:r>
            <a:r>
              <a:rPr lang="en-US" dirty="0" smtClean="0"/>
              <a:t>.</a:t>
            </a:r>
          </a:p>
          <a:p>
            <a:r>
              <a:rPr lang="en-US" dirty="0" smtClean="0"/>
              <a:t> </a:t>
            </a:r>
            <a:r>
              <a:rPr lang="en-US" dirty="0"/>
              <a:t>12. Sachs, G.S. Psychosocial Interventions as Adjunctive Therapy for Bipolar Disorder. J. </a:t>
            </a:r>
            <a:r>
              <a:rPr lang="en-US" dirty="0" smtClean="0"/>
              <a:t>Psychiatry. </a:t>
            </a:r>
            <a:r>
              <a:rPr lang="en-US" dirty="0" err="1"/>
              <a:t>Pract</a:t>
            </a:r>
            <a:r>
              <a:rPr lang="en-US" dirty="0"/>
              <a:t>. 2008, 14, 39–44</a:t>
            </a:r>
            <a:r>
              <a:rPr lang="en-US" dirty="0" smtClean="0"/>
              <a:t>.</a:t>
            </a:r>
          </a:p>
          <a:p>
            <a:endParaRPr lang="en-US" dirty="0"/>
          </a:p>
        </p:txBody>
      </p:sp>
    </p:spTree>
    <p:extLst>
      <p:ext uri="{BB962C8B-B14F-4D97-AF65-F5344CB8AC3E}">
        <p14:creationId xmlns:p14="http://schemas.microsoft.com/office/powerpoint/2010/main" val="35838181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REFERENCES</a:t>
            </a:r>
            <a:endParaRPr lang="en-US" sz="3600" b="1" dirty="0"/>
          </a:p>
        </p:txBody>
      </p:sp>
      <p:sp>
        <p:nvSpPr>
          <p:cNvPr id="3" name="Content Placeholder 2"/>
          <p:cNvSpPr>
            <a:spLocks noGrp="1"/>
          </p:cNvSpPr>
          <p:nvPr>
            <p:ph idx="1"/>
          </p:nvPr>
        </p:nvSpPr>
        <p:spPr/>
        <p:txBody>
          <a:bodyPr>
            <a:normAutofit fontScale="77500" lnSpcReduction="20000"/>
          </a:bodyPr>
          <a:lstStyle/>
          <a:p>
            <a:r>
              <a:rPr lang="en-US" dirty="0"/>
              <a:t>13. Lieberman, J.A.; Stroup, T.S.; </a:t>
            </a:r>
            <a:r>
              <a:rPr lang="en-US" dirty="0" err="1"/>
              <a:t>McEvoy</a:t>
            </a:r>
            <a:r>
              <a:rPr lang="en-US" dirty="0"/>
              <a:t>, J.P.; Swartz, M.S.; </a:t>
            </a:r>
            <a:r>
              <a:rPr lang="en-US" dirty="0" err="1"/>
              <a:t>Rosenheck</a:t>
            </a:r>
            <a:r>
              <a:rPr lang="en-US" dirty="0"/>
              <a:t>, R.A.; Perkins, D.O.; Keefe, R.S.E.; Davis, S.M.; Davis, C.E.; </a:t>
            </a:r>
            <a:r>
              <a:rPr lang="en-US" dirty="0" err="1"/>
              <a:t>Lebowitz</a:t>
            </a:r>
            <a:r>
              <a:rPr lang="en-US" dirty="0"/>
              <a:t>, B.D.; et al. Effectiveness of Antipsychotic Drugs in Patients with Chronic Schizophrenia. N. Engl. J. Med. 2005, 353, 1209–1223</a:t>
            </a:r>
            <a:r>
              <a:rPr lang="en-US" dirty="0" smtClean="0"/>
              <a:t>.</a:t>
            </a:r>
          </a:p>
          <a:p>
            <a:r>
              <a:rPr lang="en-US" dirty="0" smtClean="0"/>
              <a:t>14</a:t>
            </a:r>
            <a:r>
              <a:rPr lang="en-US" dirty="0"/>
              <a:t>. </a:t>
            </a:r>
            <a:r>
              <a:rPr lang="en-US" dirty="0" err="1"/>
              <a:t>Novick</a:t>
            </a:r>
            <a:r>
              <a:rPr lang="en-US" dirty="0"/>
              <a:t>, D.; </a:t>
            </a:r>
            <a:r>
              <a:rPr lang="en-US" dirty="0" err="1"/>
              <a:t>Haro</a:t>
            </a:r>
            <a:r>
              <a:rPr lang="en-US" dirty="0"/>
              <a:t>, J.M.; Suarez, D.; Perez, V.; </a:t>
            </a:r>
            <a:r>
              <a:rPr lang="en-US" dirty="0" err="1"/>
              <a:t>Dittmann</a:t>
            </a:r>
            <a:r>
              <a:rPr lang="en-US" dirty="0"/>
              <a:t>, R.W.; Haddad, P. Predictors and clinical consequences of </a:t>
            </a:r>
            <a:r>
              <a:rPr lang="en-US" dirty="0" err="1"/>
              <a:t>nonadherence</a:t>
            </a:r>
            <a:r>
              <a:rPr lang="en-US" dirty="0"/>
              <a:t> with antipsychotic medication in the outpatient treatment of schizophrenia. Psychiatry Res. 2010, 176, 109–113</a:t>
            </a:r>
            <a:r>
              <a:rPr lang="en-US" dirty="0" smtClean="0"/>
              <a:t>.</a:t>
            </a:r>
          </a:p>
          <a:p>
            <a:r>
              <a:rPr lang="en-US" dirty="0" smtClean="0"/>
              <a:t>15</a:t>
            </a:r>
            <a:r>
              <a:rPr lang="en-US" dirty="0"/>
              <a:t>. </a:t>
            </a:r>
            <a:r>
              <a:rPr lang="en-US" dirty="0" err="1"/>
              <a:t>Ascher-Svanum</a:t>
            </a:r>
            <a:r>
              <a:rPr lang="en-US" dirty="0"/>
              <a:t>, H.; </a:t>
            </a:r>
            <a:r>
              <a:rPr lang="en-US" dirty="0" err="1"/>
              <a:t>Faries</a:t>
            </a:r>
            <a:r>
              <a:rPr lang="en-US" dirty="0"/>
              <a:t>, D.E.; Zhu, B.; Ernst, F.R.; Swartz, M.S.; Swanson, J.W. Medication Adherence and Long-Term Functional Outcomes in the Treatment of Schizophrenia in Usual Care. J. </a:t>
            </a:r>
            <a:r>
              <a:rPr lang="en-US" dirty="0" err="1"/>
              <a:t>Clin</a:t>
            </a:r>
            <a:r>
              <a:rPr lang="en-US" dirty="0"/>
              <a:t>. Psychiatry 2006, 67, 453–460</a:t>
            </a:r>
            <a:r>
              <a:rPr lang="en-US" dirty="0" smtClean="0"/>
              <a:t>.</a:t>
            </a:r>
            <a:endParaRPr lang="en-US" dirty="0"/>
          </a:p>
        </p:txBody>
      </p:sp>
    </p:spTree>
    <p:extLst>
      <p:ext uri="{BB962C8B-B14F-4D97-AF65-F5344CB8AC3E}">
        <p14:creationId xmlns:p14="http://schemas.microsoft.com/office/powerpoint/2010/main" val="9657990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r>
              <a:rPr lang="en-US" dirty="0" smtClean="0"/>
              <a:t>Thank you All</a:t>
            </a:r>
            <a:endParaRPr lang="en-US" dirty="0"/>
          </a:p>
        </p:txBody>
      </p:sp>
    </p:spTree>
    <p:extLst>
      <p:ext uri="{BB962C8B-B14F-4D97-AF65-F5344CB8AC3E}">
        <p14:creationId xmlns:p14="http://schemas.microsoft.com/office/powerpoint/2010/main" val="39020052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8BBA527-121B-3240-0BBB-AB598850D8B0}"/>
              </a:ext>
            </a:extLst>
          </p:cNvPr>
          <p:cNvSpPr>
            <a:spLocks noGrp="1"/>
          </p:cNvSpPr>
          <p:nvPr>
            <p:ph type="title"/>
          </p:nvPr>
        </p:nvSpPr>
        <p:spPr/>
        <p:txBody>
          <a:bodyPr>
            <a:normAutofit/>
          </a:bodyPr>
          <a:lstStyle/>
          <a:p>
            <a:pPr algn="ctr"/>
            <a:r>
              <a:rPr lang="en-US" sz="3600" b="1" dirty="0"/>
              <a:t>INTRODUCTION</a:t>
            </a:r>
            <a:endParaRPr lang="x-none" sz="3600" b="1" dirty="0"/>
          </a:p>
        </p:txBody>
      </p:sp>
      <p:sp>
        <p:nvSpPr>
          <p:cNvPr id="3" name="Content Placeholder 2">
            <a:extLst>
              <a:ext uri="{FF2B5EF4-FFF2-40B4-BE49-F238E27FC236}">
                <a16:creationId xmlns="" xmlns:a16="http://schemas.microsoft.com/office/drawing/2014/main" id="{D7267998-F805-D0E2-4021-600DB7D018B6}"/>
              </a:ext>
            </a:extLst>
          </p:cNvPr>
          <p:cNvSpPr>
            <a:spLocks noGrp="1"/>
          </p:cNvSpPr>
          <p:nvPr>
            <p:ph idx="1"/>
          </p:nvPr>
        </p:nvSpPr>
        <p:spPr/>
        <p:txBody>
          <a:bodyPr>
            <a:normAutofit fontScale="85000" lnSpcReduction="20000"/>
          </a:bodyPr>
          <a:lstStyle/>
          <a:p>
            <a:r>
              <a:rPr lang="en-US" dirty="0"/>
              <a:t>AS ESTIMATED 500,000 PREGNANCIES IN THE UNITED STATES EACH YEAR INVOLVE WOMEN WHO HAVE OR WHO WILL DEVELOP PSYCHIATRIC ILLNESS DURING THE PREGNANCY.</a:t>
            </a:r>
          </a:p>
          <a:p>
            <a:r>
              <a:rPr lang="en-US" dirty="0"/>
              <a:t>ESTIMATES SUGGEST THAT PSYCHIATRIC MORBIDITY, INCLUDING DEPRESSION AND ANXIETY, AFFECTS BETWEEN 12.5  AND OVER 50%  OF PREGNANT WOMEN IN NIGERIA.</a:t>
            </a:r>
          </a:p>
          <a:p>
            <a:r>
              <a:rPr lang="en-US" dirty="0"/>
              <a:t>THE USE OF PSYCHOTROPIC MEDICATIONS IN THESE WOMEN IS A CONCERN BECAUSE OF RISKS OF ADVERSE </a:t>
            </a:r>
            <a:r>
              <a:rPr lang="en-US" dirty="0" smtClean="0"/>
              <a:t>PERINATAL </a:t>
            </a:r>
            <a:r>
              <a:rPr lang="en-US" dirty="0"/>
              <a:t>AND </a:t>
            </a:r>
            <a:r>
              <a:rPr lang="en-US" dirty="0" smtClean="0"/>
              <a:t>POSTNATAL </a:t>
            </a:r>
            <a:r>
              <a:rPr lang="en-US" dirty="0"/>
              <a:t>OUTCOMES.</a:t>
            </a:r>
          </a:p>
          <a:p>
            <a:r>
              <a:rPr lang="en-US" dirty="0"/>
              <a:t>ADVISING THE WOMEN TO DISCONTINUE MEDICATION PRESENTS NEW RISKS ASSOCIATED WITH UNTREATED OR INADEQUATELY TREATED ILLNESS, SUCH AS POOR ADHERENCE TO PRENATAL CARE, INADEQUATE NUTRITION , AND INCREASEDD ALCOHOL AND TOBACCO USE.</a:t>
            </a:r>
            <a:endParaRPr lang="x-none" dirty="0"/>
          </a:p>
        </p:txBody>
      </p:sp>
    </p:spTree>
    <p:extLst>
      <p:ext uri="{BB962C8B-B14F-4D97-AF65-F5344CB8AC3E}">
        <p14:creationId xmlns:p14="http://schemas.microsoft.com/office/powerpoint/2010/main" val="1845675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97F4041-A183-7293-4FF1-1D0DE88241B1}"/>
              </a:ext>
            </a:extLst>
          </p:cNvPr>
          <p:cNvSpPr>
            <a:spLocks noGrp="1"/>
          </p:cNvSpPr>
          <p:nvPr>
            <p:ph type="title"/>
          </p:nvPr>
        </p:nvSpPr>
        <p:spPr/>
        <p:txBody>
          <a:bodyPr>
            <a:normAutofit/>
          </a:bodyPr>
          <a:lstStyle/>
          <a:p>
            <a:pPr algn="ctr"/>
            <a:r>
              <a:rPr lang="en-US" sz="3600" b="1" dirty="0"/>
              <a:t>INTRODUCTION</a:t>
            </a:r>
            <a:endParaRPr lang="x-none" sz="3600" dirty="0"/>
          </a:p>
        </p:txBody>
      </p:sp>
      <p:sp>
        <p:nvSpPr>
          <p:cNvPr id="3" name="Content Placeholder 2">
            <a:extLst>
              <a:ext uri="{FF2B5EF4-FFF2-40B4-BE49-F238E27FC236}">
                <a16:creationId xmlns="" xmlns:a16="http://schemas.microsoft.com/office/drawing/2014/main" id="{C766D70E-8BDF-511A-A197-FCF42518C1AE}"/>
              </a:ext>
            </a:extLst>
          </p:cNvPr>
          <p:cNvSpPr>
            <a:spLocks noGrp="1"/>
          </p:cNvSpPr>
          <p:nvPr>
            <p:ph idx="1"/>
          </p:nvPr>
        </p:nvSpPr>
        <p:spPr/>
        <p:txBody>
          <a:bodyPr/>
          <a:lstStyle/>
          <a:p>
            <a:r>
              <a:rPr lang="en-US" dirty="0"/>
              <a:t>THE INDUCTION OF PHARMACOLOGICAL TREATMENTS DURING PREGNANCY MAY POSE SIGNIFICANT RISKS TO THE DEVELOPING FETUS. </a:t>
            </a:r>
          </a:p>
          <a:p>
            <a:r>
              <a:rPr lang="en-US" dirty="0"/>
              <a:t>ANTIPSYCHOTICS ARE TYPICALLY INTRODUCED WHEN NON -  PHARMACOLOGICAL APPROACHES FAIL TO PRODUCE DESIRED EFFECTS OR WHEN THE RISKS OUTWEIGH THE BENEFITS FROM CONTINUING WITHOUT TREATMENT OR THE RISKS FROM EXPOSING THE FETUS TO MEDICATION. </a:t>
            </a:r>
            <a:endParaRPr lang="x-none" dirty="0"/>
          </a:p>
        </p:txBody>
      </p:sp>
    </p:spTree>
    <p:extLst>
      <p:ext uri="{BB962C8B-B14F-4D97-AF65-F5344CB8AC3E}">
        <p14:creationId xmlns:p14="http://schemas.microsoft.com/office/powerpoint/2010/main" val="6826241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344266A-A834-F67B-D830-75CDD2784330}"/>
              </a:ext>
            </a:extLst>
          </p:cNvPr>
          <p:cNvSpPr>
            <a:spLocks noGrp="1"/>
          </p:cNvSpPr>
          <p:nvPr>
            <p:ph type="title"/>
          </p:nvPr>
        </p:nvSpPr>
        <p:spPr/>
        <p:txBody>
          <a:bodyPr>
            <a:normAutofit/>
          </a:bodyPr>
          <a:lstStyle/>
          <a:p>
            <a:pPr algn="ctr"/>
            <a:r>
              <a:rPr lang="en-US" sz="3600" b="1" dirty="0"/>
              <a:t>INTRODUCTION</a:t>
            </a:r>
            <a:endParaRPr lang="x-none" sz="3600" dirty="0"/>
          </a:p>
        </p:txBody>
      </p:sp>
      <p:sp>
        <p:nvSpPr>
          <p:cNvPr id="3" name="Content Placeholder 2">
            <a:extLst>
              <a:ext uri="{FF2B5EF4-FFF2-40B4-BE49-F238E27FC236}">
                <a16:creationId xmlns="" xmlns:a16="http://schemas.microsoft.com/office/drawing/2014/main" id="{25069937-761C-DE61-3E91-D38410DC1889}"/>
              </a:ext>
            </a:extLst>
          </p:cNvPr>
          <p:cNvSpPr>
            <a:spLocks noGrp="1"/>
          </p:cNvSpPr>
          <p:nvPr>
            <p:ph idx="1"/>
          </p:nvPr>
        </p:nvSpPr>
        <p:spPr/>
        <p:txBody>
          <a:bodyPr/>
          <a:lstStyle/>
          <a:p>
            <a:r>
              <a:rPr lang="en-US" dirty="0"/>
              <a:t>POTENTIAL RISKS ASSOCIATED WITH </a:t>
            </a:r>
            <a:r>
              <a:rPr lang="en-US" dirty="0" smtClean="0"/>
              <a:t>PSYCHOTROPIC </a:t>
            </a:r>
            <a:r>
              <a:rPr lang="en-US" dirty="0"/>
              <a:t>USE IN PREGNANT WOMEN </a:t>
            </a:r>
            <a:r>
              <a:rPr lang="en-US" dirty="0" smtClean="0"/>
              <a:t>INCLUDES: </a:t>
            </a:r>
          </a:p>
          <a:p>
            <a:r>
              <a:rPr lang="en-US" dirty="0" smtClean="0"/>
              <a:t>CONGENITAL </a:t>
            </a:r>
            <a:r>
              <a:rPr lang="en-US" dirty="0"/>
              <a:t>ABNORMALITIES, PRETERM BIRTH, AND METABOLIC DISTURBANCE, WHICH COULD POTENTIALLY LEAD TO ABNORMAL FETAL GROWTH.</a:t>
            </a:r>
            <a:endParaRPr lang="x-none" dirty="0"/>
          </a:p>
        </p:txBody>
      </p:sp>
    </p:spTree>
    <p:extLst>
      <p:ext uri="{BB962C8B-B14F-4D97-AF65-F5344CB8AC3E}">
        <p14:creationId xmlns:p14="http://schemas.microsoft.com/office/powerpoint/2010/main" val="39379796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CE1B272-96D9-8E97-5224-15E2E04F0041}"/>
              </a:ext>
            </a:extLst>
          </p:cNvPr>
          <p:cNvSpPr>
            <a:spLocks noGrp="1"/>
          </p:cNvSpPr>
          <p:nvPr>
            <p:ph type="title"/>
          </p:nvPr>
        </p:nvSpPr>
        <p:spPr/>
        <p:txBody>
          <a:bodyPr>
            <a:normAutofit/>
          </a:bodyPr>
          <a:lstStyle/>
          <a:p>
            <a:pPr algn="ctr"/>
            <a:r>
              <a:rPr lang="en-US" sz="3600" b="1" dirty="0" smtClean="0"/>
              <a:t>DEFINITION OF SOME TERMS</a:t>
            </a:r>
            <a:endParaRPr lang="x-none" sz="3600" b="1" dirty="0"/>
          </a:p>
        </p:txBody>
      </p:sp>
      <p:sp>
        <p:nvSpPr>
          <p:cNvPr id="3" name="Content Placeholder 2">
            <a:extLst>
              <a:ext uri="{FF2B5EF4-FFF2-40B4-BE49-F238E27FC236}">
                <a16:creationId xmlns="" xmlns:a16="http://schemas.microsoft.com/office/drawing/2014/main" id="{2C0195A4-BE29-9D1B-A112-E27D3D9E1F35}"/>
              </a:ext>
            </a:extLst>
          </p:cNvPr>
          <p:cNvSpPr>
            <a:spLocks noGrp="1"/>
          </p:cNvSpPr>
          <p:nvPr>
            <p:ph idx="1"/>
          </p:nvPr>
        </p:nvSpPr>
        <p:spPr/>
        <p:txBody>
          <a:bodyPr>
            <a:normAutofit lnSpcReduction="10000"/>
          </a:bodyPr>
          <a:lstStyle/>
          <a:p>
            <a:r>
              <a:rPr lang="en-US" b="1" dirty="0"/>
              <a:t>PERINATAL: </a:t>
            </a:r>
            <a:r>
              <a:rPr lang="en-US" dirty="0"/>
              <a:t>REFERS TO THE PERIOD SURROUNDING CHILDBIRTH, </a:t>
            </a:r>
            <a:r>
              <a:rPr lang="en-US" dirty="0" smtClean="0"/>
              <a:t>GENERALLY SPANNING </a:t>
            </a:r>
            <a:r>
              <a:rPr lang="en-US" dirty="0"/>
              <a:t>FROM PREGNANCY UP TO ONE YEAR AFTER DELIVERY</a:t>
            </a:r>
            <a:endParaRPr lang="en-US" b="1" dirty="0"/>
          </a:p>
          <a:p>
            <a:r>
              <a:rPr lang="en-US" b="1" dirty="0"/>
              <a:t>PERINATAL PSYCHIATRY </a:t>
            </a:r>
            <a:r>
              <a:rPr lang="en-US" dirty="0"/>
              <a:t>IS A SPECIALIZED FIELD FOCUSED ON PREVENTING, DIAGNOSING, AND TREATING MENTAL HEALTH DISORDERS DURING PREGNANCY AND UP TO ONE YEAR POSTPARTUM.</a:t>
            </a:r>
          </a:p>
          <a:p>
            <a:r>
              <a:rPr lang="en-US" dirty="0"/>
              <a:t>IT ADDRESSES CONDITIONS LIKE DEPRESSION, ANXIETY, AND POSTPARTUM PSYCHOSIS, AIMING TO SUPPORT THE MOTHER, THE BABY, AND THE FAMILY DURING THIS CRITICAL PERIOD. </a:t>
            </a:r>
            <a:endParaRPr lang="x-none" dirty="0"/>
          </a:p>
        </p:txBody>
      </p:sp>
    </p:spTree>
    <p:extLst>
      <p:ext uri="{BB962C8B-B14F-4D97-AF65-F5344CB8AC3E}">
        <p14:creationId xmlns:p14="http://schemas.microsoft.com/office/powerpoint/2010/main" val="17022483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E5293A8-CD23-23C4-139C-EC42ADF3F052}"/>
              </a:ext>
            </a:extLst>
          </p:cNvPr>
          <p:cNvSpPr>
            <a:spLocks noGrp="1"/>
          </p:cNvSpPr>
          <p:nvPr>
            <p:ph idx="1"/>
          </p:nvPr>
        </p:nvSpPr>
        <p:spPr>
          <a:xfrm>
            <a:off x="577721" y="754704"/>
            <a:ext cx="10515600" cy="4351338"/>
          </a:xfrm>
        </p:spPr>
        <p:txBody>
          <a:bodyPr>
            <a:noAutofit/>
          </a:bodyPr>
          <a:lstStyle/>
          <a:p>
            <a:r>
              <a:rPr lang="en-US" sz="2400" b="1" dirty="0"/>
              <a:t>PREGNANCY </a:t>
            </a:r>
            <a:r>
              <a:rPr lang="en-US" sz="2400" dirty="0"/>
              <a:t>SPANS APPROXIMATELY 40WEEKS, STARTING FROM THE FIRST DAY OF THE LAST MENSTRUAL PERIOD, DIVIDED INTO THREE TRIMESTERS.</a:t>
            </a:r>
          </a:p>
          <a:p>
            <a:r>
              <a:rPr lang="en-US" sz="2400" dirty="0"/>
              <a:t>THE FIRST TRIMESTER(1-13WEEKS) COVERS FERTILIZATION AND RAPID ORGAN DEVELOPMENT.</a:t>
            </a:r>
          </a:p>
          <a:p>
            <a:r>
              <a:rPr lang="en-US" sz="2400" dirty="0"/>
              <a:t>SECOND TRIMESTER(WEEK  14 -26) INVOLVES SIGNIFICANT GROWTH AND MOVEMENT</a:t>
            </a:r>
          </a:p>
          <a:p>
            <a:r>
              <a:rPr lang="en-US" sz="2400" dirty="0"/>
              <a:t>THIRD TRIMESTER( WEEKS 27-40+) PREPARES THE FESTUS FOR BIRTH</a:t>
            </a:r>
            <a:r>
              <a:rPr lang="en-US" sz="2400" dirty="0" smtClean="0"/>
              <a:t>.</a:t>
            </a:r>
          </a:p>
          <a:p>
            <a:endParaRPr lang="en-US" sz="2000" dirty="0"/>
          </a:p>
          <a:p>
            <a:endParaRPr lang="en-US" sz="2000" dirty="0"/>
          </a:p>
        </p:txBody>
      </p:sp>
    </p:spTree>
    <p:extLst>
      <p:ext uri="{BB962C8B-B14F-4D97-AF65-F5344CB8AC3E}">
        <p14:creationId xmlns:p14="http://schemas.microsoft.com/office/powerpoint/2010/main" val="973318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PSYCHOTROPICS:</a:t>
            </a:r>
            <a:r>
              <a:rPr lang="en-US" dirty="0"/>
              <a:t> MEDICATIONS THAT ALTER BRAIN FUNCTION, AFFECTING MOOD,PERCEPTION,COGNITION, AND BEHAVIOUR TO TREAT MENTAL HEALTH DISORDERS. EX. ANTIDEPRESSANTS(SSRIs AND SNRIs), ANXIOLYTICS(BZD), ANTIPSYCHOTICS(TYPICAL AND ATYPICAL), MOOD STABILIZERS( </a:t>
            </a:r>
            <a:r>
              <a:rPr lang="en-US" dirty="0" smtClean="0"/>
              <a:t>SODIUM VALPROATE, LAMOTRIGINE</a:t>
            </a:r>
            <a:r>
              <a:rPr lang="en-US" dirty="0"/>
              <a:t>), STIMULANTS ETC</a:t>
            </a:r>
            <a:endParaRPr lang="x-none" dirty="0"/>
          </a:p>
          <a:p>
            <a:endParaRPr lang="en-US" dirty="0"/>
          </a:p>
        </p:txBody>
      </p:sp>
    </p:spTree>
    <p:extLst>
      <p:ext uri="{BB962C8B-B14F-4D97-AF65-F5344CB8AC3E}">
        <p14:creationId xmlns:p14="http://schemas.microsoft.com/office/powerpoint/2010/main" val="6054189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738</TotalTime>
  <Words>2217</Words>
  <Application>Microsoft Office PowerPoint</Application>
  <PresentationFormat>Custom</PresentationFormat>
  <Paragraphs>146</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PSYCHOTROPIC USE IN PREGNANCY AND BREASTFEEDING  :NAVIGATING DILEMMAS</vt:lpstr>
      <vt:lpstr>OBJECTIVES</vt:lpstr>
      <vt:lpstr>OUTLINE</vt:lpstr>
      <vt:lpstr>INTRODUCTION</vt:lpstr>
      <vt:lpstr>INTRODUCTION</vt:lpstr>
      <vt:lpstr>INTRODUCTION</vt:lpstr>
      <vt:lpstr>DEFINITION OF SOME TERMS</vt:lpstr>
      <vt:lpstr>PowerPoint Presentation</vt:lpstr>
      <vt:lpstr>PowerPoint Presentation</vt:lpstr>
      <vt:lpstr>PowerPoint Presentation</vt:lpstr>
      <vt:lpstr>ANTEPARTUM PSYCHIATRIC DISORDERS</vt:lpstr>
      <vt:lpstr>RISKS FACTORS APDs</vt:lpstr>
      <vt:lpstr>MAJOR DEPRESSIVE DISORDER</vt:lpstr>
      <vt:lpstr>PSYCHOSIS</vt:lpstr>
      <vt:lpstr>BORDERLINE PERSONALITY DISORDER</vt:lpstr>
      <vt:lpstr>DILEMMAS</vt:lpstr>
      <vt:lpstr>DILEMMAS</vt:lpstr>
      <vt:lpstr>PSYCHOTROPICS IN PREGNANCY AND BREASTFEEDING</vt:lpstr>
      <vt:lpstr>PSYCHOTROPICS IN PREGNANCY AND BREASTFEEDING</vt:lpstr>
      <vt:lpstr>PSYCHOTROPICS IN PREGNANCY AND BREASTFEEDING</vt:lpstr>
      <vt:lpstr>ANTIDEPRESSANTS</vt:lpstr>
      <vt:lpstr>PowerPoint Presentation</vt:lpstr>
      <vt:lpstr>BREAST FEEDING</vt:lpstr>
      <vt:lpstr>ANXIOLYTICS</vt:lpstr>
      <vt:lpstr>NAVIGATING THE DILEMMAS</vt:lpstr>
      <vt:lpstr>NAVIGATING THE DILEMMAS</vt:lpstr>
      <vt:lpstr>RECOMMENDATIONS</vt:lpstr>
      <vt:lpstr>CONCLUSION</vt:lpstr>
      <vt:lpstr>REFERENCES</vt:lpstr>
      <vt:lpstr>REFERENCES</vt:lpstr>
      <vt:lpstr>REFERENCES</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PSYCHOTROPIC USE IN PREGNANCY AND BREASTING  :NAVIGATING DILEMMAS</dc:title>
  <dc:creator>rachael ebikiemo</dc:creator>
  <cp:lastModifiedBy>TEGA</cp:lastModifiedBy>
  <cp:revision>48</cp:revision>
  <dcterms:created xsi:type="dcterms:W3CDTF">2026-05-10T12:56:37Z</dcterms:created>
  <dcterms:modified xsi:type="dcterms:W3CDTF">2026-05-14T09:24:25Z</dcterms:modified>
</cp:coreProperties>
</file>