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Poppins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E5B2A2-94AE-44F2-85E0-7623F36957AB}">
  <a:tblStyle styleId="{7AE5B2A2-94AE-44F2-85E0-7623F36957A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La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9ab508e80c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9ab508e80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e14e4b1894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e14e4b189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e117f460a3_1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e117f460a3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e117f460a3_1_2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e117f460a3_1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(g39ab508e80c_7_0)">
  <p:cSld name="Generated (g39ab508e80c_7_0)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g"/><Relationship Id="rId4" Type="http://schemas.openxmlformats.org/officeDocument/2006/relationships/image" Target="../media/image28.png"/><Relationship Id="rId9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jpg"/><Relationship Id="rId4" Type="http://schemas.openxmlformats.org/officeDocument/2006/relationships/image" Target="../media/image4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38.png"/><Relationship Id="rId5" Type="http://schemas.openxmlformats.org/officeDocument/2006/relationships/image" Target="../media/image25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9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3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31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29.png"/><Relationship Id="rId6" Type="http://schemas.openxmlformats.org/officeDocument/2006/relationships/image" Target="../media/image33.png"/><Relationship Id="rId7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6" name="Google Shape;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295275" y="1250751"/>
            <a:ext cx="11601600" cy="14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ECT Equipment: </a:t>
            </a:r>
            <a:r>
              <a:rPr b="1" i="0" lang="en-US" sz="435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Safety</a:t>
            </a:r>
            <a:r>
              <a:rPr b="1" i="0" lang="en-US" sz="43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, Care, and Team Responsibility</a:t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571500" y="3387499"/>
            <a:ext cx="11049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By</a:t>
            </a:r>
            <a:endParaRPr/>
          </a:p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2817775" y="4052600"/>
            <a:ext cx="6470100" cy="18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Lawson O. Omoregbee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(Higher Biomedical Technician)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13 MAY  2026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3" name="Google Shape;2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3"/>
          <p:cNvSpPr txBox="1"/>
          <p:nvPr/>
        </p:nvSpPr>
        <p:spPr>
          <a:xfrm>
            <a:off x="6286500" y="2709267"/>
            <a:ext cx="5600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Electrodes &amp; Bite Blocks</a:t>
            </a:r>
            <a:endParaRPr/>
          </a:p>
        </p:txBody>
      </p:sp>
      <p:sp>
        <p:nvSpPr>
          <p:cNvPr id="225" name="Google Shape;225;p23"/>
          <p:cNvSpPr txBox="1"/>
          <p:nvPr/>
        </p:nvSpPr>
        <p:spPr>
          <a:xfrm>
            <a:off x="6286500" y="3175992"/>
            <a:ext cx="53340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Electrodes: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Clean reusable stimulation electrodes thoroughly after each use to ensure electrical performance and adhesive integrity.</a:t>
            </a:r>
            <a:endParaRPr/>
          </a:p>
        </p:txBody>
      </p:sp>
      <p:sp>
        <p:nvSpPr>
          <p:cNvPr id="226" name="Google Shape;226;p23"/>
          <p:cNvSpPr txBox="1"/>
          <p:nvPr/>
        </p:nvSpPr>
        <p:spPr>
          <a:xfrm>
            <a:off x="6286500" y="3770114"/>
            <a:ext cx="53340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Bite Blocks: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Sanitize or replace bite blocks according to clinical hygiene standards after every patient use.</a:t>
            </a:r>
            <a:endParaRPr/>
          </a:p>
        </p:txBody>
      </p:sp>
      <p:sp>
        <p:nvSpPr>
          <p:cNvPr id="227" name="Google Shape;227;p23"/>
          <p:cNvSpPr txBox="1"/>
          <p:nvPr/>
        </p:nvSpPr>
        <p:spPr>
          <a:xfrm>
            <a:off x="6286500" y="4364235"/>
            <a:ext cx="53340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Suction: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Regularly check suction tubing for blockages and ensure container is emptied and sanitized.</a:t>
            </a:r>
            <a:endParaRPr/>
          </a:p>
        </p:txBody>
      </p:sp>
      <p:pic>
        <p:nvPicPr>
          <p:cNvPr descr="image.png" id="228" name="Google Shape;22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0450" y="2804537"/>
            <a:ext cx="158115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/>
          <p:nvPr/>
        </p:nvSpPr>
        <p:spPr>
          <a:xfrm>
            <a:off x="762000" y="571500"/>
            <a:ext cx="11401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Specialized Accessory Care</a:t>
            </a:r>
            <a:endParaRPr/>
          </a:p>
        </p:txBody>
      </p:sp>
      <p:sp>
        <p:nvSpPr>
          <p:cNvPr id="230" name="Google Shape;230;p23"/>
          <p:cNvSpPr/>
          <p:nvPr/>
        </p:nvSpPr>
        <p:spPr>
          <a:xfrm>
            <a:off x="571500" y="571500"/>
            <a:ext cx="57300" cy="523800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23"/>
          <p:cNvGrpSpPr/>
          <p:nvPr/>
        </p:nvGrpSpPr>
        <p:grpSpPr>
          <a:xfrm>
            <a:off x="1520723" y="2205038"/>
            <a:ext cx="3333900" cy="3333900"/>
            <a:chOff x="1520723" y="2205038"/>
            <a:chExt cx="3333900" cy="3333900"/>
          </a:xfrm>
        </p:grpSpPr>
        <p:pic>
          <p:nvPicPr>
            <p:cNvPr descr="A professional, medical-grade clear or white dental bite block or mouthguard used in clinical settings, high-quality studio lighting, isolated on a clean white background." id="232" name="Google Shape;232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20723" y="2205038"/>
              <a:ext cx="3333900" cy="33339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33" name="Google Shape;233;p23"/>
            <p:cNvSpPr/>
            <p:nvPr/>
          </p:nvSpPr>
          <p:spPr>
            <a:xfrm>
              <a:off x="1520723" y="2205038"/>
              <a:ext cx="3333900" cy="3333900"/>
            </a:xfrm>
            <a:prstGeom prst="ellipse">
              <a:avLst/>
            </a:prstGeom>
            <a:solidFill>
              <a:srgbClr val="000000">
                <a:alpha val="0"/>
              </a:srgbClr>
            </a:solidFill>
            <a:ln cap="flat" cmpd="sng" w="19050">
              <a:solidFill>
                <a:srgbClr val="0E749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" name="Google Shape;234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9" name="Google Shape;2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0" name="Google Shape;240;p24"/>
          <p:cNvGraphicFramePr/>
          <p:nvPr/>
        </p:nvGraphicFramePr>
        <p:xfrm>
          <a:off x="571500" y="26099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{7AE5B2A2-94AE-44F2-85E0-7623F36957AB}</a:tableStyleId>
              </a:tblPr>
              <a:tblGrid>
                <a:gridCol w="2089850"/>
                <a:gridCol w="3829050"/>
                <a:gridCol w="5130100"/>
              </a:tblGrid>
              <a:tr h="48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E74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Role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E74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Primary Responsibility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E749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Key Procedure Task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8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Psychiatrist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Clinical Indication &amp; Assessment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Dose determination &amp; Electrode placement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Anesthetist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Airway &amp; Physiological Stability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Administration of induction &amp; muscle relaxants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ECT Nurse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Patient Flow &amp; Care Coordination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Vital monitoring &amp; Equipment preparation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Anesthetic Tech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Anesthesia Machine Readiness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Preparing BVM, Oxygen, and Suction units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1" name="Google Shape;241;p24"/>
          <p:cNvSpPr/>
          <p:nvPr/>
        </p:nvSpPr>
        <p:spPr>
          <a:xfrm>
            <a:off x="571500" y="3085207"/>
            <a:ext cx="20898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2661344" y="3085207"/>
            <a:ext cx="3829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6490394" y="3085207"/>
            <a:ext cx="513010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571500" y="3574702"/>
            <a:ext cx="20898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2661344" y="3574702"/>
            <a:ext cx="3829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6490394" y="3574702"/>
            <a:ext cx="513010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571500" y="4064198"/>
            <a:ext cx="20898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2661344" y="4064198"/>
            <a:ext cx="3829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6490394" y="4064198"/>
            <a:ext cx="513010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571500" y="4553694"/>
            <a:ext cx="20898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2661344" y="4553694"/>
            <a:ext cx="3829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6490394" y="4553694"/>
            <a:ext cx="513010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571500" y="5043189"/>
            <a:ext cx="20898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2661344" y="5043189"/>
            <a:ext cx="3829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6490394" y="5043189"/>
            <a:ext cx="513010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4"/>
          <p:cNvSpPr txBox="1"/>
          <p:nvPr/>
        </p:nvSpPr>
        <p:spPr>
          <a:xfrm>
            <a:off x="762000" y="571500"/>
            <a:ext cx="11401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Core Medical Team Responsibilities</a:t>
            </a:r>
            <a:endParaRPr/>
          </a:p>
        </p:txBody>
      </p:sp>
      <p:sp>
        <p:nvSpPr>
          <p:cNvPr id="257" name="Google Shape;257;p24"/>
          <p:cNvSpPr/>
          <p:nvPr/>
        </p:nvSpPr>
        <p:spPr>
          <a:xfrm>
            <a:off x="571500" y="571500"/>
            <a:ext cx="57150" cy="523875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/>
          </a:blip>
          <a:srcRect b="70" l="0" r="0" t="80"/>
          <a:stretch/>
        </p:blipFill>
        <p:spPr>
          <a:xfrm>
            <a:off x="571500" y="4323159"/>
            <a:ext cx="11049000" cy="1896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4" name="Google Shape;26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439465"/>
            <a:ext cx="3524250" cy="2597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5" name="Google Shape;26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3875" y="1439465"/>
            <a:ext cx="3524250" cy="2597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6" name="Google Shape;26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6250" y="1439465"/>
            <a:ext cx="3524250" cy="259794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 txBox="1"/>
          <p:nvPr/>
        </p:nvSpPr>
        <p:spPr>
          <a:xfrm>
            <a:off x="819150" y="2249090"/>
            <a:ext cx="318039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Biomedical Team</a:t>
            </a:r>
            <a:endParaRPr/>
          </a:p>
        </p:txBody>
      </p:sp>
      <p:sp>
        <p:nvSpPr>
          <p:cNvPr id="268" name="Google Shape;268;p25"/>
          <p:cNvSpPr txBox="1"/>
          <p:nvPr/>
        </p:nvSpPr>
        <p:spPr>
          <a:xfrm>
            <a:off x="819150" y="2715815"/>
            <a:ext cx="3028950" cy="959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Technical management. Ensure machine and accessories operate at peak performance through targeted technical audits and calibration.</a:t>
            </a:r>
            <a:endParaRPr/>
          </a:p>
        </p:txBody>
      </p:sp>
      <p:sp>
        <p:nvSpPr>
          <p:cNvPr id="269" name="Google Shape;269;p25"/>
          <p:cNvSpPr txBox="1"/>
          <p:nvPr/>
        </p:nvSpPr>
        <p:spPr>
          <a:xfrm>
            <a:off x="4581525" y="2249090"/>
            <a:ext cx="318039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Recovery Nurse</a:t>
            </a:r>
            <a:endParaRPr/>
          </a:p>
        </p:txBody>
      </p:sp>
      <p:sp>
        <p:nvSpPr>
          <p:cNvPr id="270" name="Google Shape;270;p25"/>
          <p:cNvSpPr txBox="1"/>
          <p:nvPr/>
        </p:nvSpPr>
        <p:spPr>
          <a:xfrm>
            <a:off x="4581525" y="2715815"/>
            <a:ext cx="3028950" cy="719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Post-ECT monitoring. Manages confusion/agitation and tracks vitals until the patient is stable for transfer.</a:t>
            </a:r>
            <a:endParaRPr/>
          </a:p>
        </p:txBody>
      </p:sp>
      <p:sp>
        <p:nvSpPr>
          <p:cNvPr id="271" name="Google Shape;271;p25"/>
          <p:cNvSpPr txBox="1"/>
          <p:nvPr/>
        </p:nvSpPr>
        <p:spPr>
          <a:xfrm>
            <a:off x="8343900" y="2249090"/>
            <a:ext cx="318039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Health Attendant</a:t>
            </a:r>
            <a:endParaRPr/>
          </a:p>
        </p:txBody>
      </p:sp>
      <p:sp>
        <p:nvSpPr>
          <p:cNvPr id="272" name="Google Shape;272;p25"/>
          <p:cNvSpPr txBox="1"/>
          <p:nvPr/>
        </p:nvSpPr>
        <p:spPr>
          <a:xfrm>
            <a:off x="8343900" y="2715815"/>
            <a:ext cx="3028950" cy="719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Room hygiene, patient positioning, and ensuring resuscitation equipment is easily accessible in the suite.</a:t>
            </a:r>
            <a:endParaRPr/>
          </a:p>
        </p:txBody>
      </p:sp>
      <p:pic>
        <p:nvPicPr>
          <p:cNvPr descr="image.png" id="273" name="Google Shape;27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9150" y="1734740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4" name="Google Shape;274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81525" y="1734740"/>
            <a:ext cx="4286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5" name="Google Shape;275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43900" y="1734740"/>
            <a:ext cx="4286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/>
          <p:nvPr/>
        </p:nvSpPr>
        <p:spPr>
          <a:xfrm>
            <a:off x="762000" y="571500"/>
            <a:ext cx="11401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Team Responsibilities - Support Roles</a:t>
            </a:r>
            <a:endParaRPr/>
          </a:p>
        </p:txBody>
      </p:sp>
      <p:sp>
        <p:nvSpPr>
          <p:cNvPr id="277" name="Google Shape;277;p25"/>
          <p:cNvSpPr/>
          <p:nvPr/>
        </p:nvSpPr>
        <p:spPr>
          <a:xfrm>
            <a:off x="571500" y="571500"/>
            <a:ext cx="57150" cy="523875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633" y="1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6"/>
          <p:cNvSpPr/>
          <p:nvPr/>
        </p:nvSpPr>
        <p:spPr>
          <a:xfrm>
            <a:off x="571500" y="571500"/>
            <a:ext cx="57300" cy="523800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762000" y="571500"/>
            <a:ext cx="108585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Our </a:t>
            </a:r>
            <a:r>
              <a:rPr b="1" lang="en-US" sz="2700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Critical Operational Challenges &amp; Equipment Gaps</a:t>
            </a:r>
            <a:endParaRPr b="1" sz="2700">
              <a:solidFill>
                <a:srgbClr val="0E749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26"/>
          <p:cNvSpPr/>
          <p:nvPr/>
        </p:nvSpPr>
        <p:spPr>
          <a:xfrm>
            <a:off x="571500" y="1524000"/>
            <a:ext cx="11049000" cy="381000"/>
          </a:xfrm>
          <a:prstGeom prst="roundRect">
            <a:avLst>
              <a:gd fmla="val 10000" name="adj"/>
            </a:avLst>
          </a:prstGeom>
          <a:solidFill>
            <a:srgbClr val="0E749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88" name="Google Shape;288;p26"/>
          <p:cNvGrpSpPr/>
          <p:nvPr/>
        </p:nvGrpSpPr>
        <p:grpSpPr>
          <a:xfrm>
            <a:off x="762000" y="1524000"/>
            <a:ext cx="10668000" cy="381000"/>
            <a:chOff x="762000" y="1524000"/>
            <a:chExt cx="10668000" cy="381000"/>
          </a:xfrm>
        </p:grpSpPr>
        <p:sp>
          <p:nvSpPr>
            <p:cNvPr id="289" name="Google Shape;289;p26"/>
            <p:cNvSpPr txBox="1"/>
            <p:nvPr/>
          </p:nvSpPr>
          <p:spPr>
            <a:xfrm>
              <a:off x="762000" y="152400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Category</a:t>
              </a:r>
              <a:endPara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0" name="Google Shape;290;p26"/>
            <p:cNvSpPr txBox="1"/>
            <p:nvPr/>
          </p:nvSpPr>
          <p:spPr>
            <a:xfrm>
              <a:off x="3810000" y="152400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Issue</a:t>
              </a:r>
              <a:endPara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1" name="Google Shape;291;p26"/>
            <p:cNvSpPr txBox="1"/>
            <p:nvPr/>
          </p:nvSpPr>
          <p:spPr>
            <a:xfrm>
              <a:off x="6858000" y="1524000"/>
              <a:ext cx="457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Description</a:t>
              </a:r>
              <a:endPara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2" name="Google Shape;292;p26"/>
          <p:cNvSpPr/>
          <p:nvPr/>
        </p:nvSpPr>
        <p:spPr>
          <a:xfrm>
            <a:off x="571500" y="2000250"/>
            <a:ext cx="11049000" cy="876300"/>
          </a:xfrm>
          <a:prstGeom prst="roundRect">
            <a:avLst>
              <a:gd fmla="val 4347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762000" y="2000250"/>
            <a:ext cx="10668000" cy="876300"/>
            <a:chOff x="762000" y="2000250"/>
            <a:chExt cx="10668000" cy="876300"/>
          </a:xfrm>
        </p:grpSpPr>
        <p:sp>
          <p:nvSpPr>
            <p:cNvPr id="294" name="Google Shape;294;p26"/>
            <p:cNvSpPr txBox="1"/>
            <p:nvPr/>
          </p:nvSpPr>
          <p:spPr>
            <a:xfrm>
              <a:off x="762000" y="2000250"/>
              <a:ext cx="2857500" cy="8763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34155"/>
                  </a:solidFill>
                  <a:latin typeface="Poppins"/>
                  <a:ea typeface="Poppins"/>
                  <a:cs typeface="Poppins"/>
                  <a:sym typeface="Poppins"/>
                </a:rPr>
                <a:t>Hardware Gap</a:t>
              </a:r>
              <a:endParaRPr b="1" sz="1200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5" name="Google Shape;295;p26"/>
            <p:cNvSpPr txBox="1"/>
            <p:nvPr/>
          </p:nvSpPr>
          <p:spPr>
            <a:xfrm>
              <a:off x="3810000" y="2000250"/>
              <a:ext cx="2857500" cy="8763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E7490"/>
                  </a:solidFill>
                  <a:latin typeface="Poppins"/>
                  <a:ea typeface="Poppins"/>
                  <a:cs typeface="Poppins"/>
                  <a:sym typeface="Poppins"/>
                </a:rPr>
                <a:t>No Integrated Printing</a:t>
              </a:r>
              <a:endParaRPr b="1" sz="1200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6" name="Google Shape;296;p26"/>
            <p:cNvSpPr txBox="1"/>
            <p:nvPr/>
          </p:nvSpPr>
          <p:spPr>
            <a:xfrm>
              <a:off x="6858000" y="2000250"/>
              <a:ext cx="4572000" cy="8763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rgbClr val="64748B"/>
                  </a:solidFill>
                  <a:latin typeface="Lato"/>
                  <a:ea typeface="Lato"/>
                  <a:cs typeface="Lato"/>
                  <a:sym typeface="Lato"/>
                </a:rPr>
                <a:t>Lacks built-in ECG/EEG printers for real-time monitoring and legal documentation, making it less advanced than modern types..</a:t>
              </a:r>
              <a:endParaRPr sz="11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7" name="Google Shape;297;p26"/>
          <p:cNvSpPr/>
          <p:nvPr/>
        </p:nvSpPr>
        <p:spPr>
          <a:xfrm>
            <a:off x="571500" y="2971800"/>
            <a:ext cx="11049000" cy="876300"/>
          </a:xfrm>
          <a:prstGeom prst="roundRect">
            <a:avLst>
              <a:gd fmla="val 4347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26"/>
          <p:cNvGrpSpPr/>
          <p:nvPr/>
        </p:nvGrpSpPr>
        <p:grpSpPr>
          <a:xfrm>
            <a:off x="762000" y="2971800"/>
            <a:ext cx="10668000" cy="876300"/>
            <a:chOff x="762000" y="2971800"/>
            <a:chExt cx="10668000" cy="876300"/>
          </a:xfrm>
        </p:grpSpPr>
        <p:sp>
          <p:nvSpPr>
            <p:cNvPr id="299" name="Google Shape;299;p26"/>
            <p:cNvSpPr txBox="1"/>
            <p:nvPr/>
          </p:nvSpPr>
          <p:spPr>
            <a:xfrm>
              <a:off x="762000" y="2971800"/>
              <a:ext cx="2857500" cy="8763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34155"/>
                  </a:solidFill>
                  <a:latin typeface="Poppins"/>
                  <a:ea typeface="Poppins"/>
                  <a:cs typeface="Poppins"/>
                  <a:sym typeface="Poppins"/>
                </a:rPr>
                <a:t>Reliability</a:t>
              </a:r>
              <a:endParaRPr b="1" sz="1200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0" name="Google Shape;300;p26"/>
            <p:cNvSpPr txBox="1"/>
            <p:nvPr/>
          </p:nvSpPr>
          <p:spPr>
            <a:xfrm>
              <a:off x="3810000" y="2971800"/>
              <a:ext cx="2857500" cy="8763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B91C1C"/>
                  </a:solidFill>
                  <a:latin typeface="Poppins"/>
                  <a:ea typeface="Poppins"/>
                  <a:cs typeface="Poppins"/>
                  <a:sym typeface="Poppins"/>
                </a:rPr>
                <a:t>Faulty Performance</a:t>
              </a:r>
              <a:endParaRPr b="1" sz="1200">
                <a:solidFill>
                  <a:srgbClr val="B91C1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1" name="Google Shape;301;p26"/>
            <p:cNvSpPr txBox="1"/>
            <p:nvPr/>
          </p:nvSpPr>
          <p:spPr>
            <a:xfrm>
              <a:off x="6858000" y="2971800"/>
              <a:ext cx="4572000" cy="8763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rgbClr val="64748B"/>
                  </a:solidFill>
                  <a:latin typeface="Lato"/>
                  <a:ea typeface="Lato"/>
                  <a:cs typeface="Lato"/>
                  <a:sym typeface="Lato"/>
                </a:rPr>
                <a:t>Unreliable display performance and frequent technical issues reduce clinical effectiveness and may affect patient safety.</a:t>
              </a:r>
              <a:endParaRPr sz="11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02" name="Google Shape;302;p26"/>
          <p:cNvSpPr/>
          <p:nvPr/>
        </p:nvSpPr>
        <p:spPr>
          <a:xfrm>
            <a:off x="571500" y="3943350"/>
            <a:ext cx="11049000" cy="876300"/>
          </a:xfrm>
          <a:prstGeom prst="roundRect">
            <a:avLst>
              <a:gd fmla="val 4347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3" name="Google Shape;303;p26"/>
          <p:cNvGrpSpPr/>
          <p:nvPr/>
        </p:nvGrpSpPr>
        <p:grpSpPr>
          <a:xfrm>
            <a:off x="762000" y="3943350"/>
            <a:ext cx="10668000" cy="876300"/>
            <a:chOff x="762000" y="3943350"/>
            <a:chExt cx="10668000" cy="876300"/>
          </a:xfrm>
        </p:grpSpPr>
        <p:sp>
          <p:nvSpPr>
            <p:cNvPr id="304" name="Google Shape;304;p26"/>
            <p:cNvSpPr txBox="1"/>
            <p:nvPr/>
          </p:nvSpPr>
          <p:spPr>
            <a:xfrm>
              <a:off x="762000" y="3943350"/>
              <a:ext cx="2857500" cy="8763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34155"/>
                  </a:solidFill>
                  <a:latin typeface="Poppins"/>
                  <a:ea typeface="Poppins"/>
                  <a:cs typeface="Poppins"/>
                  <a:sym typeface="Poppins"/>
                </a:rPr>
                <a:t>Clinical Limitations</a:t>
              </a:r>
              <a:endParaRPr b="1" sz="1200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5" name="Google Shape;305;p26"/>
            <p:cNvSpPr txBox="1"/>
            <p:nvPr/>
          </p:nvSpPr>
          <p:spPr>
            <a:xfrm>
              <a:off x="3810000" y="3943350"/>
              <a:ext cx="2857500" cy="8763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E7490"/>
                  </a:solidFill>
                  <a:latin typeface="Poppins"/>
                  <a:ea typeface="Poppins"/>
                  <a:cs typeface="Poppins"/>
                  <a:sym typeface="Poppins"/>
                </a:rPr>
                <a:t>Restricted Placement Support</a:t>
              </a:r>
              <a:endParaRPr b="1" sz="1200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6" name="Google Shape;306;p26"/>
            <p:cNvSpPr txBox="1"/>
            <p:nvPr/>
          </p:nvSpPr>
          <p:spPr>
            <a:xfrm>
              <a:off x="6858000" y="3943350"/>
              <a:ext cx="4572000" cy="8763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64748B"/>
                  </a:solidFill>
                  <a:latin typeface="Lato"/>
                  <a:ea typeface="Lato"/>
                  <a:cs typeface="Lato"/>
                  <a:sym typeface="Lato"/>
                </a:rPr>
                <a:t>Modern devices support precise electrode placements, including Right Unilateral (RUL), Bifrontal (BF), and Bitemporal (BT), with RUL most commonly used to reduce side effects. </a:t>
              </a:r>
              <a:endParaRPr b="0" sz="11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 txBox="1"/>
          <p:nvPr>
            <p:ph idx="12" type="sldNum"/>
          </p:nvPr>
        </p:nvSpPr>
        <p:spPr>
          <a:xfrm>
            <a:off x="10647045" y="62569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2" name="Google Shape;312;p27" title="PXL_20260512_14513380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68" y="1257300"/>
            <a:ext cx="5402051" cy="45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7" title="ECG machine with printin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6718" y="1257300"/>
            <a:ext cx="5724449" cy="45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7"/>
          <p:cNvSpPr txBox="1"/>
          <p:nvPr/>
        </p:nvSpPr>
        <p:spPr>
          <a:xfrm>
            <a:off x="661275" y="367404"/>
            <a:ext cx="9778200" cy="625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20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Visual </a:t>
            </a:r>
            <a:r>
              <a:rPr b="1" i="0" lang="en-US" sz="2620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Comparison of </a:t>
            </a:r>
            <a:r>
              <a:rPr b="1" lang="en-US" sz="2620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Current </a:t>
            </a:r>
            <a:r>
              <a:rPr b="1" i="0" lang="en-US" sz="2620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vs. Modern ECT </a:t>
            </a:r>
            <a:r>
              <a:rPr b="1" lang="en-US" sz="2620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Machine</a:t>
            </a:r>
            <a:endParaRPr b="1" i="0" sz="2620">
              <a:solidFill>
                <a:srgbClr val="0E749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5" name="Google Shape;315;p27"/>
          <p:cNvSpPr/>
          <p:nvPr/>
        </p:nvSpPr>
        <p:spPr>
          <a:xfrm>
            <a:off x="419100" y="419100"/>
            <a:ext cx="57300" cy="523800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8"/>
          <p:cNvSpPr/>
          <p:nvPr/>
        </p:nvSpPr>
        <p:spPr>
          <a:xfrm>
            <a:off x="571500" y="571500"/>
            <a:ext cx="57300" cy="523800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8"/>
          <p:cNvSpPr txBox="1"/>
          <p:nvPr/>
        </p:nvSpPr>
        <p:spPr>
          <a:xfrm>
            <a:off x="762000" y="571500"/>
            <a:ext cx="108585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Strategic Recommendations for ECT Optimization</a:t>
            </a:r>
            <a:endParaRPr b="1" sz="2700">
              <a:solidFill>
                <a:srgbClr val="0E749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23" name="Google Shape;323;p28"/>
          <p:cNvGrpSpPr/>
          <p:nvPr/>
        </p:nvGrpSpPr>
        <p:grpSpPr>
          <a:xfrm>
            <a:off x="2247900" y="1524000"/>
            <a:ext cx="3619500" cy="4381500"/>
            <a:chOff x="0" y="0"/>
            <a:chExt cx="3619500" cy="4381500"/>
          </a:xfrm>
        </p:grpSpPr>
        <p:sp>
          <p:nvSpPr>
            <p:cNvPr id="324" name="Google Shape;324;p28"/>
            <p:cNvSpPr/>
            <p:nvPr/>
          </p:nvSpPr>
          <p:spPr>
            <a:xfrm>
              <a:off x="0" y="0"/>
              <a:ext cx="3619500" cy="4381500"/>
            </a:xfrm>
            <a:prstGeom prst="roundRect">
              <a:avLst>
                <a:gd fmla="val 3157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8"/>
            <p:cNvSpPr txBox="1"/>
            <p:nvPr/>
          </p:nvSpPr>
          <p:spPr>
            <a:xfrm>
              <a:off x="238125" y="332486"/>
              <a:ext cx="5715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E749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biotech</a:t>
              </a:r>
              <a:endParaRPr sz="3200">
                <a:solidFill>
                  <a:srgbClr val="0E749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326" name="Google Shape;326;p28"/>
            <p:cNvSpPr txBox="1"/>
            <p:nvPr/>
          </p:nvSpPr>
          <p:spPr>
            <a:xfrm>
              <a:off x="238125" y="952500"/>
              <a:ext cx="3143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34155"/>
                  </a:solidFill>
                  <a:latin typeface="Poppins"/>
                  <a:ea typeface="Poppins"/>
                  <a:cs typeface="Poppins"/>
                  <a:sym typeface="Poppins"/>
                </a:rPr>
                <a:t>ECT Machine </a:t>
              </a:r>
              <a:r>
                <a:rPr b="1" lang="en-US" sz="1800">
                  <a:solidFill>
                    <a:srgbClr val="334155"/>
                  </a:solidFill>
                  <a:latin typeface="Poppins"/>
                  <a:ea typeface="Poppins"/>
                  <a:cs typeface="Poppins"/>
                  <a:sym typeface="Poppins"/>
                </a:rPr>
                <a:t>Upgrade</a:t>
              </a:r>
              <a:endParaRPr b="1" sz="1800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7" name="Google Shape;327;p28"/>
            <p:cNvSpPr txBox="1"/>
            <p:nvPr/>
          </p:nvSpPr>
          <p:spPr>
            <a:xfrm>
              <a:off x="238125" y="1428750"/>
              <a:ext cx="31434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We recommend </a:t>
              </a:r>
              <a:r>
                <a:rPr lang="en-US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a </a:t>
              </a:r>
              <a:r>
                <a:rPr lang="en-US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modern</a:t>
              </a:r>
              <a:r>
                <a:rPr lang="en-US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 ECT machine for optimal procedure and to align our facility with modern best practices.</a:t>
              </a:r>
              <a:endParaRPr b="0" sz="14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28" name="Google Shape;328;p28"/>
          <p:cNvGrpSpPr/>
          <p:nvPr/>
        </p:nvGrpSpPr>
        <p:grpSpPr>
          <a:xfrm>
            <a:off x="6081360" y="1524000"/>
            <a:ext cx="3619500" cy="4381500"/>
            <a:chOff x="0" y="0"/>
            <a:chExt cx="3619500" cy="4381500"/>
          </a:xfrm>
        </p:grpSpPr>
        <p:sp>
          <p:nvSpPr>
            <p:cNvPr id="329" name="Google Shape;329;p28"/>
            <p:cNvSpPr/>
            <p:nvPr/>
          </p:nvSpPr>
          <p:spPr>
            <a:xfrm>
              <a:off x="0" y="0"/>
              <a:ext cx="3619500" cy="4381500"/>
            </a:xfrm>
            <a:prstGeom prst="roundRect">
              <a:avLst>
                <a:gd fmla="val 3157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8"/>
            <p:cNvSpPr txBox="1"/>
            <p:nvPr/>
          </p:nvSpPr>
          <p:spPr>
            <a:xfrm>
              <a:off x="238125" y="332486"/>
              <a:ext cx="5715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E749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monitor_heart</a:t>
              </a:r>
              <a:endParaRPr sz="3200">
                <a:solidFill>
                  <a:srgbClr val="0E749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331" name="Google Shape;331;p28"/>
            <p:cNvSpPr txBox="1"/>
            <p:nvPr/>
          </p:nvSpPr>
          <p:spPr>
            <a:xfrm>
              <a:off x="238125" y="952500"/>
              <a:ext cx="3143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34155"/>
                  </a:solidFill>
                  <a:latin typeface="Poppins"/>
                  <a:ea typeface="Poppins"/>
                  <a:cs typeface="Poppins"/>
                  <a:sym typeface="Poppins"/>
                </a:rPr>
                <a:t>Patient Monitoring</a:t>
              </a:r>
              <a:endParaRPr b="1" sz="1800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2" name="Google Shape;332;p28"/>
            <p:cNvSpPr txBox="1"/>
            <p:nvPr/>
          </p:nvSpPr>
          <p:spPr>
            <a:xfrm>
              <a:off x="238125" y="1428750"/>
              <a:ext cx="31434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Assign a new, dedicated patient monitor to the ECT unit. The existing </a:t>
              </a:r>
              <a:r>
                <a:rPr lang="en-US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monitor needs an urgent </a:t>
              </a:r>
              <a:r>
                <a:rPr b="0" lang="en-US" sz="1400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backup</a:t>
              </a:r>
              <a:r>
                <a:rPr lang="en-US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  <a:endParaRPr b="0" sz="140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33" name="Google Shape;333;p2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9"/>
          <p:cNvSpPr/>
          <p:nvPr/>
        </p:nvSpPr>
        <p:spPr>
          <a:xfrm>
            <a:off x="571500" y="609600"/>
            <a:ext cx="57300" cy="1143000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9"/>
          <p:cNvSpPr txBox="1"/>
          <p:nvPr/>
        </p:nvSpPr>
        <p:spPr>
          <a:xfrm>
            <a:off x="800100" y="554675"/>
            <a:ext cx="10477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Conclusion</a:t>
            </a:r>
            <a:endParaRPr b="1" sz="4200">
              <a:solidFill>
                <a:srgbClr val="0E749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29"/>
          <p:cNvSpPr txBox="1"/>
          <p:nvPr/>
        </p:nvSpPr>
        <p:spPr>
          <a:xfrm>
            <a:off x="800100" y="2302550"/>
            <a:ext cx="10201800" cy="22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Whether you are a Psychiatrist determining treatment, a Nurse or Anesthetic Technician managing the procedure, a Biomedical Engineer ensuring peak performance, or a Health Attendant assisting with care, we all hold a piece of the safety chain.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Let us continue to work together to ensure that our unit remains a gold standard for psychiatric care in Nigeria.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Let’s keep our equipment safe, so we can keep our patients safer.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" name="Google Shape;342;p2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47" name="Google Shape;3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0"/>
          <p:cNvSpPr/>
          <p:nvPr/>
        </p:nvSpPr>
        <p:spPr>
          <a:xfrm>
            <a:off x="571500" y="2295525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0"/>
          <p:cNvSpPr/>
          <p:nvPr/>
        </p:nvSpPr>
        <p:spPr>
          <a:xfrm>
            <a:off x="571500" y="3067050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0"/>
          <p:cNvSpPr/>
          <p:nvPr/>
        </p:nvSpPr>
        <p:spPr>
          <a:xfrm>
            <a:off x="571500" y="3838575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0"/>
          <p:cNvSpPr/>
          <p:nvPr/>
        </p:nvSpPr>
        <p:spPr>
          <a:xfrm>
            <a:off x="571500" y="4610100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0"/>
          <p:cNvSpPr/>
          <p:nvPr/>
        </p:nvSpPr>
        <p:spPr>
          <a:xfrm>
            <a:off x="571500" y="228600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0"/>
          <p:cNvSpPr/>
          <p:nvPr/>
        </p:nvSpPr>
        <p:spPr>
          <a:xfrm>
            <a:off x="571500" y="228600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0"/>
          <p:cNvSpPr/>
          <p:nvPr/>
        </p:nvSpPr>
        <p:spPr>
          <a:xfrm>
            <a:off x="571500" y="305752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0"/>
          <p:cNvSpPr/>
          <p:nvPr/>
        </p:nvSpPr>
        <p:spPr>
          <a:xfrm>
            <a:off x="571500" y="305752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0"/>
          <p:cNvSpPr/>
          <p:nvPr/>
        </p:nvSpPr>
        <p:spPr>
          <a:xfrm>
            <a:off x="571500" y="382905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571500" y="382905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0"/>
          <p:cNvSpPr/>
          <p:nvPr/>
        </p:nvSpPr>
        <p:spPr>
          <a:xfrm>
            <a:off x="571500" y="460057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0"/>
          <p:cNvSpPr/>
          <p:nvPr/>
        </p:nvSpPr>
        <p:spPr>
          <a:xfrm>
            <a:off x="571500" y="460057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0"/>
          <p:cNvSpPr/>
          <p:nvPr/>
        </p:nvSpPr>
        <p:spPr>
          <a:xfrm>
            <a:off x="571500" y="537210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0"/>
          <p:cNvSpPr/>
          <p:nvPr/>
        </p:nvSpPr>
        <p:spPr>
          <a:xfrm>
            <a:off x="571500" y="537210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362" name="Google Shape;36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3840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0"/>
          <p:cNvSpPr txBox="1"/>
          <p:nvPr/>
        </p:nvSpPr>
        <p:spPr>
          <a:xfrm>
            <a:off x="1666875" y="2459384"/>
            <a:ext cx="9953625" cy="17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https://image.made-in-china.com/2f0j00OZFiKznjMTkQ/Professional-Hospital-Clinical-Anesthesia-Machine-for-Surgical-Room.webp</a:t>
            </a:r>
            <a:endParaRPr/>
          </a:p>
        </p:txBody>
      </p:sp>
      <p:sp>
        <p:nvSpPr>
          <p:cNvPr id="364" name="Google Shape;364;p30"/>
          <p:cNvSpPr txBox="1"/>
          <p:nvPr/>
        </p:nvSpPr>
        <p:spPr>
          <a:xfrm>
            <a:off x="1666875" y="2680245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m.made-in-china.com</a:t>
            </a:r>
            <a:endParaRPr/>
          </a:p>
        </p:txBody>
      </p:sp>
      <p:pic>
        <p:nvPicPr>
          <p:cNvPr descr="image.png" id="365" name="Google Shape;36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20992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0"/>
          <p:cNvSpPr txBox="1"/>
          <p:nvPr/>
        </p:nvSpPr>
        <p:spPr>
          <a:xfrm>
            <a:off x="1666875" y="3230909"/>
            <a:ext cx="9953625" cy="17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https://www.cardiacdirect.com/wp-content/uploads/2021/06/patient-monitor-screen.png</a:t>
            </a:r>
            <a:endParaRPr/>
          </a:p>
        </p:txBody>
      </p:sp>
      <p:sp>
        <p:nvSpPr>
          <p:cNvPr id="367" name="Google Shape;367;p30"/>
          <p:cNvSpPr txBox="1"/>
          <p:nvPr/>
        </p:nvSpPr>
        <p:spPr>
          <a:xfrm>
            <a:off x="1666875" y="3451770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www.cardiacdirect.com</a:t>
            </a:r>
            <a:endParaRPr/>
          </a:p>
        </p:txBody>
      </p:sp>
      <p:pic>
        <p:nvPicPr>
          <p:cNvPr descr="image.png" id="368" name="Google Shape;36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98145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0"/>
          <p:cNvSpPr txBox="1"/>
          <p:nvPr/>
        </p:nvSpPr>
        <p:spPr>
          <a:xfrm>
            <a:off x="1666875" y="4002434"/>
            <a:ext cx="9953625" cy="17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https://www.mountainside-medical.com/cdn/shop/files/18600-Suction-Machine.jpg?v=1708020679</a:t>
            </a:r>
            <a:endParaRPr/>
          </a:p>
        </p:txBody>
      </p:sp>
      <p:sp>
        <p:nvSpPr>
          <p:cNvPr id="370" name="Google Shape;370;p30"/>
          <p:cNvSpPr txBox="1"/>
          <p:nvPr/>
        </p:nvSpPr>
        <p:spPr>
          <a:xfrm>
            <a:off x="1666875" y="4223295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www.mountainside-medical.com</a:t>
            </a:r>
            <a:endParaRPr/>
          </a:p>
        </p:txBody>
      </p:sp>
      <p:pic>
        <p:nvPicPr>
          <p:cNvPr descr="image.png" id="371" name="Google Shape;37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75297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0"/>
          <p:cNvSpPr txBox="1"/>
          <p:nvPr/>
        </p:nvSpPr>
        <p:spPr>
          <a:xfrm>
            <a:off x="1666875" y="4773959"/>
            <a:ext cx="9953625" cy="17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https://lightwaveglobal.com/media/catalog/product/cache/4d6f5cc39f29d5596848b14ee8013ffb/c/2/c281-davrc10000_1.webp</a:t>
            </a:r>
            <a:endParaRPr/>
          </a:p>
        </p:txBody>
      </p:sp>
      <p:sp>
        <p:nvSpPr>
          <p:cNvPr id="373" name="Google Shape;373;p30"/>
          <p:cNvSpPr txBox="1"/>
          <p:nvPr/>
        </p:nvSpPr>
        <p:spPr>
          <a:xfrm>
            <a:off x="1666875" y="4994820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lightwaveglobal.com</a:t>
            </a:r>
            <a:endParaRPr/>
          </a:p>
        </p:txBody>
      </p:sp>
      <p:pic>
        <p:nvPicPr>
          <p:cNvPr descr="image.png" id="374" name="Google Shape;37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552450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0"/>
          <p:cNvSpPr txBox="1"/>
          <p:nvPr/>
        </p:nvSpPr>
        <p:spPr>
          <a:xfrm>
            <a:off x="1666875" y="5545484"/>
            <a:ext cx="9953625" cy="17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https://www.mountainside-medical.com/cdn/shop/products/bite-stick-seizure-patient-tongue__04422.jpeg?v=1732123350</a:t>
            </a:r>
            <a:endParaRPr/>
          </a:p>
        </p:txBody>
      </p:sp>
      <p:sp>
        <p:nvSpPr>
          <p:cNvPr id="376" name="Google Shape;376;p30"/>
          <p:cNvSpPr txBox="1"/>
          <p:nvPr/>
        </p:nvSpPr>
        <p:spPr>
          <a:xfrm>
            <a:off x="1666875" y="5766345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www.mountainside-medical.com</a:t>
            </a:r>
            <a:endParaRPr/>
          </a:p>
        </p:txBody>
      </p:sp>
      <p:sp>
        <p:nvSpPr>
          <p:cNvPr id="377" name="Google Shape;377;p30"/>
          <p:cNvSpPr txBox="1"/>
          <p:nvPr/>
        </p:nvSpPr>
        <p:spPr>
          <a:xfrm>
            <a:off x="762000" y="571500"/>
            <a:ext cx="11401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Image sources and Reference</a:t>
            </a:r>
            <a:endParaRPr/>
          </a:p>
        </p:txBody>
      </p:sp>
      <p:sp>
        <p:nvSpPr>
          <p:cNvPr id="378" name="Google Shape;378;p30"/>
          <p:cNvSpPr/>
          <p:nvPr/>
        </p:nvSpPr>
        <p:spPr>
          <a:xfrm>
            <a:off x="571500" y="571500"/>
            <a:ext cx="57150" cy="523875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84" name="Google Shape;38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5" name="Google Shape;38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2804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1"/>
          <p:cNvSpPr txBox="1"/>
          <p:nvPr/>
        </p:nvSpPr>
        <p:spPr>
          <a:xfrm>
            <a:off x="1666875" y="2049025"/>
            <a:ext cx="99537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http://thefieldengineer.com/wp-content/uploads/2022/11/GK-with-equipment-and-tool-kit-1024x683.jpg</a:t>
            </a:r>
            <a:endParaRPr/>
          </a:p>
        </p:txBody>
      </p:sp>
      <p:sp>
        <p:nvSpPr>
          <p:cNvPr id="387" name="Google Shape;387;p31"/>
          <p:cNvSpPr txBox="1"/>
          <p:nvPr/>
        </p:nvSpPr>
        <p:spPr>
          <a:xfrm>
            <a:off x="1666875" y="2313533"/>
            <a:ext cx="9953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thefieldengineer.com</a:t>
            </a:r>
            <a:endParaRPr/>
          </a:p>
        </p:txBody>
      </p:sp>
      <p:sp>
        <p:nvSpPr>
          <p:cNvPr id="388" name="Google Shape;388;p31"/>
          <p:cNvSpPr txBox="1"/>
          <p:nvPr/>
        </p:nvSpPr>
        <p:spPr>
          <a:xfrm>
            <a:off x="762000" y="571500"/>
            <a:ext cx="11401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Image Sources</a:t>
            </a:r>
            <a:endParaRPr/>
          </a:p>
        </p:txBody>
      </p:sp>
      <p:sp>
        <p:nvSpPr>
          <p:cNvPr id="389" name="Google Shape;389;p31"/>
          <p:cNvSpPr/>
          <p:nvPr/>
        </p:nvSpPr>
        <p:spPr>
          <a:xfrm>
            <a:off x="571500" y="571500"/>
            <a:ext cx="57150" cy="523875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295275" y="1659731"/>
            <a:ext cx="11601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Objective &amp; Aim</a:t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5619750" y="2469356"/>
            <a:ext cx="952500" cy="38100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3095625" y="2697956"/>
            <a:ext cx="6810375" cy="479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Standardization: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To establish a clear protocol for the clinical and technical management of ECT equipment.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3095625" y="3320653"/>
            <a:ext cx="6810375" cy="479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Safety Assurance: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To minimize procedural risks through adherence to electrical and medical safety standards.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3095625" y="3943350"/>
            <a:ext cx="6810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Team Synergy: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To define the specific roles of the </a:t>
            </a:r>
            <a:r>
              <a:rPr lang="en-US" sz="135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multidisciplinary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team in ensuring equipment integrity.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3095625" y="4566046"/>
            <a:ext cx="6810375" cy="479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Maintenance: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To educate staff on the proper care and daily testing required for equipment longevity.</a:t>
            </a:r>
            <a:endParaRPr/>
          </a:p>
        </p:txBody>
      </p:sp>
      <p:pic>
        <p:nvPicPr>
          <p:cNvPr descr="image.png"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2736056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0" y="335875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67000" y="3981450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5" name="Google Shape;10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67000" y="4604146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571500" y="1522973"/>
            <a:ext cx="5600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What is ECT?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426000" y="2040021"/>
            <a:ext cx="53340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="0" i="0" lang="en-US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lectroconvulsive therapy (ECT) is a medical procedure used to treat severe, treatment-resistant mental health conditions, such as major depression, bipolar disorder, and schizophrenia.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426000" y="3075469"/>
            <a:ext cx="53340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It involves passing small electric currents through the brain to induce a brief, controlled seizure while the patient is under general anesthesia.</a:t>
            </a:r>
            <a:endParaRPr sz="1500"/>
          </a:p>
        </p:txBody>
      </p:sp>
      <p:sp>
        <p:nvSpPr>
          <p:cNvPr id="115" name="Google Shape;115;p16"/>
          <p:cNvSpPr txBox="1"/>
          <p:nvPr/>
        </p:nvSpPr>
        <p:spPr>
          <a:xfrm>
            <a:off x="426000" y="4035699"/>
            <a:ext cx="53340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ECT Machine:</a:t>
            </a:r>
            <a:r>
              <a:rPr b="0" i="0" lang="en-US" sz="14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 specialized medical device used to administer a brief, controlled electrical current to the brain.</a:t>
            </a:r>
            <a:endParaRPr sz="1500"/>
          </a:p>
        </p:txBody>
      </p:sp>
      <p:sp>
        <p:nvSpPr>
          <p:cNvPr id="116" name="Google Shape;116;p16"/>
          <p:cNvSpPr txBox="1"/>
          <p:nvPr/>
        </p:nvSpPr>
        <p:spPr>
          <a:xfrm>
            <a:off x="762000" y="626543"/>
            <a:ext cx="11401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Introduction to ECT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571500" y="571500"/>
            <a:ext cx="57150" cy="523875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p16" title="ECT machin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200" y="718725"/>
            <a:ext cx="5440752" cy="54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4" name="Google Shape;1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534840"/>
            <a:ext cx="3524250" cy="2597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" name="Google Shape;12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3875" y="2534840"/>
            <a:ext cx="3524250" cy="2597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7" name="Google Shape;12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6250" y="2534840"/>
            <a:ext cx="3524250" cy="259794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819150" y="3344465"/>
            <a:ext cx="318039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ECT Stimulator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819150" y="3811190"/>
            <a:ext cx="3028950" cy="719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core device delivering controlled electric currents. Can be configured for unilateral or bilateral placement.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4581525" y="3344465"/>
            <a:ext cx="318039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Electrodes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4581525" y="3811190"/>
            <a:ext cx="3028950" cy="959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Pads or headsets used to deliver stimulus and monitor brain activity (EEG), typically using conductive gel or saline.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8343900" y="3344465"/>
            <a:ext cx="318039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Monitoring System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8343900" y="3811190"/>
            <a:ext cx="3028950" cy="719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Integrated EEG and ECG modules for real-time tracking of seizure activity and cardiac rhythm.</a:t>
            </a:r>
            <a:endParaRPr/>
          </a:p>
        </p:txBody>
      </p:sp>
      <p:pic>
        <p:nvPicPr>
          <p:cNvPr descr="image.png" id="134" name="Google Shape;13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9150" y="2830115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81525" y="2830115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43900" y="2830115"/>
            <a:ext cx="3905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762000" y="571500"/>
            <a:ext cx="11401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Key Components of ECT Equipment</a:t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571500" y="571500"/>
            <a:ext cx="57150" cy="523875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4" name="Google Shape;1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5" name="Google Shape;14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46114"/>
            <a:ext cx="35242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3875" y="2246114"/>
            <a:ext cx="35242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6250" y="2246114"/>
            <a:ext cx="352425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483393" y="4360664"/>
            <a:ext cx="370046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Anesthesia Machine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571500" y="4827389"/>
            <a:ext cx="35244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Delivers anesthesia and provides 100% Fraction of Inspired Oxygen (FiO</a:t>
            </a:r>
            <a:r>
              <a:rPr b="0" baseline="-2500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baseline="-25000" lang="en-US" sz="135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r>
              <a:rPr baseline="-25000" lang="en-US" sz="135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before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and after stimulus.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4245768" y="4360664"/>
            <a:ext cx="370046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Vital Signs Monitor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4333875" y="4827389"/>
            <a:ext cx="3524250" cy="479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Real-time tracking of SpO₂, Blood Pressure (NIBP), and Temperature.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8008143" y="4360664"/>
            <a:ext cx="370046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Suction Machine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8096250" y="4827389"/>
            <a:ext cx="3524250" cy="479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Used to remove saliva and prevent aspiration while the patient is unconscious.</a:t>
            </a:r>
            <a:endParaRPr/>
          </a:p>
        </p:txBody>
      </p:sp>
      <p:pic>
        <p:nvPicPr>
          <p:cNvPr descr="image.png" id="154" name="Google Shape;15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246114"/>
            <a:ext cx="35242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5" name="Google Shape;15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33875" y="2246114"/>
            <a:ext cx="35242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6" name="Google Shape;156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96250" y="2246114"/>
            <a:ext cx="352425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762000" y="571500"/>
            <a:ext cx="11401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Essential Ancillary Machines</a:t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571500" y="571500"/>
            <a:ext cx="57150" cy="523875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4" name="Google Shape;1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8170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1381125" y="2757971"/>
            <a:ext cx="10239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Anesthesia: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Performed under general anesthesia with a muscle relaxant to prevent musculoskeletal injury.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1381125" y="3140757"/>
            <a:ext cx="10239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Oxygenation: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100% FiO</a:t>
            </a:r>
            <a:r>
              <a:rPr b="0" baseline="-2500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provided via bag-valve mask before, during, and after treatment.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1381125" y="3523543"/>
            <a:ext cx="10239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Oral Protection: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 bite block is placed in the oropharynx to prevent tooth and tongue injury during the seizure.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1381125" y="3906328"/>
            <a:ext cx="10239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Seizure Tracking: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Motor seizures are monitored via </a:t>
            </a:r>
            <a:r>
              <a:rPr lang="en-US" sz="135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electromyography 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or a blood pressure cuff used as a tourniquet on one limb.</a:t>
            </a:r>
            <a:endParaRPr/>
          </a:p>
        </p:txBody>
      </p:sp>
      <p:pic>
        <p:nvPicPr>
          <p:cNvPr descr="image.png" id="169" name="Google Shape;16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0" y="2796071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00" y="3178857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500" y="356164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2" name="Google Shape;17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2500" y="3944428"/>
            <a:ext cx="2857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762000" y="571500"/>
            <a:ext cx="11401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Procedural Safety Measures</a:t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571500" y="571500"/>
            <a:ext cx="57150" cy="523875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0" name="Google Shape;1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1" name="Google Shape;18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6750" y="3545085"/>
            <a:ext cx="71437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571500" y="3028950"/>
            <a:ext cx="333375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240</a:t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571500" y="4362450"/>
            <a:ext cx="33337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VOLTS / 50 HERTZ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4476750" y="2027039"/>
            <a:ext cx="75009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Nigerian Standard Voltage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4476750" y="2493764"/>
            <a:ext cx="71439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standard regulated voltage in Nigeria is 230V-240V at 50Hz. All ECT equipment must be powered via a </a:t>
            </a: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Medical-Grade AVR/UPS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to prevent board failure during surges.</a:t>
            </a:r>
            <a:endParaRPr/>
          </a:p>
        </p:txBody>
      </p:sp>
      <p:pic>
        <p:nvPicPr>
          <p:cNvPr descr="image.png" id="186" name="Google Shape;18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6750" y="3164076"/>
            <a:ext cx="7143750" cy="30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762000" y="571500"/>
            <a:ext cx="11401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Electrical Safety Standards</a:t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571500" y="571500"/>
            <a:ext cx="57150" cy="523875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4" name="Google Shape;1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/>
        </p:nvSpPr>
        <p:spPr>
          <a:xfrm>
            <a:off x="571500" y="2996387"/>
            <a:ext cx="5600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Technical Warnings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571500" y="3696011"/>
            <a:ext cx="53340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Avoid Frayed Cables</a:t>
            </a:r>
            <a:r>
              <a:rPr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: Never use equipment that is damaged or has been exposed to moisture.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571500" y="4586604"/>
            <a:ext cx="53340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Pacemaker Warning</a:t>
            </a:r>
            <a:r>
              <a:rPr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: Patients with pacemakers or 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implantable cardioverter defibrillator  </a:t>
            </a:r>
            <a:r>
              <a:rPr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(ICDs) must be evaluated by a cardiologist prior to ECT.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6286500" y="3261870"/>
            <a:ext cx="5600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Impedance Check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6286500" y="3961494"/>
            <a:ext cx="53340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stimulator measures electrical resistance before firing. If </a:t>
            </a: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Impedance &gt; 3000 Ohms</a:t>
            </a:r>
            <a:r>
              <a:rPr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the machine will not fire, signaling poor electrode contact.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image.png" id="200" name="Google Shape;2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353875"/>
            <a:ext cx="304800" cy="45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1" name="Google Shape;20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2619358"/>
            <a:ext cx="266700" cy="45689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762000" y="571500"/>
            <a:ext cx="11401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Safety Warnings &amp; Constraints</a:t>
            </a:r>
            <a:endParaRPr/>
          </a:p>
        </p:txBody>
      </p:sp>
      <p:sp>
        <p:nvSpPr>
          <p:cNvPr id="203" name="Google Shape;203;p21"/>
          <p:cNvSpPr/>
          <p:nvPr/>
        </p:nvSpPr>
        <p:spPr>
          <a:xfrm>
            <a:off x="571500" y="571500"/>
            <a:ext cx="57150" cy="523875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9" name="Google Shape;2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 txBox="1"/>
          <p:nvPr/>
        </p:nvSpPr>
        <p:spPr>
          <a:xfrm>
            <a:off x="571500" y="3006328"/>
            <a:ext cx="560070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Exterior &amp; Housing</a:t>
            </a:r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571500" y="3473053"/>
            <a:ext cx="53340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Use a soft, damp cloth with a mild detergent. Avoid harsh chemicals or excessive liquid that could cause internal short circuits.</a:t>
            </a:r>
            <a:endParaRPr/>
          </a:p>
        </p:txBody>
      </p:sp>
      <p:sp>
        <p:nvSpPr>
          <p:cNvPr id="212" name="Google Shape;212;p22"/>
          <p:cNvSpPr txBox="1"/>
          <p:nvPr/>
        </p:nvSpPr>
        <p:spPr>
          <a:xfrm>
            <a:off x="571500" y="4067175"/>
            <a:ext cx="53340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Dust Protection: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Always keep the machine covered with a dedicated dust cover when not in use.</a:t>
            </a:r>
            <a:endParaRPr/>
          </a:p>
        </p:txBody>
      </p:sp>
      <p:sp>
        <p:nvSpPr>
          <p:cNvPr id="213" name="Google Shape;213;p22"/>
          <p:cNvSpPr txBox="1"/>
          <p:nvPr/>
        </p:nvSpPr>
        <p:spPr>
          <a:xfrm>
            <a:off x="6286500" y="3006328"/>
            <a:ext cx="560070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Cables &amp; Leads</a:t>
            </a:r>
            <a:endParaRPr/>
          </a:p>
        </p:txBody>
      </p:sp>
      <p:sp>
        <p:nvSpPr>
          <p:cNvPr id="214" name="Google Shape;214;p22"/>
          <p:cNvSpPr txBox="1"/>
          <p:nvPr/>
        </p:nvSpPr>
        <p:spPr>
          <a:xfrm>
            <a:off x="6286500" y="3473053"/>
            <a:ext cx="53340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Regularly inspect for wear. Ensure they are </a:t>
            </a: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stored loosely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(not tightly coiled) to prevent internal wire breakage.</a:t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6286500" y="4067175"/>
            <a:ext cx="53340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Daily Test: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Run the built-in "Safety Monitor Test" before the first session of the day.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762000" y="571500"/>
            <a:ext cx="11401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E7490"/>
                </a:solidFill>
                <a:latin typeface="Poppins"/>
                <a:ea typeface="Poppins"/>
                <a:cs typeface="Poppins"/>
                <a:sym typeface="Poppins"/>
              </a:rPr>
              <a:t>Cleaning &amp; Handling Protocols</a:t>
            </a:r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571500" y="571500"/>
            <a:ext cx="57150" cy="523875"/>
          </a:xfrm>
          <a:prstGeom prst="rect">
            <a:avLst/>
          </a:prstGeom>
          <a:solidFill>
            <a:srgbClr val="0E74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