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0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353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8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80303" tIns="40151" rIns="80303" bIns="40151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9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80303" tIns="40151" rIns="80303" bIns="40151" rtlCol="0"/>
          <a:lstStyle>
            <a:lvl1pPr algn="r">
              <a:defRPr sz="1100"/>
            </a:lvl1pPr>
          </a:lstStyle>
          <a:p>
            <a:fld id="{1823CB46-55EA-41D5-B35A-7DAF58286471}" type="datetime1">
              <a:rPr lang="en-US" smtClean="0"/>
              <a:t>04/29/26</a:t>
            </a:fld>
            <a:endParaRPr lang="en-US"/>
          </a:p>
        </p:txBody>
      </p:sp>
      <p:sp>
        <p:nvSpPr>
          <p:cNvPr id="1048720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0"/>
            <a:ext cx="2889938" cy="496411"/>
          </a:xfrm>
          <a:prstGeom prst="rect">
            <a:avLst/>
          </a:prstGeom>
        </p:spPr>
        <p:txBody>
          <a:bodyPr vert="horz" lIns="80303" tIns="40151" rIns="80303" bIns="40151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0"/>
            <a:ext cx="2889938" cy="496411"/>
          </a:xfrm>
          <a:prstGeom prst="rect">
            <a:avLst/>
          </a:prstGeom>
        </p:spPr>
        <p:txBody>
          <a:bodyPr vert="horz" lIns="80303" tIns="40151" rIns="80303" bIns="40151" rtlCol="0" anchor="b"/>
          <a:lstStyle>
            <a:lvl1pPr algn="r">
              <a:defRPr sz="1100"/>
            </a:lvl1pPr>
          </a:lstStyle>
          <a:p>
            <a:fld id="{7BF0618A-B710-4CBF-848D-74AFE33861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150"/>
          </a:xfrm>
          <a:prstGeom prst="rect">
            <a:avLst/>
          </a:prstGeom>
        </p:spPr>
        <p:txBody>
          <a:bodyPr vert="horz" lIns="80303" tIns="40151" rIns="80303" bIns="40151" rtlCol="0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150"/>
          </a:xfrm>
          <a:prstGeom prst="rect">
            <a:avLst/>
          </a:prstGeom>
        </p:spPr>
        <p:txBody>
          <a:bodyPr vert="horz" lIns="80303" tIns="40151" rIns="80303" bIns="40151" rtlCol="0"/>
          <a:lstStyle>
            <a:lvl1pPr algn="r">
              <a:defRPr sz="1100"/>
            </a:lvl1pPr>
          </a:lstStyle>
          <a:p>
            <a:fld id="{394503B8-14D9-4AC3-B942-07366188C305}" type="datetime1">
              <a:rPr lang="en-US" smtClean="0"/>
              <a:t>04/29/26</a:t>
            </a:fld>
            <a:endParaRPr lang="en-US"/>
          </a:p>
        </p:txBody>
      </p:sp>
      <p:sp>
        <p:nvSpPr>
          <p:cNvPr id="104871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2488" y="744538"/>
            <a:ext cx="4964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303" tIns="40151" rIns="80303" bIns="40151" rtlCol="0" anchor="ctr"/>
          <a:lstStyle/>
          <a:p>
            <a:endParaRPr lang="en-US"/>
          </a:p>
        </p:txBody>
      </p:sp>
      <p:sp>
        <p:nvSpPr>
          <p:cNvPr id="104871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383"/>
            <a:ext cx="5335270" cy="4467963"/>
          </a:xfrm>
          <a:prstGeom prst="rect">
            <a:avLst/>
          </a:prstGeom>
        </p:spPr>
        <p:txBody>
          <a:bodyPr vert="horz" lIns="80303" tIns="40151" rIns="80303" bIns="4015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71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458"/>
            <a:ext cx="2889938" cy="497459"/>
          </a:xfrm>
          <a:prstGeom prst="rect">
            <a:avLst/>
          </a:prstGeom>
        </p:spPr>
        <p:txBody>
          <a:bodyPr vert="horz" lIns="80303" tIns="40151" rIns="80303" bIns="40151" rtlCol="0" anchor="b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9458"/>
            <a:ext cx="2889938" cy="497459"/>
          </a:xfrm>
          <a:prstGeom prst="rect">
            <a:avLst/>
          </a:prstGeom>
        </p:spPr>
        <p:txBody>
          <a:bodyPr vert="horz" lIns="80303" tIns="40151" rIns="80303" bIns="40151" rtlCol="0" anchor="b"/>
          <a:lstStyle>
            <a:lvl1pPr algn="r">
              <a:defRPr sz="1100"/>
            </a:lvl1pPr>
          </a:lstStyle>
          <a:p>
            <a:fld id="{99E6DA92-135C-4ED1-81D6-203B0AE564F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1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48613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8410A-F41B-4ABD-AF70-D31ACCB9ED30}" type="datetime1">
              <a:rPr lang="en-US" smtClean="0"/>
              <a:t>04/29/26</a:t>
            </a:fld>
            <a:endParaRPr lang="en-US"/>
          </a:p>
        </p:txBody>
      </p:sp>
      <p:sp>
        <p:nvSpPr>
          <p:cNvPr id="1048614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15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‹#›</a:t>
            </a:fld>
            <a:endParaRPr lang="en-US"/>
          </a:p>
        </p:txBody>
      </p:sp>
      <p:sp>
        <p:nvSpPr>
          <p:cNvPr id="1048616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17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8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8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8D7A2-D9C6-4D7C-AA3A-95A4D408E123}" type="datetime1">
              <a:rPr lang="en-US" smtClean="0"/>
              <a:t>04/29/26</a:t>
            </a:fld>
            <a:endParaRPr lang="en-US"/>
          </a:p>
        </p:txBody>
      </p:sp>
      <p:sp>
        <p:nvSpPr>
          <p:cNvPr id="104868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5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66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6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D4981-2EEB-40CE-B973-72467E68E3F8}" type="datetime1">
              <a:rPr lang="en-US" smtClean="0"/>
              <a:t>04/29/26</a:t>
            </a:fld>
            <a:endParaRPr lang="en-US"/>
          </a:p>
        </p:txBody>
      </p:sp>
      <p:sp>
        <p:nvSpPr>
          <p:cNvPr id="104866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58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A7A46-D3D3-4EE1-8E70-C10B4C369BBF}" type="datetime1">
              <a:rPr lang="en-US" smtClean="0"/>
              <a:t>04/29/26</a:t>
            </a:fld>
            <a:endParaRPr lang="en-US"/>
          </a:p>
        </p:txBody>
      </p:sp>
      <p:sp>
        <p:nvSpPr>
          <p:cNvPr id="104858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4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85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86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8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94149-45F4-4B12-994C-F493981AE47B}" type="datetime1">
              <a:rPr lang="en-US" smtClean="0"/>
              <a:t>04/29/26</a:t>
            </a:fld>
            <a:endParaRPr lang="en-US"/>
          </a:p>
        </p:txBody>
      </p:sp>
      <p:sp>
        <p:nvSpPr>
          <p:cNvPr id="104868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‹#›</a:t>
            </a:fld>
            <a:endParaRPr lang="en-US"/>
          </a:p>
        </p:txBody>
      </p:sp>
      <p:sp>
        <p:nvSpPr>
          <p:cNvPr id="104869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91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92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34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35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3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897A0-1E7A-4199-8569-461C3CCA0659}" type="datetime1">
              <a:rPr lang="en-US" smtClean="0"/>
              <a:t>04/29/26</a:t>
            </a:fld>
            <a:endParaRPr lang="en-US"/>
          </a:p>
        </p:txBody>
      </p:sp>
      <p:sp>
        <p:nvSpPr>
          <p:cNvPr id="104863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94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95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96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97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9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98155-585E-4C7E-B3E5-B6BBEA948BDC}" type="datetime1">
              <a:rPr lang="en-US" smtClean="0"/>
              <a:t>04/29/26</a:t>
            </a:fld>
            <a:endParaRPr lang="en-US"/>
          </a:p>
        </p:txBody>
      </p:sp>
      <p:sp>
        <p:nvSpPr>
          <p:cNvPr id="104869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6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93E02-C669-46A3-BE97-FC5EFB626450}" type="datetime1">
              <a:rPr lang="en-US" smtClean="0"/>
              <a:t>04/29/26</a:t>
            </a:fld>
            <a:endParaRPr lang="en-US"/>
          </a:p>
        </p:txBody>
      </p:sp>
      <p:sp>
        <p:nvSpPr>
          <p:cNvPr id="1048663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4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1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70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110A3-8882-40F2-8D94-F05B85E89EF4}" type="datetime1">
              <a:rPr lang="en-US" smtClean="0"/>
              <a:t>04/29/26</a:t>
            </a:fld>
            <a:endParaRPr lang="en-US"/>
          </a:p>
        </p:txBody>
      </p:sp>
      <p:sp>
        <p:nvSpPr>
          <p:cNvPr id="104870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0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‹#›</a:t>
            </a:fld>
            <a:endParaRPr lang="en-US"/>
          </a:p>
        </p:txBody>
      </p:sp>
      <p:sp>
        <p:nvSpPr>
          <p:cNvPr id="1048705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6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707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708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70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0347-884D-4B62-BE16-20D72D8AFAC7}" type="datetime1">
              <a:rPr lang="en-US" smtClean="0"/>
              <a:t>04/29/26</a:t>
            </a:fld>
            <a:endParaRPr lang="en-US"/>
          </a:p>
        </p:txBody>
      </p:sp>
      <p:sp>
        <p:nvSpPr>
          <p:cNvPr id="10487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7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7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9EA95-77E0-473E-9CF0-C2187E354F2A}" type="datetime1">
              <a:rPr lang="en-US" smtClean="0"/>
              <a:t>04/29/26</a:t>
            </a:fld>
            <a:endParaRPr lang="en-US"/>
          </a:p>
        </p:txBody>
      </p:sp>
      <p:sp>
        <p:nvSpPr>
          <p:cNvPr id="104867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‹#›</a:t>
            </a:fld>
            <a:endParaRPr lang="en-US"/>
          </a:p>
        </p:txBody>
      </p:sp>
      <p:sp>
        <p:nvSpPr>
          <p:cNvPr id="1048674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675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48676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77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48678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0"/>
            <a:duotone>
              <a:schemeClr val="bg1">
                <a:shade val="9000"/>
                <a:satMod val="300000"/>
              </a:schemeClr>
              <a:schemeClr val="bg1">
                <a:tint val="90000"/>
                <a:satMod val="225000"/>
              </a:schemeClr>
            </a:duotone>
            <a:lum/>
          </a:blip>
          <a:srcRect/>
          <a:tile tx="0" ty="0" sx="90000" sy="90000" flip="xy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77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78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79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580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581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48582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D4303865-6CC9-4D48-9E99-FC916E74D526}" type="datetime1">
              <a:rPr lang="en-US" smtClean="0"/>
              <a:t>04/29/26</a:t>
            </a:fld>
            <a:endParaRPr lang="en-US"/>
          </a:p>
        </p:txBody>
      </p:sp>
      <p:sp>
        <p:nvSpPr>
          <p:cNvPr id="1048583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1048584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66BF73FC-4F5F-4769-9019-BB13A2159BB6}" type="slidenum">
              <a:rPr lang="en-US" smtClean="0"/>
              <a:t>‹#›</a:t>
            </a:fld>
            <a:endParaRPr lang="en-US"/>
          </a:p>
        </p:txBody>
      </p:sp>
      <p:sp>
        <p:nvSpPr>
          <p:cNvPr id="104858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ctrTitle"/>
          </p:nvPr>
        </p:nvSpPr>
        <p:spPr>
          <a:xfrm>
            <a:off x="1143000" y="4876800"/>
            <a:ext cx="8305800" cy="2335002"/>
          </a:xfrm>
          <a:ln>
            <a:noFill/>
          </a:ln>
        </p:spPr>
        <p:txBody>
          <a:bodyPr>
            <a:noAutofit/>
          </a:bodyPr>
          <a:lstStyle/>
          <a:p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br>
              <a:rPr lang="en-GB" sz="3200" b="1" dirty="0">
                <a:effectLst/>
                <a:latin typeface="Calibri body"/>
              </a:rPr>
            </a:br>
            <a:r>
              <a:rPr lang="en-GB" sz="3200" b="1" dirty="0">
                <a:effectLst/>
                <a:latin typeface="Calibri body"/>
              </a:rPr>
              <a:t>		</a:t>
            </a:r>
            <a:br>
              <a:rPr lang="en-GB" sz="3200" b="1" dirty="0">
                <a:effectLst/>
                <a:latin typeface="Calibri body"/>
              </a:rPr>
            </a:br>
            <a:r>
              <a:rPr lang="en-GB" sz="3200" b="1" dirty="0">
                <a:effectLst/>
                <a:latin typeface="Calibri body"/>
              </a:rPr>
              <a:t>			 </a:t>
            </a:r>
            <a:r>
              <a:rPr lang="en-GB" sz="2800" b="1" dirty="0">
                <a:effectLst/>
                <a:latin typeface="Calibri body"/>
              </a:rPr>
              <a:t>Title: </a:t>
            </a:r>
            <a:br>
              <a:rPr lang="en-GB" sz="3200" b="1" dirty="0">
                <a:effectLst/>
                <a:latin typeface="Calibri body"/>
              </a:rPr>
            </a:br>
            <a:r>
              <a:rPr lang="en-GB" sz="3200" b="1" dirty="0">
                <a:effectLst/>
                <a:latin typeface="Calibri body"/>
              </a:rPr>
              <a:t>Data Analytics in Healthcare Decision-Making</a:t>
            </a:r>
            <a:br>
              <a:rPr lang="en-US" sz="3200" b="1" dirty="0">
                <a:effectLst/>
                <a:latin typeface="Calibri body"/>
              </a:rPr>
            </a:br>
            <a:r>
              <a:rPr lang="en-US" sz="3200" b="1" dirty="0">
                <a:effectLst/>
                <a:latin typeface="Calibri body"/>
              </a:rPr>
              <a:t>                            </a:t>
            </a:r>
            <a:r>
              <a:rPr lang="en-GB" sz="2800" b="1" dirty="0">
                <a:effectLst/>
                <a:latin typeface="Calibri body"/>
              </a:rPr>
              <a:t>Presenter: </a:t>
            </a:r>
            <a:br>
              <a:rPr lang="en-GB" sz="3200" b="1" dirty="0">
                <a:effectLst/>
                <a:latin typeface="Calibri body"/>
              </a:rPr>
            </a:br>
            <a:r>
              <a:rPr lang="en-GB" sz="3200" b="1" dirty="0">
                <a:effectLst/>
                <a:latin typeface="Calibri body"/>
              </a:rPr>
              <a:t>                Mrs U. D. </a:t>
            </a:r>
            <a:r>
              <a:rPr lang="en-GB" sz="3200" b="1" dirty="0" err="1">
                <a:effectLst/>
                <a:latin typeface="Calibri body"/>
              </a:rPr>
              <a:t>Aguebor</a:t>
            </a:r>
            <a:r>
              <a:rPr lang="en-GB" sz="3200" b="1" dirty="0">
                <a:effectLst/>
                <a:latin typeface="Calibri body"/>
              </a:rPr>
              <a:t> </a:t>
            </a:r>
            <a:r>
              <a:rPr lang="en-GB" sz="2000" b="1" dirty="0">
                <a:effectLst/>
                <a:latin typeface="Calibri body"/>
              </a:rPr>
              <a:t>(HIMT)</a:t>
            </a:r>
            <a:br>
              <a:rPr lang="en-US" sz="3200" b="1" dirty="0">
                <a:effectLst/>
                <a:latin typeface="Calibri body"/>
              </a:rPr>
            </a:br>
            <a:r>
              <a:rPr lang="en-US" sz="3200" b="1" dirty="0">
                <a:effectLst/>
                <a:latin typeface="Calibri body"/>
              </a:rPr>
              <a:t>                     </a:t>
            </a:r>
            <a:r>
              <a:rPr lang="en-GB" sz="2800" b="1" dirty="0">
                <a:effectLst/>
                <a:latin typeface="Calibri body"/>
              </a:rPr>
              <a:t>Date: April 12, 2026</a:t>
            </a:r>
            <a:br>
              <a:rPr lang="en-US" sz="3200" b="1" dirty="0">
                <a:effectLst/>
                <a:latin typeface="Calibri body"/>
              </a:rPr>
            </a:br>
            <a:r>
              <a:rPr lang="en-GB" sz="3200" b="1" dirty="0">
                <a:effectLst/>
                <a:latin typeface="Calibri body"/>
              </a:rPr>
              <a:t> </a:t>
            </a:r>
            <a:endParaRPr lang="en-US" sz="3200" b="1" dirty="0">
              <a:effectLst/>
              <a:latin typeface="Calibri body"/>
            </a:endParaRPr>
          </a:p>
        </p:txBody>
      </p:sp>
      <p:sp>
        <p:nvSpPr>
          <p:cNvPr id="1048619" name="Subtitle 10"/>
          <p:cNvSpPr>
            <a:spLocks noGrp="1"/>
          </p:cNvSpPr>
          <p:nvPr>
            <p:ph type="subTitle" idx="1"/>
          </p:nvPr>
        </p:nvSpPr>
        <p:spPr>
          <a:xfrm>
            <a:off x="304800" y="304800"/>
            <a:ext cx="8686800" cy="1676400"/>
          </a:xfrm>
        </p:spPr>
        <p:txBody>
          <a:bodyPr>
            <a:noAutofit/>
          </a:bodyPr>
          <a:lstStyle/>
          <a:p>
            <a:pPr algn="ctr"/>
            <a:endParaRPr lang="en-US" sz="3200" b="1" dirty="0"/>
          </a:p>
          <a:p>
            <a:pPr algn="ctr"/>
            <a:endParaRPr lang="en-US" sz="3200" b="1" dirty="0"/>
          </a:p>
          <a:p>
            <a:pPr algn="ctr"/>
            <a:r>
              <a:rPr lang="en-US" sz="3600" b="1" dirty="0"/>
              <a:t>     Federal Neuro-Psychiatric Hospital, </a:t>
            </a:r>
            <a:r>
              <a:rPr lang="en-US" sz="3600" b="1" dirty="0" err="1"/>
              <a:t>Uselu</a:t>
            </a:r>
            <a:endParaRPr lang="en-US" sz="3600" b="1" dirty="0"/>
          </a:p>
          <a:p>
            <a:pPr algn="ctr"/>
            <a:endParaRPr lang="en-US" sz="3200" b="1" dirty="0"/>
          </a:p>
          <a:p>
            <a:pPr algn="ctr"/>
            <a:endParaRPr lang="en-US" sz="3200" b="1" dirty="0"/>
          </a:p>
          <a:p>
            <a:pPr algn="ctr"/>
            <a:r>
              <a:rPr lang="en-US" sz="3200" b="1" dirty="0"/>
              <a:t>Health Information Management Unit</a:t>
            </a:r>
          </a:p>
          <a:p>
            <a:pPr algn="ctr"/>
            <a:r>
              <a:rPr lang="en-US" sz="3200" b="1" dirty="0"/>
              <a:t>Clinical Presentation </a:t>
            </a:r>
          </a:p>
          <a:p>
            <a:pPr algn="ctr"/>
            <a:endParaRPr lang="en-US" sz="3200" b="1" dirty="0"/>
          </a:p>
          <a:p>
            <a:pPr algn="ctr"/>
            <a:endParaRPr lang="en-US" sz="3200" b="1" dirty="0"/>
          </a:p>
        </p:txBody>
      </p:sp>
      <p:sp>
        <p:nvSpPr>
          <p:cNvPr id="104862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1</a:t>
            </a:fld>
            <a:endParaRPr lang="en-US"/>
          </a:p>
        </p:txBody>
      </p:sp>
      <p:pic>
        <p:nvPicPr>
          <p:cNvPr id="2097153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9155" y="1981200"/>
            <a:ext cx="1219200" cy="1219200"/>
          </a:xfrm>
          <a:prstGeom prst="rect">
            <a:avLst/>
          </a:prstGeom>
        </p:spPr>
      </p:pic>
      <p:pic>
        <p:nvPicPr>
          <p:cNvPr id="2097154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27677" y="92559"/>
            <a:ext cx="1102156" cy="13640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7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971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97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97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48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48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48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48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48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48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48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48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486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9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Title 1"/>
          <p:cNvSpPr>
            <a:spLocks noGrp="1"/>
          </p:cNvSpPr>
          <p:nvPr>
            <p:ph type="title"/>
          </p:nvPr>
        </p:nvSpPr>
        <p:spPr>
          <a:xfrm>
            <a:off x="73153" y="1"/>
            <a:ext cx="9223247" cy="685799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Application of the Four Types Healthcare Data Analytics in Psychiatry (Example: Schizophrenia)</a:t>
            </a:r>
            <a:endParaRPr lang="en-US" sz="2400" b="1" dirty="0">
              <a:latin typeface="Bodoni MT" panose="02070603080606020203" pitchFamily="18" charset="0"/>
            </a:endParaRPr>
          </a:p>
        </p:txBody>
      </p:sp>
      <p:graphicFrame>
        <p:nvGraphicFramePr>
          <p:cNvPr id="4194304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588951"/>
              </p:ext>
            </p:extLst>
          </p:nvPr>
        </p:nvGraphicFramePr>
        <p:xfrm>
          <a:off x="636596" y="564906"/>
          <a:ext cx="8434251" cy="5791201"/>
        </p:xfrm>
        <a:graphic>
          <a:graphicData uri="http://schemas.openxmlformats.org/drawingml/2006/table">
            <a:tbl>
              <a:tblPr/>
              <a:tblGrid>
                <a:gridCol w="28114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14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14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0073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🟦 </a:t>
                      </a:r>
                      <a:r>
                        <a:rPr lang="en-US" sz="1800" b="1"/>
                        <a:t>Type of Analytics</a:t>
                      </a:r>
                      <a:endParaRPr lang="en-US" sz="1800"/>
                    </a:p>
                  </a:txBody>
                  <a:tcPr marL="77429" marR="77429" marT="38715" marB="387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🟨 </a:t>
                      </a:r>
                      <a:r>
                        <a:rPr lang="en-US" sz="1800" b="1" dirty="0"/>
                        <a:t>Key Question</a:t>
                      </a:r>
                      <a:endParaRPr lang="en-US" sz="1800" dirty="0"/>
                    </a:p>
                  </a:txBody>
                  <a:tcPr marL="77429" marR="77429" marT="38715" marB="387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🟩 </a:t>
                      </a:r>
                      <a:r>
                        <a:rPr lang="en-US" sz="1800" b="1" dirty="0"/>
                        <a:t>Psychiatric Example (Schizophrenia)</a:t>
                      </a:r>
                      <a:endParaRPr lang="en-US" sz="1800" dirty="0"/>
                    </a:p>
                  </a:txBody>
                  <a:tcPr marL="77429" marR="77429" marT="38715" marB="387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976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🔵 </a:t>
                      </a:r>
                      <a:r>
                        <a:rPr lang="en-US" sz="1800" b="1" dirty="0"/>
                        <a:t>Descriptive</a:t>
                      </a:r>
                      <a:endParaRPr lang="en-US" sz="1800" dirty="0"/>
                    </a:p>
                  </a:txBody>
                  <a:tcPr marL="77429" marR="77429" marT="38715" marB="387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What happened?</a:t>
                      </a:r>
                    </a:p>
                  </a:txBody>
                  <a:tcPr marL="77429" marR="77429" marT="38715" marB="387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Number of patients diagnosed with schizophrenia in the past year</a:t>
                      </a:r>
                    </a:p>
                  </a:txBody>
                  <a:tcPr marL="77429" marR="77429" marT="38715" marB="387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7095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🟠 </a:t>
                      </a:r>
                      <a:r>
                        <a:rPr lang="en-US" sz="1800" b="1" dirty="0"/>
                        <a:t>Diagnostic</a:t>
                      </a:r>
                      <a:endParaRPr lang="en-US" sz="1800" dirty="0"/>
                    </a:p>
                  </a:txBody>
                  <a:tcPr marL="77429" marR="77429" marT="38715" marB="387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Why did it happen?</a:t>
                      </a:r>
                    </a:p>
                  </a:txBody>
                  <a:tcPr marL="77429" marR="77429" marT="38715" marB="387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Identifying triggers such as genetic factors, substance abuse, or stress</a:t>
                      </a:r>
                    </a:p>
                  </a:txBody>
                  <a:tcPr marL="77429" marR="77429" marT="38715" marB="387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8857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🟣 </a:t>
                      </a:r>
                      <a:r>
                        <a:rPr lang="en-US" sz="1800" b="1" dirty="0"/>
                        <a:t>Predictive</a:t>
                      </a:r>
                      <a:endParaRPr lang="en-US" sz="1800" dirty="0"/>
                    </a:p>
                  </a:txBody>
                  <a:tcPr marL="77429" marR="77429" marT="38715" marB="387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What could happen?</a:t>
                      </a:r>
                    </a:p>
                  </a:txBody>
                  <a:tcPr marL="77429" marR="77429" marT="38715" marB="387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Predicting risk of relapse or hospitalization in schizophrenia patients</a:t>
                      </a:r>
                    </a:p>
                  </a:txBody>
                  <a:tcPr marL="77429" marR="77429" marT="38715" marB="387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411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🟢 </a:t>
                      </a:r>
                      <a:r>
                        <a:rPr lang="en-US" sz="1800" b="1" dirty="0"/>
                        <a:t>Prescriptive</a:t>
                      </a:r>
                      <a:endParaRPr lang="en-US" sz="1800" dirty="0"/>
                    </a:p>
                  </a:txBody>
                  <a:tcPr marL="77429" marR="77429" marT="38715" marB="387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What should we do?</a:t>
                      </a:r>
                    </a:p>
                  </a:txBody>
                  <a:tcPr marL="77429" marR="77429" marT="38715" marB="387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Recommending treatment plans (medication, therapy, follow-up care) to prevent relapse</a:t>
                      </a:r>
                    </a:p>
                  </a:txBody>
                  <a:tcPr marL="77429" marR="77429" marT="38715" marB="3871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4865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"/>
          <p:cNvSpPr>
            <a:spLocks noGrp="1"/>
          </p:cNvSpPr>
          <p:nvPr>
            <p:ph type="title"/>
          </p:nvPr>
        </p:nvSpPr>
        <p:spPr>
          <a:xfrm>
            <a:off x="838200" y="174617"/>
            <a:ext cx="8153400" cy="727530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>
                <a:effectLst/>
                <a:latin typeface="Bodoni MT" panose="02070603080606020203" pitchFamily="18" charset="0"/>
              </a:rPr>
              <a:t>TOOLS AND TECHNOLOGIES IN HEALTHCARE DATA ANALYTICS</a:t>
            </a:r>
            <a:endParaRPr lang="en-US" sz="2800" b="1" dirty="0">
              <a:latin typeface="Bodoni MT" panose="02070603080606020203" pitchFamily="18" charset="0"/>
            </a:endParaRPr>
          </a:p>
        </p:txBody>
      </p:sp>
      <p:sp>
        <p:nvSpPr>
          <p:cNvPr id="1048604" name="Content Placeholder 2"/>
          <p:cNvSpPr>
            <a:spLocks noGrp="1"/>
          </p:cNvSpPr>
          <p:nvPr>
            <p:ph idx="1"/>
          </p:nvPr>
        </p:nvSpPr>
        <p:spPr>
          <a:xfrm>
            <a:off x="717014" y="1135681"/>
            <a:ext cx="8274586" cy="5183937"/>
          </a:xfrm>
        </p:spPr>
        <p:txBody>
          <a:bodyPr>
            <a:normAutofit fontScale="88750" lnSpcReduction="20000"/>
          </a:bodyPr>
          <a:lstStyle/>
          <a:p>
            <a:pPr marL="82296" indent="0">
              <a:buNone/>
            </a:pPr>
            <a:r>
              <a:rPr lang="en-GB" b="1" dirty="0"/>
              <a:t>  Modern healthcare uses several technologies for</a:t>
            </a:r>
          </a:p>
          <a:p>
            <a:pPr marL="82296" indent="0">
              <a:buNone/>
            </a:pPr>
            <a:r>
              <a:rPr lang="en-GB" b="1" dirty="0"/>
              <a:t>  data analysis, such as:</a:t>
            </a:r>
            <a:endParaRPr lang="en-US" b="1" dirty="0"/>
          </a:p>
          <a:p>
            <a:r>
              <a:rPr lang="en-GB" dirty="0"/>
              <a:t>Electronic Health Records (EHRs) for data collection and integration.</a:t>
            </a:r>
            <a:endParaRPr lang="en-US" dirty="0"/>
          </a:p>
          <a:p>
            <a:r>
              <a:rPr lang="en-GB" dirty="0"/>
              <a:t>Artificial Intelligence (AI) and Machine Learning for predictions.</a:t>
            </a:r>
            <a:endParaRPr lang="en-US" dirty="0"/>
          </a:p>
          <a:p>
            <a:r>
              <a:rPr lang="en-GB" dirty="0"/>
              <a:t>Business Intelligence dashboards for visualizing trends.</a:t>
            </a:r>
            <a:endParaRPr lang="en-US" dirty="0"/>
          </a:p>
          <a:p>
            <a:r>
              <a:rPr lang="en-GB" dirty="0"/>
              <a:t>Big Data platforms like Hadoop or cloud-based analytics for managing large datasets.</a:t>
            </a:r>
            <a:endParaRPr lang="en-US" dirty="0"/>
          </a:p>
          <a:p>
            <a:pPr marL="82296" indent="0">
              <a:buNone/>
            </a:pPr>
            <a:r>
              <a:rPr lang="en-GB" dirty="0"/>
              <a:t>   These tools help healthcare professionals see the “big</a:t>
            </a:r>
          </a:p>
          <a:p>
            <a:pPr marL="82296" indent="0">
              <a:buNone/>
            </a:pPr>
            <a:r>
              <a:rPr lang="en-GB" dirty="0"/>
              <a:t>   picture” and make decisions supported by evidence.</a:t>
            </a:r>
            <a:endParaRPr lang="en-US" dirty="0"/>
          </a:p>
          <a:p>
            <a:endParaRPr lang="en-US" dirty="0"/>
          </a:p>
        </p:txBody>
      </p:sp>
      <p:sp>
        <p:nvSpPr>
          <p:cNvPr id="104860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382000" cy="762000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>
                <a:effectLst/>
                <a:latin typeface="Bodoni MT" panose="02070603080606020203" pitchFamily="18" charset="0"/>
              </a:rPr>
              <a:t>IMPORTANCE OF DATA ANALYTICS IN HEALTHCARE DECISION-MAKING</a:t>
            </a:r>
            <a:endParaRPr lang="en-US" sz="2800" b="1" dirty="0">
              <a:latin typeface="Bodoni MT" panose="02070603080606020203" pitchFamily="18" charset="0"/>
            </a:endParaRPr>
          </a:p>
        </p:txBody>
      </p:sp>
      <p:sp>
        <p:nvSpPr>
          <p:cNvPr id="1048656" name="Content Placeholder 2"/>
          <p:cNvSpPr>
            <a:spLocks noGrp="1"/>
          </p:cNvSpPr>
          <p:nvPr>
            <p:ph idx="1"/>
          </p:nvPr>
        </p:nvSpPr>
        <p:spPr>
          <a:xfrm>
            <a:off x="598243" y="805543"/>
            <a:ext cx="8472605" cy="5671457"/>
          </a:xfrm>
        </p:spPr>
        <p:txBody>
          <a:bodyPr>
            <a:noAutofit/>
          </a:bodyPr>
          <a:lstStyle/>
          <a:p>
            <a:pPr marL="82296" indent="0" algn="just">
              <a:buNone/>
            </a:pPr>
            <a:r>
              <a:rPr lang="en-GB" sz="3000" dirty="0"/>
              <a:t>  Data analytics plays a vital role in shaping decisions</a:t>
            </a:r>
          </a:p>
          <a:p>
            <a:pPr marL="82296" indent="0" algn="just">
              <a:buNone/>
            </a:pPr>
            <a:r>
              <a:rPr lang="en-GB" sz="3000" dirty="0"/>
              <a:t> ` at all levels of healthcare:</a:t>
            </a:r>
            <a:endParaRPr lang="en-US" sz="3000" dirty="0"/>
          </a:p>
          <a:p>
            <a:pPr marL="82296" indent="0" algn="just">
              <a:buNone/>
            </a:pPr>
            <a:r>
              <a:rPr lang="en-GB" sz="3000" b="1" dirty="0"/>
              <a:t>a. Clinical Decision-Making</a:t>
            </a:r>
            <a:endParaRPr lang="en-US" sz="3000" b="1" dirty="0"/>
          </a:p>
          <a:p>
            <a:pPr algn="just"/>
            <a:r>
              <a:rPr lang="en-GB" sz="3000" dirty="0"/>
              <a:t>Doctors can use data to make evidence-based decisions — such as choosing the best treatment plan for a patient based on similar past cases.</a:t>
            </a:r>
            <a:endParaRPr lang="en-US" sz="3000" dirty="0"/>
          </a:p>
          <a:p>
            <a:pPr marL="82296" indent="0" algn="just">
              <a:buNone/>
            </a:pPr>
            <a:r>
              <a:rPr lang="en-GB" sz="3000" b="1" dirty="0"/>
              <a:t>b.  Administrative Decision-Making</a:t>
            </a:r>
            <a:endParaRPr lang="en-US" sz="3000" b="1" dirty="0"/>
          </a:p>
          <a:p>
            <a:pPr algn="just"/>
            <a:r>
              <a:rPr lang="en-GB" sz="3000" dirty="0"/>
              <a:t>Hospital administrators can </a:t>
            </a:r>
            <a:r>
              <a:rPr lang="en-GB" sz="3000" dirty="0" err="1"/>
              <a:t>analyze</a:t>
            </a:r>
            <a:r>
              <a:rPr lang="en-GB" sz="3000" dirty="0"/>
              <a:t> data to improve workflow, reduce waiting times, and manage resources more effectively.</a:t>
            </a:r>
            <a:endParaRPr lang="en-US" sz="3000" dirty="0"/>
          </a:p>
        </p:txBody>
      </p:sp>
      <p:sp>
        <p:nvSpPr>
          <p:cNvPr id="104865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8" name="Title 1"/>
          <p:cNvSpPr>
            <a:spLocks noGrp="1"/>
          </p:cNvSpPr>
          <p:nvPr>
            <p:ph type="title"/>
          </p:nvPr>
        </p:nvSpPr>
        <p:spPr>
          <a:xfrm>
            <a:off x="533400" y="-76200"/>
            <a:ext cx="8570105" cy="976993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>
                <a:effectLst/>
                <a:latin typeface="Bodoni MT" panose="02070603080606020203" pitchFamily="18" charset="0"/>
              </a:rPr>
              <a:t>IMPORTANCE OF DATA ANALYTICS IN HEALTHCARE DECISION-MAKING </a:t>
            </a:r>
            <a:r>
              <a:rPr lang="en-US" sz="2800" b="1" dirty="0">
                <a:effectLst/>
                <a:latin typeface="Bodoni MT" panose="02070603080606020203" pitchFamily="18" charset="0"/>
              </a:rPr>
              <a:t>CONTD..</a:t>
            </a:r>
            <a:endParaRPr lang="en-US" sz="2800" dirty="0">
              <a:latin typeface="Bodoni MT" panose="02070603080606020203" pitchFamily="18" charset="0"/>
            </a:endParaRPr>
          </a:p>
        </p:txBody>
      </p:sp>
      <p:sp>
        <p:nvSpPr>
          <p:cNvPr id="1048659" name="Content Placeholder 2"/>
          <p:cNvSpPr>
            <a:spLocks noGrp="1"/>
          </p:cNvSpPr>
          <p:nvPr>
            <p:ph idx="1"/>
          </p:nvPr>
        </p:nvSpPr>
        <p:spPr>
          <a:xfrm>
            <a:off x="664028" y="1059997"/>
            <a:ext cx="8406819" cy="4655004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en-GB" b="1" dirty="0"/>
              <a:t>c. Public Health Planning</a:t>
            </a:r>
            <a:endParaRPr lang="en-US" b="1" dirty="0"/>
          </a:p>
          <a:p>
            <a:r>
              <a:rPr lang="en-GB" dirty="0"/>
              <a:t>Health data can reveal patterns of disease spread, helping governments and agencies prepare for outbreaks or allocate resources where they’re needed most.</a:t>
            </a:r>
          </a:p>
          <a:p>
            <a:endParaRPr lang="en-US" dirty="0"/>
          </a:p>
          <a:p>
            <a:pPr marL="82296" indent="0">
              <a:buNone/>
            </a:pPr>
            <a:r>
              <a:rPr lang="en-GB" b="1" dirty="0"/>
              <a:t>d. Financial Management</a:t>
            </a:r>
            <a:endParaRPr lang="en-US" b="1" dirty="0"/>
          </a:p>
          <a:p>
            <a:r>
              <a:rPr lang="en-GB" dirty="0"/>
              <a:t>Data analytics helps identify areas of waste or fraud, allowing hospitals to make smarter financial decisions.</a:t>
            </a:r>
            <a:endParaRPr lang="en-US" dirty="0"/>
          </a:p>
        </p:txBody>
      </p:sp>
      <p:sp>
        <p:nvSpPr>
          <p:cNvPr id="104866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Title 1"/>
          <p:cNvSpPr>
            <a:spLocks noGrp="1"/>
          </p:cNvSpPr>
          <p:nvPr>
            <p:ph type="title"/>
          </p:nvPr>
        </p:nvSpPr>
        <p:spPr>
          <a:xfrm>
            <a:off x="1137681" y="30120"/>
            <a:ext cx="7498080" cy="563562"/>
          </a:xfrm>
        </p:spPr>
        <p:txBody>
          <a:bodyPr>
            <a:noAutofit/>
          </a:bodyPr>
          <a:lstStyle/>
          <a:p>
            <a:pPr algn="ctr"/>
            <a:r>
              <a:rPr lang="en-GB" sz="3200" b="1" dirty="0">
                <a:effectLst/>
                <a:latin typeface="Bodoni MT" panose="02070603080606020203" pitchFamily="18" charset="0"/>
              </a:rPr>
              <a:t> </a:t>
            </a:r>
            <a:br>
              <a:rPr lang="en-US" sz="3200" b="1" dirty="0">
                <a:effectLst/>
                <a:latin typeface="Bodoni MT" panose="02070603080606020203" pitchFamily="18" charset="0"/>
              </a:rPr>
            </a:br>
            <a:r>
              <a:rPr lang="en-GB" sz="3200" b="1" dirty="0">
                <a:effectLst/>
                <a:latin typeface="Bodoni MT" panose="02070603080606020203" pitchFamily="18" charset="0"/>
              </a:rPr>
              <a:t>BENEFITS OF USING DATA ANALYTICS</a:t>
            </a:r>
            <a:br>
              <a:rPr lang="en-US" sz="3200" b="1" dirty="0">
                <a:effectLst/>
                <a:latin typeface="Bodoni MT" panose="02070603080606020203" pitchFamily="18" charset="0"/>
              </a:rPr>
            </a:br>
            <a:endParaRPr lang="en-US" sz="3200" b="1" dirty="0">
              <a:latin typeface="Bodoni MT" panose="02070603080606020203" pitchFamily="18" charset="0"/>
            </a:endParaRPr>
          </a:p>
        </p:txBody>
      </p:sp>
      <p:sp>
        <p:nvSpPr>
          <p:cNvPr id="1048609" name="Content Placeholder 2"/>
          <p:cNvSpPr>
            <a:spLocks noGrp="1"/>
          </p:cNvSpPr>
          <p:nvPr>
            <p:ph idx="1"/>
          </p:nvPr>
        </p:nvSpPr>
        <p:spPr>
          <a:xfrm>
            <a:off x="724365" y="593682"/>
            <a:ext cx="8324712" cy="5547911"/>
          </a:xfrm>
        </p:spPr>
        <p:txBody>
          <a:bodyPr>
            <a:normAutofit fontScale="90625" lnSpcReduction="20000"/>
          </a:bodyPr>
          <a:lstStyle/>
          <a:p>
            <a:pPr marL="82296" indent="0" algn="just">
              <a:buNone/>
            </a:pPr>
            <a:r>
              <a:rPr lang="en-GB" b="1" dirty="0"/>
              <a:t> S</a:t>
            </a:r>
            <a:r>
              <a:rPr lang="en-US" altLang="en-GB" b="1" dirty="0"/>
              <a:t>o</a:t>
            </a:r>
            <a:r>
              <a:rPr lang="en-GB" b="1" dirty="0"/>
              <a:t>me key benefits include:</a:t>
            </a:r>
            <a:endParaRPr lang="en-US" b="1" dirty="0"/>
          </a:p>
          <a:p>
            <a:pPr marL="82296" indent="0" algn="just">
              <a:buNone/>
            </a:pPr>
            <a:r>
              <a:rPr lang="en-GB" dirty="0"/>
              <a:t>-</a:t>
            </a:r>
            <a:r>
              <a:rPr lang="en-US" altLang="en-GB" dirty="0"/>
              <a:t>Red</a:t>
            </a:r>
            <a:r>
              <a:rPr lang="en-GB" dirty="0"/>
              <a:t>uction in relapse rates</a:t>
            </a:r>
            <a:endParaRPr lang="zh-CN" altLang="en-US"/>
          </a:p>
          <a:p>
            <a:pPr marL="82296" indent="0" algn="just">
              <a:buNone/>
            </a:pPr>
            <a:r>
              <a:rPr lang="en-US" altLang="en-GB" dirty="0"/>
              <a:t>-</a:t>
            </a:r>
            <a:r>
              <a:rPr lang="en-GB" dirty="0"/>
              <a:t>Better patient follow-up and continuity of care</a:t>
            </a:r>
            <a:endParaRPr lang="zh-CN" altLang="en-US"/>
          </a:p>
          <a:p>
            <a:pPr marL="82296" indent="0" algn="just">
              <a:buNone/>
            </a:pPr>
            <a:r>
              <a:rPr lang="en-US" altLang="en-GB" dirty="0"/>
              <a:t>-i</a:t>
            </a:r>
            <a:r>
              <a:rPr lang="en-GB" dirty="0"/>
              <a:t>mproved patient outcomes through personalized and timely care.</a:t>
            </a:r>
            <a:endParaRPr lang="zh-CN" altLang="en-US"/>
          </a:p>
          <a:p>
            <a:pPr marL="82296" indent="0" algn="just">
              <a:buNone/>
            </a:pPr>
            <a:r>
              <a:rPr lang="en-GB" dirty="0"/>
              <a:t>-Reduced medical errors by </a:t>
            </a:r>
            <a:r>
              <a:rPr lang="en-GB" dirty="0" err="1"/>
              <a:t>analyzing</a:t>
            </a:r>
            <a:r>
              <a:rPr lang="en-GB" dirty="0"/>
              <a:t> patterns and</a:t>
            </a:r>
            <a:r>
              <a:rPr lang="en-US" altLang="en-GB" dirty="0"/>
              <a:t> </a:t>
            </a:r>
            <a:r>
              <a:rPr lang="en-GB" dirty="0"/>
              <a:t>risks.</a:t>
            </a:r>
            <a:endParaRPr lang="zh-CN" altLang="en-US"/>
          </a:p>
          <a:p>
            <a:pPr marL="82296" indent="0" algn="just">
              <a:buNone/>
            </a:pPr>
            <a:r>
              <a:rPr lang="en-GB" dirty="0"/>
              <a:t>- Faster diagnosis using AI and predictive tools.</a:t>
            </a:r>
            <a:endParaRPr lang="en-US" dirty="0"/>
          </a:p>
          <a:p>
            <a:pPr marL="82296" indent="0" algn="just">
              <a:buNone/>
            </a:pPr>
            <a:r>
              <a:rPr lang="en-GB" dirty="0"/>
              <a:t>- Better resource management within hospitals.</a:t>
            </a:r>
            <a:endParaRPr lang="en-US" dirty="0"/>
          </a:p>
          <a:p>
            <a:pPr marL="82296" indent="0" algn="just">
              <a:buNone/>
            </a:pPr>
            <a:r>
              <a:rPr lang="en-GB" dirty="0"/>
              <a:t>- Enhanced research and innovation using real- world data.</a:t>
            </a:r>
            <a:endParaRPr lang="en-US" dirty="0"/>
          </a:p>
          <a:p>
            <a:pPr marL="82296" indent="0" algn="just">
              <a:buNone/>
            </a:pPr>
            <a:r>
              <a:rPr lang="en-GB" dirty="0"/>
              <a:t> In short, data analytics helps turn information into</a:t>
            </a:r>
            <a:r>
              <a:rPr lang="en-US" altLang="en-GB" dirty="0"/>
              <a:t> a</a:t>
            </a:r>
            <a:r>
              <a:rPr lang="en-GB" dirty="0"/>
              <a:t>ction — and action into better health outcomes.</a:t>
            </a:r>
            <a:endParaRPr lang="zh-CN" altLang="en-US"/>
          </a:p>
          <a:p>
            <a:pPr marL="82296" indent="0" algn="just">
              <a:buNone/>
            </a:pPr>
            <a:endParaRPr lang="en-US" dirty="0"/>
          </a:p>
        </p:txBody>
      </p:sp>
      <p:sp>
        <p:nvSpPr>
          <p:cNvPr id="104861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Title 1"/>
          <p:cNvSpPr>
            <a:spLocks noGrp="1"/>
          </p:cNvSpPr>
          <p:nvPr>
            <p:ph type="title"/>
          </p:nvPr>
        </p:nvSpPr>
        <p:spPr>
          <a:xfrm>
            <a:off x="726363" y="304800"/>
            <a:ext cx="8305799" cy="685800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>
                <a:effectLst/>
                <a:latin typeface="Bodoni MT" panose="02070603080606020203" pitchFamily="18" charset="0"/>
              </a:rPr>
              <a:t>CHALLENGES IN HEALTHCARE DATA ANALYTICS</a:t>
            </a:r>
            <a:br>
              <a:rPr lang="en-US" sz="2800" b="1" dirty="0">
                <a:effectLst/>
                <a:latin typeface="Bodoni MT" panose="02070603080606020203" pitchFamily="18" charset="0"/>
              </a:rPr>
            </a:br>
            <a:endParaRPr lang="en-US" sz="2800" b="1" dirty="0">
              <a:latin typeface="Bodoni MT" panose="02070603080606020203" pitchFamily="18" charset="0"/>
            </a:endParaRPr>
          </a:p>
        </p:txBody>
      </p:sp>
      <p:sp>
        <p:nvSpPr>
          <p:cNvPr id="1048598" name="Content Placeholder 2"/>
          <p:cNvSpPr>
            <a:spLocks noGrp="1"/>
          </p:cNvSpPr>
          <p:nvPr>
            <p:ph idx="1"/>
          </p:nvPr>
        </p:nvSpPr>
        <p:spPr>
          <a:xfrm>
            <a:off x="733397" y="838200"/>
            <a:ext cx="8305799" cy="5543550"/>
          </a:xfrm>
        </p:spPr>
        <p:txBody>
          <a:bodyPr>
            <a:normAutofit fontScale="92500" lnSpcReduction="20000"/>
          </a:bodyPr>
          <a:lstStyle/>
          <a:p>
            <a:pPr marL="82296" indent="0">
              <a:buNone/>
            </a:pPr>
            <a:r>
              <a:rPr lang="en-GB" dirty="0"/>
              <a:t> While the benefits are great, there are also</a:t>
            </a:r>
          </a:p>
          <a:p>
            <a:pPr marL="82296" indent="0">
              <a:buNone/>
            </a:pPr>
            <a:r>
              <a:rPr lang="en-GB" dirty="0"/>
              <a:t> challenges, such as:</a:t>
            </a:r>
            <a:endParaRPr lang="en-US" dirty="0"/>
          </a:p>
          <a:p>
            <a:pPr>
              <a:buFontTx/>
              <a:buChar char="-"/>
            </a:pPr>
            <a:r>
              <a:rPr lang="en-GB" dirty="0"/>
              <a:t>Poor data quality due to incomplete or inaccurate</a:t>
            </a:r>
          </a:p>
          <a:p>
            <a:pPr marL="82296" indent="0">
              <a:buNone/>
            </a:pPr>
            <a:r>
              <a:rPr lang="en-GB" dirty="0"/>
              <a:t>  records.</a:t>
            </a:r>
            <a:endParaRPr lang="en-US" dirty="0"/>
          </a:p>
          <a:p>
            <a:pPr marL="82296" indent="0">
              <a:buNone/>
            </a:pPr>
            <a:r>
              <a:rPr lang="en-GB" dirty="0"/>
              <a:t>- Data privacy and security risks.</a:t>
            </a:r>
            <a:endParaRPr lang="en-US" dirty="0"/>
          </a:p>
          <a:p>
            <a:pPr marL="82296" indent="0">
              <a:buNone/>
            </a:pPr>
            <a:r>
              <a:rPr lang="en-GB" dirty="0"/>
              <a:t>- Lack of trained data analysts in healthcare   settings.</a:t>
            </a:r>
            <a:endParaRPr lang="en-US" dirty="0"/>
          </a:p>
          <a:p>
            <a:pPr>
              <a:buFontTx/>
              <a:buChar char="-"/>
            </a:pPr>
            <a:r>
              <a:rPr lang="en-GB" dirty="0"/>
              <a:t>Resistance to technology adoption by some healthcare workers.</a:t>
            </a:r>
          </a:p>
          <a:p>
            <a:pPr marL="82296" indent="0">
              <a:buNone/>
            </a:pPr>
            <a:endParaRPr lang="en-GB" dirty="0"/>
          </a:p>
          <a:p>
            <a:pPr marL="82296" indent="0">
              <a:buNone/>
            </a:pPr>
            <a:r>
              <a:rPr lang="en-GB" dirty="0"/>
              <a:t>	To overcome these, hospitals must invest in training, secure systems, and proper data governance policies.</a:t>
            </a:r>
            <a:endParaRPr lang="en-US" dirty="0"/>
          </a:p>
          <a:p>
            <a:endParaRPr lang="en-US" dirty="0"/>
          </a:p>
        </p:txBody>
      </p:sp>
      <p:sp>
        <p:nvSpPr>
          <p:cNvPr id="104859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Title 1"/>
          <p:cNvSpPr>
            <a:spLocks noGrp="1"/>
          </p:cNvSpPr>
          <p:nvPr>
            <p:ph type="title"/>
          </p:nvPr>
        </p:nvSpPr>
        <p:spPr>
          <a:xfrm>
            <a:off x="1104900" y="0"/>
            <a:ext cx="7467600" cy="715962"/>
          </a:xfrm>
        </p:spPr>
        <p:txBody>
          <a:bodyPr>
            <a:noAutofit/>
          </a:bodyPr>
          <a:lstStyle/>
          <a:p>
            <a:br>
              <a:rPr lang="en-GB" sz="3200" b="1" dirty="0">
                <a:effectLst/>
              </a:rPr>
            </a:br>
            <a:r>
              <a:rPr lang="en-GB" sz="3200" b="1" dirty="0">
                <a:effectLst/>
              </a:rPr>
              <a:t>THE ROLE OF HIM PROFESSIONALS</a:t>
            </a:r>
            <a:br>
              <a:rPr lang="en-US" sz="3200" b="1" dirty="0">
                <a:effectLst/>
              </a:rPr>
            </a:br>
            <a:endParaRPr lang="en-US" sz="3200" b="1" dirty="0"/>
          </a:p>
        </p:txBody>
      </p:sp>
      <p:sp>
        <p:nvSpPr>
          <p:cNvPr id="1048592" name="Content Placeholder 2"/>
          <p:cNvSpPr>
            <a:spLocks noGrp="1"/>
          </p:cNvSpPr>
          <p:nvPr>
            <p:ph idx="1"/>
          </p:nvPr>
        </p:nvSpPr>
        <p:spPr>
          <a:xfrm>
            <a:off x="685800" y="599157"/>
            <a:ext cx="8305800" cy="5706393"/>
          </a:xfrm>
        </p:spPr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en-GB" b="1" dirty="0"/>
              <a:t>  Health Information Management professionals     </a:t>
            </a:r>
          </a:p>
          <a:p>
            <a:pPr marL="82296" indent="0">
              <a:buNone/>
            </a:pPr>
            <a:r>
              <a:rPr lang="en-GB" b="1" dirty="0"/>
              <a:t>  play a critical role in data analytics by:</a:t>
            </a:r>
            <a:endParaRPr lang="en-US" b="1" dirty="0"/>
          </a:p>
          <a:p>
            <a:r>
              <a:rPr lang="en-GB" dirty="0"/>
              <a:t>Ensuring data is accurate, complete, and reliable.</a:t>
            </a:r>
            <a:endParaRPr lang="en-US" dirty="0"/>
          </a:p>
          <a:p>
            <a:r>
              <a:rPr lang="en-GB" dirty="0"/>
              <a:t>Managing health information systems</a:t>
            </a:r>
            <a:r>
              <a:rPr lang="en-US" altLang="en-GB" dirty="0"/>
              <a:t> and database</a:t>
            </a:r>
            <a:endParaRPr lang="en-US" dirty="0"/>
          </a:p>
          <a:p>
            <a:r>
              <a:rPr lang="en-US" altLang="en-GB" dirty="0"/>
              <a:t>Supporting data analysis and interpretation</a:t>
            </a:r>
            <a:endParaRPr lang="en-US" dirty="0"/>
          </a:p>
          <a:p>
            <a:r>
              <a:rPr lang="en-GB" dirty="0"/>
              <a:t>Protecting patient privacy while supporting data use for decision-making.</a:t>
            </a:r>
            <a:endParaRPr lang="en-US" dirty="0"/>
          </a:p>
          <a:p>
            <a:r>
              <a:rPr lang="en-US" altLang="en-GB" dirty="0"/>
              <a:t>Br</a:t>
            </a:r>
            <a:r>
              <a:rPr lang="en-GB" dirty="0"/>
              <a:t>idg</a:t>
            </a:r>
            <a:r>
              <a:rPr lang="en-US" altLang="en-GB" dirty="0"/>
              <a:t>ing the gap</a:t>
            </a:r>
            <a:r>
              <a:rPr lang="en-GB" dirty="0"/>
              <a:t> between </a:t>
            </a:r>
            <a:r>
              <a:rPr lang="en-US" altLang="en-GB" dirty="0"/>
              <a:t>clinical care and </a:t>
            </a:r>
            <a:r>
              <a:rPr lang="en-GB" dirty="0"/>
              <a:t>data </a:t>
            </a:r>
            <a:r>
              <a:rPr lang="en-US" altLang="en-GB" dirty="0"/>
              <a:t>management</a:t>
            </a:r>
            <a:endParaRPr lang="en-US" dirty="0"/>
          </a:p>
          <a:p>
            <a:endParaRPr lang="en-US" dirty="0"/>
          </a:p>
        </p:txBody>
      </p:sp>
      <p:sp>
        <p:nvSpPr>
          <p:cNvPr id="104859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Title 1"/>
          <p:cNvSpPr>
            <a:spLocks noGrp="1"/>
          </p:cNvSpPr>
          <p:nvPr>
            <p:ph type="title"/>
          </p:nvPr>
        </p:nvSpPr>
        <p:spPr>
          <a:xfrm>
            <a:off x="1066800" y="0"/>
            <a:ext cx="7498080" cy="7620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Bodoni MT" panose="02070603080606020203" pitchFamily="18" charset="0"/>
              </a:rPr>
              <a:t>CONCLUSION</a:t>
            </a:r>
          </a:p>
        </p:txBody>
      </p:sp>
      <p:sp>
        <p:nvSpPr>
          <p:cNvPr id="1048595" name="Content Placeholder 2"/>
          <p:cNvSpPr>
            <a:spLocks noGrp="1"/>
          </p:cNvSpPr>
          <p:nvPr>
            <p:ph idx="1"/>
          </p:nvPr>
        </p:nvSpPr>
        <p:spPr>
          <a:xfrm>
            <a:off x="685800" y="533400"/>
            <a:ext cx="8385048" cy="5562600"/>
          </a:xfrm>
        </p:spPr>
        <p:txBody>
          <a:bodyPr>
            <a:normAutofit/>
          </a:bodyPr>
          <a:lstStyle/>
          <a:p>
            <a:pPr algn="just"/>
            <a:r>
              <a:rPr lang="en-GB" dirty="0"/>
              <a:t>In conclusion, data analytics is transforming healthcare from reactive to proactive — from guessing to knowing.</a:t>
            </a:r>
            <a:endParaRPr lang="en-US" dirty="0"/>
          </a:p>
          <a:p>
            <a:pPr algn="just"/>
            <a:r>
              <a:rPr lang="en-GB" dirty="0"/>
              <a:t>By using data effectively, healthcare providers can make smarter decisions, improve patient care, and build stronger, </a:t>
            </a:r>
            <a:r>
              <a:rPr lang="en-US" altLang="en-GB" dirty="0"/>
              <a:t>and </a:t>
            </a:r>
            <a:r>
              <a:rPr lang="en-GB" dirty="0"/>
              <a:t>more effcient health systems.</a:t>
            </a:r>
            <a:endParaRPr lang="en-US" dirty="0"/>
          </a:p>
          <a:p>
            <a:pPr marL="82296" indent="0" algn="just">
              <a:buNone/>
            </a:pPr>
            <a:r>
              <a:rPr lang="en-GB" dirty="0"/>
              <a:t> Let’s remember:</a:t>
            </a:r>
            <a:endParaRPr lang="en-US" dirty="0"/>
          </a:p>
          <a:p>
            <a:pPr algn="just"/>
            <a:r>
              <a:rPr lang="en-GB" dirty="0"/>
              <a:t>Without data, we’re just guessing — but with data, we make a difference.</a:t>
            </a:r>
            <a:endParaRPr lang="en-US" dirty="0"/>
          </a:p>
          <a:p>
            <a:pPr marL="82296" indent="0" algn="just">
              <a:buNone/>
            </a:pPr>
            <a:endParaRPr lang="en-US" sz="2800" dirty="0">
              <a:latin typeface="Bodoni MT" panose="02070603080606020203" pitchFamily="18" charset="0"/>
            </a:endParaRPr>
          </a:p>
        </p:txBody>
      </p:sp>
      <p:sp>
        <p:nvSpPr>
          <p:cNvPr id="104859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Title 1"/>
          <p:cNvSpPr>
            <a:spLocks noGrp="1"/>
          </p:cNvSpPr>
          <p:nvPr>
            <p:ph type="title"/>
          </p:nvPr>
        </p:nvSpPr>
        <p:spPr>
          <a:xfrm>
            <a:off x="721505" y="0"/>
            <a:ext cx="7790688" cy="792162"/>
          </a:xfrm>
        </p:spPr>
        <p:txBody>
          <a:bodyPr>
            <a:normAutofit/>
          </a:bodyPr>
          <a:lstStyle/>
          <a:p>
            <a:pPr algn="ctr"/>
            <a:r>
              <a:rPr lang="en-US" sz="3200" b="1" u="sng" dirty="0">
                <a:latin typeface="Bodoni MT" panose="02070603080606020203" pitchFamily="18" charset="0"/>
              </a:rPr>
              <a:t>REFERENCES</a:t>
            </a:r>
            <a:endParaRPr lang="en-US" sz="3200" u="sng" dirty="0">
              <a:latin typeface="Bodoni MT" panose="02070603080606020203" pitchFamily="18" charset="0"/>
            </a:endParaRPr>
          </a:p>
        </p:txBody>
      </p:sp>
      <p:sp>
        <p:nvSpPr>
          <p:cNvPr id="1048601" name="Content Placeholder 2"/>
          <p:cNvSpPr>
            <a:spLocks noGrp="1"/>
          </p:cNvSpPr>
          <p:nvPr>
            <p:ph idx="1"/>
          </p:nvPr>
        </p:nvSpPr>
        <p:spPr>
          <a:xfrm>
            <a:off x="699734" y="711653"/>
            <a:ext cx="8215666" cy="5593897"/>
          </a:xfrm>
        </p:spPr>
        <p:txBody>
          <a:bodyPr>
            <a:noAutofit/>
          </a:bodyPr>
          <a:lstStyle/>
          <a:p>
            <a:r>
              <a:rPr lang="en-GB" dirty="0"/>
              <a:t>Khanra, S., Dhir, A., Islam, A. K. M. N., &amp; </a:t>
            </a:r>
            <a:r>
              <a:rPr lang="en-GB" dirty="0" err="1"/>
              <a:t>Mäntymäki</a:t>
            </a:r>
            <a:r>
              <a:rPr lang="en-GB" dirty="0"/>
              <a:t>, M. (2020).Big data analytics in healthcare: A systematic literature review. Enterprise Information Systems.</a:t>
            </a:r>
            <a:endParaRPr lang="en-US" dirty="0"/>
          </a:p>
          <a:p>
            <a:r>
              <a:rPr lang="en-US" altLang="en-GB" dirty="0"/>
              <a:t>Islam, M. S., Hasan, M. M. </a:t>
            </a:r>
            <a:r>
              <a:rPr lang="en-GB" dirty="0"/>
              <a:t>Wang, X., &amp; Germack, H. D. (2018).</a:t>
            </a:r>
            <a:r>
              <a:rPr lang="en-US" altLang="en-GB" dirty="0"/>
              <a:t>,</a:t>
            </a:r>
            <a:r>
              <a:rPr lang="en-GB" dirty="0"/>
              <a:t>A systematic review on healthcare analytics.Healthcare Journal.</a:t>
            </a:r>
            <a:endParaRPr lang="en-US" dirty="0"/>
          </a:p>
          <a:p>
            <a:r>
              <a:rPr lang="en-US" dirty="0"/>
              <a:t>Dehbozorgi, R., Zangeneh, S., Khooshab, E. et al. (2025).Application of artificial intelligence in mental health: A systematic review. BMC Psychiatry.</a:t>
            </a:r>
          </a:p>
        </p:txBody>
      </p:sp>
      <p:sp>
        <p:nvSpPr>
          <p:cNvPr id="104860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>
          <a:xfrm>
            <a:off x="1295400" y="2133600"/>
            <a:ext cx="7086600" cy="1143000"/>
          </a:xfrm>
        </p:spPr>
        <p:txBody>
          <a:bodyPr>
            <a:normAutofit/>
          </a:bodyPr>
          <a:lstStyle/>
          <a:p>
            <a:pPr algn="ctr"/>
            <a:endParaRPr lang="en-US" sz="2800" dirty="0">
              <a:latin typeface="Bodoni MT" panose="02070603080606020203" pitchFamily="18" charset="0"/>
            </a:endParaRPr>
          </a:p>
        </p:txBody>
      </p:sp>
      <p:sp>
        <p:nvSpPr>
          <p:cNvPr id="104860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19</a:t>
            </a:fld>
            <a:endParaRPr lang="en-US"/>
          </a:p>
        </p:txBody>
      </p:sp>
      <p:pic>
        <p:nvPicPr>
          <p:cNvPr id="2097152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1299368"/>
            <a:ext cx="5986474" cy="275113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le 1"/>
          <p:cNvSpPr>
            <a:spLocks noGrp="1"/>
          </p:cNvSpPr>
          <p:nvPr>
            <p:ph type="title"/>
          </p:nvPr>
        </p:nvSpPr>
        <p:spPr>
          <a:xfrm>
            <a:off x="1162812" y="-99646"/>
            <a:ext cx="6781800" cy="6858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effectLst/>
                <a:latin typeface="Calibri body"/>
              </a:rPr>
              <a:t>OUTLINE</a:t>
            </a:r>
            <a:endParaRPr lang="en-US" sz="2800" dirty="0">
              <a:solidFill>
                <a:schemeClr val="bg2">
                  <a:lumMod val="25000"/>
                </a:schemeClr>
              </a:solidFill>
              <a:effectLst/>
              <a:latin typeface="Calibri body"/>
            </a:endParaRPr>
          </a:p>
        </p:txBody>
      </p:sp>
      <p:sp>
        <p:nvSpPr>
          <p:cNvPr id="1048622" name="Content Placeholder 2"/>
          <p:cNvSpPr>
            <a:spLocks noGrp="1"/>
          </p:cNvSpPr>
          <p:nvPr>
            <p:ph idx="1"/>
          </p:nvPr>
        </p:nvSpPr>
        <p:spPr>
          <a:xfrm>
            <a:off x="487914" y="394921"/>
            <a:ext cx="8119872" cy="6386879"/>
          </a:xfrm>
        </p:spPr>
        <p:txBody>
          <a:bodyPr>
            <a:noAutofit/>
          </a:bodyPr>
          <a:lstStyle/>
          <a:p>
            <a:pPr marL="596646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latin typeface="Calibri body"/>
              </a:rPr>
              <a:t>Introduction</a:t>
            </a:r>
          </a:p>
          <a:p>
            <a:pPr marL="596646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latin typeface="Calibri body"/>
              </a:rPr>
              <a:t>Objectives </a:t>
            </a:r>
          </a:p>
          <a:p>
            <a:pPr marL="596646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latin typeface="Calibri body"/>
              </a:rPr>
              <a:t>Definition</a:t>
            </a:r>
          </a:p>
          <a:p>
            <a:pPr marL="596646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latin typeface="Calibri body"/>
              </a:rPr>
              <a:t>Types of Healthcare Data Analytics </a:t>
            </a:r>
          </a:p>
          <a:p>
            <a:pPr marL="596646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altLang="en-GB" sz="2800" dirty="0">
                <a:latin typeface="Calibri body"/>
              </a:rPr>
              <a:t>Application of the Four Types of Healthcare Data Analytics in Psychiatry </a:t>
            </a:r>
            <a:endParaRPr lang="zh-CN" altLang="en-US" sz="2800" dirty="0"/>
          </a:p>
          <a:p>
            <a:pPr marL="596646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altLang="en-GB" sz="2800" dirty="0">
                <a:latin typeface="Calibri body"/>
              </a:rPr>
              <a:t>Tools and Technologies in Heathcare Data Analytics</a:t>
            </a:r>
            <a:endParaRPr lang="zh-CN" altLang="en-US" sz="2800" dirty="0"/>
          </a:p>
          <a:p>
            <a:pPr marL="596646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latin typeface="Calibri body"/>
              </a:rPr>
              <a:t>Important of Data Analytics in Healthcare decision making</a:t>
            </a:r>
          </a:p>
          <a:p>
            <a:pPr marL="596646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latin typeface="Calibri body"/>
              </a:rPr>
              <a:t>Benefit of using Data Analytics</a:t>
            </a:r>
          </a:p>
          <a:p>
            <a:pPr marL="596646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latin typeface="Calibri body"/>
              </a:rPr>
              <a:t>Challenges in </a:t>
            </a:r>
            <a:r>
              <a:rPr lang="en-US" sz="2800" dirty="0" err="1">
                <a:latin typeface="Calibri body"/>
              </a:rPr>
              <a:t>Heathcare</a:t>
            </a:r>
            <a:r>
              <a:rPr lang="en-US" sz="2800" dirty="0">
                <a:latin typeface="Calibri body"/>
              </a:rPr>
              <a:t> Data Analytics</a:t>
            </a:r>
          </a:p>
          <a:p>
            <a:pPr marL="596646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latin typeface="Calibri body"/>
              </a:rPr>
              <a:t>The Roles of HIM Professionals </a:t>
            </a:r>
          </a:p>
          <a:p>
            <a:pPr marL="596646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latin typeface="Calibri body"/>
              </a:rPr>
              <a:t>Conclusion</a:t>
            </a:r>
          </a:p>
          <a:p>
            <a:pPr marL="596646" lvl="0" indent="-514350">
              <a:spcBef>
                <a:spcPts val="0"/>
              </a:spcBef>
              <a:buFont typeface="+mj-lt"/>
              <a:buAutoNum type="arabicPeriod"/>
            </a:pPr>
            <a:r>
              <a:rPr lang="en-US" sz="2800" dirty="0">
                <a:latin typeface="Calibri body"/>
              </a:rPr>
              <a:t>References</a:t>
            </a:r>
          </a:p>
        </p:txBody>
      </p:sp>
      <p:sp>
        <p:nvSpPr>
          <p:cNvPr id="104862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7242048" cy="667512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chemeClr val="bg2">
                    <a:lumMod val="25000"/>
                  </a:schemeClr>
                </a:solidFill>
                <a:effectLst/>
                <a:latin typeface="Bodoni MT" panose="02070603080606020203" pitchFamily="18" charset="0"/>
              </a:rPr>
              <a:t>INTRODUCTION </a:t>
            </a:r>
          </a:p>
        </p:txBody>
      </p:sp>
      <p:sp>
        <p:nvSpPr>
          <p:cNvPr id="1048625" name="Content Placeholder 2"/>
          <p:cNvSpPr>
            <a:spLocks noGrp="1"/>
          </p:cNvSpPr>
          <p:nvPr>
            <p:ph idx="1"/>
          </p:nvPr>
        </p:nvSpPr>
        <p:spPr>
          <a:xfrm>
            <a:off x="543247" y="819912"/>
            <a:ext cx="8331606" cy="6615513"/>
          </a:xfrm>
        </p:spPr>
        <p:txBody>
          <a:bodyPr>
            <a:noAutofit/>
          </a:bodyPr>
          <a:lstStyle/>
          <a:p>
            <a:pPr marL="82296" indent="0" algn="just">
              <a:buNone/>
            </a:pPr>
            <a:r>
              <a:rPr lang="en-GB" sz="2800" dirty="0"/>
              <a:t>	In today’s world, healthcare is not just about treating patients — it’s about making informed decisions based on accurate data.</a:t>
            </a:r>
            <a:endParaRPr lang="en-US" sz="2800" dirty="0"/>
          </a:p>
          <a:p>
            <a:pPr marL="82296" indent="0" algn="just">
              <a:buNone/>
            </a:pPr>
            <a:r>
              <a:rPr lang="en-GB" sz="2800" dirty="0"/>
              <a:t>	From predicting disease outbreaks to improving hospital efficiency, data analytics has become one of the most powerful tools in modern healthcare.</a:t>
            </a:r>
            <a:endParaRPr lang="en-US" sz="2800" dirty="0"/>
          </a:p>
          <a:p>
            <a:pPr marL="82296" indent="0" algn="just">
              <a:buNone/>
            </a:pPr>
            <a:r>
              <a:rPr lang="en-GB" sz="2800" dirty="0"/>
              <a:t>	Every day, hospitals collect huge amounts of data — patient records, lab results, prescriptions, and billing information. When this data is properly </a:t>
            </a:r>
            <a:r>
              <a:rPr lang="en-GB" sz="2800" dirty="0" err="1"/>
              <a:t>analyzed</a:t>
            </a:r>
            <a:r>
              <a:rPr lang="en-GB" sz="2800" dirty="0"/>
              <a:t>, it can help healthcare providers improve care quality, reduce costs, and save lives.</a:t>
            </a:r>
            <a:endParaRPr lang="en-US" sz="2800" dirty="0"/>
          </a:p>
        </p:txBody>
      </p:sp>
      <p:sp>
        <p:nvSpPr>
          <p:cNvPr id="104862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7" name="Title 1"/>
          <p:cNvSpPr>
            <a:spLocks noGrp="1"/>
          </p:cNvSpPr>
          <p:nvPr>
            <p:ph type="title"/>
          </p:nvPr>
        </p:nvSpPr>
        <p:spPr>
          <a:xfrm>
            <a:off x="1205484" y="-76200"/>
            <a:ext cx="7498080" cy="8001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effectLst/>
                <a:latin typeface="Bodoni MT" panose="02070603080606020203" pitchFamily="18" charset="0"/>
              </a:rPr>
              <a:t>OBJECTIVES</a:t>
            </a:r>
          </a:p>
        </p:txBody>
      </p:sp>
      <p:sp>
        <p:nvSpPr>
          <p:cNvPr id="1048628" name="Content Placeholder 2"/>
          <p:cNvSpPr>
            <a:spLocks noGrp="1"/>
          </p:cNvSpPr>
          <p:nvPr>
            <p:ph idx="1"/>
          </p:nvPr>
        </p:nvSpPr>
        <p:spPr>
          <a:xfrm>
            <a:off x="612648" y="533400"/>
            <a:ext cx="8001000" cy="6096000"/>
          </a:xfrm>
        </p:spPr>
        <p:txBody>
          <a:bodyPr>
            <a:noAutofit/>
          </a:bodyPr>
          <a:lstStyle/>
          <a:p>
            <a:pPr marL="82296" indent="0" algn="just">
              <a:buNone/>
            </a:pPr>
            <a:r>
              <a:rPr lang="en-US" sz="2400" b="1" dirty="0"/>
              <a:t>   By the end of this presentation, you should  be able  to:</a:t>
            </a:r>
            <a:endParaRPr lang="en-US" sz="24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600" dirty="0"/>
              <a:t>Understand the concept of data analytics in healthcare and its role in decision-making.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600" dirty="0"/>
              <a:t>Identify the four main types of healthcare data analytics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600" dirty="0"/>
              <a:t>Understand how data analytics supports clinical, administrative, and public health decisions.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600" dirty="0"/>
              <a:t>Recognize the benefits and challenges of using data analytics in healthcare systems. </a:t>
            </a: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n-US" sz="2600" dirty="0"/>
              <a:t>Appreciate the role of Health Information Management (HIM) professionals in ensuring data-driven healthcare outcomes. </a:t>
            </a:r>
          </a:p>
        </p:txBody>
      </p:sp>
      <p:sp>
        <p:nvSpPr>
          <p:cNvPr id="104862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0061ED-EB0B-4DAB-9E89-B33CB6B3EEBD}" type="slidenum">
              <a:rPr lang="en-US" sz="1800" smtClean="0"/>
              <a:t>4</a:t>
            </a:fld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Title 1"/>
          <p:cNvSpPr>
            <a:spLocks noGrp="1"/>
          </p:cNvSpPr>
          <p:nvPr>
            <p:ph type="title"/>
          </p:nvPr>
        </p:nvSpPr>
        <p:spPr>
          <a:xfrm>
            <a:off x="1591056" y="10886"/>
            <a:ext cx="7022592" cy="563562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>
                <a:effectLst/>
                <a:latin typeface="Bodoni MT" panose="02070603080606020203" pitchFamily="18" charset="0"/>
              </a:rPr>
              <a:t>DEFINITION</a:t>
            </a:r>
            <a:r>
              <a:rPr lang="en-US" altLang="en-GB" sz="3600" b="1" dirty="0">
                <a:effectLst/>
                <a:latin typeface="Bodoni MT" panose="02070603080606020203" pitchFamily="18" charset="0"/>
              </a:rPr>
              <a:t> of TERMS</a:t>
            </a:r>
            <a:endParaRPr lang="en-US" sz="3600" dirty="0">
              <a:latin typeface="Bodoni MT" panose="02070603080606020203" pitchFamily="18" charset="0"/>
            </a:endParaRPr>
          </a:p>
        </p:txBody>
      </p:sp>
      <p:sp>
        <p:nvSpPr>
          <p:cNvPr id="1048631" name="Content Placeholder 2"/>
          <p:cNvSpPr>
            <a:spLocks noGrp="1"/>
          </p:cNvSpPr>
          <p:nvPr>
            <p:ph idx="1"/>
          </p:nvPr>
        </p:nvSpPr>
        <p:spPr>
          <a:xfrm>
            <a:off x="688848" y="488723"/>
            <a:ext cx="8153400" cy="5902552"/>
          </a:xfrm>
        </p:spPr>
        <p:txBody>
          <a:bodyPr>
            <a:noAutofit/>
          </a:bodyPr>
          <a:lstStyle/>
          <a:p>
            <a:pPr marL="82296" indent="0" algn="just">
              <a:buNone/>
            </a:pPr>
            <a:r>
              <a:rPr lang="en-GB" sz="2800" b="1" dirty="0"/>
              <a:t> </a:t>
            </a:r>
            <a:r>
              <a:rPr lang="en-GB" sz="2800" b="0" dirty="0"/>
              <a:t> DATA: Raw, unprocessed facts, figures, or observations that can be analyzed to generate meaningful information.</a:t>
            </a:r>
            <a:endParaRPr lang="en-US" sz="2800" b="0" dirty="0"/>
          </a:p>
          <a:p>
            <a:pPr marL="82296" indent="0" algn="just">
              <a:buNone/>
            </a:pPr>
            <a:r>
              <a:rPr lang="en-GB" sz="2800" b="0" dirty="0"/>
              <a:t>ANALYTICS: is the systematic process of collecting, processing, and analyzing data.</a:t>
            </a:r>
            <a:endParaRPr lang="en-US" sz="2800" b="0" dirty="0"/>
          </a:p>
          <a:p>
            <a:pPr marL="82296" indent="0" algn="just">
              <a:buNone/>
            </a:pPr>
            <a:r>
              <a:rPr lang="en-GB" sz="2800" b="0" dirty="0"/>
              <a:t>Simply means, turning raw data into useful information.</a:t>
            </a:r>
            <a:endParaRPr lang="en-US" sz="2800" b="0" dirty="0"/>
          </a:p>
          <a:p>
            <a:pPr marL="82296" indent="0" algn="just">
              <a:buNone/>
            </a:pPr>
            <a:r>
              <a:rPr lang="en-GB" sz="2800" b="1" dirty="0"/>
              <a:t> What is Data Analytics in Healthcare</a:t>
            </a:r>
            <a:endParaRPr lang="en-US" sz="2800" b="1" dirty="0"/>
          </a:p>
          <a:p>
            <a:pPr algn="just"/>
            <a:r>
              <a:rPr lang="en-GB" sz="2800" dirty="0"/>
              <a:t>Data analytics in healthcare refers to the systematic analysis of health data to uncover trends, patterns, and insights that can guide better decisions.</a:t>
            </a:r>
            <a:r>
              <a:rPr lang="en-US" sz="2800" dirty="0"/>
              <a:t> </a:t>
            </a:r>
            <a:r>
              <a:rPr lang="en-GB" sz="2800" dirty="0"/>
              <a:t>In simple terms, it means using data to make healthcare smarter.</a:t>
            </a:r>
          </a:p>
          <a:p>
            <a:pPr algn="just"/>
            <a:endParaRPr lang="en-US" sz="2800" dirty="0"/>
          </a:p>
          <a:p>
            <a:pPr algn="just"/>
            <a:endParaRPr lang="en-US" sz="2800" dirty="0"/>
          </a:p>
        </p:txBody>
      </p:sp>
      <p:sp>
        <p:nvSpPr>
          <p:cNvPr id="10486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>
          <a:xfrm>
            <a:off x="841248" y="-39828"/>
            <a:ext cx="8229600" cy="605246"/>
          </a:xfrm>
        </p:spPr>
        <p:txBody>
          <a:bodyPr>
            <a:noAutofit/>
          </a:bodyPr>
          <a:lstStyle/>
          <a:p>
            <a:pPr algn="ctr"/>
            <a:r>
              <a:rPr lang="en-GB" sz="2800" b="1" dirty="0">
                <a:effectLst/>
                <a:latin typeface="Bodoni MT" panose="02070603080606020203" pitchFamily="18" charset="0"/>
              </a:rPr>
              <a:t>TYPES OF HEALTHCARE DATA ANALYTICS </a:t>
            </a:r>
            <a:endParaRPr lang="en-US" sz="2800" b="1" dirty="0">
              <a:latin typeface="Bodoni MT" panose="02070603080606020203" pitchFamily="18" charset="0"/>
            </a:endParaRPr>
          </a:p>
        </p:txBody>
      </p:sp>
      <p:pic>
        <p:nvPicPr>
          <p:cNvPr id="2097155" name="Content Placeholder 9"/>
          <p:cNvPicPr>
            <a:picLocks noGrp="1" noChangeAspect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307387" y="414970"/>
            <a:ext cx="7506401" cy="3767995"/>
          </a:xfrm>
          <a:prstGeom prst="rect">
            <a:avLst/>
          </a:prstGeom>
        </p:spPr>
      </p:pic>
      <p:sp>
        <p:nvSpPr>
          <p:cNvPr id="1048640" name="Content Placeholder 10"/>
          <p:cNvSpPr>
            <a:spLocks noGrp="1"/>
          </p:cNvSpPr>
          <p:nvPr>
            <p:ph sz="half" idx="2"/>
          </p:nvPr>
        </p:nvSpPr>
        <p:spPr>
          <a:xfrm>
            <a:off x="533400" y="4572000"/>
            <a:ext cx="8229600" cy="1981200"/>
          </a:xfrm>
        </p:spPr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GB" b="1" dirty="0"/>
              <a:t>1. Descriptive Analytics</a:t>
            </a:r>
            <a:endParaRPr lang="en-US" b="1" dirty="0"/>
          </a:p>
          <a:p>
            <a:r>
              <a:rPr lang="en-GB" dirty="0"/>
              <a:t>This answers the question: “What has happened </a:t>
            </a:r>
          </a:p>
          <a:p>
            <a:pPr marL="82296" indent="0">
              <a:buNone/>
            </a:pPr>
            <a:r>
              <a:rPr lang="en-GB" dirty="0"/>
              <a:t>   It summarizes historical data — for example, the   </a:t>
            </a:r>
          </a:p>
          <a:p>
            <a:pPr marL="82296" indent="0">
              <a:buNone/>
            </a:pPr>
            <a:r>
              <a:rPr lang="en-GB" dirty="0"/>
              <a:t>   number of patients treated for malaria last year.</a:t>
            </a:r>
            <a:endParaRPr lang="en-US" dirty="0"/>
          </a:p>
          <a:p>
            <a:endParaRPr lang="en-US" dirty="0"/>
          </a:p>
        </p:txBody>
      </p:sp>
      <p:sp>
        <p:nvSpPr>
          <p:cNvPr id="104864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Content Placeholder 2"/>
          <p:cNvSpPr>
            <a:spLocks noGrp="1"/>
          </p:cNvSpPr>
          <p:nvPr>
            <p:ph idx="1"/>
          </p:nvPr>
        </p:nvSpPr>
        <p:spPr>
          <a:xfrm>
            <a:off x="533400" y="4452163"/>
            <a:ext cx="8305948" cy="1909804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en-GB" b="1" dirty="0"/>
              <a:t>2. Diagnostic Analytics</a:t>
            </a:r>
            <a:endParaRPr lang="en-US" b="1" dirty="0"/>
          </a:p>
          <a:p>
            <a:r>
              <a:rPr lang="en-GB" dirty="0"/>
              <a:t>This answers: “Why did it happen?’’ It helps identify the causes of trends or problems — such as why patient readmission rates increased.</a:t>
            </a:r>
            <a:endParaRPr lang="en-US" dirty="0"/>
          </a:p>
          <a:p>
            <a:endParaRPr lang="en-US" dirty="0"/>
          </a:p>
        </p:txBody>
      </p:sp>
      <p:sp>
        <p:nvSpPr>
          <p:cNvPr id="1048643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7</a:t>
            </a:fld>
            <a:endParaRPr lang="en-US"/>
          </a:p>
        </p:txBody>
      </p:sp>
      <p:sp>
        <p:nvSpPr>
          <p:cNvPr id="1048644" name="Title 1"/>
          <p:cNvSpPr txBox="1"/>
          <p:nvPr/>
        </p:nvSpPr>
        <p:spPr>
          <a:xfrm>
            <a:off x="629882" y="-79369"/>
            <a:ext cx="8440966" cy="692461"/>
          </a:xfrm>
          <a:prstGeom prst="rect">
            <a:avLst/>
          </a:prstGeom>
        </p:spPr>
        <p:txBody>
          <a:bodyPr anchor="ctr">
            <a:normAutofit fontScale="92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800" b="1" dirty="0">
                <a:effectLst/>
                <a:latin typeface="Bodoni MT" panose="02070603080606020203" pitchFamily="18" charset="0"/>
              </a:rPr>
              <a:t>TYPES OF HEALTHCARE DATA ANALYTICS CONTD.. </a:t>
            </a:r>
            <a:endParaRPr lang="en-US" sz="2800" dirty="0">
              <a:latin typeface="Bodoni MT" panose="02070603080606020203" pitchFamily="18" charset="0"/>
            </a:endParaRPr>
          </a:p>
        </p:txBody>
      </p:sp>
      <p:pic>
        <p:nvPicPr>
          <p:cNvPr id="2097156" name="Content Placeholder 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390304" y="496033"/>
            <a:ext cx="7234230" cy="3526687"/>
          </a:xfrm>
          <a:prstGeom prst="rect">
            <a:avLst/>
          </a:prstGeom>
        </p:spPr>
      </p:pic>
      <p:sp>
        <p:nvSpPr>
          <p:cNvPr id="1048645" name="Content Placeholder 10"/>
          <p:cNvSpPr txBox="1"/>
          <p:nvPr/>
        </p:nvSpPr>
        <p:spPr>
          <a:xfrm>
            <a:off x="1235964" y="4895756"/>
            <a:ext cx="7987284" cy="1562194"/>
          </a:xfrm>
          <a:prstGeom prst="rect">
            <a:avLst/>
          </a:prstGeom>
        </p:spPr>
        <p:txBody>
          <a:bodyPr>
            <a:norm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296" indent="0">
              <a:buNone/>
            </a:pPr>
            <a:endParaRPr lang="en-US" dirty="0"/>
          </a:p>
        </p:txBody>
      </p:sp>
      <p:sp>
        <p:nvSpPr>
          <p:cNvPr id="1048646" name="Slide Number Placeholder 3"/>
          <p:cNvSpPr txBox="1"/>
          <p:nvPr/>
        </p:nvSpPr>
        <p:spPr>
          <a:xfrm>
            <a:off x="8766048" y="6457950"/>
            <a:ext cx="457200" cy="476250"/>
          </a:xfrm>
          <a:prstGeom prst="rect">
            <a:avLst/>
          </a:prstGeom>
        </p:spPr>
        <p:txBody>
          <a:bodyPr anchor="b"/>
          <a:lstStyle>
            <a:defPPr>
              <a:defRPr lang="en-US"/>
            </a:defPPr>
            <a:lvl1pPr marL="0" algn="ctr" defTabSz="914400" rtl="0" eaLnBrk="1" latinLnBrk="0" hangingPunct="1">
              <a:defRPr kumimoji="0" sz="1200" kern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6BF73FC-4F5F-4769-9019-BB13A2159BB6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Title 1"/>
          <p:cNvSpPr txBox="1"/>
          <p:nvPr/>
        </p:nvSpPr>
        <p:spPr>
          <a:xfrm>
            <a:off x="685800" y="-236661"/>
            <a:ext cx="8216646" cy="922461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700" b="1" dirty="0">
                <a:effectLst/>
                <a:latin typeface="Bodoni MT" panose="02070603080606020203" pitchFamily="18" charset="0"/>
              </a:rPr>
              <a:t>TYPES OF HEALTHCARE DATA ANALYTICS CONTD.. </a:t>
            </a:r>
            <a:endParaRPr lang="en-US" sz="2700" dirty="0">
              <a:latin typeface="Bodoni MT" panose="02070603080606020203" pitchFamily="18" charset="0"/>
            </a:endParaRPr>
          </a:p>
        </p:txBody>
      </p:sp>
      <p:pic>
        <p:nvPicPr>
          <p:cNvPr id="2097157" name="Content Placeholder 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258396" y="457200"/>
            <a:ext cx="7071453" cy="3385457"/>
          </a:xfrm>
          <a:prstGeom prst="rect">
            <a:avLst/>
          </a:prstGeom>
        </p:spPr>
      </p:pic>
      <p:sp>
        <p:nvSpPr>
          <p:cNvPr id="1048648" name="Content Placeholder 10"/>
          <p:cNvSpPr txBox="1"/>
          <p:nvPr/>
        </p:nvSpPr>
        <p:spPr>
          <a:xfrm>
            <a:off x="543558" y="3952875"/>
            <a:ext cx="8600442" cy="2352675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296" indent="0">
              <a:buNone/>
            </a:pPr>
            <a:r>
              <a:rPr lang="en-GB" sz="2800" b="1" dirty="0"/>
              <a:t>3. Predictive Analytics</a:t>
            </a:r>
            <a:endParaRPr lang="en-US" sz="2800" b="1" dirty="0"/>
          </a:p>
          <a:p>
            <a:r>
              <a:rPr lang="en-GB" sz="2800" dirty="0"/>
              <a:t>This answers: What could happen next?</a:t>
            </a:r>
            <a:endParaRPr lang="en-US" sz="2800" dirty="0"/>
          </a:p>
          <a:p>
            <a:pPr marL="82296" indent="0">
              <a:buNone/>
            </a:pPr>
            <a:r>
              <a:rPr lang="en-GB" sz="2800" dirty="0"/>
              <a:t>   By using algorithms and past data, it predicts future             </a:t>
            </a:r>
          </a:p>
          <a:p>
            <a:pPr marL="82296" indent="0">
              <a:buNone/>
            </a:pPr>
            <a:r>
              <a:rPr lang="en-GB" sz="2800" dirty="0"/>
              <a:t>   outcomes — for example, predicting which patients  are</a:t>
            </a:r>
          </a:p>
          <a:p>
            <a:pPr marL="82296" indent="0">
              <a:buNone/>
            </a:pPr>
            <a:r>
              <a:rPr lang="en-GB" sz="2800" dirty="0"/>
              <a:t>    at high risk of developing diabetes.</a:t>
            </a:r>
            <a:endParaRPr lang="en-US" sz="2800" dirty="0"/>
          </a:p>
        </p:txBody>
      </p:sp>
      <p:sp>
        <p:nvSpPr>
          <p:cNvPr id="104864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0" name="Title 1"/>
          <p:cNvSpPr txBox="1"/>
          <p:nvPr/>
        </p:nvSpPr>
        <p:spPr>
          <a:xfrm>
            <a:off x="603756" y="-148370"/>
            <a:ext cx="8298690" cy="906339"/>
          </a:xfrm>
          <a:prstGeom prst="rect">
            <a:avLst/>
          </a:prstGeom>
        </p:spPr>
        <p:txBody>
          <a:bodyPr anchor="ctr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800" b="1" dirty="0">
                <a:effectLst/>
                <a:latin typeface="Bodoni MT" panose="02070603080606020203" pitchFamily="18" charset="0"/>
              </a:rPr>
              <a:t>TYPES OF HEALTHCARE DATA ANALYTICS CONTD.. </a:t>
            </a:r>
            <a:endParaRPr lang="en-US" sz="2800" dirty="0">
              <a:latin typeface="Bodoni MT" panose="02070603080606020203" pitchFamily="18" charset="0"/>
            </a:endParaRPr>
          </a:p>
        </p:txBody>
      </p:sp>
      <p:pic>
        <p:nvPicPr>
          <p:cNvPr id="2097158" name="Content Placeholder 9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143000" y="609600"/>
            <a:ext cx="7699538" cy="3570661"/>
          </a:xfrm>
          <a:prstGeom prst="rect">
            <a:avLst/>
          </a:prstGeom>
        </p:spPr>
      </p:pic>
      <p:sp>
        <p:nvSpPr>
          <p:cNvPr id="1048651" name="Content Placeholder 10"/>
          <p:cNvSpPr txBox="1"/>
          <p:nvPr/>
        </p:nvSpPr>
        <p:spPr>
          <a:xfrm>
            <a:off x="603756" y="4114800"/>
            <a:ext cx="8467092" cy="2438400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2296" indent="0">
              <a:buNone/>
            </a:pPr>
            <a:r>
              <a:rPr lang="en-GB" sz="2800" b="1" dirty="0"/>
              <a:t>4. Prescriptive Analytics</a:t>
            </a:r>
            <a:endParaRPr lang="en-US" sz="2800" b="1" dirty="0"/>
          </a:p>
          <a:p>
            <a:r>
              <a:rPr lang="en-GB" sz="2800" dirty="0"/>
              <a:t>This answers: What should we do about it?</a:t>
            </a:r>
            <a:endParaRPr lang="en-US" sz="2800" dirty="0"/>
          </a:p>
          <a:p>
            <a:pPr marL="82296" indent="0">
              <a:buNone/>
            </a:pPr>
            <a:r>
              <a:rPr lang="en-GB" sz="2800" dirty="0"/>
              <a:t>   recommends actions to achieve better results — for</a:t>
            </a:r>
          </a:p>
          <a:p>
            <a:pPr marL="82296" indent="0">
              <a:buNone/>
            </a:pPr>
            <a:r>
              <a:rPr lang="en-GB" sz="2800" dirty="0"/>
              <a:t>   instance, suggesting interventions to reduce infection</a:t>
            </a:r>
          </a:p>
          <a:p>
            <a:pPr marL="82296" indent="0">
              <a:buNone/>
            </a:pPr>
            <a:r>
              <a:rPr lang="en-GB" sz="2800" dirty="0"/>
              <a:t>   rates.</a:t>
            </a:r>
            <a:endParaRPr lang="en-US" sz="2800" dirty="0"/>
          </a:p>
        </p:txBody>
      </p:sp>
      <p:sp>
        <p:nvSpPr>
          <p:cNvPr id="104865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73FC-4F5F-4769-9019-BB13A2159BB6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1315</Words>
  <Application>Microsoft Office PowerPoint</Application>
  <PresentationFormat>On-screen Show (4:3)</PresentationFormat>
  <Paragraphs>153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Bodoni MT</vt:lpstr>
      <vt:lpstr>Calibri</vt:lpstr>
      <vt:lpstr>Calibri body</vt:lpstr>
      <vt:lpstr>Calibri Light</vt:lpstr>
      <vt:lpstr>Verdana</vt:lpstr>
      <vt:lpstr>Wingdings</vt:lpstr>
      <vt:lpstr>Wingdings 2</vt:lpstr>
      <vt:lpstr>Theme1</vt:lpstr>
      <vt:lpstr>                          Title:  Data Analytics in Healthcare Decision-Making                             Presenter:                  Mrs U. D. Aguebor (HIMT)                      Date: April 12, 2026  </vt:lpstr>
      <vt:lpstr>OUTLINE</vt:lpstr>
      <vt:lpstr>INTRODUCTION </vt:lpstr>
      <vt:lpstr>OBJECTIVES</vt:lpstr>
      <vt:lpstr>DEFINITION of TERMS</vt:lpstr>
      <vt:lpstr>TYPES OF HEALTHCARE DATA ANALYTICS </vt:lpstr>
      <vt:lpstr>PowerPoint Presentation</vt:lpstr>
      <vt:lpstr>PowerPoint Presentation</vt:lpstr>
      <vt:lpstr>PowerPoint Presentation</vt:lpstr>
      <vt:lpstr>Application of the Four Types Healthcare Data Analytics in Psychiatry (Example: Schizophrenia)</vt:lpstr>
      <vt:lpstr>TOOLS AND TECHNOLOGIES IN HEALTHCARE DATA ANALYTICS</vt:lpstr>
      <vt:lpstr>IMPORTANCE OF DATA ANALYTICS IN HEALTHCARE DECISION-MAKING</vt:lpstr>
      <vt:lpstr>IMPORTANCE OF DATA ANALYTICS IN HEALTHCARE DECISION-MAKING CONTD..</vt:lpstr>
      <vt:lpstr>  BENEFITS OF USING DATA ANALYTICS </vt:lpstr>
      <vt:lpstr>CHALLENGES IN HEALTHCARE DATA ANALYTICS </vt:lpstr>
      <vt:lpstr> THE ROLE OF HIM PROFESSIONALS </vt:lpstr>
      <vt:lpstr>CONCLUSION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LECTURE ON THE ROLE OF A SOCIAL WORK IN THE MANAGEMENT OF A PATIENT IN   PSYCHIATRIC HOSPITAL   BY</dc:title>
  <dc:creator>DOCTORS</dc:creator>
  <cp:lastModifiedBy>Windows User</cp:lastModifiedBy>
  <cp:revision>5</cp:revision>
  <dcterms:created xsi:type="dcterms:W3CDTF">2018-10-24T00:19:08Z</dcterms:created>
  <dcterms:modified xsi:type="dcterms:W3CDTF">2026-04-29T12:57:00Z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196eaa69ce794ff88003eb684b41417c</vt:lpwstr>
  </property>
</Properties>
</file>