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76" r:id="rId6"/>
    <p:sldId id="260" r:id="rId7"/>
    <p:sldId id="277" r:id="rId8"/>
    <p:sldId id="261" r:id="rId9"/>
    <p:sldId id="262" r:id="rId10"/>
    <p:sldId id="278" r:id="rId11"/>
    <p:sldId id="263" r:id="rId12"/>
    <p:sldId id="279" r:id="rId13"/>
    <p:sldId id="264" r:id="rId14"/>
    <p:sldId id="265" r:id="rId15"/>
    <p:sldId id="266" r:id="rId16"/>
    <p:sldId id="267" r:id="rId17"/>
    <p:sldId id="272" r:id="rId18"/>
    <p:sldId id="273" r:id="rId19"/>
    <p:sldId id="274" r:id="rId20"/>
    <p:sldId id="275" r:id="rId21"/>
    <p:sldId id="268" r:id="rId22"/>
    <p:sldId id="269" r:id="rId23"/>
    <p:sldId id="270" r:id="rId24"/>
    <p:sldId id="271"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81" d="100"/>
          <a:sy n="81" d="100"/>
        </p:scale>
        <p:origin x="-106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D8F600-0044-421A-A48E-7F58CA572DB7}" type="datetimeFigureOut">
              <a:rPr lang="en-GB" smtClean="0"/>
              <a:t>05/05/2026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19AA60-6BA7-4BBD-963A-84E1996ECAD7}" type="slidenum">
              <a:rPr lang="en-GB" smtClean="0"/>
              <a:t>‹#›</a:t>
            </a:fld>
            <a:endParaRPr lang="en-GB"/>
          </a:p>
        </p:txBody>
      </p:sp>
    </p:spTree>
    <p:extLst>
      <p:ext uri="{BB962C8B-B14F-4D97-AF65-F5344CB8AC3E}">
        <p14:creationId xmlns:p14="http://schemas.microsoft.com/office/powerpoint/2010/main" val="842843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A19AA60-6BA7-4BBD-963A-84E1996ECAD7}" type="slidenum">
              <a:rPr lang="en-GB" smtClean="0"/>
              <a:t>1</a:t>
            </a:fld>
            <a:endParaRPr lang="en-GB"/>
          </a:p>
        </p:txBody>
      </p:sp>
    </p:spTree>
    <p:extLst>
      <p:ext uri="{BB962C8B-B14F-4D97-AF65-F5344CB8AC3E}">
        <p14:creationId xmlns:p14="http://schemas.microsoft.com/office/powerpoint/2010/main" val="1102458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07B33E6-C94E-44FB-86A5-BEF7EBD9663B}" type="datetime1">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DBADB-6CB4-4401-BA98-7CD142E968FD}" type="slidenum">
              <a:rPr lang="en-GB" smtClean="0"/>
              <a:t>‹#›</a:t>
            </a:fld>
            <a:endParaRPr lang="en-GB"/>
          </a:p>
        </p:txBody>
      </p:sp>
    </p:spTree>
    <p:extLst>
      <p:ext uri="{BB962C8B-B14F-4D97-AF65-F5344CB8AC3E}">
        <p14:creationId xmlns:p14="http://schemas.microsoft.com/office/powerpoint/2010/main" val="3561920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6FF536-B48F-4C36-8CF2-4254ED5DF156}" type="datetime1">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DBADB-6CB4-4401-BA98-7CD142E968FD}" type="slidenum">
              <a:rPr lang="en-GB" smtClean="0"/>
              <a:t>‹#›</a:t>
            </a:fld>
            <a:endParaRPr lang="en-GB"/>
          </a:p>
        </p:txBody>
      </p:sp>
    </p:spTree>
    <p:extLst>
      <p:ext uri="{BB962C8B-B14F-4D97-AF65-F5344CB8AC3E}">
        <p14:creationId xmlns:p14="http://schemas.microsoft.com/office/powerpoint/2010/main" val="909153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920308D-3A97-494F-BAEC-A9380CA8E382}" type="datetime1">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DBADB-6CB4-4401-BA98-7CD142E968FD}" type="slidenum">
              <a:rPr lang="en-GB" smtClean="0"/>
              <a:t>‹#›</a:t>
            </a:fld>
            <a:endParaRPr lang="en-GB"/>
          </a:p>
        </p:txBody>
      </p:sp>
    </p:spTree>
    <p:extLst>
      <p:ext uri="{BB962C8B-B14F-4D97-AF65-F5344CB8AC3E}">
        <p14:creationId xmlns:p14="http://schemas.microsoft.com/office/powerpoint/2010/main" val="2228799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765820D-CF6C-4B27-A153-777BD1118E5A}" type="datetime1">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DBADB-6CB4-4401-BA98-7CD142E968FD}" type="slidenum">
              <a:rPr lang="en-GB" smtClean="0"/>
              <a:t>‹#›</a:t>
            </a:fld>
            <a:endParaRPr lang="en-GB"/>
          </a:p>
        </p:txBody>
      </p:sp>
    </p:spTree>
    <p:extLst>
      <p:ext uri="{BB962C8B-B14F-4D97-AF65-F5344CB8AC3E}">
        <p14:creationId xmlns:p14="http://schemas.microsoft.com/office/powerpoint/2010/main" val="2503668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2767D8-D044-4E6B-B84A-F7FAD7442A04}" type="datetime1">
              <a:rPr lang="en-GB" smtClean="0"/>
              <a:t>05/05/2026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DBADB-6CB4-4401-BA98-7CD142E968FD}" type="slidenum">
              <a:rPr lang="en-GB" smtClean="0"/>
              <a:t>‹#›</a:t>
            </a:fld>
            <a:endParaRPr lang="en-GB"/>
          </a:p>
        </p:txBody>
      </p:sp>
    </p:spTree>
    <p:extLst>
      <p:ext uri="{BB962C8B-B14F-4D97-AF65-F5344CB8AC3E}">
        <p14:creationId xmlns:p14="http://schemas.microsoft.com/office/powerpoint/2010/main" val="1267601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6A0AC6C-DD9E-4DB1-9892-C80343BD5796}" type="datetime1">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0DBADB-6CB4-4401-BA98-7CD142E968FD}" type="slidenum">
              <a:rPr lang="en-GB" smtClean="0"/>
              <a:t>‹#›</a:t>
            </a:fld>
            <a:endParaRPr lang="en-GB"/>
          </a:p>
        </p:txBody>
      </p:sp>
    </p:spTree>
    <p:extLst>
      <p:ext uri="{BB962C8B-B14F-4D97-AF65-F5344CB8AC3E}">
        <p14:creationId xmlns:p14="http://schemas.microsoft.com/office/powerpoint/2010/main" val="8969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FE9D9B3-4E98-45A3-953E-4A4CCD56164E}" type="datetime1">
              <a:rPr lang="en-GB" smtClean="0"/>
              <a:t>05/05/2026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90DBADB-6CB4-4401-BA98-7CD142E968FD}" type="slidenum">
              <a:rPr lang="en-GB" smtClean="0"/>
              <a:t>‹#›</a:t>
            </a:fld>
            <a:endParaRPr lang="en-GB"/>
          </a:p>
        </p:txBody>
      </p:sp>
    </p:spTree>
    <p:extLst>
      <p:ext uri="{BB962C8B-B14F-4D97-AF65-F5344CB8AC3E}">
        <p14:creationId xmlns:p14="http://schemas.microsoft.com/office/powerpoint/2010/main" val="2531230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41A58A8-B2E0-45A7-86B1-ADAAFC0BC9AB}" type="datetime1">
              <a:rPr lang="en-GB" smtClean="0"/>
              <a:t>05/05/2026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90DBADB-6CB4-4401-BA98-7CD142E968FD}" type="slidenum">
              <a:rPr lang="en-GB" smtClean="0"/>
              <a:t>‹#›</a:t>
            </a:fld>
            <a:endParaRPr lang="en-GB"/>
          </a:p>
        </p:txBody>
      </p:sp>
    </p:spTree>
    <p:extLst>
      <p:ext uri="{BB962C8B-B14F-4D97-AF65-F5344CB8AC3E}">
        <p14:creationId xmlns:p14="http://schemas.microsoft.com/office/powerpoint/2010/main" val="3382096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1CB63D-7FF3-4D13-AF8A-10A21F01D5F4}" type="datetime1">
              <a:rPr lang="en-GB" smtClean="0"/>
              <a:t>05/05/2026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90DBADB-6CB4-4401-BA98-7CD142E968FD}" type="slidenum">
              <a:rPr lang="en-GB" smtClean="0"/>
              <a:t>‹#›</a:t>
            </a:fld>
            <a:endParaRPr lang="en-GB"/>
          </a:p>
        </p:txBody>
      </p:sp>
    </p:spTree>
    <p:extLst>
      <p:ext uri="{BB962C8B-B14F-4D97-AF65-F5344CB8AC3E}">
        <p14:creationId xmlns:p14="http://schemas.microsoft.com/office/powerpoint/2010/main" val="2292323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9E7974-02ED-44DE-8BD4-C7742FB210A2}" type="datetime1">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0DBADB-6CB4-4401-BA98-7CD142E968FD}" type="slidenum">
              <a:rPr lang="en-GB" smtClean="0"/>
              <a:t>‹#›</a:t>
            </a:fld>
            <a:endParaRPr lang="en-GB"/>
          </a:p>
        </p:txBody>
      </p:sp>
    </p:spTree>
    <p:extLst>
      <p:ext uri="{BB962C8B-B14F-4D97-AF65-F5344CB8AC3E}">
        <p14:creationId xmlns:p14="http://schemas.microsoft.com/office/powerpoint/2010/main" val="91634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EF89D9-AADF-4840-B86E-1E8B02A950F2}" type="datetime1">
              <a:rPr lang="en-GB" smtClean="0"/>
              <a:t>05/05/2026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0DBADB-6CB4-4401-BA98-7CD142E968FD}" type="slidenum">
              <a:rPr lang="en-GB" smtClean="0"/>
              <a:t>‹#›</a:t>
            </a:fld>
            <a:endParaRPr lang="en-GB"/>
          </a:p>
        </p:txBody>
      </p:sp>
    </p:spTree>
    <p:extLst>
      <p:ext uri="{BB962C8B-B14F-4D97-AF65-F5344CB8AC3E}">
        <p14:creationId xmlns:p14="http://schemas.microsoft.com/office/powerpoint/2010/main" val="2755351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8757A7-95B5-4D3E-A327-18A7526BE5D3}" type="datetime1">
              <a:rPr lang="en-GB" smtClean="0"/>
              <a:t>05/05/2026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0DBADB-6CB4-4401-BA98-7CD142E968FD}" type="slidenum">
              <a:rPr lang="en-GB" smtClean="0"/>
              <a:t>‹#›</a:t>
            </a:fld>
            <a:endParaRPr lang="en-GB"/>
          </a:p>
        </p:txBody>
      </p:sp>
    </p:spTree>
    <p:extLst>
      <p:ext uri="{BB962C8B-B14F-4D97-AF65-F5344CB8AC3E}">
        <p14:creationId xmlns:p14="http://schemas.microsoft.com/office/powerpoint/2010/main" val="4246626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epa.gov/bedbugs" TargetMode="External"/><Relationship Id="rId2" Type="http://schemas.openxmlformats.org/officeDocument/2006/relationships/hyperlink" Target="https://www.cdc.gov/bedbug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60648"/>
            <a:ext cx="8496944" cy="3672407"/>
          </a:xfrm>
        </p:spPr>
        <p:txBody>
          <a:bodyPr>
            <a:normAutofit fontScale="90000"/>
          </a:bodyPr>
          <a:lstStyle/>
          <a:p>
            <a:r>
              <a:rPr lang="en-GB" dirty="0" smtClean="0"/>
              <a:t>Bedbug Infestation in Hospitals: Causes, Effects and Control Measures</a:t>
            </a:r>
            <a:br>
              <a:rPr lang="en-GB" dirty="0" smtClean="0"/>
            </a:br>
            <a:r>
              <a:rPr lang="en-GB" dirty="0" smtClean="0"/>
              <a:t/>
            </a:r>
            <a:br>
              <a:rPr lang="en-GB" dirty="0" smtClean="0"/>
            </a:br>
            <a:r>
              <a:rPr lang="en-GB" dirty="0" smtClean="0"/>
              <a:t/>
            </a:r>
            <a:br>
              <a:rPr lang="en-GB" dirty="0" smtClean="0"/>
            </a:br>
            <a:r>
              <a:rPr lang="en-GB" dirty="0" smtClean="0"/>
              <a:t>By</a:t>
            </a:r>
            <a:br>
              <a:rPr lang="en-GB" dirty="0" smtClean="0"/>
            </a:br>
            <a:endParaRPr lang="en-GB" dirty="0"/>
          </a:p>
        </p:txBody>
      </p:sp>
      <p:sp>
        <p:nvSpPr>
          <p:cNvPr id="3" name="Subtitle 2"/>
          <p:cNvSpPr>
            <a:spLocks noGrp="1"/>
          </p:cNvSpPr>
          <p:nvPr>
            <p:ph type="subTitle" idx="1"/>
          </p:nvPr>
        </p:nvSpPr>
        <p:spPr>
          <a:xfrm>
            <a:off x="467544" y="4221088"/>
            <a:ext cx="8208912" cy="2160240"/>
          </a:xfrm>
        </p:spPr>
        <p:txBody>
          <a:bodyPr/>
          <a:lstStyle/>
          <a:p>
            <a:r>
              <a:rPr lang="en-GB" b="1" dirty="0" smtClean="0"/>
              <a:t>Sanitarian Joshua </a:t>
            </a:r>
            <a:r>
              <a:rPr lang="en-GB" b="1" dirty="0" err="1" smtClean="0"/>
              <a:t>Osazuwa</a:t>
            </a:r>
            <a:r>
              <a:rPr lang="en-GB" b="1" dirty="0" smtClean="0"/>
              <a:t> </a:t>
            </a:r>
            <a:r>
              <a:rPr lang="en-GB" b="1" dirty="0" err="1" smtClean="0"/>
              <a:t>Omoregie</a:t>
            </a:r>
            <a:r>
              <a:rPr lang="en-GB" b="1" dirty="0" smtClean="0"/>
              <a:t>, Head, Environmental Health Unit,</a:t>
            </a:r>
          </a:p>
          <a:p>
            <a:r>
              <a:rPr lang="en-GB" b="1" dirty="0" smtClean="0"/>
              <a:t>Federal-</a:t>
            </a:r>
            <a:r>
              <a:rPr lang="en-GB" b="1" dirty="0" err="1" smtClean="0"/>
              <a:t>Neuro</a:t>
            </a:r>
            <a:r>
              <a:rPr lang="en-GB" b="1" dirty="0" smtClean="0"/>
              <a:t> Psychiatric Hospital, Benin City.</a:t>
            </a:r>
          </a:p>
          <a:p>
            <a:endParaRPr lang="en-GB" b="1" dirty="0"/>
          </a:p>
        </p:txBody>
      </p:sp>
      <p:sp>
        <p:nvSpPr>
          <p:cNvPr id="4" name="Slide Number Placeholder 3"/>
          <p:cNvSpPr>
            <a:spLocks noGrp="1"/>
          </p:cNvSpPr>
          <p:nvPr>
            <p:ph type="sldNum" sz="quarter" idx="12"/>
          </p:nvPr>
        </p:nvSpPr>
        <p:spPr/>
        <p:txBody>
          <a:bodyPr/>
          <a:lstStyle/>
          <a:p>
            <a:fld id="{690DBADB-6CB4-4401-BA98-7CD142E968FD}" type="slidenum">
              <a:rPr lang="en-GB" smtClean="0"/>
              <a:t>1</a:t>
            </a:fld>
            <a:endParaRPr lang="en-GB"/>
          </a:p>
        </p:txBody>
      </p:sp>
    </p:spTree>
    <p:extLst>
      <p:ext uri="{BB962C8B-B14F-4D97-AF65-F5344CB8AC3E}">
        <p14:creationId xmlns:p14="http://schemas.microsoft.com/office/powerpoint/2010/main" val="1206314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90DBADB-6CB4-4401-BA98-7CD142E968FD}" type="slidenum">
              <a:rPr lang="en-GB" smtClean="0"/>
              <a:t>10</a:t>
            </a:fld>
            <a:endParaRPr lang="en-GB"/>
          </a:p>
        </p:txBody>
      </p:sp>
      <p:pic>
        <p:nvPicPr>
          <p:cNvPr id="5" name="Content Placeholder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87449" y="1600200"/>
            <a:ext cx="3369102"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53437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IDENTIFICATION/DIAGNOSIS</a:t>
            </a:r>
            <a:endParaRPr lang="en-GB" dirty="0"/>
          </a:p>
        </p:txBody>
      </p:sp>
      <p:sp>
        <p:nvSpPr>
          <p:cNvPr id="3" name="Content Placeholder 2"/>
          <p:cNvSpPr>
            <a:spLocks noGrp="1"/>
          </p:cNvSpPr>
          <p:nvPr>
            <p:ph idx="1"/>
          </p:nvPr>
        </p:nvSpPr>
        <p:spPr>
          <a:xfrm>
            <a:off x="251520" y="1268760"/>
            <a:ext cx="8435280" cy="5256584"/>
          </a:xfrm>
        </p:spPr>
        <p:txBody>
          <a:bodyPr>
            <a:normAutofit fontScale="92500" lnSpcReduction="20000"/>
          </a:bodyPr>
          <a:lstStyle/>
          <a:p>
            <a:pPr marL="0" indent="0">
              <a:buNone/>
            </a:pPr>
            <a:r>
              <a:rPr lang="en-GB" sz="4000" dirty="0" smtClean="0"/>
              <a:t>Live bedbugs in beds or furniture</a:t>
            </a:r>
          </a:p>
          <a:p>
            <a:pPr marL="0" indent="0">
              <a:buNone/>
            </a:pPr>
            <a:endParaRPr lang="en-GB" sz="4000" dirty="0" smtClean="0"/>
          </a:p>
          <a:p>
            <a:pPr marL="0" indent="0">
              <a:buNone/>
            </a:pPr>
            <a:r>
              <a:rPr lang="en-GB" sz="4000" dirty="0" smtClean="0"/>
              <a:t>Blood stains on bed linens</a:t>
            </a:r>
          </a:p>
          <a:p>
            <a:pPr marL="0" indent="0">
              <a:buNone/>
            </a:pPr>
            <a:endParaRPr lang="en-GB" sz="4000" dirty="0" smtClean="0"/>
          </a:p>
          <a:p>
            <a:pPr marL="0" indent="0">
              <a:buNone/>
            </a:pPr>
            <a:r>
              <a:rPr lang="en-GB" sz="4000" dirty="0" smtClean="0"/>
              <a:t>Black </a:t>
            </a:r>
            <a:r>
              <a:rPr lang="en-GB" sz="4000" dirty="0" err="1" smtClean="0"/>
              <a:t>fecal</a:t>
            </a:r>
            <a:r>
              <a:rPr lang="en-GB" sz="4000" dirty="0" smtClean="0"/>
              <a:t> spots</a:t>
            </a:r>
          </a:p>
          <a:p>
            <a:pPr marL="0" indent="0">
              <a:buNone/>
            </a:pPr>
            <a:endParaRPr lang="en-GB" sz="4000" dirty="0" smtClean="0"/>
          </a:p>
          <a:p>
            <a:pPr marL="0" indent="0">
              <a:buNone/>
            </a:pPr>
            <a:r>
              <a:rPr lang="en-GB" sz="4000" dirty="0" smtClean="0"/>
              <a:t>Musty odour in infested areas</a:t>
            </a:r>
          </a:p>
          <a:p>
            <a:pPr marL="0" indent="0">
              <a:buNone/>
            </a:pPr>
            <a:endParaRPr lang="en-GB" sz="4000" dirty="0" smtClean="0"/>
          </a:p>
          <a:p>
            <a:pPr marL="0" indent="0">
              <a:buNone/>
            </a:pPr>
            <a:r>
              <a:rPr lang="en-GB" sz="4000" dirty="0" smtClean="0"/>
              <a:t>Bite marks on exposed skin</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11</a:t>
            </a:fld>
            <a:endParaRPr lang="en-GB"/>
          </a:p>
        </p:txBody>
      </p:sp>
    </p:spTree>
    <p:extLst>
      <p:ext uri="{BB962C8B-B14F-4D97-AF65-F5344CB8AC3E}">
        <p14:creationId xmlns:p14="http://schemas.microsoft.com/office/powerpoint/2010/main" val="10337039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90DBADB-6CB4-4401-BA98-7CD142E968FD}" type="slidenum">
              <a:rPr lang="en-GB" smtClean="0"/>
              <a:t>12</a:t>
            </a:fld>
            <a:endParaRPr lang="en-GB"/>
          </a:p>
        </p:txBody>
      </p:sp>
      <p:pic>
        <p:nvPicPr>
          <p:cNvPr id="5" name="Content Placeholder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00275" y="2053431"/>
            <a:ext cx="4743450" cy="361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0590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CONTROL MEASURES</a:t>
            </a:r>
            <a:endParaRPr lang="en-GB" dirty="0"/>
          </a:p>
        </p:txBody>
      </p:sp>
      <p:sp>
        <p:nvSpPr>
          <p:cNvPr id="3" name="Content Placeholder 2"/>
          <p:cNvSpPr>
            <a:spLocks noGrp="1"/>
          </p:cNvSpPr>
          <p:nvPr>
            <p:ph idx="1"/>
          </p:nvPr>
        </p:nvSpPr>
        <p:spPr>
          <a:xfrm>
            <a:off x="179512" y="1412776"/>
            <a:ext cx="8784976" cy="4968552"/>
          </a:xfrm>
        </p:spPr>
        <p:txBody>
          <a:bodyPr>
            <a:normAutofit fontScale="92500" lnSpcReduction="20000"/>
          </a:bodyPr>
          <a:lstStyle/>
          <a:p>
            <a:pPr marL="0" indent="0">
              <a:buNone/>
            </a:pPr>
            <a:r>
              <a:rPr lang="en-GB" dirty="0" smtClean="0"/>
              <a:t>a.	</a:t>
            </a:r>
            <a:r>
              <a:rPr lang="en-GB" sz="3600" dirty="0" smtClean="0"/>
              <a:t>Environmental Control</a:t>
            </a:r>
          </a:p>
          <a:p>
            <a:pPr marL="0" indent="0">
              <a:buNone/>
            </a:pPr>
            <a:r>
              <a:rPr lang="en-GB" sz="3600" dirty="0" smtClean="0"/>
              <a:t>Regular cleaning and </a:t>
            </a:r>
            <a:r>
              <a:rPr lang="en-GB" sz="3600" dirty="0" err="1" smtClean="0"/>
              <a:t>decluttering</a:t>
            </a:r>
            <a:endParaRPr lang="en-GB" sz="3600" dirty="0" smtClean="0"/>
          </a:p>
          <a:p>
            <a:pPr marL="0" indent="0">
              <a:buNone/>
            </a:pPr>
            <a:r>
              <a:rPr lang="en-GB" sz="3600" dirty="0" smtClean="0"/>
              <a:t>Sealing cracks and crevices</a:t>
            </a:r>
          </a:p>
          <a:p>
            <a:pPr marL="0" indent="0">
              <a:buNone/>
            </a:pPr>
            <a:r>
              <a:rPr lang="en-GB" sz="3600" dirty="0" smtClean="0"/>
              <a:t>Mattress encasements</a:t>
            </a:r>
          </a:p>
          <a:p>
            <a:pPr marL="0" indent="0">
              <a:buNone/>
            </a:pPr>
            <a:endParaRPr lang="en-GB" sz="3600" dirty="0" smtClean="0"/>
          </a:p>
          <a:p>
            <a:pPr marL="0" indent="0">
              <a:buNone/>
            </a:pPr>
            <a:r>
              <a:rPr lang="en-GB" sz="3600" dirty="0" smtClean="0"/>
              <a:t>b.	Chemical Control</a:t>
            </a:r>
          </a:p>
          <a:p>
            <a:pPr marL="0" indent="0">
              <a:buNone/>
            </a:pPr>
            <a:r>
              <a:rPr lang="en-GB" sz="3600" dirty="0" smtClean="0"/>
              <a:t>Approved insecticides (e.g. </a:t>
            </a:r>
            <a:r>
              <a:rPr lang="en-GB" sz="3600" dirty="0" err="1" smtClean="0"/>
              <a:t>pyrethroids</a:t>
            </a:r>
            <a:r>
              <a:rPr lang="en-GB" sz="3600" dirty="0" smtClean="0"/>
              <a:t>)</a:t>
            </a:r>
          </a:p>
          <a:p>
            <a:pPr marL="0" indent="0">
              <a:buNone/>
            </a:pPr>
            <a:r>
              <a:rPr lang="en-GB" sz="3600" dirty="0" smtClean="0"/>
              <a:t>Dusting into hiding places</a:t>
            </a:r>
          </a:p>
          <a:p>
            <a:pPr marL="0" indent="0">
              <a:buNone/>
            </a:pPr>
            <a:r>
              <a:rPr lang="en-GB" sz="3600" dirty="0" smtClean="0"/>
              <a:t>Fumigation by professionals</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13</a:t>
            </a:fld>
            <a:endParaRPr lang="en-GB"/>
          </a:p>
        </p:txBody>
      </p:sp>
    </p:spTree>
    <p:extLst>
      <p:ext uri="{BB962C8B-B14F-4D97-AF65-F5344CB8AC3E}">
        <p14:creationId xmlns:p14="http://schemas.microsoft.com/office/powerpoint/2010/main" val="11736053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CONTROL MEASURES CONTD</a:t>
            </a:r>
            <a:endParaRPr lang="en-GB" dirty="0"/>
          </a:p>
        </p:txBody>
      </p:sp>
      <p:sp>
        <p:nvSpPr>
          <p:cNvPr id="3" name="Content Placeholder 2"/>
          <p:cNvSpPr>
            <a:spLocks noGrp="1"/>
          </p:cNvSpPr>
          <p:nvPr>
            <p:ph idx="1"/>
          </p:nvPr>
        </p:nvSpPr>
        <p:spPr>
          <a:xfrm>
            <a:off x="457200" y="1600200"/>
            <a:ext cx="8229600" cy="5141168"/>
          </a:xfrm>
        </p:spPr>
        <p:txBody>
          <a:bodyPr>
            <a:normAutofit lnSpcReduction="10000"/>
          </a:bodyPr>
          <a:lstStyle/>
          <a:p>
            <a:pPr marL="0" indent="0">
              <a:buNone/>
            </a:pPr>
            <a:r>
              <a:rPr lang="en-GB" dirty="0" smtClean="0"/>
              <a:t>c.	Mechanical Control</a:t>
            </a:r>
          </a:p>
          <a:p>
            <a:pPr marL="0" indent="0">
              <a:buNone/>
            </a:pPr>
            <a:r>
              <a:rPr lang="en-GB" dirty="0" smtClean="0"/>
              <a:t>Vacuuming infested areas</a:t>
            </a:r>
          </a:p>
          <a:p>
            <a:pPr marL="0" indent="0">
              <a:buNone/>
            </a:pPr>
            <a:r>
              <a:rPr lang="en-GB" dirty="0" smtClean="0"/>
              <a:t>Heat treatment of bedding</a:t>
            </a:r>
          </a:p>
          <a:p>
            <a:pPr marL="0" indent="0">
              <a:buNone/>
            </a:pPr>
            <a:r>
              <a:rPr lang="en-GB" dirty="0" smtClean="0"/>
              <a:t>Disposal of heavy infested items</a:t>
            </a:r>
          </a:p>
          <a:p>
            <a:pPr marL="0" indent="0">
              <a:buNone/>
            </a:pPr>
            <a:endParaRPr lang="en-GB" dirty="0" smtClean="0"/>
          </a:p>
          <a:p>
            <a:pPr marL="0" indent="0">
              <a:buNone/>
            </a:pPr>
            <a:r>
              <a:rPr lang="en-GB" dirty="0" smtClean="0"/>
              <a:t>d.	Administrative Control</a:t>
            </a:r>
          </a:p>
          <a:p>
            <a:pPr marL="0" indent="0">
              <a:buNone/>
            </a:pPr>
            <a:r>
              <a:rPr lang="en-GB" dirty="0" smtClean="0"/>
              <a:t>Routine surveillance</a:t>
            </a:r>
          </a:p>
          <a:p>
            <a:pPr marL="0" indent="0">
              <a:buNone/>
            </a:pPr>
            <a:r>
              <a:rPr lang="en-GB" dirty="0" smtClean="0"/>
              <a:t>Staff training</a:t>
            </a:r>
          </a:p>
          <a:p>
            <a:pPr marL="0" indent="0">
              <a:buNone/>
            </a:pPr>
            <a:r>
              <a:rPr lang="en-GB" dirty="0" smtClean="0"/>
              <a:t>Pest control policy implementation</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14</a:t>
            </a:fld>
            <a:endParaRPr lang="en-GB"/>
          </a:p>
        </p:txBody>
      </p:sp>
    </p:spTree>
    <p:extLst>
      <p:ext uri="{BB962C8B-B14F-4D97-AF65-F5344CB8AC3E}">
        <p14:creationId xmlns:p14="http://schemas.microsoft.com/office/powerpoint/2010/main" val="2278392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PREVENTIVE MEASURES</a:t>
            </a:r>
            <a:endParaRPr lang="en-GB" dirty="0"/>
          </a:p>
        </p:txBody>
      </p:sp>
      <p:sp>
        <p:nvSpPr>
          <p:cNvPr id="3" name="Content Placeholder 2"/>
          <p:cNvSpPr>
            <a:spLocks noGrp="1"/>
          </p:cNvSpPr>
          <p:nvPr>
            <p:ph idx="1"/>
          </p:nvPr>
        </p:nvSpPr>
        <p:spPr>
          <a:xfrm>
            <a:off x="179512" y="1600200"/>
            <a:ext cx="8507288" cy="4525963"/>
          </a:xfrm>
        </p:spPr>
        <p:txBody>
          <a:bodyPr>
            <a:normAutofit/>
          </a:bodyPr>
          <a:lstStyle/>
          <a:p>
            <a:pPr marL="0" indent="0">
              <a:buNone/>
            </a:pPr>
            <a:r>
              <a:rPr lang="en-GB" dirty="0" smtClean="0"/>
              <a:t>Screening of patients and belongings</a:t>
            </a:r>
          </a:p>
          <a:p>
            <a:pPr marL="0" indent="0">
              <a:buNone/>
            </a:pPr>
            <a:endParaRPr lang="en-GB" dirty="0" smtClean="0"/>
          </a:p>
          <a:p>
            <a:pPr marL="0" indent="0">
              <a:buNone/>
            </a:pPr>
            <a:r>
              <a:rPr lang="en-GB" dirty="0" smtClean="0"/>
              <a:t>Regular fumigation schedule</a:t>
            </a:r>
          </a:p>
          <a:p>
            <a:pPr marL="0" indent="0">
              <a:buNone/>
            </a:pPr>
            <a:endParaRPr lang="en-GB" dirty="0" smtClean="0"/>
          </a:p>
          <a:p>
            <a:pPr marL="0" indent="0">
              <a:buNone/>
            </a:pPr>
            <a:r>
              <a:rPr lang="en-GB" dirty="0" smtClean="0"/>
              <a:t>Proper laundry management (hot water washing)</a:t>
            </a:r>
          </a:p>
          <a:p>
            <a:pPr marL="0" indent="0">
              <a:buNone/>
            </a:pPr>
            <a:endParaRPr lang="en-GB" dirty="0" smtClean="0"/>
          </a:p>
          <a:p>
            <a:pPr marL="0" indent="0">
              <a:buNone/>
            </a:pPr>
            <a:r>
              <a:rPr lang="en-GB" dirty="0" smtClean="0"/>
              <a:t>Health education of staff and patients</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15</a:t>
            </a:fld>
            <a:endParaRPr lang="en-GB"/>
          </a:p>
        </p:txBody>
      </p:sp>
    </p:spTree>
    <p:extLst>
      <p:ext uri="{BB962C8B-B14F-4D97-AF65-F5344CB8AC3E}">
        <p14:creationId xmlns:p14="http://schemas.microsoft.com/office/powerpoint/2010/main" val="33073082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CHALLENGES</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smtClean="0"/>
              <a:t>Insecticides resistance</a:t>
            </a:r>
          </a:p>
          <a:p>
            <a:pPr marL="0" indent="0">
              <a:buNone/>
            </a:pPr>
            <a:endParaRPr lang="en-GB" dirty="0" smtClean="0"/>
          </a:p>
          <a:p>
            <a:pPr marL="0" indent="0">
              <a:buNone/>
            </a:pPr>
            <a:r>
              <a:rPr lang="en-GB" dirty="0" smtClean="0"/>
              <a:t>High cost of control</a:t>
            </a:r>
          </a:p>
          <a:p>
            <a:pPr marL="0" indent="0">
              <a:buNone/>
            </a:pPr>
            <a:endParaRPr lang="en-GB" dirty="0" smtClean="0"/>
          </a:p>
          <a:p>
            <a:pPr marL="0" indent="0">
              <a:buNone/>
            </a:pPr>
            <a:r>
              <a:rPr lang="en-GB" dirty="0" smtClean="0"/>
              <a:t>Delayed detection</a:t>
            </a:r>
          </a:p>
          <a:p>
            <a:pPr marL="0" indent="0">
              <a:buNone/>
            </a:pPr>
            <a:endParaRPr lang="en-GB" dirty="0" smtClean="0"/>
          </a:p>
          <a:p>
            <a:pPr marL="0" indent="0">
              <a:buNone/>
            </a:pPr>
            <a:r>
              <a:rPr lang="en-GB" dirty="0" smtClean="0"/>
              <a:t>Re-infestation</a:t>
            </a:r>
          </a:p>
          <a:p>
            <a:pPr marL="0" indent="0">
              <a:buNone/>
            </a:pPr>
            <a:endParaRPr lang="en-GB" dirty="0" smtClean="0"/>
          </a:p>
          <a:p>
            <a:pPr marL="0" indent="0">
              <a:buNone/>
            </a:pPr>
            <a:r>
              <a:rPr lang="en-GB" dirty="0" smtClean="0"/>
              <a:t>Limited awareness</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16</a:t>
            </a:fld>
            <a:endParaRPr lang="en-GB"/>
          </a:p>
        </p:txBody>
      </p:sp>
    </p:spTree>
    <p:extLst>
      <p:ext uri="{BB962C8B-B14F-4D97-AF65-F5344CB8AC3E}">
        <p14:creationId xmlns:p14="http://schemas.microsoft.com/office/powerpoint/2010/main" val="39732108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INTEGRATED PEST MANAGEMENT (IPM) For Indoor Bedbug Control</a:t>
            </a:r>
          </a:p>
        </p:txBody>
      </p:sp>
      <p:sp>
        <p:nvSpPr>
          <p:cNvPr id="3" name="Content Placeholder 2"/>
          <p:cNvSpPr>
            <a:spLocks noGrp="1"/>
          </p:cNvSpPr>
          <p:nvPr>
            <p:ph idx="1"/>
          </p:nvPr>
        </p:nvSpPr>
        <p:spPr>
          <a:xfrm>
            <a:off x="323528" y="1744216"/>
            <a:ext cx="8568952" cy="5069160"/>
          </a:xfrm>
        </p:spPr>
        <p:txBody>
          <a:bodyPr>
            <a:normAutofit/>
          </a:bodyPr>
          <a:lstStyle/>
          <a:p>
            <a:pPr marL="0" indent="0">
              <a:buNone/>
            </a:pPr>
            <a:r>
              <a:rPr lang="en-GB" dirty="0"/>
              <a:t>Integrated Pest Management (IPM) is a smart, step by step approach that combines different control methods to eliminate pest like bedbugs while minimizing risks to people and the environment. For bedbugs, IPM is especially effective because they hide well and resist many chemicals.</a:t>
            </a:r>
          </a:p>
          <a:p>
            <a:pPr marL="0" indent="0">
              <a:buNone/>
            </a:pPr>
            <a:r>
              <a:rPr lang="en-GB" dirty="0"/>
              <a:t>IPM is not a one – time fix- it’s a combination of cleaning, monitoring and targeted treatment overtime.</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17</a:t>
            </a:fld>
            <a:endParaRPr lang="en-GB"/>
          </a:p>
        </p:txBody>
      </p:sp>
    </p:spTree>
    <p:extLst>
      <p:ext uri="{BB962C8B-B14F-4D97-AF65-F5344CB8AC3E}">
        <p14:creationId xmlns:p14="http://schemas.microsoft.com/office/powerpoint/2010/main" val="28373639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BEDBUG CONTROL CHECKLIST for Cleaners/Orderlies</a:t>
            </a:r>
          </a:p>
        </p:txBody>
      </p:sp>
      <p:sp>
        <p:nvSpPr>
          <p:cNvPr id="3" name="Content Placeholder 2"/>
          <p:cNvSpPr>
            <a:spLocks noGrp="1"/>
          </p:cNvSpPr>
          <p:nvPr>
            <p:ph idx="1"/>
          </p:nvPr>
        </p:nvSpPr>
        <p:spPr>
          <a:xfrm>
            <a:off x="457200" y="1600200"/>
            <a:ext cx="8229600" cy="5141168"/>
          </a:xfrm>
        </p:spPr>
        <p:txBody>
          <a:bodyPr>
            <a:normAutofit fontScale="62500" lnSpcReduction="20000"/>
          </a:bodyPr>
          <a:lstStyle/>
          <a:p>
            <a:pPr marL="0" indent="0">
              <a:buNone/>
            </a:pPr>
            <a:r>
              <a:rPr lang="en-GB" dirty="0"/>
              <a:t>	</a:t>
            </a:r>
            <a:r>
              <a:rPr lang="en-GB" sz="3600" dirty="0"/>
              <a:t>DAILY PREVENTION – STOP INFESTATION BEFORE IT </a:t>
            </a:r>
            <a:r>
              <a:rPr lang="en-GB" sz="3600" dirty="0" smtClean="0"/>
              <a:t>STARTS</a:t>
            </a:r>
          </a:p>
          <a:p>
            <a:pPr marL="0" indent="0">
              <a:buNone/>
            </a:pPr>
            <a:endParaRPr lang="en-GB" dirty="0"/>
          </a:p>
          <a:p>
            <a:pPr marL="0" indent="0">
              <a:buNone/>
            </a:pPr>
            <a:r>
              <a:rPr lang="en-GB" dirty="0"/>
              <a:t>	</a:t>
            </a:r>
            <a:r>
              <a:rPr lang="en-GB" sz="3500" dirty="0" smtClean="0"/>
              <a:t>Inspect </a:t>
            </a:r>
            <a:r>
              <a:rPr lang="en-GB" sz="3500" dirty="0"/>
              <a:t>first: check bed frames, seams, headboards, bedside furniture for live bugs, rust spots, or shed skins before cleaning</a:t>
            </a:r>
            <a:r>
              <a:rPr lang="en-GB" sz="3500" dirty="0" smtClean="0"/>
              <a:t>.</a:t>
            </a:r>
          </a:p>
          <a:p>
            <a:pPr marL="0" indent="0">
              <a:buNone/>
            </a:pPr>
            <a:endParaRPr lang="en-GB" sz="3500" dirty="0"/>
          </a:p>
          <a:p>
            <a:pPr marL="0" indent="0">
              <a:buNone/>
            </a:pPr>
            <a:r>
              <a:rPr lang="en-GB" sz="3500" dirty="0"/>
              <a:t>	</a:t>
            </a:r>
            <a:r>
              <a:rPr lang="en-GB" sz="3500" dirty="0" err="1"/>
              <a:t>Declutter</a:t>
            </a:r>
            <a:r>
              <a:rPr lang="en-GB" sz="3500" dirty="0"/>
              <a:t>: remove / report piled linen, cardboard, or fabric stored under beds or in </a:t>
            </a:r>
            <a:r>
              <a:rPr lang="en-GB" sz="3500" dirty="0" smtClean="0"/>
              <a:t>corners</a:t>
            </a:r>
          </a:p>
          <a:p>
            <a:pPr marL="0" indent="0">
              <a:buNone/>
            </a:pPr>
            <a:endParaRPr lang="en-GB" sz="3500" dirty="0"/>
          </a:p>
          <a:p>
            <a:pPr marL="0" indent="0">
              <a:buNone/>
            </a:pPr>
            <a:r>
              <a:rPr lang="en-GB" sz="3500" dirty="0"/>
              <a:t>	Seal cracks: report cracks in walls, loose wallpaper, or broken tiles to maintenance for </a:t>
            </a:r>
            <a:r>
              <a:rPr lang="en-GB" sz="3500" dirty="0" smtClean="0"/>
              <a:t>sealing</a:t>
            </a:r>
          </a:p>
          <a:p>
            <a:pPr marL="0" indent="0">
              <a:buNone/>
            </a:pPr>
            <a:endParaRPr lang="en-GB" sz="3500" dirty="0"/>
          </a:p>
          <a:p>
            <a:pPr marL="0" indent="0">
              <a:buNone/>
            </a:pPr>
            <a:r>
              <a:rPr lang="en-GB" sz="3500" dirty="0"/>
              <a:t>	Isolate gear: keep carts, mops, personal items off beds/upholstery. Store in designated </a:t>
            </a:r>
            <a:r>
              <a:rPr lang="en-GB" sz="3500" dirty="0" smtClean="0"/>
              <a:t>area</a:t>
            </a:r>
          </a:p>
          <a:p>
            <a:pPr marL="0" indent="0">
              <a:buNone/>
            </a:pPr>
            <a:endParaRPr lang="en-GB" sz="3500" dirty="0"/>
          </a:p>
          <a:p>
            <a:pPr marL="0" indent="0">
              <a:buNone/>
            </a:pPr>
            <a:r>
              <a:rPr lang="en-GB" sz="3500" dirty="0"/>
              <a:t>	Rotate furniture: pull beds/chairs 30cm from walls to inspect/clean behind them weekly</a:t>
            </a:r>
          </a:p>
          <a:p>
            <a:pPr marL="0" indent="0">
              <a:buNone/>
            </a:pPr>
            <a:endParaRPr lang="en-GB" sz="3500" dirty="0"/>
          </a:p>
        </p:txBody>
      </p:sp>
      <p:sp>
        <p:nvSpPr>
          <p:cNvPr id="4" name="Slide Number Placeholder 3"/>
          <p:cNvSpPr>
            <a:spLocks noGrp="1"/>
          </p:cNvSpPr>
          <p:nvPr>
            <p:ph type="sldNum" sz="quarter" idx="12"/>
          </p:nvPr>
        </p:nvSpPr>
        <p:spPr/>
        <p:txBody>
          <a:bodyPr/>
          <a:lstStyle/>
          <a:p>
            <a:fld id="{690DBADB-6CB4-4401-BA98-7CD142E968FD}" type="slidenum">
              <a:rPr lang="en-GB" smtClean="0"/>
              <a:t>18</a:t>
            </a:fld>
            <a:endParaRPr lang="en-GB"/>
          </a:p>
        </p:txBody>
      </p:sp>
    </p:spTree>
    <p:extLst>
      <p:ext uri="{BB962C8B-B14F-4D97-AF65-F5344CB8AC3E}">
        <p14:creationId xmlns:p14="http://schemas.microsoft.com/office/powerpoint/2010/main" val="32527911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IF </a:t>
            </a:r>
            <a:r>
              <a:rPr lang="en-GB" dirty="0"/>
              <a:t>BEDBUGS ARE FOUND – CURTAIL SPREAD IMMEDIATELY</a:t>
            </a:r>
          </a:p>
        </p:txBody>
      </p:sp>
      <p:sp>
        <p:nvSpPr>
          <p:cNvPr id="3" name="Content Placeholder 2"/>
          <p:cNvSpPr>
            <a:spLocks noGrp="1"/>
          </p:cNvSpPr>
          <p:nvPr>
            <p:ph idx="1"/>
          </p:nvPr>
        </p:nvSpPr>
        <p:spPr>
          <a:xfrm>
            <a:off x="323528" y="1484784"/>
            <a:ext cx="8640960" cy="5256584"/>
          </a:xfrm>
        </p:spPr>
        <p:txBody>
          <a:bodyPr>
            <a:normAutofit fontScale="55000" lnSpcReduction="20000"/>
          </a:bodyPr>
          <a:lstStyle/>
          <a:p>
            <a:pPr marL="0" indent="0">
              <a:buNone/>
            </a:pPr>
            <a:r>
              <a:rPr lang="en-GB" dirty="0"/>
              <a:t>•</a:t>
            </a:r>
            <a:r>
              <a:rPr lang="en-GB" sz="3300" dirty="0"/>
              <a:t>	Stop &amp; Contain: stop cleaning that room. Do not move linen, furniture, or equipment out until </a:t>
            </a:r>
            <a:r>
              <a:rPr lang="en-GB" sz="3300" dirty="0" smtClean="0"/>
              <a:t>advised</a:t>
            </a:r>
          </a:p>
          <a:p>
            <a:pPr marL="0" indent="0">
              <a:buNone/>
            </a:pPr>
            <a:endParaRPr lang="en-GB" sz="3300" dirty="0"/>
          </a:p>
          <a:p>
            <a:pPr marL="0" indent="0">
              <a:buNone/>
            </a:pPr>
            <a:r>
              <a:rPr lang="en-GB" sz="3300" dirty="0"/>
              <a:t>•	Report fast: Notify Infection Prevention and Control Unit Chairman &amp; Environmental Health Unit. Note room/bed number. </a:t>
            </a:r>
            <a:endParaRPr lang="en-GB" sz="3300" dirty="0" smtClean="0"/>
          </a:p>
          <a:p>
            <a:pPr marL="0" indent="0">
              <a:buNone/>
            </a:pPr>
            <a:endParaRPr lang="en-GB" sz="3300" dirty="0"/>
          </a:p>
          <a:p>
            <a:pPr marL="0" indent="0">
              <a:buNone/>
            </a:pPr>
            <a:r>
              <a:rPr lang="en-GB" sz="3300" dirty="0"/>
              <a:t>•	Bag on site: Put all linen, curtains, washables from room into sealed, labelled plastic bags before </a:t>
            </a:r>
            <a:r>
              <a:rPr lang="en-GB" sz="3300" dirty="0" smtClean="0"/>
              <a:t>moving</a:t>
            </a:r>
          </a:p>
          <a:p>
            <a:pPr marL="0" indent="0">
              <a:buNone/>
            </a:pPr>
            <a:endParaRPr lang="en-GB" sz="3300" dirty="0"/>
          </a:p>
          <a:p>
            <a:pPr marL="0" indent="0">
              <a:buNone/>
            </a:pPr>
            <a:r>
              <a:rPr lang="en-GB" sz="3300" dirty="0"/>
              <a:t>•	Limit access: place “DO NOT USE” sign. Restrict entry to essential staff </a:t>
            </a:r>
            <a:r>
              <a:rPr lang="en-GB" sz="3300" dirty="0" smtClean="0"/>
              <a:t>only</a:t>
            </a:r>
          </a:p>
          <a:p>
            <a:pPr marL="0" indent="0">
              <a:buNone/>
            </a:pPr>
            <a:endParaRPr lang="en-GB" sz="3300" dirty="0"/>
          </a:p>
          <a:p>
            <a:pPr marL="0" indent="0">
              <a:buNone/>
            </a:pPr>
            <a:r>
              <a:rPr lang="en-GB" sz="3300" dirty="0"/>
              <a:t>•	Double-bag waste: All trash from infested room goes into double plastic bags, sealed, straight to external disposal</a:t>
            </a:r>
            <a:r>
              <a:rPr lang="en-GB" sz="3300" dirty="0" smtClean="0"/>
              <a:t>.</a:t>
            </a:r>
          </a:p>
          <a:p>
            <a:pPr marL="0" indent="0">
              <a:buNone/>
            </a:pPr>
            <a:endParaRPr lang="en-GB" sz="3300" dirty="0"/>
          </a:p>
          <a:p>
            <a:pPr marL="0" indent="0">
              <a:buNone/>
            </a:pPr>
            <a:r>
              <a:rPr lang="en-GB" sz="3300" dirty="0"/>
              <a:t>•	Clean tools: After leaving room, disinfect vacuum, change gloves/gown, heat-treat your uniform before next shift</a:t>
            </a:r>
            <a:r>
              <a:rPr lang="en-GB" sz="3300" dirty="0" smtClean="0"/>
              <a:t>.</a:t>
            </a:r>
          </a:p>
          <a:p>
            <a:pPr marL="0" indent="0">
              <a:buNone/>
            </a:pPr>
            <a:endParaRPr lang="en-GB" sz="3300" dirty="0"/>
          </a:p>
          <a:p>
            <a:pPr marL="0" indent="0">
              <a:buNone/>
            </a:pPr>
            <a:r>
              <a:rPr lang="en-GB" sz="3300" dirty="0"/>
              <a:t>•	Monitor nearby: increase inspection of adjacent rooms/beds for next 14 days.</a:t>
            </a:r>
          </a:p>
          <a:p>
            <a:pPr marL="0" indent="0">
              <a:buNone/>
            </a:pPr>
            <a:endParaRPr lang="en-GB" sz="3300" dirty="0"/>
          </a:p>
        </p:txBody>
      </p:sp>
      <p:sp>
        <p:nvSpPr>
          <p:cNvPr id="4" name="Slide Number Placeholder 3"/>
          <p:cNvSpPr>
            <a:spLocks noGrp="1"/>
          </p:cNvSpPr>
          <p:nvPr>
            <p:ph type="sldNum" sz="quarter" idx="12"/>
          </p:nvPr>
        </p:nvSpPr>
        <p:spPr/>
        <p:txBody>
          <a:bodyPr/>
          <a:lstStyle/>
          <a:p>
            <a:fld id="{690DBADB-6CB4-4401-BA98-7CD142E968FD}" type="slidenum">
              <a:rPr lang="en-GB" smtClean="0"/>
              <a:t>19</a:t>
            </a:fld>
            <a:endParaRPr lang="en-GB"/>
          </a:p>
        </p:txBody>
      </p:sp>
    </p:spTree>
    <p:extLst>
      <p:ext uri="{BB962C8B-B14F-4D97-AF65-F5344CB8AC3E}">
        <p14:creationId xmlns:p14="http://schemas.microsoft.com/office/powerpoint/2010/main" val="35762907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000" dirty="0"/>
              <a:t>O</a:t>
            </a:r>
            <a:r>
              <a:rPr lang="en-GB" sz="6000" dirty="0" smtClean="0"/>
              <a:t>utlines</a:t>
            </a:r>
            <a:endParaRPr lang="en-GB" sz="6000" dirty="0"/>
          </a:p>
        </p:txBody>
      </p:sp>
      <p:sp>
        <p:nvSpPr>
          <p:cNvPr id="3" name="Content Placeholder 2"/>
          <p:cNvSpPr>
            <a:spLocks noGrp="1"/>
          </p:cNvSpPr>
          <p:nvPr>
            <p:ph idx="1"/>
          </p:nvPr>
        </p:nvSpPr>
        <p:spPr>
          <a:xfrm>
            <a:off x="323528" y="1340768"/>
            <a:ext cx="8424936" cy="5400600"/>
          </a:xfrm>
        </p:spPr>
        <p:txBody>
          <a:bodyPr>
            <a:normAutofit fontScale="92500" lnSpcReduction="20000"/>
          </a:bodyPr>
          <a:lstStyle/>
          <a:p>
            <a:pPr marL="0" indent="0">
              <a:buNone/>
            </a:pPr>
            <a:r>
              <a:rPr lang="en-GB" dirty="0"/>
              <a:t> </a:t>
            </a:r>
            <a:r>
              <a:rPr lang="en-GB" dirty="0" smtClean="0"/>
              <a:t>         </a:t>
            </a:r>
            <a:r>
              <a:rPr lang="en-GB" sz="3000" dirty="0" smtClean="0"/>
              <a:t>Objectives</a:t>
            </a:r>
          </a:p>
          <a:p>
            <a:pPr marL="0" indent="0">
              <a:buNone/>
            </a:pPr>
            <a:r>
              <a:rPr lang="en-GB" sz="3000" dirty="0"/>
              <a:t> </a:t>
            </a:r>
            <a:r>
              <a:rPr lang="en-GB" sz="3000" dirty="0" smtClean="0"/>
              <a:t>          Introduction</a:t>
            </a:r>
          </a:p>
          <a:p>
            <a:pPr marL="0" indent="0">
              <a:buNone/>
            </a:pPr>
            <a:r>
              <a:rPr lang="en-GB" sz="3000" dirty="0"/>
              <a:t> </a:t>
            </a:r>
            <a:r>
              <a:rPr lang="en-GB" sz="3000" dirty="0" smtClean="0"/>
              <a:t>          Description of Bedbugs</a:t>
            </a:r>
          </a:p>
          <a:p>
            <a:pPr marL="0" indent="0">
              <a:buNone/>
            </a:pPr>
            <a:r>
              <a:rPr lang="en-GB" sz="3000" dirty="0" smtClean="0"/>
              <a:t>	Causes of Infestation</a:t>
            </a:r>
          </a:p>
          <a:p>
            <a:pPr marL="0" indent="0">
              <a:buNone/>
            </a:pPr>
            <a:r>
              <a:rPr lang="en-GB" sz="3000" dirty="0" smtClean="0"/>
              <a:t>	Identification/Diagnosis</a:t>
            </a:r>
          </a:p>
          <a:p>
            <a:pPr marL="0" indent="0">
              <a:buNone/>
            </a:pPr>
            <a:r>
              <a:rPr lang="en-GB" sz="3000" dirty="0" smtClean="0"/>
              <a:t>	Control measures</a:t>
            </a:r>
          </a:p>
          <a:p>
            <a:pPr marL="0" indent="0">
              <a:buNone/>
            </a:pPr>
            <a:r>
              <a:rPr lang="en-GB" sz="3000" dirty="0" smtClean="0"/>
              <a:t>	Preventive measures</a:t>
            </a:r>
          </a:p>
          <a:p>
            <a:pPr marL="0" indent="0">
              <a:buNone/>
            </a:pPr>
            <a:r>
              <a:rPr lang="en-GB" sz="3000" dirty="0" smtClean="0"/>
              <a:t>	Challenges</a:t>
            </a:r>
          </a:p>
          <a:p>
            <a:pPr marL="0" indent="0">
              <a:buNone/>
            </a:pPr>
            <a:r>
              <a:rPr lang="en-GB" sz="3000" dirty="0"/>
              <a:t>	</a:t>
            </a:r>
            <a:r>
              <a:rPr lang="en-GB" sz="3000" dirty="0" smtClean="0"/>
              <a:t>Integrated Pest Management (IPM)</a:t>
            </a:r>
          </a:p>
          <a:p>
            <a:pPr marL="0" indent="0">
              <a:buNone/>
            </a:pPr>
            <a:r>
              <a:rPr lang="en-GB" sz="3000" dirty="0" smtClean="0"/>
              <a:t>	Recommendations</a:t>
            </a:r>
          </a:p>
          <a:p>
            <a:pPr marL="0" indent="0">
              <a:buNone/>
            </a:pPr>
            <a:r>
              <a:rPr lang="en-GB" sz="3000" dirty="0" smtClean="0"/>
              <a:t>	Conclusion </a:t>
            </a:r>
          </a:p>
          <a:p>
            <a:pPr marL="0" indent="0">
              <a:buNone/>
            </a:pPr>
            <a:r>
              <a:rPr lang="en-GB" sz="3000" dirty="0"/>
              <a:t> </a:t>
            </a:r>
            <a:r>
              <a:rPr lang="en-GB" sz="3000" dirty="0" smtClean="0"/>
              <a:t>         References</a:t>
            </a:r>
          </a:p>
          <a:p>
            <a:pPr marL="0" indent="0">
              <a:buNone/>
            </a:pPr>
            <a:endParaRPr lang="en-GB" sz="3000" dirty="0" smtClean="0"/>
          </a:p>
          <a:p>
            <a:pPr marL="0" indent="0">
              <a:buNone/>
            </a:pPr>
            <a:endParaRPr lang="en-GB" sz="3500" dirty="0" smtClean="0"/>
          </a:p>
          <a:p>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2</a:t>
            </a:fld>
            <a:endParaRPr lang="en-GB"/>
          </a:p>
        </p:txBody>
      </p:sp>
    </p:spTree>
    <p:extLst>
      <p:ext uri="{BB962C8B-B14F-4D97-AF65-F5344CB8AC3E}">
        <p14:creationId xmlns:p14="http://schemas.microsoft.com/office/powerpoint/2010/main" val="5364973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Key </a:t>
            </a:r>
            <a:r>
              <a:rPr lang="en-GB" dirty="0" smtClean="0"/>
              <a:t>Rule</a:t>
            </a:r>
            <a:endParaRPr lang="en-GB" dirty="0"/>
          </a:p>
        </p:txBody>
      </p:sp>
      <p:sp>
        <p:nvSpPr>
          <p:cNvPr id="3" name="Content Placeholder 2"/>
          <p:cNvSpPr>
            <a:spLocks noGrp="1"/>
          </p:cNvSpPr>
          <p:nvPr>
            <p:ph idx="1"/>
          </p:nvPr>
        </p:nvSpPr>
        <p:spPr/>
        <p:txBody>
          <a:bodyPr/>
          <a:lstStyle/>
          <a:p>
            <a:pPr marL="0" indent="0">
              <a:buNone/>
            </a:pPr>
            <a:endParaRPr lang="en-GB" dirty="0" smtClean="0"/>
          </a:p>
          <a:p>
            <a:pPr marL="0" indent="0">
              <a:buNone/>
            </a:pPr>
            <a:r>
              <a:rPr lang="en-GB" sz="3600" dirty="0" smtClean="0"/>
              <a:t>Bedbugs </a:t>
            </a:r>
            <a:r>
              <a:rPr lang="en-GB" sz="3600" dirty="0"/>
              <a:t>spread by moving with things. When in doubt, bag it, seal it, report it</a:t>
            </a:r>
          </a:p>
        </p:txBody>
      </p:sp>
      <p:sp>
        <p:nvSpPr>
          <p:cNvPr id="4" name="Slide Number Placeholder 3"/>
          <p:cNvSpPr>
            <a:spLocks noGrp="1"/>
          </p:cNvSpPr>
          <p:nvPr>
            <p:ph type="sldNum" sz="quarter" idx="12"/>
          </p:nvPr>
        </p:nvSpPr>
        <p:spPr/>
        <p:txBody>
          <a:bodyPr/>
          <a:lstStyle/>
          <a:p>
            <a:fld id="{690DBADB-6CB4-4401-BA98-7CD142E968FD}" type="slidenum">
              <a:rPr lang="en-GB" smtClean="0"/>
              <a:t>20</a:t>
            </a:fld>
            <a:endParaRPr lang="en-GB"/>
          </a:p>
        </p:txBody>
      </p:sp>
    </p:spTree>
    <p:extLst>
      <p:ext uri="{BB962C8B-B14F-4D97-AF65-F5344CB8AC3E}">
        <p14:creationId xmlns:p14="http://schemas.microsoft.com/office/powerpoint/2010/main" val="39925350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RECOMMENDATIONS</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smtClean="0"/>
              <a:t>Implement integrated pest management (IPM)</a:t>
            </a:r>
          </a:p>
          <a:p>
            <a:pPr marL="0" indent="0">
              <a:buNone/>
            </a:pPr>
            <a:endParaRPr lang="en-GB" dirty="0" smtClean="0"/>
          </a:p>
          <a:p>
            <a:pPr marL="0" indent="0">
              <a:buNone/>
            </a:pPr>
            <a:r>
              <a:rPr lang="en-GB" dirty="0" smtClean="0"/>
              <a:t>Regular staff training</a:t>
            </a:r>
          </a:p>
          <a:p>
            <a:pPr marL="0" indent="0">
              <a:buNone/>
            </a:pPr>
            <a:endParaRPr lang="en-GB" dirty="0" smtClean="0"/>
          </a:p>
          <a:p>
            <a:pPr marL="0" indent="0">
              <a:buNone/>
            </a:pPr>
            <a:r>
              <a:rPr lang="en-GB" dirty="0" smtClean="0"/>
              <a:t>Adequate funding for control programs</a:t>
            </a:r>
          </a:p>
          <a:p>
            <a:pPr marL="0" indent="0">
              <a:buNone/>
            </a:pPr>
            <a:endParaRPr lang="en-GB" dirty="0" smtClean="0"/>
          </a:p>
          <a:p>
            <a:pPr marL="0" indent="0">
              <a:buNone/>
            </a:pPr>
            <a:r>
              <a:rPr lang="en-GB" dirty="0" smtClean="0"/>
              <a:t>Strengthen monitoring and reporting</a:t>
            </a:r>
          </a:p>
          <a:p>
            <a:pPr marL="0" indent="0">
              <a:buNone/>
            </a:pPr>
            <a:endParaRPr lang="en-GB" dirty="0" smtClean="0"/>
          </a:p>
          <a:p>
            <a:pPr marL="0" indent="0">
              <a:buNone/>
            </a:pPr>
            <a:r>
              <a:rPr lang="en-GB" dirty="0" smtClean="0"/>
              <a:t>Engage environmental health officers</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21</a:t>
            </a:fld>
            <a:endParaRPr lang="en-GB"/>
          </a:p>
        </p:txBody>
      </p:sp>
    </p:spTree>
    <p:extLst>
      <p:ext uri="{BB962C8B-B14F-4D97-AF65-F5344CB8AC3E}">
        <p14:creationId xmlns:p14="http://schemas.microsoft.com/office/powerpoint/2010/main" val="4185199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sz="4400" dirty="0" smtClean="0"/>
              <a:t>Bedbug infestation in hospital remains a significant environmental health challenge. Effective control requires a coordinated approach involving sanitation, surveillance, chemical control and staff participation</a:t>
            </a:r>
            <a:r>
              <a:rPr lang="en-GB" dirty="0" smtClean="0"/>
              <a:t>.</a:t>
            </a: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22</a:t>
            </a:fld>
            <a:endParaRPr lang="en-GB"/>
          </a:p>
        </p:txBody>
      </p:sp>
    </p:spTree>
    <p:extLst>
      <p:ext uri="{BB962C8B-B14F-4D97-AF65-F5344CB8AC3E}">
        <p14:creationId xmlns:p14="http://schemas.microsoft.com/office/powerpoint/2010/main" val="13499793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179512" y="1600200"/>
            <a:ext cx="8507288" cy="4781128"/>
          </a:xfrm>
        </p:spPr>
        <p:txBody>
          <a:bodyPr>
            <a:normAutofit fontScale="70000" lnSpcReduction="20000"/>
          </a:bodyPr>
          <a:lstStyle/>
          <a:p>
            <a:pPr marL="514350" indent="-514350">
              <a:buAutoNum type="arabicPeriod"/>
            </a:pPr>
            <a:r>
              <a:rPr lang="en-GB" dirty="0" smtClean="0"/>
              <a:t>World Health Organisation (WHO). (2018). Bed bugs: Public health significance and control. Geneva: WHO.</a:t>
            </a:r>
          </a:p>
          <a:p>
            <a:pPr marL="0" indent="0">
              <a:buNone/>
            </a:pPr>
            <a:endParaRPr lang="en-GB" dirty="0" smtClean="0"/>
          </a:p>
          <a:p>
            <a:pPr marL="514350" indent="-514350">
              <a:buAutoNum type="arabicPeriod" startAt="2"/>
            </a:pPr>
            <a:r>
              <a:rPr lang="en-GB" dirty="0" err="1" smtClean="0"/>
              <a:t>Centers</a:t>
            </a:r>
            <a:r>
              <a:rPr lang="en-GB" dirty="0" smtClean="0"/>
              <a:t> for Disease Control and Prevention (CDC). (2024). Bed bugs (</a:t>
            </a:r>
            <a:r>
              <a:rPr lang="en-GB" dirty="0" err="1" smtClean="0"/>
              <a:t>Crimex</a:t>
            </a:r>
            <a:r>
              <a:rPr lang="en-GB" dirty="0" smtClean="0"/>
              <a:t> </a:t>
            </a:r>
            <a:r>
              <a:rPr lang="en-GB" dirty="0" err="1" smtClean="0"/>
              <a:t>lectularis</a:t>
            </a:r>
            <a:r>
              <a:rPr lang="en-GB" dirty="0" smtClean="0"/>
              <a:t>). Available at: </a:t>
            </a:r>
            <a:r>
              <a:rPr lang="en-GB" dirty="0" smtClean="0">
                <a:hlinkClick r:id="rId2"/>
              </a:rPr>
              <a:t>https://www.cdc.gov/bedbugs</a:t>
            </a:r>
            <a:endParaRPr lang="en-GB" dirty="0" smtClean="0"/>
          </a:p>
          <a:p>
            <a:pPr marL="0" indent="0">
              <a:buNone/>
            </a:pPr>
            <a:endParaRPr lang="en-GB" dirty="0" smtClean="0"/>
          </a:p>
          <a:p>
            <a:pPr marL="514350" indent="-514350">
              <a:buAutoNum type="arabicPeriod" startAt="3"/>
            </a:pPr>
            <a:r>
              <a:rPr lang="en-GB" dirty="0" smtClean="0"/>
              <a:t>Environmental Protection Agency (EPA). (2023). Bed Bugs: information for Healthcare Settings. Available at: </a:t>
            </a:r>
            <a:r>
              <a:rPr lang="en-GB" dirty="0" smtClean="0">
                <a:hlinkClick r:id="rId3"/>
              </a:rPr>
              <a:t>https://www.epa.gov/bedbugs</a:t>
            </a:r>
            <a:endParaRPr lang="en-GB" dirty="0" smtClean="0"/>
          </a:p>
          <a:p>
            <a:pPr marL="0" indent="0">
              <a:buNone/>
            </a:pPr>
            <a:endParaRPr lang="en-GB" dirty="0" smtClean="0"/>
          </a:p>
          <a:p>
            <a:pPr marL="0" indent="0">
              <a:buNone/>
            </a:pPr>
            <a:r>
              <a:rPr lang="en-GB" dirty="0" smtClean="0"/>
              <a:t>4.	Doggett, S.L., Dwyer, D.E, </a:t>
            </a:r>
            <a:r>
              <a:rPr lang="en-GB" dirty="0" err="1" smtClean="0"/>
              <a:t>Penas</a:t>
            </a:r>
            <a:r>
              <a:rPr lang="en-GB" dirty="0" smtClean="0"/>
              <a:t>, P.F., &amp; Russell, R.C. (2012). Bed bugs: Clinical relevance and control options. Clinical Microbiology Reviews, 25(1), 164-192.</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23</a:t>
            </a:fld>
            <a:endParaRPr lang="en-GB"/>
          </a:p>
        </p:txBody>
      </p:sp>
    </p:spTree>
    <p:extLst>
      <p:ext uri="{BB962C8B-B14F-4D97-AF65-F5344CB8AC3E}">
        <p14:creationId xmlns:p14="http://schemas.microsoft.com/office/powerpoint/2010/main" val="27882111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CONTD</a:t>
            </a:r>
            <a:endParaRPr lang="en-GB" dirty="0"/>
          </a:p>
        </p:txBody>
      </p:sp>
      <p:sp>
        <p:nvSpPr>
          <p:cNvPr id="3" name="Content Placeholder 2"/>
          <p:cNvSpPr>
            <a:spLocks noGrp="1"/>
          </p:cNvSpPr>
          <p:nvPr>
            <p:ph idx="1"/>
          </p:nvPr>
        </p:nvSpPr>
        <p:spPr>
          <a:xfrm>
            <a:off x="323528" y="1600200"/>
            <a:ext cx="8496944" cy="4781128"/>
          </a:xfrm>
        </p:spPr>
        <p:txBody>
          <a:bodyPr>
            <a:normAutofit fontScale="77500" lnSpcReduction="20000"/>
          </a:bodyPr>
          <a:lstStyle/>
          <a:p>
            <a:pPr marL="514350" indent="-514350">
              <a:buAutoNum type="arabicPeriod" startAt="5"/>
            </a:pPr>
            <a:r>
              <a:rPr lang="en-GB" dirty="0" smtClean="0"/>
              <a:t>Hwang, S.W., Svoboda, T.J., De Jong, I.J., </a:t>
            </a:r>
            <a:r>
              <a:rPr lang="en-GB" dirty="0" err="1" smtClean="0"/>
              <a:t>Kabasele</a:t>
            </a:r>
            <a:r>
              <a:rPr lang="en-GB" dirty="0" smtClean="0"/>
              <a:t>, K.J., &amp; </a:t>
            </a:r>
            <a:r>
              <a:rPr lang="en-GB" dirty="0" err="1" smtClean="0"/>
              <a:t>Gogosis</a:t>
            </a:r>
            <a:r>
              <a:rPr lang="en-GB" dirty="0" smtClean="0"/>
              <a:t>, E. (2005). Bed bug infestations in an urban environment. Emerging Infectious Diseases, 11(4), 533-538</a:t>
            </a:r>
          </a:p>
          <a:p>
            <a:pPr marL="0" indent="0">
              <a:buNone/>
            </a:pPr>
            <a:endParaRPr lang="en-GB" dirty="0" smtClean="0"/>
          </a:p>
          <a:p>
            <a:pPr marL="514350" indent="-514350">
              <a:buAutoNum type="arabicPeriod" startAt="6"/>
            </a:pPr>
            <a:r>
              <a:rPr lang="en-GB" dirty="0" smtClean="0"/>
              <a:t>National Pest Management Association (NPMA). (2022). Bed Bug Best Management Practices for Healthcare Facilities.</a:t>
            </a:r>
          </a:p>
          <a:p>
            <a:pPr marL="0" indent="0">
              <a:buNone/>
            </a:pPr>
            <a:endParaRPr lang="en-GB" dirty="0" smtClean="0"/>
          </a:p>
          <a:p>
            <a:pPr marL="514350" indent="-514350">
              <a:buAutoNum type="arabicPeriod" startAt="7"/>
            </a:pPr>
            <a:r>
              <a:rPr lang="en-GB" dirty="0" smtClean="0"/>
              <a:t>World Health Organisation. (2019). Guidelines on sanitation and health. Geneva: WHO.</a:t>
            </a:r>
          </a:p>
          <a:p>
            <a:pPr marL="0" indent="0">
              <a:buNone/>
            </a:pPr>
            <a:endParaRPr lang="en-GB" dirty="0" smtClean="0"/>
          </a:p>
          <a:p>
            <a:pPr marL="0" indent="0">
              <a:buNone/>
            </a:pPr>
            <a:r>
              <a:rPr lang="en-GB" dirty="0" smtClean="0"/>
              <a:t>8.Bonnefoy, X., </a:t>
            </a:r>
            <a:r>
              <a:rPr lang="en-GB" dirty="0" err="1" smtClean="0"/>
              <a:t>Kampen</a:t>
            </a:r>
            <a:r>
              <a:rPr lang="en-GB" dirty="0" smtClean="0"/>
              <a:t>, H., &amp; Sweeney, K. (2008). Public health significance of urban pests. WHO Regional Office for Europe.</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24</a:t>
            </a:fld>
            <a:endParaRPr lang="en-GB"/>
          </a:p>
        </p:txBody>
      </p:sp>
    </p:spTree>
    <p:extLst>
      <p:ext uri="{BB962C8B-B14F-4D97-AF65-F5344CB8AC3E}">
        <p14:creationId xmlns:p14="http://schemas.microsoft.com/office/powerpoint/2010/main" val="42787617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844824"/>
            <a:ext cx="8640960" cy="4525963"/>
          </a:xfrm>
        </p:spPr>
        <p:txBody>
          <a:bodyPr>
            <a:normAutofit/>
          </a:bodyPr>
          <a:lstStyle/>
          <a:p>
            <a:pPr marL="0" indent="0">
              <a:buNone/>
            </a:pPr>
            <a:r>
              <a:rPr lang="en-US" sz="4400" b="1" dirty="0" smtClean="0">
                <a:latin typeface="Times New Roman" panose="02020603050405020304" pitchFamily="18" charset="0"/>
                <a:cs typeface="Times New Roman" panose="02020603050405020304" pitchFamily="18" charset="0"/>
              </a:rPr>
              <a:t>THANK YOU </a:t>
            </a:r>
            <a:r>
              <a:rPr lang="en-US" sz="4400" b="1" dirty="0">
                <a:latin typeface="Times New Roman" panose="02020603050405020304" pitchFamily="18" charset="0"/>
                <a:cs typeface="Times New Roman" panose="02020603050405020304" pitchFamily="18" charset="0"/>
              </a:rPr>
              <a:t>FOR LISTENING</a:t>
            </a:r>
            <a:endParaRPr lang="en-GB" sz="4400" dirty="0"/>
          </a:p>
        </p:txBody>
      </p:sp>
      <p:sp>
        <p:nvSpPr>
          <p:cNvPr id="4" name="Slide Number Placeholder 3"/>
          <p:cNvSpPr>
            <a:spLocks noGrp="1"/>
          </p:cNvSpPr>
          <p:nvPr>
            <p:ph type="sldNum" sz="quarter" idx="12"/>
          </p:nvPr>
        </p:nvSpPr>
        <p:spPr/>
        <p:txBody>
          <a:bodyPr/>
          <a:lstStyle/>
          <a:p>
            <a:fld id="{690DBADB-6CB4-4401-BA98-7CD142E968FD}" type="slidenum">
              <a:rPr lang="en-GB" smtClean="0"/>
              <a:t>25</a:t>
            </a:fld>
            <a:endParaRPr lang="en-GB"/>
          </a:p>
        </p:txBody>
      </p:sp>
    </p:spTree>
    <p:extLst>
      <p:ext uri="{BB962C8B-B14F-4D97-AF65-F5344CB8AC3E}">
        <p14:creationId xmlns:p14="http://schemas.microsoft.com/office/powerpoint/2010/main" val="41647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Objectives</a:t>
            </a:r>
            <a:endParaRPr lang="en-GB" dirty="0"/>
          </a:p>
        </p:txBody>
      </p:sp>
      <p:sp>
        <p:nvSpPr>
          <p:cNvPr id="3" name="Content Placeholder 2"/>
          <p:cNvSpPr>
            <a:spLocks noGrp="1"/>
          </p:cNvSpPr>
          <p:nvPr>
            <p:ph idx="1"/>
          </p:nvPr>
        </p:nvSpPr>
        <p:spPr>
          <a:xfrm>
            <a:off x="457200" y="2143397"/>
            <a:ext cx="8229600" cy="4525963"/>
          </a:xfrm>
        </p:spPr>
        <p:txBody>
          <a:bodyPr/>
          <a:lstStyle/>
          <a:p>
            <a:pPr marL="0" indent="0">
              <a:buNone/>
            </a:pPr>
            <a:r>
              <a:rPr lang="en-GB" dirty="0" smtClean="0"/>
              <a:t>•</a:t>
            </a:r>
            <a:r>
              <a:rPr lang="en-GB" sz="4000" dirty="0" smtClean="0"/>
              <a:t>	To identify causes of bedbug infestation in hospitals</a:t>
            </a:r>
          </a:p>
          <a:p>
            <a:pPr marL="0" indent="0">
              <a:buNone/>
            </a:pPr>
            <a:r>
              <a:rPr lang="en-GB" sz="4000" dirty="0" smtClean="0"/>
              <a:t>•	To examine the effects on patients, staff, and healthcare delivery</a:t>
            </a:r>
          </a:p>
          <a:p>
            <a:pPr marL="0" indent="0">
              <a:buNone/>
            </a:pPr>
            <a:r>
              <a:rPr lang="en-GB" sz="4000" dirty="0" smtClean="0"/>
              <a:t>•	To outline effective control and preventive measures</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3</a:t>
            </a:fld>
            <a:endParaRPr lang="en-GB"/>
          </a:p>
        </p:txBody>
      </p:sp>
    </p:spTree>
    <p:extLst>
      <p:ext uri="{BB962C8B-B14F-4D97-AF65-F5344CB8AC3E}">
        <p14:creationId xmlns:p14="http://schemas.microsoft.com/office/powerpoint/2010/main" val="2620495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normAutofit/>
          </a:bodyPr>
          <a:lstStyle/>
          <a:p>
            <a:pPr marL="0" indent="0">
              <a:buNone/>
            </a:pPr>
            <a:r>
              <a:rPr lang="en-GB" sz="4000" dirty="0" smtClean="0"/>
              <a:t>Bedbugs (</a:t>
            </a:r>
            <a:r>
              <a:rPr lang="en-GB" sz="4000" dirty="0" err="1" smtClean="0"/>
              <a:t>Cimex</a:t>
            </a:r>
            <a:r>
              <a:rPr lang="en-GB" sz="4000" dirty="0" smtClean="0"/>
              <a:t> </a:t>
            </a:r>
            <a:r>
              <a:rPr lang="en-GB" sz="4000" dirty="0" err="1" smtClean="0"/>
              <a:t>lectularius</a:t>
            </a:r>
            <a:r>
              <a:rPr lang="en-GB" sz="4000" dirty="0" smtClean="0"/>
              <a:t>) are small, nocturnal, blood-feeding insects that infest human environments, including healthcare facilities. Their presence in hospitals poses significant challenges to infection control, patient comfort, and institutional reputation.</a:t>
            </a:r>
            <a:endParaRPr lang="en-GB" sz="4000" dirty="0"/>
          </a:p>
        </p:txBody>
      </p:sp>
      <p:sp>
        <p:nvSpPr>
          <p:cNvPr id="4" name="Slide Number Placeholder 3"/>
          <p:cNvSpPr>
            <a:spLocks noGrp="1"/>
          </p:cNvSpPr>
          <p:nvPr>
            <p:ph type="sldNum" sz="quarter" idx="12"/>
          </p:nvPr>
        </p:nvSpPr>
        <p:spPr/>
        <p:txBody>
          <a:bodyPr/>
          <a:lstStyle/>
          <a:p>
            <a:fld id="{690DBADB-6CB4-4401-BA98-7CD142E968FD}" type="slidenum">
              <a:rPr lang="en-GB" smtClean="0"/>
              <a:t>4</a:t>
            </a:fld>
            <a:endParaRPr lang="en-GB"/>
          </a:p>
        </p:txBody>
      </p:sp>
    </p:spTree>
    <p:extLst>
      <p:ext uri="{BB962C8B-B14F-4D97-AF65-F5344CB8AC3E}">
        <p14:creationId xmlns:p14="http://schemas.microsoft.com/office/powerpoint/2010/main" val="23314694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90DBADB-6CB4-4401-BA98-7CD142E968FD}" type="slidenum">
              <a:rPr lang="en-GB" smtClean="0"/>
              <a:t>5</a:t>
            </a:fld>
            <a:endParaRPr lang="en-GB"/>
          </a:p>
        </p:txBody>
      </p:sp>
      <p:pic>
        <p:nvPicPr>
          <p:cNvPr id="5" name="Content Placeholder 4"/>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95347" y="1600200"/>
            <a:ext cx="3953306"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15939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DESCRIPTION OF BEDBUGS</a:t>
            </a:r>
            <a:endParaRPr lang="en-GB" dirty="0"/>
          </a:p>
        </p:txBody>
      </p:sp>
      <p:sp>
        <p:nvSpPr>
          <p:cNvPr id="3" name="Content Placeholder 2"/>
          <p:cNvSpPr>
            <a:spLocks noGrp="1"/>
          </p:cNvSpPr>
          <p:nvPr>
            <p:ph idx="1"/>
          </p:nvPr>
        </p:nvSpPr>
        <p:spPr>
          <a:xfrm>
            <a:off x="251520" y="1700808"/>
            <a:ext cx="8640960" cy="4680520"/>
          </a:xfrm>
        </p:spPr>
        <p:txBody>
          <a:bodyPr/>
          <a:lstStyle/>
          <a:p>
            <a:pPr marL="0" indent="0">
              <a:buNone/>
            </a:pPr>
            <a:r>
              <a:rPr lang="en-GB" dirty="0" smtClean="0"/>
              <a:t>Small, oval, brownish insects (about 4-7mm long)</a:t>
            </a:r>
          </a:p>
          <a:p>
            <a:pPr marL="0" indent="0">
              <a:buNone/>
            </a:pPr>
            <a:endParaRPr lang="en-GB" dirty="0" smtClean="0"/>
          </a:p>
          <a:p>
            <a:pPr marL="0" indent="0">
              <a:buNone/>
            </a:pPr>
            <a:r>
              <a:rPr lang="en-GB" dirty="0" smtClean="0"/>
              <a:t>Nocturnal and feed on human blood</a:t>
            </a:r>
          </a:p>
          <a:p>
            <a:pPr marL="0" indent="0">
              <a:buNone/>
            </a:pPr>
            <a:endParaRPr lang="en-GB" dirty="0" smtClean="0"/>
          </a:p>
          <a:p>
            <a:pPr marL="0" indent="0">
              <a:buNone/>
            </a:pPr>
            <a:r>
              <a:rPr lang="en-GB" dirty="0" smtClean="0"/>
              <a:t>Hide in cracks, crevices, mattresses, bed frames, furniture, and walls</a:t>
            </a:r>
          </a:p>
          <a:p>
            <a:pPr marL="0" indent="0">
              <a:buNone/>
            </a:pPr>
            <a:endParaRPr lang="en-GB" dirty="0" smtClean="0"/>
          </a:p>
          <a:p>
            <a:pPr marL="0" indent="0">
              <a:buNone/>
            </a:pPr>
            <a:r>
              <a:rPr lang="en-GB" dirty="0" smtClean="0"/>
              <a:t>Reproduce quickly under favourable conditions</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6</a:t>
            </a:fld>
            <a:endParaRPr lang="en-GB"/>
          </a:p>
        </p:txBody>
      </p:sp>
    </p:spTree>
    <p:extLst>
      <p:ext uri="{BB962C8B-B14F-4D97-AF65-F5344CB8AC3E}">
        <p14:creationId xmlns:p14="http://schemas.microsoft.com/office/powerpoint/2010/main" val="1715347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90DBADB-6CB4-4401-BA98-7CD142E968FD}" type="slidenum">
              <a:rPr lang="en-GB" smtClean="0"/>
              <a:t>7</a:t>
            </a:fld>
            <a:endParaRPr lang="en-GB"/>
          </a:p>
        </p:txBody>
      </p:sp>
      <p:pic>
        <p:nvPicPr>
          <p:cNvPr id="5" name="Content Placeholder 4"/>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761615" y="1600200"/>
            <a:ext cx="3620770" cy="4525963"/>
          </a:xfrm>
          <a:prstGeom prst="rect">
            <a:avLst/>
          </a:prstGeom>
          <a:noFill/>
          <a:ln>
            <a:noFill/>
          </a:ln>
          <a:effectLst/>
          <a:extLst/>
        </p:spPr>
      </p:pic>
    </p:spTree>
    <p:extLst>
      <p:ext uri="{BB962C8B-B14F-4D97-AF65-F5344CB8AC3E}">
        <p14:creationId xmlns:p14="http://schemas.microsoft.com/office/powerpoint/2010/main" val="7355124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1143000"/>
          </a:xfrm>
        </p:spPr>
        <p:txBody>
          <a:bodyPr>
            <a:normAutofit fontScale="90000"/>
          </a:bodyPr>
          <a:lstStyle/>
          <a:p>
            <a:r>
              <a:rPr lang="en-GB" dirty="0" smtClean="0"/>
              <a:t>CAUSES OF INFESTATION IN HOSPITALS</a:t>
            </a:r>
            <a:endParaRPr lang="en-GB" dirty="0"/>
          </a:p>
        </p:txBody>
      </p:sp>
      <p:sp>
        <p:nvSpPr>
          <p:cNvPr id="3" name="Content Placeholder 2"/>
          <p:cNvSpPr>
            <a:spLocks noGrp="1"/>
          </p:cNvSpPr>
          <p:nvPr>
            <p:ph idx="1"/>
          </p:nvPr>
        </p:nvSpPr>
        <p:spPr>
          <a:xfrm>
            <a:off x="251520" y="1196752"/>
            <a:ext cx="8640960" cy="5544616"/>
          </a:xfrm>
        </p:spPr>
        <p:txBody>
          <a:bodyPr>
            <a:normAutofit fontScale="47500" lnSpcReduction="20000"/>
          </a:bodyPr>
          <a:lstStyle/>
          <a:p>
            <a:pPr marL="0" indent="0">
              <a:buNone/>
            </a:pPr>
            <a:r>
              <a:rPr lang="en-GB" dirty="0" smtClean="0"/>
              <a:t>a.	</a:t>
            </a:r>
            <a:r>
              <a:rPr lang="en-GB" sz="5100" dirty="0" smtClean="0"/>
              <a:t>Patient-related factors</a:t>
            </a:r>
          </a:p>
          <a:p>
            <a:pPr marL="0" indent="0">
              <a:buNone/>
            </a:pPr>
            <a:r>
              <a:rPr lang="en-GB" sz="5100" dirty="0" smtClean="0"/>
              <a:t>Admission of infested patients or belongings</a:t>
            </a:r>
          </a:p>
          <a:p>
            <a:pPr marL="0" indent="0">
              <a:buNone/>
            </a:pPr>
            <a:r>
              <a:rPr lang="en-GB" sz="5100" dirty="0" smtClean="0"/>
              <a:t>Referral or transfer from infested homes/facilities</a:t>
            </a:r>
          </a:p>
          <a:p>
            <a:pPr marL="0" indent="0">
              <a:buNone/>
            </a:pPr>
            <a:endParaRPr lang="en-GB" dirty="0" smtClean="0"/>
          </a:p>
          <a:p>
            <a:pPr marL="0" indent="0">
              <a:buNone/>
            </a:pPr>
            <a:r>
              <a:rPr lang="en-GB" dirty="0" smtClean="0"/>
              <a:t>b.	</a:t>
            </a:r>
            <a:r>
              <a:rPr lang="en-GB" sz="4400" dirty="0" smtClean="0"/>
              <a:t>Environmental factors</a:t>
            </a:r>
          </a:p>
          <a:p>
            <a:pPr marL="0" indent="0">
              <a:buNone/>
            </a:pPr>
            <a:r>
              <a:rPr lang="en-GB" sz="4400" dirty="0" smtClean="0"/>
              <a:t>Overcrowding in wards</a:t>
            </a:r>
          </a:p>
          <a:p>
            <a:pPr marL="0" indent="0">
              <a:buNone/>
            </a:pPr>
            <a:r>
              <a:rPr lang="en-GB" sz="4400" dirty="0" smtClean="0"/>
              <a:t>Poor sanitation and housekeeping</a:t>
            </a:r>
          </a:p>
          <a:p>
            <a:pPr marL="0" indent="0">
              <a:buNone/>
            </a:pPr>
            <a:r>
              <a:rPr lang="en-GB" sz="4400" dirty="0" smtClean="0"/>
              <a:t>Cluttered surroundings</a:t>
            </a:r>
          </a:p>
          <a:p>
            <a:pPr marL="0" indent="0">
              <a:buNone/>
            </a:pPr>
            <a:endParaRPr lang="en-GB" dirty="0" smtClean="0"/>
          </a:p>
          <a:p>
            <a:pPr marL="0" indent="0">
              <a:buNone/>
            </a:pPr>
            <a:r>
              <a:rPr lang="en-GB" dirty="0" smtClean="0"/>
              <a:t>c.</a:t>
            </a:r>
            <a:r>
              <a:rPr lang="en-GB" sz="4400" dirty="0" smtClean="0"/>
              <a:t>	Structural factors</a:t>
            </a:r>
          </a:p>
          <a:p>
            <a:pPr marL="0" indent="0">
              <a:buNone/>
            </a:pPr>
            <a:r>
              <a:rPr lang="en-GB" sz="4400" dirty="0" smtClean="0"/>
              <a:t>Cracks in walls and furniture</a:t>
            </a:r>
          </a:p>
          <a:p>
            <a:pPr marL="0" indent="0">
              <a:buNone/>
            </a:pPr>
            <a:r>
              <a:rPr lang="en-GB" sz="4400" dirty="0" smtClean="0"/>
              <a:t>Damaged beds and mattresses</a:t>
            </a:r>
          </a:p>
          <a:p>
            <a:pPr marL="0" indent="0">
              <a:buNone/>
            </a:pPr>
            <a:endParaRPr lang="en-GB" dirty="0" smtClean="0"/>
          </a:p>
          <a:p>
            <a:pPr marL="0" indent="0">
              <a:buNone/>
            </a:pPr>
            <a:r>
              <a:rPr lang="en-GB" dirty="0" smtClean="0"/>
              <a:t>d.</a:t>
            </a:r>
            <a:r>
              <a:rPr lang="en-GB" sz="4400" dirty="0" smtClean="0"/>
              <a:t>	Operational factors</a:t>
            </a:r>
          </a:p>
          <a:p>
            <a:pPr marL="0" indent="0">
              <a:buNone/>
            </a:pPr>
            <a:r>
              <a:rPr lang="en-GB" sz="4400" dirty="0" smtClean="0"/>
              <a:t>Poor routine inspection	</a:t>
            </a:r>
          </a:p>
          <a:p>
            <a:pPr marL="0" indent="0">
              <a:buNone/>
            </a:pPr>
            <a:r>
              <a:rPr lang="en-GB" sz="4400" dirty="0" smtClean="0"/>
              <a:t>Lack of pest control program</a:t>
            </a:r>
          </a:p>
          <a:p>
            <a:pPr marL="0" indent="0">
              <a:buNone/>
            </a:pPr>
            <a:r>
              <a:rPr lang="en-GB" sz="4400" dirty="0" smtClean="0"/>
              <a:t>Improper laundry handling</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8</a:t>
            </a:fld>
            <a:endParaRPr lang="en-GB"/>
          </a:p>
        </p:txBody>
      </p:sp>
    </p:spTree>
    <p:extLst>
      <p:ext uri="{BB962C8B-B14F-4D97-AF65-F5344CB8AC3E}">
        <p14:creationId xmlns:p14="http://schemas.microsoft.com/office/powerpoint/2010/main" val="2339829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EFFECTS OF BEDBUG INFESTATION</a:t>
            </a:r>
            <a:endParaRPr lang="en-GB" dirty="0"/>
          </a:p>
        </p:txBody>
      </p:sp>
      <p:sp>
        <p:nvSpPr>
          <p:cNvPr id="3" name="Content Placeholder 2"/>
          <p:cNvSpPr>
            <a:spLocks noGrp="1"/>
          </p:cNvSpPr>
          <p:nvPr>
            <p:ph idx="1"/>
          </p:nvPr>
        </p:nvSpPr>
        <p:spPr>
          <a:xfrm>
            <a:off x="251520" y="1412776"/>
            <a:ext cx="8435280" cy="5328592"/>
          </a:xfrm>
        </p:spPr>
        <p:txBody>
          <a:bodyPr>
            <a:normAutofit fontScale="77500" lnSpcReduction="20000"/>
          </a:bodyPr>
          <a:lstStyle/>
          <a:p>
            <a:pPr marL="0" indent="0">
              <a:buNone/>
            </a:pPr>
            <a:r>
              <a:rPr lang="en-GB" dirty="0" smtClean="0"/>
              <a:t>a.	On patients</a:t>
            </a:r>
          </a:p>
          <a:p>
            <a:pPr marL="0" indent="0">
              <a:buNone/>
            </a:pPr>
            <a:r>
              <a:rPr lang="en-GB" dirty="0" smtClean="0"/>
              <a:t>Itching, skin irritation, allergic reactions</a:t>
            </a:r>
          </a:p>
          <a:p>
            <a:pPr marL="0" indent="0">
              <a:buNone/>
            </a:pPr>
            <a:r>
              <a:rPr lang="en-GB" dirty="0" smtClean="0"/>
              <a:t>Sleep disturbance</a:t>
            </a:r>
          </a:p>
          <a:p>
            <a:pPr marL="0" indent="0">
              <a:buNone/>
            </a:pPr>
            <a:r>
              <a:rPr lang="en-GB" dirty="0" smtClean="0"/>
              <a:t>Secondary infections from scratching</a:t>
            </a:r>
          </a:p>
          <a:p>
            <a:pPr marL="0" indent="0">
              <a:buNone/>
            </a:pPr>
            <a:endParaRPr lang="en-GB" dirty="0" smtClean="0"/>
          </a:p>
          <a:p>
            <a:pPr marL="0" indent="0">
              <a:buNone/>
            </a:pPr>
            <a:r>
              <a:rPr lang="en-GB" dirty="0" smtClean="0"/>
              <a:t>b.	On Staff</a:t>
            </a:r>
          </a:p>
          <a:p>
            <a:pPr marL="0" indent="0">
              <a:buNone/>
            </a:pPr>
            <a:r>
              <a:rPr lang="en-GB" dirty="0" smtClean="0"/>
              <a:t>Psychological discomfort</a:t>
            </a:r>
          </a:p>
          <a:p>
            <a:pPr marL="0" indent="0">
              <a:buNone/>
            </a:pPr>
            <a:r>
              <a:rPr lang="en-GB" dirty="0" smtClean="0"/>
              <a:t>Risk of carrying bedbugs home</a:t>
            </a:r>
          </a:p>
          <a:p>
            <a:pPr marL="0" indent="0">
              <a:buNone/>
            </a:pPr>
            <a:endParaRPr lang="en-GB" dirty="0" smtClean="0"/>
          </a:p>
          <a:p>
            <a:pPr marL="0" indent="0">
              <a:buNone/>
            </a:pPr>
            <a:r>
              <a:rPr lang="en-GB" dirty="0" smtClean="0"/>
              <a:t>c.	On Hospital System</a:t>
            </a:r>
          </a:p>
          <a:p>
            <a:pPr marL="0" indent="0">
              <a:buNone/>
            </a:pPr>
            <a:r>
              <a:rPr lang="en-GB" dirty="0" smtClean="0"/>
              <a:t>Increased operational cost</a:t>
            </a:r>
          </a:p>
          <a:p>
            <a:pPr marL="0" indent="0">
              <a:buNone/>
            </a:pPr>
            <a:r>
              <a:rPr lang="en-GB" dirty="0" smtClean="0"/>
              <a:t>Reduced quality of care</a:t>
            </a:r>
          </a:p>
          <a:p>
            <a:pPr marL="0" indent="0">
              <a:buNone/>
            </a:pPr>
            <a:r>
              <a:rPr lang="en-GB" dirty="0" smtClean="0"/>
              <a:t>Poor institutional image</a:t>
            </a:r>
          </a:p>
          <a:p>
            <a:pPr marL="0" indent="0">
              <a:buNone/>
            </a:pPr>
            <a:endParaRPr lang="en-GB" dirty="0"/>
          </a:p>
        </p:txBody>
      </p:sp>
      <p:sp>
        <p:nvSpPr>
          <p:cNvPr id="4" name="Slide Number Placeholder 3"/>
          <p:cNvSpPr>
            <a:spLocks noGrp="1"/>
          </p:cNvSpPr>
          <p:nvPr>
            <p:ph type="sldNum" sz="quarter" idx="12"/>
          </p:nvPr>
        </p:nvSpPr>
        <p:spPr/>
        <p:txBody>
          <a:bodyPr/>
          <a:lstStyle/>
          <a:p>
            <a:fld id="{690DBADB-6CB4-4401-BA98-7CD142E968FD}" type="slidenum">
              <a:rPr lang="en-GB" smtClean="0"/>
              <a:t>9</a:t>
            </a:fld>
            <a:endParaRPr lang="en-GB"/>
          </a:p>
        </p:txBody>
      </p:sp>
    </p:spTree>
    <p:extLst>
      <p:ext uri="{BB962C8B-B14F-4D97-AF65-F5344CB8AC3E}">
        <p14:creationId xmlns:p14="http://schemas.microsoft.com/office/powerpoint/2010/main" val="38196656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579</Words>
  <Application>Microsoft Office PowerPoint</Application>
  <PresentationFormat>On-screen Show (4:3)</PresentationFormat>
  <Paragraphs>198</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Bedbug Infestation in Hospitals: Causes, Effects and Control Measures   By </vt:lpstr>
      <vt:lpstr>Outlines</vt:lpstr>
      <vt:lpstr>Objectives</vt:lpstr>
      <vt:lpstr>INTRODUCTION</vt:lpstr>
      <vt:lpstr>PowerPoint Presentation</vt:lpstr>
      <vt:lpstr>DESCRIPTION OF BEDBUGS</vt:lpstr>
      <vt:lpstr>PowerPoint Presentation</vt:lpstr>
      <vt:lpstr>CAUSES OF INFESTATION IN HOSPITALS</vt:lpstr>
      <vt:lpstr>EFFECTS OF BEDBUG INFESTATION</vt:lpstr>
      <vt:lpstr>PowerPoint Presentation</vt:lpstr>
      <vt:lpstr>IDENTIFICATION/DIAGNOSIS</vt:lpstr>
      <vt:lpstr>PowerPoint Presentation</vt:lpstr>
      <vt:lpstr>CONTROL MEASURES</vt:lpstr>
      <vt:lpstr>CONTROL MEASURES CONTD</vt:lpstr>
      <vt:lpstr>PREVENTIVE MEASURES</vt:lpstr>
      <vt:lpstr>CHALLENGES</vt:lpstr>
      <vt:lpstr>INTEGRATED PEST MANAGEMENT (IPM) For Indoor Bedbug Control</vt:lpstr>
      <vt:lpstr>BEDBUG CONTROL CHECKLIST for Cleaners/Orderlies</vt:lpstr>
      <vt:lpstr>IF BEDBUGS ARE FOUND – CURTAIL SPREAD IMMEDIATELY</vt:lpstr>
      <vt:lpstr>Key Rule</vt:lpstr>
      <vt:lpstr>RECOMMENDATIONS</vt:lpstr>
      <vt:lpstr>CONCLUSION</vt:lpstr>
      <vt:lpstr>REFERENCES</vt:lpstr>
      <vt:lpstr>REFERENCES CONTD</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Bedbug Infestation in Hospitals: Causes, Effects and Control Measures   By </dc:title>
  <dc:creator>User</dc:creator>
  <cp:lastModifiedBy>User</cp:lastModifiedBy>
  <cp:revision>35</cp:revision>
  <dcterms:created xsi:type="dcterms:W3CDTF">2026-04-30T10:32:28Z</dcterms:created>
  <dcterms:modified xsi:type="dcterms:W3CDTF">2026-05-05T12:41:06Z</dcterms:modified>
</cp:coreProperties>
</file>