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0"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p:scale>
          <a:sx n="81" d="100"/>
          <a:sy n="81" d="100"/>
        </p:scale>
        <p:origin x="-216"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DC242AB-EBEF-4BEC-8F1F-BD61501B380B}"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2942104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C242AB-EBEF-4BEC-8F1F-BD61501B380B}"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117316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C242AB-EBEF-4BEC-8F1F-BD61501B380B}"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2592430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C242AB-EBEF-4BEC-8F1F-BD61501B380B}"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2868521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C242AB-EBEF-4BEC-8F1F-BD61501B380B}"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506361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DC242AB-EBEF-4BEC-8F1F-BD61501B380B}" type="datetimeFigureOut">
              <a:rPr lang="en-GB" smtClean="0"/>
              <a:t>22/04/2026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594031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DC242AB-EBEF-4BEC-8F1F-BD61501B380B}" type="datetimeFigureOut">
              <a:rPr lang="en-GB" smtClean="0"/>
              <a:t>22/04/2026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2399110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DC242AB-EBEF-4BEC-8F1F-BD61501B380B}" type="datetimeFigureOut">
              <a:rPr lang="en-GB" smtClean="0"/>
              <a:t>22/04/2026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4159210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242AB-EBEF-4BEC-8F1F-BD61501B380B}" type="datetimeFigureOut">
              <a:rPr lang="en-GB" smtClean="0"/>
              <a:t>22/04/2026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1568694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242AB-EBEF-4BEC-8F1F-BD61501B380B}" type="datetimeFigureOut">
              <a:rPr lang="en-GB" smtClean="0"/>
              <a:t>22/04/2026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362371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242AB-EBEF-4BEC-8F1F-BD61501B380B}" type="datetimeFigureOut">
              <a:rPr lang="en-GB" smtClean="0"/>
              <a:t>22/04/2026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34826C-014C-4157-A772-C4756E688DF1}" type="slidenum">
              <a:rPr lang="en-GB" smtClean="0"/>
              <a:t>‹#›</a:t>
            </a:fld>
            <a:endParaRPr lang="en-GB"/>
          </a:p>
        </p:txBody>
      </p:sp>
    </p:spTree>
    <p:extLst>
      <p:ext uri="{BB962C8B-B14F-4D97-AF65-F5344CB8AC3E}">
        <p14:creationId xmlns:p14="http://schemas.microsoft.com/office/powerpoint/2010/main" val="3719434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C242AB-EBEF-4BEC-8F1F-BD61501B380B}" type="datetimeFigureOut">
              <a:rPr lang="en-GB" smtClean="0"/>
              <a:t>22/04/2026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34826C-014C-4157-A772-C4756E688DF1}" type="slidenum">
              <a:rPr lang="en-GB" smtClean="0"/>
              <a:t>‹#›</a:t>
            </a:fld>
            <a:endParaRPr lang="en-GB"/>
          </a:p>
        </p:txBody>
      </p:sp>
    </p:spTree>
    <p:extLst>
      <p:ext uri="{BB962C8B-B14F-4D97-AF65-F5344CB8AC3E}">
        <p14:creationId xmlns:p14="http://schemas.microsoft.com/office/powerpoint/2010/main" val="2194066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4449" y="3004457"/>
            <a:ext cx="9255579" cy="2758849"/>
          </a:xfrm>
        </p:spPr>
        <p:txBody>
          <a:bodyPr>
            <a:normAutofit fontScale="90000"/>
          </a:bodyPr>
          <a:lstStyle/>
          <a:p>
            <a:r>
              <a:rPr lang="en-GB" sz="5300" b="1" dirty="0" smtClean="0"/>
              <a:t>THE ROLE OF A SOCIAL WORKER IN ABSCONDEE CASES IN </a:t>
            </a:r>
            <a:r>
              <a:rPr lang="en-GB" sz="5300" b="1" smtClean="0"/>
              <a:t>FEDERAL </a:t>
            </a:r>
            <a:r>
              <a:rPr lang="en-GB" sz="5300" b="1" smtClean="0"/>
              <a:t>NEUROPSYCHIATRIC </a:t>
            </a:r>
            <a:r>
              <a:rPr lang="en-GB" sz="5300" b="1" dirty="0" smtClean="0"/>
              <a:t>HOSPITAL,USELU,BENIN CITY.</a:t>
            </a:r>
            <a:br>
              <a:rPr lang="en-GB" sz="5300" b="1" dirty="0" smtClean="0"/>
            </a:br>
            <a:r>
              <a:rPr lang="en-GB" sz="5300" dirty="0"/>
              <a:t/>
            </a:r>
            <a:br>
              <a:rPr lang="en-GB" sz="5300" dirty="0"/>
            </a:br>
            <a:r>
              <a:rPr lang="en-GB" sz="3100" dirty="0" smtClean="0"/>
              <a:t>BY</a:t>
            </a:r>
            <a:br>
              <a:rPr lang="en-GB" sz="3100" dirty="0" smtClean="0"/>
            </a:br>
            <a:r>
              <a:rPr lang="en-GB" sz="3100" dirty="0" smtClean="0"/>
              <a:t/>
            </a:r>
            <a:br>
              <a:rPr lang="en-GB" sz="3100" dirty="0" smtClean="0"/>
            </a:br>
            <a:r>
              <a:rPr lang="en-GB" sz="3100" dirty="0" smtClean="0"/>
              <a:t>MRS IROWA JOAN CHINOYE</a:t>
            </a:r>
            <a:br>
              <a:rPr lang="en-GB" sz="3100" dirty="0" smtClean="0"/>
            </a:br>
            <a:r>
              <a:rPr lang="en-GB" sz="3100" dirty="0" err="1" smtClean="0"/>
              <a:t>B.Sc</a:t>
            </a:r>
            <a:r>
              <a:rPr lang="en-GB" sz="3100" dirty="0" smtClean="0"/>
              <a:t>(Social Work)</a:t>
            </a:r>
            <a:br>
              <a:rPr lang="en-GB" sz="3100" dirty="0" smtClean="0"/>
            </a:br>
            <a:r>
              <a:rPr lang="en-GB" sz="3100" dirty="0" smtClean="0"/>
              <a:t>8</a:t>
            </a:r>
            <a:r>
              <a:rPr lang="en-GB" sz="3100" baseline="30000" dirty="0" smtClean="0"/>
              <a:t>th</a:t>
            </a:r>
            <a:r>
              <a:rPr lang="en-GB" sz="3100" dirty="0" smtClean="0"/>
              <a:t> April,2026.</a:t>
            </a:r>
            <a:endParaRPr lang="en-GB" sz="3100" dirty="0"/>
          </a:p>
        </p:txBody>
      </p:sp>
    </p:spTree>
    <p:extLst>
      <p:ext uri="{BB962C8B-B14F-4D97-AF65-F5344CB8AC3E}">
        <p14:creationId xmlns:p14="http://schemas.microsoft.com/office/powerpoint/2010/main" val="27762982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            </a:t>
            </a:r>
            <a:r>
              <a:rPr lang="en-GB" sz="3200" b="1" dirty="0" smtClean="0"/>
              <a:t>The Role of Social </a:t>
            </a:r>
            <a:r>
              <a:rPr lang="en-GB" sz="3200" b="1" dirty="0"/>
              <a:t>W</a:t>
            </a:r>
            <a:r>
              <a:rPr lang="en-GB" sz="3200" b="1" dirty="0" smtClean="0"/>
              <a:t>orker in Handling </a:t>
            </a:r>
            <a:r>
              <a:rPr lang="en-GB" sz="3200" b="1" dirty="0" err="1"/>
              <a:t>A</a:t>
            </a:r>
            <a:r>
              <a:rPr lang="en-GB" sz="3200" b="1" dirty="0" err="1" smtClean="0"/>
              <a:t>bscondee</a:t>
            </a:r>
            <a:r>
              <a:rPr lang="en-GB" sz="3200" b="1" dirty="0" smtClean="0"/>
              <a:t> Cases</a:t>
            </a:r>
            <a:r>
              <a:rPr lang="en-GB" sz="2800" dirty="0" smtClean="0"/>
              <a:t/>
            </a:r>
            <a:br>
              <a:rPr lang="en-GB" sz="2800" dirty="0" smtClean="0"/>
            </a:br>
            <a:endParaRPr lang="en-GB" sz="2800" dirty="0"/>
          </a:p>
        </p:txBody>
      </p:sp>
      <p:sp>
        <p:nvSpPr>
          <p:cNvPr id="3" name="Content Placeholder 2"/>
          <p:cNvSpPr>
            <a:spLocks noGrp="1"/>
          </p:cNvSpPr>
          <p:nvPr>
            <p:ph idx="1"/>
          </p:nvPr>
        </p:nvSpPr>
        <p:spPr/>
        <p:txBody>
          <a:bodyPr>
            <a:normAutofit/>
          </a:bodyPr>
          <a:lstStyle/>
          <a:p>
            <a:r>
              <a:rPr lang="en-GB" dirty="0" smtClean="0"/>
              <a:t>  To contact patients relatives through phone calls and home visits</a:t>
            </a:r>
          </a:p>
          <a:p>
            <a:r>
              <a:rPr lang="en-GB" dirty="0"/>
              <a:t> </a:t>
            </a:r>
            <a:r>
              <a:rPr lang="en-GB" dirty="0" smtClean="0"/>
              <a:t> Counselling of patients relatives during admission processes</a:t>
            </a:r>
          </a:p>
          <a:p>
            <a:r>
              <a:rPr lang="en-GB" dirty="0"/>
              <a:t> </a:t>
            </a:r>
            <a:r>
              <a:rPr lang="en-GB" dirty="0" smtClean="0"/>
              <a:t> Reporting to the appropriate authority (HCS) when such situation occurs.</a:t>
            </a:r>
          </a:p>
          <a:p>
            <a:r>
              <a:rPr lang="en-GB" dirty="0"/>
              <a:t> </a:t>
            </a:r>
            <a:r>
              <a:rPr lang="en-GB" dirty="0" smtClean="0"/>
              <a:t> After 48hours of occurrence and the patient is yet to get home, the social worker in conjunction with the nurses and (PRO) unit, will go to the police station to make an entry.</a:t>
            </a:r>
            <a:endParaRPr lang="en-GB" dirty="0"/>
          </a:p>
        </p:txBody>
      </p:sp>
    </p:spTree>
    <p:extLst>
      <p:ext uri="{BB962C8B-B14F-4D97-AF65-F5344CB8AC3E}">
        <p14:creationId xmlns:p14="http://schemas.microsoft.com/office/powerpoint/2010/main" val="756916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                       </a:t>
            </a:r>
            <a:r>
              <a:rPr lang="en-GB" sz="3200" b="1" dirty="0" smtClean="0"/>
              <a:t>Ways to </a:t>
            </a:r>
            <a:r>
              <a:rPr lang="en-GB" sz="3200" b="1" dirty="0"/>
              <a:t>A</a:t>
            </a:r>
            <a:r>
              <a:rPr lang="en-GB" sz="3200" b="1" dirty="0" smtClean="0"/>
              <a:t>ddressing </a:t>
            </a:r>
            <a:r>
              <a:rPr lang="en-GB" sz="3200" b="1" dirty="0"/>
              <a:t>C</a:t>
            </a:r>
            <a:r>
              <a:rPr lang="en-GB" sz="3200" b="1" dirty="0" smtClean="0"/>
              <a:t>ases of </a:t>
            </a:r>
            <a:r>
              <a:rPr lang="en-GB" sz="3200" b="1" dirty="0" err="1" smtClean="0"/>
              <a:t>Abscondment</a:t>
            </a:r>
            <a:r>
              <a:rPr lang="en-GB" sz="3200" b="1" dirty="0" smtClean="0"/>
              <a:t>.</a:t>
            </a:r>
            <a:endParaRPr lang="en-GB" sz="3200"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GB" sz="2400" dirty="0" smtClean="0"/>
              <a:t> The nurses and Health attendant in the ward have to be more vigilant with patients,especially,those that have the tendency to abscond.</a:t>
            </a:r>
          </a:p>
          <a:p>
            <a:pPr>
              <a:buFont typeface="Wingdings" panose="05000000000000000000" pitchFamily="2" charset="2"/>
              <a:buChar char="v"/>
            </a:pPr>
            <a:r>
              <a:rPr lang="en-GB" sz="2400" dirty="0"/>
              <a:t> </a:t>
            </a:r>
            <a:r>
              <a:rPr lang="en-GB" sz="2400" dirty="0" smtClean="0"/>
              <a:t>Fortifying of all the likely routes of abscondment in the the ward e.g. windows,doors,ceilings etc. </a:t>
            </a:r>
          </a:p>
          <a:p>
            <a:pPr>
              <a:buFont typeface="Wingdings" panose="05000000000000000000" pitchFamily="2" charset="2"/>
              <a:buChar char="v"/>
            </a:pPr>
            <a:r>
              <a:rPr lang="en-GB" sz="2400" dirty="0"/>
              <a:t> </a:t>
            </a:r>
            <a:r>
              <a:rPr lang="en-GB" sz="2400" dirty="0" smtClean="0"/>
              <a:t>Counselling of patients to disabuse their mind from absconding from the ward.</a:t>
            </a:r>
          </a:p>
          <a:p>
            <a:pPr>
              <a:buFont typeface="Wingdings" panose="05000000000000000000" pitchFamily="2" charset="2"/>
              <a:buChar char="v"/>
            </a:pPr>
            <a:r>
              <a:rPr lang="en-GB" sz="2400" dirty="0"/>
              <a:t> </a:t>
            </a:r>
            <a:r>
              <a:rPr lang="en-GB" sz="2400" dirty="0" smtClean="0"/>
              <a:t>Potential </a:t>
            </a:r>
            <a:r>
              <a:rPr lang="en-GB" sz="2400" dirty="0" err="1" smtClean="0"/>
              <a:t>abscondee</a:t>
            </a:r>
            <a:r>
              <a:rPr lang="en-GB" sz="2400" dirty="0" smtClean="0"/>
              <a:t> patient should have his or her file boldly written</a:t>
            </a:r>
            <a:r>
              <a:rPr lang="en-GB" sz="2400" b="1" dirty="0" smtClean="0"/>
              <a:t> </a:t>
            </a:r>
            <a:r>
              <a:rPr lang="en-GB" sz="2400" b="1" i="1" dirty="0"/>
              <a:t>P</a:t>
            </a:r>
            <a:r>
              <a:rPr lang="en-GB" sz="2400" b="1" i="1" dirty="0" smtClean="0"/>
              <a:t>otential</a:t>
            </a:r>
            <a:r>
              <a:rPr lang="en-GB" sz="2400" b="1" dirty="0" smtClean="0"/>
              <a:t> </a:t>
            </a:r>
            <a:r>
              <a:rPr lang="en-GB" sz="2400" b="1" i="1" dirty="0" err="1" smtClean="0"/>
              <a:t>Abscondee</a:t>
            </a:r>
            <a:endParaRPr lang="en-GB" sz="2400" b="1" i="1" dirty="0" smtClean="0"/>
          </a:p>
          <a:p>
            <a:pPr>
              <a:buFont typeface="Wingdings" panose="05000000000000000000" pitchFamily="2" charset="2"/>
              <a:buChar char="v"/>
            </a:pPr>
            <a:r>
              <a:rPr lang="en-GB" sz="2400" b="1" i="1" dirty="0"/>
              <a:t> </a:t>
            </a:r>
            <a:r>
              <a:rPr lang="en-GB" sz="2400" dirty="0" smtClean="0"/>
              <a:t>Granting of parole to patients, so as to calm their agitations of wanting to go home.</a:t>
            </a:r>
          </a:p>
          <a:p>
            <a:pPr>
              <a:buFont typeface="Wingdings" panose="05000000000000000000" pitchFamily="2" charset="2"/>
              <a:buChar char="v"/>
            </a:pPr>
            <a:r>
              <a:rPr lang="en-GB" sz="2400" b="1" i="1" dirty="0"/>
              <a:t> </a:t>
            </a:r>
            <a:r>
              <a:rPr lang="en-GB" sz="2400" dirty="0" smtClean="0"/>
              <a:t>Recreational activities such as table tennis,football,indoor games should be introduced. This will take patients mind away from absconding.</a:t>
            </a:r>
            <a:endParaRPr lang="en-GB" sz="2400" dirty="0"/>
          </a:p>
        </p:txBody>
      </p:sp>
    </p:spTree>
    <p:extLst>
      <p:ext uri="{BB962C8B-B14F-4D97-AF65-F5344CB8AC3E}">
        <p14:creationId xmlns:p14="http://schemas.microsoft.com/office/powerpoint/2010/main" val="876333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sz="3200" b="1" dirty="0" smtClean="0"/>
              <a:t>Recommendation</a:t>
            </a:r>
            <a:endParaRPr lang="en-GB" sz="3200"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GB" sz="2400" dirty="0" smtClean="0"/>
              <a:t> </a:t>
            </a:r>
            <a:r>
              <a:rPr lang="en-GB" dirty="0" smtClean="0"/>
              <a:t>Providing quick intervention to patients complaints</a:t>
            </a:r>
          </a:p>
          <a:p>
            <a:pPr>
              <a:buFont typeface="Wingdings" panose="05000000000000000000" pitchFamily="2" charset="2"/>
              <a:buChar char="§"/>
            </a:pPr>
            <a:r>
              <a:rPr lang="en-GB" dirty="0"/>
              <a:t> </a:t>
            </a:r>
            <a:r>
              <a:rPr lang="en-GB" dirty="0" smtClean="0"/>
              <a:t>Adequate nursing staff and health attendants on duty</a:t>
            </a:r>
          </a:p>
          <a:p>
            <a:pPr>
              <a:buFont typeface="Wingdings" panose="05000000000000000000" pitchFamily="2" charset="2"/>
              <a:buChar char="§"/>
            </a:pPr>
            <a:r>
              <a:rPr lang="en-GB" dirty="0"/>
              <a:t> </a:t>
            </a:r>
            <a:r>
              <a:rPr lang="en-GB" dirty="0" smtClean="0"/>
              <a:t>To encourage regular visit to patents by their relatives</a:t>
            </a:r>
          </a:p>
          <a:p>
            <a:pPr>
              <a:buFont typeface="Wingdings" panose="05000000000000000000" pitchFamily="2" charset="2"/>
              <a:buChar char="§"/>
            </a:pPr>
            <a:r>
              <a:rPr lang="en-GB" dirty="0"/>
              <a:t> </a:t>
            </a:r>
            <a:r>
              <a:rPr lang="en-GB" dirty="0" smtClean="0"/>
              <a:t>Patients relative are to be made to fix or replace items damaged by patients during the process of absconding from the ward.</a:t>
            </a:r>
          </a:p>
          <a:p>
            <a:pPr>
              <a:buFont typeface="Wingdings" panose="05000000000000000000" pitchFamily="2" charset="2"/>
              <a:buChar char="§"/>
            </a:pPr>
            <a:r>
              <a:rPr lang="en-GB" dirty="0"/>
              <a:t> </a:t>
            </a:r>
            <a:r>
              <a:rPr lang="en-GB" dirty="0" smtClean="0"/>
              <a:t>CCTV(Close Circuit Television) Camera should be installed in the ward so as to help nurses monitor the movements of patients.</a:t>
            </a:r>
            <a:endParaRPr lang="en-GB" dirty="0"/>
          </a:p>
        </p:txBody>
      </p:sp>
    </p:spTree>
    <p:extLst>
      <p:ext uri="{BB962C8B-B14F-4D97-AF65-F5344CB8AC3E}">
        <p14:creationId xmlns:p14="http://schemas.microsoft.com/office/powerpoint/2010/main" val="3486758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sz="3200" b="1" dirty="0" smtClean="0"/>
              <a:t>Conclusion</a:t>
            </a:r>
            <a:endParaRPr lang="en-GB" sz="3200" b="1" dirty="0"/>
          </a:p>
        </p:txBody>
      </p:sp>
      <p:sp>
        <p:nvSpPr>
          <p:cNvPr id="3" name="Content Placeholder 2"/>
          <p:cNvSpPr>
            <a:spLocks noGrp="1"/>
          </p:cNvSpPr>
          <p:nvPr>
            <p:ph idx="1"/>
          </p:nvPr>
        </p:nvSpPr>
        <p:spPr/>
        <p:txBody>
          <a:bodyPr>
            <a:normAutofit/>
          </a:bodyPr>
          <a:lstStyle/>
          <a:p>
            <a:r>
              <a:rPr lang="en-GB" dirty="0" smtClean="0"/>
              <a:t>Though a lot of efforts are being made in reducing the rate of abscondee cases in        the hospital, It seems much need to be done to ensure that it is addressed or at least to be reduced to its barest minimum.</a:t>
            </a:r>
            <a:endParaRPr lang="en-GB" dirty="0"/>
          </a:p>
        </p:txBody>
      </p:sp>
    </p:spTree>
    <p:extLst>
      <p:ext uri="{BB962C8B-B14F-4D97-AF65-F5344CB8AC3E}">
        <p14:creationId xmlns:p14="http://schemas.microsoft.com/office/powerpoint/2010/main" val="767242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GB" sz="2400" dirty="0" smtClean="0"/>
              <a:t> FNPH </a:t>
            </a:r>
            <a:r>
              <a:rPr lang="en-GB" sz="2400" dirty="0" err="1" smtClean="0"/>
              <a:t>uselu</a:t>
            </a:r>
            <a:r>
              <a:rPr lang="en-GB" sz="2400" dirty="0" smtClean="0"/>
              <a:t> Social Work ledger Book(2020)</a:t>
            </a:r>
            <a:endParaRPr lang="en-GB" sz="2400" dirty="0"/>
          </a:p>
          <a:p>
            <a:r>
              <a:rPr lang="en-GB" sz="2400" dirty="0" smtClean="0"/>
              <a:t> FNPH </a:t>
            </a:r>
            <a:r>
              <a:rPr lang="en-GB" sz="2400" dirty="0" err="1" smtClean="0"/>
              <a:t>Uselu</a:t>
            </a:r>
            <a:r>
              <a:rPr lang="en-GB" sz="2400" dirty="0" smtClean="0"/>
              <a:t> Social Welfare Unit, Case Record (2018)</a:t>
            </a:r>
            <a:endParaRPr lang="en-GB" sz="2400" dirty="0"/>
          </a:p>
          <a:p>
            <a:r>
              <a:rPr lang="en-GB" sz="2400" dirty="0" smtClean="0"/>
              <a:t> </a:t>
            </a:r>
            <a:r>
              <a:rPr lang="en-GB" sz="2400" dirty="0" err="1" smtClean="0"/>
              <a:t>Ebue,M</a:t>
            </a:r>
            <a:r>
              <a:rPr lang="en-GB" sz="2400" dirty="0" smtClean="0"/>
              <a:t>. &amp; </a:t>
            </a:r>
            <a:r>
              <a:rPr lang="en-GB" sz="2400" dirty="0" err="1" smtClean="0"/>
              <a:t>Agwu</a:t>
            </a:r>
            <a:r>
              <a:rPr lang="en-GB" sz="2400" dirty="0" smtClean="0"/>
              <a:t> P.C (2017):synergizing perspectives in social work: Blending critical theory and solution-focused model. International journal of contemporary research  and review.</a:t>
            </a:r>
          </a:p>
          <a:p>
            <a:r>
              <a:rPr lang="en-GB" sz="2400" dirty="0" smtClean="0"/>
              <a:t> </a:t>
            </a:r>
            <a:r>
              <a:rPr lang="en-GB" sz="2400" dirty="0" err="1" smtClean="0"/>
              <a:t>Encyclopedia</a:t>
            </a:r>
            <a:r>
              <a:rPr lang="en-GB" sz="2400" dirty="0" smtClean="0"/>
              <a:t> of social work in health settings.</a:t>
            </a:r>
          </a:p>
          <a:p>
            <a:pPr marL="0" indent="0">
              <a:buNone/>
            </a:pPr>
            <a:r>
              <a:rPr lang="en-GB" sz="2400" dirty="0"/>
              <a:t> </a:t>
            </a:r>
            <a:r>
              <a:rPr lang="en-GB" sz="2400" dirty="0" smtClean="0"/>
              <a:t>    journal of social work in Healthcare</a:t>
            </a:r>
          </a:p>
          <a:p>
            <a:r>
              <a:rPr lang="en-GB" sz="2400" dirty="0"/>
              <a:t> </a:t>
            </a:r>
            <a:r>
              <a:rPr lang="en-GB" sz="2400" dirty="0" err="1" smtClean="0"/>
              <a:t>Morals,A.T.,Sheafor,B.W</a:t>
            </a:r>
            <a:r>
              <a:rPr lang="en-GB" sz="2400" dirty="0" smtClean="0"/>
              <a:t> &amp; Scott M.E. (2010).social work :A  profession of many </a:t>
            </a:r>
            <a:r>
              <a:rPr lang="en-GB" sz="2400" dirty="0" err="1" smtClean="0"/>
              <a:t>faces,New</a:t>
            </a:r>
            <a:r>
              <a:rPr lang="en-GB" sz="2400" dirty="0" smtClean="0"/>
              <a:t> York; Alyn &amp; Bacon. </a:t>
            </a:r>
          </a:p>
          <a:p>
            <a:pPr marL="0" indent="0">
              <a:buNone/>
            </a:pPr>
            <a:endParaRPr lang="en-GB" sz="2000" dirty="0" smtClean="0"/>
          </a:p>
          <a:p>
            <a:pPr marL="0" indent="0">
              <a:buNone/>
            </a:pPr>
            <a:r>
              <a:rPr lang="en-GB" sz="2000" dirty="0" smtClean="0"/>
              <a:t>	</a:t>
            </a:r>
            <a:r>
              <a:rPr lang="en-GB" dirty="0" smtClean="0"/>
              <a:t>										</a:t>
            </a:r>
            <a:r>
              <a:rPr lang="en-GB" dirty="0"/>
              <a:t>	</a:t>
            </a:r>
            <a:r>
              <a:rPr lang="en-GB" dirty="0" smtClean="0"/>
              <a:t>											</a:t>
            </a:r>
            <a:endParaRPr lang="en-GB" dirty="0"/>
          </a:p>
        </p:txBody>
      </p:sp>
      <p:sp>
        <p:nvSpPr>
          <p:cNvPr id="4" name="Title 3"/>
          <p:cNvSpPr>
            <a:spLocks noGrp="1"/>
          </p:cNvSpPr>
          <p:nvPr>
            <p:ph type="title"/>
          </p:nvPr>
        </p:nvSpPr>
        <p:spPr/>
        <p:txBody>
          <a:bodyPr>
            <a:normAutofit/>
          </a:bodyPr>
          <a:lstStyle/>
          <a:p>
            <a:r>
              <a:rPr lang="en-GB" sz="2000" dirty="0" smtClean="0"/>
              <a:t>     </a:t>
            </a:r>
            <a:br>
              <a:rPr lang="en-GB" sz="2000" dirty="0" smtClean="0"/>
            </a:br>
            <a:r>
              <a:rPr lang="en-GB" sz="2000" dirty="0"/>
              <a:t/>
            </a:r>
            <a:br>
              <a:rPr lang="en-GB" sz="2000" dirty="0"/>
            </a:br>
            <a:r>
              <a:rPr lang="en-GB" sz="2000" dirty="0" smtClean="0"/>
              <a:t/>
            </a:r>
            <a:br>
              <a:rPr lang="en-GB" sz="2000" dirty="0" smtClean="0"/>
            </a:br>
            <a:r>
              <a:rPr lang="en-GB" sz="2000" dirty="0"/>
              <a:t> </a:t>
            </a:r>
            <a:r>
              <a:rPr lang="en-GB" sz="2000" dirty="0" smtClean="0"/>
              <a:t>     </a:t>
            </a:r>
            <a:r>
              <a:rPr lang="en-GB" sz="2000" b="1" dirty="0" err="1" smtClean="0"/>
              <a:t>Refferences</a:t>
            </a:r>
            <a:r>
              <a:rPr lang="en-GB" sz="2000" b="1" dirty="0"/>
              <a:t>;</a:t>
            </a:r>
          </a:p>
        </p:txBody>
      </p:sp>
    </p:spTree>
    <p:extLst>
      <p:ext uri="{BB962C8B-B14F-4D97-AF65-F5344CB8AC3E}">
        <p14:creationId xmlns:p14="http://schemas.microsoft.com/office/powerpoint/2010/main" val="12141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GB" dirty="0"/>
              <a:t> </a:t>
            </a:r>
            <a:r>
              <a:rPr lang="en-GB" dirty="0" smtClean="0"/>
              <a:t>     </a:t>
            </a:r>
          </a:p>
          <a:p>
            <a:pPr marL="0" indent="0">
              <a:buNone/>
            </a:pPr>
            <a:endParaRPr lang="en-GB" dirty="0"/>
          </a:p>
          <a:p>
            <a:pPr marL="0" indent="0">
              <a:buNone/>
            </a:pPr>
            <a:r>
              <a:rPr lang="en-GB" dirty="0" smtClean="0"/>
              <a:t>                                  </a:t>
            </a:r>
            <a:r>
              <a:rPr lang="en-GB" sz="3200" b="1" dirty="0" smtClean="0"/>
              <a:t>THANK YOU FOR LISTENING</a:t>
            </a:r>
            <a:endParaRPr lang="en-GB" sz="3200" b="1" dirty="0"/>
          </a:p>
        </p:txBody>
      </p:sp>
    </p:spTree>
    <p:extLst>
      <p:ext uri="{BB962C8B-B14F-4D97-AF65-F5344CB8AC3E}">
        <p14:creationId xmlns:p14="http://schemas.microsoft.com/office/powerpoint/2010/main" val="2445313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                        </a:t>
            </a:r>
            <a:r>
              <a:rPr lang="en-GB" sz="3200" b="1" dirty="0"/>
              <a:t>0</a:t>
            </a:r>
            <a:r>
              <a:rPr lang="en-GB" sz="3200" b="1" dirty="0" smtClean="0"/>
              <a:t>bjectives</a:t>
            </a:r>
            <a:endParaRPr lang="en-GB" sz="3200" b="1" dirty="0"/>
          </a:p>
        </p:txBody>
      </p:sp>
      <p:sp>
        <p:nvSpPr>
          <p:cNvPr id="3" name="Content Placeholder 2"/>
          <p:cNvSpPr>
            <a:spLocks noGrp="1"/>
          </p:cNvSpPr>
          <p:nvPr>
            <p:ph idx="1"/>
          </p:nvPr>
        </p:nvSpPr>
        <p:spPr/>
        <p:txBody>
          <a:bodyPr>
            <a:normAutofit/>
          </a:bodyPr>
          <a:lstStyle/>
          <a:p>
            <a:r>
              <a:rPr lang="en-GB" sz="3200" dirty="0" smtClean="0"/>
              <a:t>The objective of this presentation is to critically examine patients </a:t>
            </a:r>
            <a:r>
              <a:rPr lang="en-GB" sz="3200" dirty="0" err="1" smtClean="0"/>
              <a:t>abscondees</a:t>
            </a:r>
            <a:r>
              <a:rPr lang="en-GB" sz="3200" dirty="0" smtClean="0"/>
              <a:t> in psychiatric hospital and proffer certain recommendation on how it can be mitigated. </a:t>
            </a:r>
            <a:endParaRPr lang="en-GB" sz="3200" dirty="0"/>
          </a:p>
        </p:txBody>
      </p:sp>
    </p:spTree>
    <p:extLst>
      <p:ext uri="{BB962C8B-B14F-4D97-AF65-F5344CB8AC3E}">
        <p14:creationId xmlns:p14="http://schemas.microsoft.com/office/powerpoint/2010/main" val="1257731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sz="3200" b="1" dirty="0" smtClean="0"/>
              <a:t>Outlines</a:t>
            </a:r>
            <a:endParaRPr lang="en-GB" sz="3200" b="1" dirty="0"/>
          </a:p>
        </p:txBody>
      </p:sp>
      <p:sp>
        <p:nvSpPr>
          <p:cNvPr id="3" name="Content Placeholder 2"/>
          <p:cNvSpPr>
            <a:spLocks noGrp="1"/>
          </p:cNvSpPr>
          <p:nvPr>
            <p:ph idx="1"/>
          </p:nvPr>
        </p:nvSpPr>
        <p:spPr/>
        <p:txBody>
          <a:bodyPr>
            <a:noAutofit/>
          </a:bodyPr>
          <a:lstStyle/>
          <a:p>
            <a:r>
              <a:rPr lang="en-GB" dirty="0" smtClean="0"/>
              <a:t>Introduction</a:t>
            </a:r>
          </a:p>
          <a:p>
            <a:r>
              <a:rPr lang="en-GB" dirty="0" smtClean="0"/>
              <a:t>Definition of terms</a:t>
            </a:r>
          </a:p>
          <a:p>
            <a:r>
              <a:rPr lang="en-GB" dirty="0" smtClean="0"/>
              <a:t>Causes of patients abscondment</a:t>
            </a:r>
            <a:endParaRPr lang="en-GB" dirty="0"/>
          </a:p>
          <a:p>
            <a:r>
              <a:rPr lang="en-GB" dirty="0" smtClean="0"/>
              <a:t>Negative effects of abscondee cases to the hospital, patients and patients relatives.</a:t>
            </a:r>
          </a:p>
          <a:p>
            <a:r>
              <a:rPr lang="en-GB" dirty="0" smtClean="0"/>
              <a:t>The </a:t>
            </a:r>
            <a:r>
              <a:rPr lang="en-GB" dirty="0"/>
              <a:t>role of social worker in handling </a:t>
            </a:r>
            <a:r>
              <a:rPr lang="en-GB" dirty="0" err="1"/>
              <a:t>absondee</a:t>
            </a:r>
            <a:r>
              <a:rPr lang="en-GB" dirty="0"/>
              <a:t> </a:t>
            </a:r>
            <a:r>
              <a:rPr lang="en-GB" dirty="0" smtClean="0"/>
              <a:t>cases</a:t>
            </a:r>
          </a:p>
          <a:p>
            <a:r>
              <a:rPr lang="en-GB" dirty="0" smtClean="0"/>
              <a:t>How to address cases of </a:t>
            </a:r>
            <a:r>
              <a:rPr lang="en-GB" dirty="0" err="1" smtClean="0"/>
              <a:t>abcondees</a:t>
            </a:r>
            <a:endParaRPr lang="en-GB" dirty="0" smtClean="0"/>
          </a:p>
          <a:p>
            <a:r>
              <a:rPr lang="en-GB" dirty="0" smtClean="0"/>
              <a:t>Recommendation</a:t>
            </a:r>
          </a:p>
          <a:p>
            <a:r>
              <a:rPr lang="en-GB" dirty="0" smtClean="0"/>
              <a:t>Conclusion.</a:t>
            </a:r>
            <a:endParaRPr lang="en-GB" dirty="0"/>
          </a:p>
        </p:txBody>
      </p:sp>
    </p:spTree>
    <p:extLst>
      <p:ext uri="{BB962C8B-B14F-4D97-AF65-F5344CB8AC3E}">
        <p14:creationId xmlns:p14="http://schemas.microsoft.com/office/powerpoint/2010/main" val="718117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sz="3200" b="1" dirty="0" smtClean="0"/>
              <a:t>Introduction</a:t>
            </a:r>
            <a:endParaRPr lang="en-GB" sz="3200" b="1" dirty="0"/>
          </a:p>
        </p:txBody>
      </p:sp>
      <p:sp>
        <p:nvSpPr>
          <p:cNvPr id="3" name="Content Placeholder 2"/>
          <p:cNvSpPr>
            <a:spLocks noGrp="1"/>
          </p:cNvSpPr>
          <p:nvPr>
            <p:ph idx="1"/>
          </p:nvPr>
        </p:nvSpPr>
        <p:spPr/>
        <p:txBody>
          <a:bodyPr>
            <a:normAutofit/>
          </a:bodyPr>
          <a:lstStyle/>
          <a:p>
            <a:pPr marL="0" indent="0">
              <a:buNone/>
            </a:pPr>
            <a:r>
              <a:rPr lang="en-GB" dirty="0" smtClean="0"/>
              <a:t>   Over the years issues of patients absconding from the wards have become a major concern to the hospital management and patients relatives.</a:t>
            </a:r>
          </a:p>
          <a:p>
            <a:pPr marL="0" indent="0">
              <a:buNone/>
            </a:pPr>
            <a:r>
              <a:rPr lang="en-GB" dirty="0"/>
              <a:t> </a:t>
            </a:r>
            <a:r>
              <a:rPr lang="en-GB" dirty="0" smtClean="0"/>
              <a:t>  It is always worrisome to hear from patients relatives that patients who was admitted in less than one week into the ward will suddenly be seen at home, not because the patient was granted trial leave nor parole, but absconded from the ward.</a:t>
            </a:r>
            <a:endParaRPr lang="en-GB" dirty="0"/>
          </a:p>
        </p:txBody>
      </p:sp>
    </p:spTree>
    <p:extLst>
      <p:ext uri="{BB962C8B-B14F-4D97-AF65-F5344CB8AC3E}">
        <p14:creationId xmlns:p14="http://schemas.microsoft.com/office/powerpoint/2010/main" val="1164531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sz="3200" b="1" dirty="0" smtClean="0"/>
              <a:t>Introduction contd</a:t>
            </a:r>
            <a:r>
              <a:rPr lang="en-GB" sz="3200" b="1" dirty="0"/>
              <a:t>.</a:t>
            </a:r>
          </a:p>
        </p:txBody>
      </p:sp>
      <p:sp>
        <p:nvSpPr>
          <p:cNvPr id="3" name="Content Placeholder 2"/>
          <p:cNvSpPr>
            <a:spLocks noGrp="1"/>
          </p:cNvSpPr>
          <p:nvPr>
            <p:ph idx="1"/>
          </p:nvPr>
        </p:nvSpPr>
        <p:spPr/>
        <p:txBody>
          <a:bodyPr>
            <a:normAutofit/>
          </a:bodyPr>
          <a:lstStyle/>
          <a:p>
            <a:r>
              <a:rPr lang="en-GB" dirty="0" smtClean="0"/>
              <a:t> Although, the management and ward managers are not relenting in their efforts to ensuring the safety and security of all patients in the hospital. At times, most of the patients relatives or some staff do wonder how patients abscond from the wards that is supposed to be secured.</a:t>
            </a:r>
          </a:p>
          <a:p>
            <a:r>
              <a:rPr lang="en-GB" dirty="0"/>
              <a:t> </a:t>
            </a:r>
            <a:r>
              <a:rPr lang="en-GB" dirty="0" smtClean="0"/>
              <a:t>But the truth of the matter is that it does occur because hospital wards are not prison yard where you have high perimeter fencing that prevent inmates from escaping.</a:t>
            </a:r>
            <a:endParaRPr lang="en-GB" dirty="0"/>
          </a:p>
        </p:txBody>
      </p:sp>
    </p:spTree>
    <p:extLst>
      <p:ext uri="{BB962C8B-B14F-4D97-AF65-F5344CB8AC3E}">
        <p14:creationId xmlns:p14="http://schemas.microsoft.com/office/powerpoint/2010/main" val="8462662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sz="3200" b="1" dirty="0" smtClean="0"/>
              <a:t>Definition of Terms</a:t>
            </a:r>
            <a:endParaRPr lang="en-GB" sz="3200"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GB" sz="2400" dirty="0" smtClean="0"/>
              <a:t> Generally abscondee can be defined as a person who escapes, runaway from somewhere, especially from prison or a place of detention</a:t>
            </a:r>
          </a:p>
          <a:p>
            <a:pPr>
              <a:buFont typeface="Wingdings" panose="05000000000000000000" pitchFamily="2" charset="2"/>
              <a:buChar char="q"/>
            </a:pPr>
            <a:r>
              <a:rPr lang="en-GB" sz="2400" dirty="0"/>
              <a:t> </a:t>
            </a:r>
            <a:r>
              <a:rPr lang="en-GB" sz="2400" dirty="0" smtClean="0"/>
              <a:t>In the context of FNPH Benin city,abscondee can be defined as a situation where patients admitted in the ward will leave the wards without the knowledge of the staff on duty.</a:t>
            </a:r>
          </a:p>
          <a:p>
            <a:pPr>
              <a:buFont typeface="Wingdings" panose="05000000000000000000" pitchFamily="2" charset="2"/>
              <a:buChar char="q"/>
            </a:pPr>
            <a:r>
              <a:rPr lang="en-GB" sz="2400" dirty="0"/>
              <a:t> </a:t>
            </a:r>
            <a:r>
              <a:rPr lang="en-GB" sz="2400" dirty="0" smtClean="0"/>
              <a:t>Patients(s) can abscond from the ward alone or in groups by breaking the ceiling, removing of window protector, running away from the ward at any given opportunity or jump through the hospital perimeter fence etc.</a:t>
            </a:r>
          </a:p>
          <a:p>
            <a:pPr>
              <a:buFont typeface="Wingdings" panose="05000000000000000000" pitchFamily="2" charset="2"/>
              <a:buChar char="q"/>
            </a:pPr>
            <a:r>
              <a:rPr lang="en-GB" sz="2400" dirty="0"/>
              <a:t> </a:t>
            </a:r>
            <a:r>
              <a:rPr lang="en-GB" sz="2400" dirty="0" smtClean="0"/>
              <a:t>At times, cases of </a:t>
            </a:r>
            <a:r>
              <a:rPr lang="en-GB" sz="2400" dirty="0" err="1" smtClean="0"/>
              <a:t>abcondee</a:t>
            </a:r>
            <a:r>
              <a:rPr lang="en-GB" sz="2400" dirty="0" smtClean="0"/>
              <a:t> occur not necessarily because the staff on duty are careless in taking care of the patient but because some of the patients already had such tendency of absconding right from day one.</a:t>
            </a:r>
            <a:endParaRPr lang="en-GB" sz="2400" dirty="0"/>
          </a:p>
        </p:txBody>
      </p:sp>
    </p:spTree>
    <p:extLst>
      <p:ext uri="{BB962C8B-B14F-4D97-AF65-F5344CB8AC3E}">
        <p14:creationId xmlns:p14="http://schemas.microsoft.com/office/powerpoint/2010/main" val="728850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                          </a:t>
            </a:r>
            <a:r>
              <a:rPr lang="en-GB" sz="3200" b="1" dirty="0" smtClean="0"/>
              <a:t>Causes of patients abscondment</a:t>
            </a:r>
            <a:r>
              <a:rPr lang="en-GB" sz="2800" dirty="0" smtClean="0"/>
              <a:t>.</a:t>
            </a:r>
            <a:endParaRPr lang="en-GB" sz="2800"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GB" dirty="0" smtClean="0"/>
              <a:t> Some patients right from the point of admission already have the tendency that they must abscond from the ward.</a:t>
            </a:r>
          </a:p>
          <a:p>
            <a:pPr>
              <a:buFont typeface="Wingdings" panose="05000000000000000000" pitchFamily="2" charset="2"/>
              <a:buChar char="Ø"/>
            </a:pPr>
            <a:r>
              <a:rPr lang="en-GB" dirty="0"/>
              <a:t> </a:t>
            </a:r>
            <a:r>
              <a:rPr lang="en-GB" dirty="0" smtClean="0"/>
              <a:t>Feeling out of place, Home sick and the desire to see family</a:t>
            </a:r>
          </a:p>
          <a:p>
            <a:pPr>
              <a:buFont typeface="Wingdings" panose="05000000000000000000" pitchFamily="2" charset="2"/>
              <a:buChar char="Ø"/>
            </a:pPr>
            <a:r>
              <a:rPr lang="en-GB" dirty="0"/>
              <a:t> </a:t>
            </a:r>
            <a:r>
              <a:rPr lang="en-GB" dirty="0" smtClean="0"/>
              <a:t>An urge to use substance.</a:t>
            </a:r>
          </a:p>
          <a:p>
            <a:pPr>
              <a:buFont typeface="Wingdings" panose="05000000000000000000" pitchFamily="2" charset="2"/>
              <a:buChar char="Ø"/>
            </a:pPr>
            <a:r>
              <a:rPr lang="en-GB" dirty="0"/>
              <a:t> </a:t>
            </a:r>
            <a:r>
              <a:rPr lang="en-GB" dirty="0" smtClean="0"/>
              <a:t>Lack of motivation by some patients </a:t>
            </a:r>
          </a:p>
          <a:p>
            <a:pPr>
              <a:buFont typeface="Wingdings" panose="05000000000000000000" pitchFamily="2" charset="2"/>
              <a:buChar char="Ø"/>
            </a:pPr>
            <a:r>
              <a:rPr lang="en-GB" dirty="0"/>
              <a:t> </a:t>
            </a:r>
            <a:r>
              <a:rPr lang="en-GB" dirty="0" smtClean="0"/>
              <a:t>Carelessness on the part of staff, poor ward environment</a:t>
            </a:r>
          </a:p>
          <a:p>
            <a:pPr>
              <a:buFont typeface="Wingdings" panose="05000000000000000000" pitchFamily="2" charset="2"/>
              <a:buChar char="Ø"/>
            </a:pPr>
            <a:r>
              <a:rPr lang="en-GB" dirty="0"/>
              <a:t> </a:t>
            </a:r>
            <a:r>
              <a:rPr lang="en-GB" dirty="0" smtClean="0"/>
              <a:t>Abandonment and neglect of patients in the ward </a:t>
            </a:r>
            <a:r>
              <a:rPr lang="en-GB" smtClean="0"/>
              <a:t>by relatives.</a:t>
            </a:r>
            <a:endParaRPr lang="en-GB" dirty="0" smtClean="0"/>
          </a:p>
          <a:p>
            <a:pPr>
              <a:buFont typeface="Wingdings" panose="05000000000000000000" pitchFamily="2" charset="2"/>
              <a:buChar char="Ø"/>
            </a:pPr>
            <a:r>
              <a:rPr lang="en-GB" dirty="0"/>
              <a:t> </a:t>
            </a:r>
            <a:r>
              <a:rPr lang="en-GB" dirty="0" smtClean="0"/>
              <a:t>Lack of insight.</a:t>
            </a:r>
            <a:endParaRPr lang="en-GB" dirty="0"/>
          </a:p>
        </p:txBody>
      </p:sp>
    </p:spTree>
    <p:extLst>
      <p:ext uri="{BB962C8B-B14F-4D97-AF65-F5344CB8AC3E}">
        <p14:creationId xmlns:p14="http://schemas.microsoft.com/office/powerpoint/2010/main" val="700360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t>               Negative Effects of </a:t>
            </a:r>
            <a:r>
              <a:rPr lang="en-GB" sz="3200" b="1" dirty="0" err="1" smtClean="0"/>
              <a:t>Abscondee</a:t>
            </a:r>
            <a:r>
              <a:rPr lang="en-GB" sz="3200" b="1" dirty="0" smtClean="0"/>
              <a:t> </a:t>
            </a:r>
            <a:r>
              <a:rPr lang="en-GB" sz="3200" b="1" dirty="0"/>
              <a:t>C</a:t>
            </a:r>
            <a:r>
              <a:rPr lang="en-GB" sz="3200" b="1" dirty="0" smtClean="0"/>
              <a:t>ases to the Hospital, Patients and Patients </a:t>
            </a:r>
            <a:r>
              <a:rPr lang="en-GB" sz="3200" b="1" dirty="0"/>
              <a:t>R</a:t>
            </a:r>
            <a:r>
              <a:rPr lang="en-GB" sz="3200" b="1" dirty="0" smtClean="0"/>
              <a:t>elatives</a:t>
            </a:r>
            <a:r>
              <a:rPr lang="en-GB" sz="3200" dirty="0" smtClean="0"/>
              <a:t>.</a:t>
            </a:r>
            <a:endParaRPr lang="en-GB" sz="3200" dirty="0"/>
          </a:p>
        </p:txBody>
      </p:sp>
      <p:sp>
        <p:nvSpPr>
          <p:cNvPr id="3" name="Content Placeholder 2"/>
          <p:cNvSpPr>
            <a:spLocks noGrp="1"/>
          </p:cNvSpPr>
          <p:nvPr>
            <p:ph idx="1"/>
          </p:nvPr>
        </p:nvSpPr>
        <p:spPr/>
        <p:txBody>
          <a:bodyPr>
            <a:noAutofit/>
          </a:bodyPr>
          <a:lstStyle/>
          <a:p>
            <a:pPr>
              <a:buFont typeface="Wingdings" panose="05000000000000000000" pitchFamily="2" charset="2"/>
              <a:buChar char="§"/>
            </a:pPr>
            <a:r>
              <a:rPr lang="en-GB" dirty="0" smtClean="0"/>
              <a:t> Damages to the hospital properties-window protections, breaking of ceiling boards, doors etc.</a:t>
            </a:r>
          </a:p>
          <a:p>
            <a:pPr>
              <a:buFont typeface="Wingdings" panose="05000000000000000000" pitchFamily="2" charset="2"/>
              <a:buChar char="§"/>
            </a:pPr>
            <a:r>
              <a:rPr lang="en-GB" dirty="0"/>
              <a:t> </a:t>
            </a:r>
            <a:r>
              <a:rPr lang="en-GB" dirty="0" smtClean="0"/>
              <a:t>It increases the debt burden of the hospital, particularly if such patient is already owing additional deposit.</a:t>
            </a:r>
          </a:p>
          <a:p>
            <a:pPr>
              <a:buFont typeface="Wingdings" panose="05000000000000000000" pitchFamily="2" charset="2"/>
              <a:buChar char="§"/>
            </a:pPr>
            <a:r>
              <a:rPr lang="en-GB" dirty="0"/>
              <a:t> </a:t>
            </a:r>
            <a:r>
              <a:rPr lang="en-GB" dirty="0" smtClean="0"/>
              <a:t>It creates fear among patients relatives whenever they hear that patient has absconded from the ward and they often put the blame on the hospital.</a:t>
            </a:r>
          </a:p>
          <a:p>
            <a:pPr marL="0" indent="0">
              <a:buNone/>
            </a:pPr>
            <a:endParaRPr lang="en-GB" dirty="0"/>
          </a:p>
        </p:txBody>
      </p:sp>
    </p:spTree>
    <p:extLst>
      <p:ext uri="{BB962C8B-B14F-4D97-AF65-F5344CB8AC3E}">
        <p14:creationId xmlns:p14="http://schemas.microsoft.com/office/powerpoint/2010/main" val="268579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 </a:t>
            </a:r>
            <a:r>
              <a:rPr lang="en-GB" sz="3200" b="1" dirty="0"/>
              <a:t>Negative Effects of </a:t>
            </a:r>
            <a:r>
              <a:rPr lang="en-GB" sz="3200" b="1" dirty="0" err="1"/>
              <a:t>Abscondee</a:t>
            </a:r>
            <a:r>
              <a:rPr lang="en-GB" sz="3200" b="1" dirty="0"/>
              <a:t> Cases to the Hospital, Patients and Patients </a:t>
            </a:r>
            <a:r>
              <a:rPr lang="en-GB" sz="3200" b="1" dirty="0" smtClean="0"/>
              <a:t>Relatives Contd</a:t>
            </a:r>
            <a:r>
              <a:rPr lang="en-GB" sz="3200" dirty="0" smtClean="0"/>
              <a:t>.</a:t>
            </a:r>
            <a:endParaRPr lang="en-GB" sz="32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GB" dirty="0"/>
              <a:t> Some relatives might take legal action against the hospital management particularly when it is established that patient abscond as a result of the carelessness on the part of staff on duty.</a:t>
            </a:r>
          </a:p>
          <a:p>
            <a:pPr>
              <a:buFont typeface="Wingdings" panose="05000000000000000000" pitchFamily="2" charset="2"/>
              <a:buChar char="§"/>
            </a:pPr>
            <a:r>
              <a:rPr lang="en-GB" dirty="0"/>
              <a:t> Some patients abscond from the hospital and never gets home-resulting in missing, accident and possibly death etc.</a:t>
            </a:r>
          </a:p>
        </p:txBody>
      </p:sp>
    </p:spTree>
    <p:extLst>
      <p:ext uri="{BB962C8B-B14F-4D97-AF65-F5344CB8AC3E}">
        <p14:creationId xmlns:p14="http://schemas.microsoft.com/office/powerpoint/2010/main" val="2290569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1033</Words>
  <Application>Microsoft Office PowerPoint</Application>
  <PresentationFormat>Custom</PresentationFormat>
  <Paragraphs>70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THE ROLE OF A SOCIAL WORKER IN ABSCONDEE CASES IN FEDERAL NEUROPSYCHIATRIC HOSPITAL,USELU,BENIN CITY.  BY  MRS IROWA JOAN CHINOYE B.Sc(Social Work) 8th April,2026.</vt:lpstr>
      <vt:lpstr>                        0bjectives</vt:lpstr>
      <vt:lpstr>                      Outlines</vt:lpstr>
      <vt:lpstr>                           Introduction</vt:lpstr>
      <vt:lpstr>                  Introduction contd.</vt:lpstr>
      <vt:lpstr>                      Definition of Terms</vt:lpstr>
      <vt:lpstr>                          Causes of patients abscondment.</vt:lpstr>
      <vt:lpstr>               Negative Effects of Abscondee Cases to the Hospital, Patients and Patients Relatives.</vt:lpstr>
      <vt:lpstr> Negative Effects of Abscondee Cases to the Hospital, Patients and Patients Relatives Contd.</vt:lpstr>
      <vt:lpstr>            The Role of Social Worker in Handling Abscondee Cases </vt:lpstr>
      <vt:lpstr>                       Ways to Addressing Cases of Abscondment.</vt:lpstr>
      <vt:lpstr>                  Recommendation</vt:lpstr>
      <vt:lpstr>                       Conclusion</vt:lpstr>
      <vt:lpstr>              Refferences;</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A SOCIAL WORKER IN ABSCONDEE CASES IN FEDERAL NEUROPSYCHATRIC HOSPITAL,USELU,BENIN CITY.  BY  MRS IROWA JOAN CHINOYE B.Sc(Social Work) 8th April,2026.</dc:title>
  <dc:creator>Ajayi Olusey</dc:creator>
  <cp:lastModifiedBy>TEGA</cp:lastModifiedBy>
  <cp:revision>54</cp:revision>
  <dcterms:created xsi:type="dcterms:W3CDTF">2026-04-07T07:54:52Z</dcterms:created>
  <dcterms:modified xsi:type="dcterms:W3CDTF">2026-04-22T08:55:03Z</dcterms:modified>
</cp:coreProperties>
</file>