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75" r:id="rId4"/>
    <p:sldId id="257" r:id="rId5"/>
    <p:sldId id="260" r:id="rId6"/>
    <p:sldId id="261" r:id="rId7"/>
    <p:sldId id="262" r:id="rId8"/>
    <p:sldId id="264" r:id="rId9"/>
    <p:sldId id="265" r:id="rId10"/>
    <p:sldId id="266" r:id="rId11"/>
    <p:sldId id="305" r:id="rId12"/>
    <p:sldId id="267" r:id="rId13"/>
    <p:sldId id="268" r:id="rId14"/>
    <p:sldId id="269" r:id="rId15"/>
    <p:sldId id="270" r:id="rId16"/>
    <p:sldId id="271" r:id="rId17"/>
    <p:sldId id="272" r:id="rId18"/>
    <p:sldId id="273" r:id="rId19"/>
    <p:sldId id="274"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94" r:id="rId34"/>
    <p:sldId id="296" r:id="rId35"/>
    <p:sldId id="295" r:id="rId36"/>
    <p:sldId id="289" r:id="rId37"/>
    <p:sldId id="297" r:id="rId38"/>
    <p:sldId id="298" r:id="rId39"/>
    <p:sldId id="299" r:id="rId40"/>
    <p:sldId id="300" r:id="rId41"/>
    <p:sldId id="301" r:id="rId42"/>
    <p:sldId id="302" r:id="rId43"/>
    <p:sldId id="303" r:id="rId44"/>
    <p:sldId id="290" r:id="rId45"/>
    <p:sldId id="291" r:id="rId46"/>
    <p:sldId id="292" r:id="rId47"/>
    <p:sldId id="293" r:id="rId48"/>
    <p:sldId id="304"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AE3AEA-DB14-4007-8E29-E6F7608C3FAA}"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CE8AB9-740D-4C2D-9076-ABBE74078A14}" type="slidenum">
              <a:rPr lang="en-US" smtClean="0"/>
              <a:t>‹#›</a:t>
            </a:fld>
            <a:endParaRPr lang="en-US"/>
          </a:p>
        </p:txBody>
      </p:sp>
    </p:spTree>
    <p:extLst>
      <p:ext uri="{BB962C8B-B14F-4D97-AF65-F5344CB8AC3E}">
        <p14:creationId xmlns:p14="http://schemas.microsoft.com/office/powerpoint/2010/main" val="3999170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AE3AEA-DB14-4007-8E29-E6F7608C3FAA}"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CE8AB9-740D-4C2D-9076-ABBE74078A14}" type="slidenum">
              <a:rPr lang="en-US" smtClean="0"/>
              <a:t>‹#›</a:t>
            </a:fld>
            <a:endParaRPr lang="en-US"/>
          </a:p>
        </p:txBody>
      </p:sp>
    </p:spTree>
    <p:extLst>
      <p:ext uri="{BB962C8B-B14F-4D97-AF65-F5344CB8AC3E}">
        <p14:creationId xmlns:p14="http://schemas.microsoft.com/office/powerpoint/2010/main" val="4131192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AE3AEA-DB14-4007-8E29-E6F7608C3FAA}"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CE8AB9-740D-4C2D-9076-ABBE74078A14}" type="slidenum">
              <a:rPr lang="en-US" smtClean="0"/>
              <a:t>‹#›</a:t>
            </a:fld>
            <a:endParaRPr lang="en-US"/>
          </a:p>
        </p:txBody>
      </p:sp>
    </p:spTree>
    <p:extLst>
      <p:ext uri="{BB962C8B-B14F-4D97-AF65-F5344CB8AC3E}">
        <p14:creationId xmlns:p14="http://schemas.microsoft.com/office/powerpoint/2010/main" val="420435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AE3AEA-DB14-4007-8E29-E6F7608C3FAA}"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CE8AB9-740D-4C2D-9076-ABBE74078A14}" type="slidenum">
              <a:rPr lang="en-US" smtClean="0"/>
              <a:t>‹#›</a:t>
            </a:fld>
            <a:endParaRPr lang="en-US"/>
          </a:p>
        </p:txBody>
      </p:sp>
    </p:spTree>
    <p:extLst>
      <p:ext uri="{BB962C8B-B14F-4D97-AF65-F5344CB8AC3E}">
        <p14:creationId xmlns:p14="http://schemas.microsoft.com/office/powerpoint/2010/main" val="2103521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AE3AEA-DB14-4007-8E29-E6F7608C3FAA}"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CE8AB9-740D-4C2D-9076-ABBE74078A14}" type="slidenum">
              <a:rPr lang="en-US" smtClean="0"/>
              <a:t>‹#›</a:t>
            </a:fld>
            <a:endParaRPr lang="en-US"/>
          </a:p>
        </p:txBody>
      </p:sp>
    </p:spTree>
    <p:extLst>
      <p:ext uri="{BB962C8B-B14F-4D97-AF65-F5344CB8AC3E}">
        <p14:creationId xmlns:p14="http://schemas.microsoft.com/office/powerpoint/2010/main" val="514679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AE3AEA-DB14-4007-8E29-E6F7608C3FAA}" type="datetimeFigureOut">
              <a:rPr lang="en-US" smtClean="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CE8AB9-740D-4C2D-9076-ABBE74078A14}" type="slidenum">
              <a:rPr lang="en-US" smtClean="0"/>
              <a:t>‹#›</a:t>
            </a:fld>
            <a:endParaRPr lang="en-US"/>
          </a:p>
        </p:txBody>
      </p:sp>
    </p:spTree>
    <p:extLst>
      <p:ext uri="{BB962C8B-B14F-4D97-AF65-F5344CB8AC3E}">
        <p14:creationId xmlns:p14="http://schemas.microsoft.com/office/powerpoint/2010/main" val="471561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AE3AEA-DB14-4007-8E29-E6F7608C3FAA}" type="datetimeFigureOut">
              <a:rPr lang="en-US" smtClean="0"/>
              <a:t>3/31/2026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CE8AB9-740D-4C2D-9076-ABBE74078A14}" type="slidenum">
              <a:rPr lang="en-US" smtClean="0"/>
              <a:t>‹#›</a:t>
            </a:fld>
            <a:endParaRPr lang="en-US"/>
          </a:p>
        </p:txBody>
      </p:sp>
    </p:spTree>
    <p:extLst>
      <p:ext uri="{BB962C8B-B14F-4D97-AF65-F5344CB8AC3E}">
        <p14:creationId xmlns:p14="http://schemas.microsoft.com/office/powerpoint/2010/main" val="120265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AE3AEA-DB14-4007-8E29-E6F7608C3FAA}" type="datetimeFigureOut">
              <a:rPr lang="en-US" smtClean="0"/>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CE8AB9-740D-4C2D-9076-ABBE74078A14}" type="slidenum">
              <a:rPr lang="en-US" smtClean="0"/>
              <a:t>‹#›</a:t>
            </a:fld>
            <a:endParaRPr lang="en-US"/>
          </a:p>
        </p:txBody>
      </p:sp>
    </p:spTree>
    <p:extLst>
      <p:ext uri="{BB962C8B-B14F-4D97-AF65-F5344CB8AC3E}">
        <p14:creationId xmlns:p14="http://schemas.microsoft.com/office/powerpoint/2010/main" val="1796271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AE3AEA-DB14-4007-8E29-E6F7608C3FAA}" type="datetimeFigureOut">
              <a:rPr lang="en-US" smtClean="0"/>
              <a:t>3/31/2026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CE8AB9-740D-4C2D-9076-ABBE74078A14}" type="slidenum">
              <a:rPr lang="en-US" smtClean="0"/>
              <a:t>‹#›</a:t>
            </a:fld>
            <a:endParaRPr lang="en-US"/>
          </a:p>
        </p:txBody>
      </p:sp>
    </p:spTree>
    <p:extLst>
      <p:ext uri="{BB962C8B-B14F-4D97-AF65-F5344CB8AC3E}">
        <p14:creationId xmlns:p14="http://schemas.microsoft.com/office/powerpoint/2010/main" val="2313395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AE3AEA-DB14-4007-8E29-E6F7608C3FAA}" type="datetimeFigureOut">
              <a:rPr lang="en-US" smtClean="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CE8AB9-740D-4C2D-9076-ABBE74078A14}" type="slidenum">
              <a:rPr lang="en-US" smtClean="0"/>
              <a:t>‹#›</a:t>
            </a:fld>
            <a:endParaRPr lang="en-US"/>
          </a:p>
        </p:txBody>
      </p:sp>
    </p:spTree>
    <p:extLst>
      <p:ext uri="{BB962C8B-B14F-4D97-AF65-F5344CB8AC3E}">
        <p14:creationId xmlns:p14="http://schemas.microsoft.com/office/powerpoint/2010/main" val="813237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AE3AEA-DB14-4007-8E29-E6F7608C3FAA}" type="datetimeFigureOut">
              <a:rPr lang="en-US" smtClean="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CE8AB9-740D-4C2D-9076-ABBE74078A14}" type="slidenum">
              <a:rPr lang="en-US" smtClean="0"/>
              <a:t>‹#›</a:t>
            </a:fld>
            <a:endParaRPr lang="en-US"/>
          </a:p>
        </p:txBody>
      </p:sp>
    </p:spTree>
    <p:extLst>
      <p:ext uri="{BB962C8B-B14F-4D97-AF65-F5344CB8AC3E}">
        <p14:creationId xmlns:p14="http://schemas.microsoft.com/office/powerpoint/2010/main" val="1104849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AE3AEA-DB14-4007-8E29-E6F7608C3FAA}" type="datetimeFigureOut">
              <a:rPr lang="en-US" smtClean="0"/>
              <a:t>3/31/2026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E8AB9-740D-4C2D-9076-ABBE74078A14}" type="slidenum">
              <a:rPr lang="en-US" smtClean="0"/>
              <a:t>‹#›</a:t>
            </a:fld>
            <a:endParaRPr lang="en-US"/>
          </a:p>
        </p:txBody>
      </p:sp>
    </p:spTree>
    <p:extLst>
      <p:ext uri="{BB962C8B-B14F-4D97-AF65-F5344CB8AC3E}">
        <p14:creationId xmlns:p14="http://schemas.microsoft.com/office/powerpoint/2010/main" val="2798689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THE BASAL GANGLIA IN RELATION TO PSYCHIATRY</a:t>
            </a:r>
            <a:endParaRPr lang="en-US" b="1" dirty="0"/>
          </a:p>
        </p:txBody>
      </p:sp>
      <p:sp>
        <p:nvSpPr>
          <p:cNvPr id="3" name="Subtitle 2"/>
          <p:cNvSpPr>
            <a:spLocks noGrp="1"/>
          </p:cNvSpPr>
          <p:nvPr>
            <p:ph type="subTitle" idx="1"/>
          </p:nvPr>
        </p:nvSpPr>
        <p:spPr>
          <a:xfrm>
            <a:off x="1371600" y="3886200"/>
            <a:ext cx="6400800" cy="2209800"/>
          </a:xfrm>
        </p:spPr>
        <p:txBody>
          <a:bodyPr/>
          <a:lstStyle/>
          <a:p>
            <a:r>
              <a:rPr lang="en-US" dirty="0" smtClean="0"/>
              <a:t>FEDERAL NEURO-PSYCHIATRIC HOSPITAL BENIN</a:t>
            </a:r>
          </a:p>
          <a:p>
            <a:r>
              <a:rPr lang="en-US" sz="2400" dirty="0" smtClean="0"/>
              <a:t>PRESENTER: DR OKWU, J.O</a:t>
            </a:r>
          </a:p>
          <a:p>
            <a:r>
              <a:rPr lang="en-US" sz="2000" dirty="0" smtClean="0"/>
              <a:t>APRIL 1</a:t>
            </a:r>
            <a:r>
              <a:rPr lang="en-US" sz="2000" baseline="30000" dirty="0" smtClean="0"/>
              <a:t>ST</a:t>
            </a:r>
            <a:r>
              <a:rPr lang="en-US" sz="2000" dirty="0" smtClean="0"/>
              <a:t>,  2026.</a:t>
            </a:r>
            <a:endParaRPr lang="en-US" sz="2000" dirty="0"/>
          </a:p>
        </p:txBody>
      </p:sp>
    </p:spTree>
    <p:extLst>
      <p:ext uri="{BB962C8B-B14F-4D97-AF65-F5344CB8AC3E}">
        <p14:creationId xmlns:p14="http://schemas.microsoft.com/office/powerpoint/2010/main" val="17505308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ANATOMY OF THE BASAL GANGLIA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BG are a group of deep subcortical nuclei located in the forebrain and midbrain that regulate movement, cognition, emotion and behavior through complex neural circuits.</a:t>
            </a:r>
          </a:p>
          <a:p>
            <a:r>
              <a:rPr lang="en-US" b="1" dirty="0" smtClean="0"/>
              <a:t>Main functional components</a:t>
            </a:r>
          </a:p>
          <a:p>
            <a:pPr marL="514350" indent="-514350">
              <a:buFont typeface="+mj-lt"/>
              <a:buAutoNum type="arabicPeriod"/>
            </a:pPr>
            <a:r>
              <a:rPr lang="en-US" dirty="0"/>
              <a:t> </a:t>
            </a:r>
            <a:r>
              <a:rPr lang="en-US" dirty="0" smtClean="0"/>
              <a:t>Striatum (input nucleus)</a:t>
            </a:r>
          </a:p>
          <a:p>
            <a:r>
              <a:rPr lang="en-US" dirty="0" smtClean="0"/>
              <a:t>Caudate </a:t>
            </a:r>
            <a:r>
              <a:rPr lang="en-US" dirty="0" smtClean="0"/>
              <a:t>nucleus</a:t>
            </a:r>
            <a:endParaRPr lang="en-US" dirty="0" smtClean="0"/>
          </a:p>
          <a:p>
            <a:r>
              <a:rPr lang="en-US" dirty="0" smtClean="0"/>
              <a:t>Putamen</a:t>
            </a:r>
          </a:p>
          <a:p>
            <a:r>
              <a:rPr lang="en-US" dirty="0" smtClean="0"/>
              <a:t>Together form the Dorsal Striatum</a:t>
            </a:r>
            <a:endParaRPr lang="en-US" dirty="0"/>
          </a:p>
        </p:txBody>
      </p:sp>
    </p:spTree>
    <p:extLst>
      <p:ext uri="{BB962C8B-B14F-4D97-AF65-F5344CB8AC3E}">
        <p14:creationId xmlns:p14="http://schemas.microsoft.com/office/powerpoint/2010/main" val="9330697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200" y="228600"/>
            <a:ext cx="9067800" cy="662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4300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marL="0" indent="0">
              <a:buNone/>
            </a:pPr>
            <a:r>
              <a:rPr lang="en-US" dirty="0" smtClean="0"/>
              <a:t>2. Ventral Striatum</a:t>
            </a:r>
          </a:p>
          <a:p>
            <a:r>
              <a:rPr lang="en-US" dirty="0" smtClean="0"/>
              <a:t>Nucleus accumbens</a:t>
            </a:r>
          </a:p>
          <a:p>
            <a:r>
              <a:rPr lang="en-US" dirty="0" smtClean="0"/>
              <a:t>Involved in reward and emotion</a:t>
            </a:r>
          </a:p>
          <a:p>
            <a:pPr marL="0" indent="0">
              <a:buNone/>
            </a:pPr>
            <a:r>
              <a:rPr lang="en-US" dirty="0" smtClean="0"/>
              <a:t>3. Globus Pallidus</a:t>
            </a:r>
          </a:p>
          <a:p>
            <a:r>
              <a:rPr lang="en-US" dirty="0" smtClean="0"/>
              <a:t>Internal segment (GPi) </a:t>
            </a:r>
            <a:r>
              <a:rPr lang="en-US" dirty="0" smtClean="0">
                <a:sym typeface="Wingdings" pitchFamily="2" charset="2"/>
              </a:rPr>
              <a:t> output</a:t>
            </a:r>
          </a:p>
          <a:p>
            <a:r>
              <a:rPr lang="en-US" dirty="0" smtClean="0">
                <a:sym typeface="Wingdings" pitchFamily="2" charset="2"/>
              </a:rPr>
              <a:t>External segment (</a:t>
            </a:r>
            <a:r>
              <a:rPr lang="en-US" dirty="0" smtClean="0">
                <a:sym typeface="Wingdings" pitchFamily="2" charset="2"/>
              </a:rPr>
              <a:t>GPe</a:t>
            </a:r>
            <a:r>
              <a:rPr lang="en-US" dirty="0" smtClean="0">
                <a:sym typeface="Wingdings" pitchFamily="2" charset="2"/>
              </a:rPr>
              <a:t>) internal modulation</a:t>
            </a:r>
          </a:p>
          <a:p>
            <a:pPr marL="0" indent="0">
              <a:buNone/>
            </a:pPr>
            <a:r>
              <a:rPr lang="en-US" dirty="0" smtClean="0">
                <a:sym typeface="Wingdings" pitchFamily="2" charset="2"/>
              </a:rPr>
              <a:t>4. Substantia nigra</a:t>
            </a:r>
          </a:p>
          <a:p>
            <a:r>
              <a:rPr lang="en-US" dirty="0" smtClean="0">
                <a:sym typeface="Wingdings" pitchFamily="2" charset="2"/>
              </a:rPr>
              <a:t>Pars compacta (SNc)  dopamine</a:t>
            </a:r>
          </a:p>
          <a:p>
            <a:r>
              <a:rPr lang="en-US" dirty="0" smtClean="0">
                <a:sym typeface="Wingdings" pitchFamily="2" charset="2"/>
              </a:rPr>
              <a:t>Pars reticulata (SNr)  output (similar to </a:t>
            </a:r>
            <a:r>
              <a:rPr lang="en-US" dirty="0" err="1" smtClean="0">
                <a:sym typeface="Wingdings" pitchFamily="2" charset="2"/>
              </a:rPr>
              <a:t>Gpi</a:t>
            </a:r>
            <a:r>
              <a:rPr lang="en-US" dirty="0" smtClean="0">
                <a:sym typeface="Wingdings" pitchFamily="2" charset="2"/>
              </a:rPr>
              <a:t>)</a:t>
            </a:r>
            <a:endParaRPr lang="en-US" dirty="0"/>
          </a:p>
        </p:txBody>
      </p:sp>
    </p:spTree>
    <p:extLst>
      <p:ext uri="{BB962C8B-B14F-4D97-AF65-F5344CB8AC3E}">
        <p14:creationId xmlns:p14="http://schemas.microsoft.com/office/powerpoint/2010/main" val="20551018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marL="0" indent="0">
              <a:buNone/>
            </a:pPr>
            <a:r>
              <a:rPr lang="en-US" dirty="0" smtClean="0"/>
              <a:t>5. Subthalamic Nucleus</a:t>
            </a:r>
          </a:p>
          <a:p>
            <a:r>
              <a:rPr lang="en-US" dirty="0" smtClean="0"/>
              <a:t>Located below the thalamus</a:t>
            </a:r>
          </a:p>
          <a:p>
            <a:r>
              <a:rPr lang="en-US" dirty="0" smtClean="0"/>
              <a:t>Part of indirect pathway</a:t>
            </a:r>
          </a:p>
          <a:p>
            <a:pPr marL="0" indent="0">
              <a:buNone/>
            </a:pPr>
            <a:r>
              <a:rPr lang="en-US" dirty="0" smtClean="0"/>
              <a:t>6. Ventral Pallidium</a:t>
            </a:r>
          </a:p>
          <a:p>
            <a:r>
              <a:rPr lang="en-US" dirty="0" smtClean="0"/>
              <a:t>Limbic output structure (linked to the nucleus accumbens)</a:t>
            </a:r>
          </a:p>
          <a:p>
            <a:pPr marL="0" indent="0">
              <a:buNone/>
            </a:pPr>
            <a:r>
              <a:rPr lang="en-US" b="1" dirty="0" smtClean="0"/>
              <a:t>Anatomical Location</a:t>
            </a:r>
          </a:p>
          <a:p>
            <a:pPr marL="0" indent="0">
              <a:buNone/>
            </a:pPr>
            <a:r>
              <a:rPr lang="en-US" dirty="0" smtClean="0"/>
              <a:t>Forebrain : caudate nucleus, putamen, </a:t>
            </a:r>
            <a:r>
              <a:rPr lang="en-US" dirty="0" err="1" smtClean="0"/>
              <a:t>globus</a:t>
            </a:r>
            <a:r>
              <a:rPr lang="en-US" dirty="0" smtClean="0"/>
              <a:t> pallidus, nucleus accumbens</a:t>
            </a:r>
          </a:p>
          <a:p>
            <a:pPr marL="0" indent="0">
              <a:buNone/>
            </a:pPr>
            <a:r>
              <a:rPr lang="en-US" dirty="0" smtClean="0"/>
              <a:t>Midbrain: </a:t>
            </a:r>
            <a:r>
              <a:rPr lang="en-US" dirty="0" err="1" smtClean="0"/>
              <a:t>substantia</a:t>
            </a:r>
            <a:r>
              <a:rPr lang="en-US" dirty="0" smtClean="0"/>
              <a:t> nigra</a:t>
            </a:r>
          </a:p>
          <a:p>
            <a:pPr marL="0" indent="0">
              <a:buNone/>
            </a:pPr>
            <a:r>
              <a:rPr lang="en-US" dirty="0" smtClean="0"/>
              <a:t>Diencephalon: </a:t>
            </a:r>
            <a:r>
              <a:rPr lang="en-US" dirty="0" err="1" smtClean="0"/>
              <a:t>subthalamic</a:t>
            </a:r>
            <a:r>
              <a:rPr lang="en-US" dirty="0" smtClean="0"/>
              <a:t> nucleus</a:t>
            </a:r>
            <a:endParaRPr lang="en-US" dirty="0"/>
          </a:p>
        </p:txBody>
      </p:sp>
    </p:spTree>
    <p:extLst>
      <p:ext uri="{BB962C8B-B14F-4D97-AF65-F5344CB8AC3E}">
        <p14:creationId xmlns:p14="http://schemas.microsoft.com/office/powerpoint/2010/main" val="36716220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marL="0" indent="0">
              <a:buNone/>
            </a:pPr>
            <a:r>
              <a:rPr lang="en-US" b="1" dirty="0" smtClean="0"/>
              <a:t>Spatial Relationship</a:t>
            </a:r>
          </a:p>
          <a:p>
            <a:pPr marL="0" indent="0">
              <a:buNone/>
            </a:pPr>
            <a:r>
              <a:rPr lang="en-US" dirty="0" smtClean="0"/>
              <a:t>Caudate nucleus: C-shaped, follows lateral ventricle</a:t>
            </a:r>
          </a:p>
          <a:p>
            <a:pPr marL="0" indent="0">
              <a:buNone/>
            </a:pPr>
            <a:r>
              <a:rPr lang="en-US" dirty="0" smtClean="0"/>
              <a:t>Putamen and </a:t>
            </a:r>
            <a:r>
              <a:rPr lang="en-US" dirty="0" err="1" smtClean="0"/>
              <a:t>globus</a:t>
            </a:r>
            <a:r>
              <a:rPr lang="en-US" dirty="0" smtClean="0"/>
              <a:t> pallidus </a:t>
            </a:r>
            <a:r>
              <a:rPr lang="en-US" dirty="0" smtClean="0">
                <a:sym typeface="Wingdings" pitchFamily="2" charset="2"/>
              </a:rPr>
              <a:t> form </a:t>
            </a:r>
            <a:r>
              <a:rPr lang="en-US" dirty="0" err="1" smtClean="0">
                <a:sym typeface="Wingdings" pitchFamily="2" charset="2"/>
              </a:rPr>
              <a:t>lentiform</a:t>
            </a:r>
            <a:r>
              <a:rPr lang="en-US" dirty="0" smtClean="0">
                <a:sym typeface="Wingdings" pitchFamily="2" charset="2"/>
              </a:rPr>
              <a:t> nucleus</a:t>
            </a:r>
          </a:p>
          <a:p>
            <a:pPr marL="0" indent="0">
              <a:buNone/>
            </a:pPr>
            <a:r>
              <a:rPr lang="en-US" dirty="0" smtClean="0">
                <a:sym typeface="Wingdings" pitchFamily="2" charset="2"/>
              </a:rPr>
              <a:t>Caudate + putamen = dorsal striatum (</a:t>
            </a:r>
            <a:r>
              <a:rPr lang="en-US" dirty="0" err="1" smtClean="0">
                <a:sym typeface="Wingdings" pitchFamily="2" charset="2"/>
              </a:rPr>
              <a:t>neostriatum</a:t>
            </a:r>
            <a:r>
              <a:rPr lang="en-US" dirty="0" smtClean="0">
                <a:sym typeface="Wingdings" pitchFamily="2" charset="2"/>
              </a:rPr>
              <a:t>)</a:t>
            </a:r>
          </a:p>
          <a:p>
            <a:pPr marL="0" indent="0">
              <a:buNone/>
            </a:pPr>
            <a:r>
              <a:rPr lang="en-US" dirty="0" smtClean="0">
                <a:sym typeface="Wingdings" pitchFamily="2" charset="2"/>
              </a:rPr>
              <a:t>Internal capsule separates caudate nucleus (medial)  and </a:t>
            </a:r>
            <a:r>
              <a:rPr lang="en-US" dirty="0" err="1" smtClean="0">
                <a:sym typeface="Wingdings" pitchFamily="2" charset="2"/>
              </a:rPr>
              <a:t>lentiform</a:t>
            </a:r>
            <a:r>
              <a:rPr lang="en-US" dirty="0" smtClean="0">
                <a:sym typeface="Wingdings" pitchFamily="2" charset="2"/>
              </a:rPr>
              <a:t> nucleus (lateral)</a:t>
            </a:r>
            <a:endParaRPr lang="en-US" dirty="0"/>
          </a:p>
        </p:txBody>
      </p:sp>
    </p:spTree>
    <p:extLst>
      <p:ext uri="{BB962C8B-B14F-4D97-AF65-F5344CB8AC3E}">
        <p14:creationId xmlns:p14="http://schemas.microsoft.com/office/powerpoint/2010/main" val="18422345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20000"/>
          </a:bodyPr>
          <a:lstStyle/>
          <a:p>
            <a:pPr marL="0" indent="0">
              <a:buNone/>
            </a:pPr>
            <a:r>
              <a:rPr lang="en-US" b="1" dirty="0" smtClean="0"/>
              <a:t>Functional Organization</a:t>
            </a:r>
          </a:p>
          <a:p>
            <a:pPr marL="514350" indent="-514350">
              <a:buAutoNum type="arabicPeriod"/>
            </a:pPr>
            <a:r>
              <a:rPr lang="en-US" dirty="0" smtClean="0"/>
              <a:t>Input zone</a:t>
            </a:r>
          </a:p>
          <a:p>
            <a:pPr marL="0" indent="0">
              <a:buNone/>
            </a:pPr>
            <a:r>
              <a:rPr lang="en-US" dirty="0" smtClean="0"/>
              <a:t>Striatum receives signals form the cortex</a:t>
            </a:r>
          </a:p>
          <a:p>
            <a:pPr marL="514350" indent="-514350">
              <a:buAutoNum type="arabicPeriod" startAt="2"/>
            </a:pPr>
            <a:r>
              <a:rPr lang="en-US" dirty="0" smtClean="0"/>
              <a:t>Processing zone</a:t>
            </a:r>
          </a:p>
          <a:p>
            <a:r>
              <a:rPr lang="en-US" dirty="0" smtClean="0"/>
              <a:t>GPe</a:t>
            </a:r>
            <a:endParaRPr lang="en-US" dirty="0" smtClean="0"/>
          </a:p>
          <a:p>
            <a:r>
              <a:rPr lang="en-US" dirty="0" smtClean="0"/>
              <a:t>Subthalamic nucleus</a:t>
            </a:r>
          </a:p>
          <a:p>
            <a:pPr marL="514350" indent="-514350">
              <a:buAutoNum type="arabicPeriod" startAt="3"/>
            </a:pPr>
            <a:r>
              <a:rPr lang="en-US" dirty="0" smtClean="0"/>
              <a:t>Output zone</a:t>
            </a:r>
          </a:p>
          <a:p>
            <a:pPr marL="0" indent="0">
              <a:buNone/>
            </a:pPr>
            <a:r>
              <a:rPr lang="en-US" dirty="0" smtClean="0"/>
              <a:t>GPi and SNr </a:t>
            </a:r>
            <a:r>
              <a:rPr lang="en-US" dirty="0" smtClean="0">
                <a:sym typeface="Wingdings" pitchFamily="2" charset="2"/>
              </a:rPr>
              <a:t> send signals to the thalamus</a:t>
            </a:r>
          </a:p>
          <a:p>
            <a:pPr marL="0" indent="0">
              <a:buNone/>
            </a:pPr>
            <a:r>
              <a:rPr lang="en-US" b="1" dirty="0" smtClean="0">
                <a:sym typeface="Wingdings" pitchFamily="2" charset="2"/>
              </a:rPr>
              <a:t>Associated Structures (not strictly BG but functionally linked)</a:t>
            </a:r>
          </a:p>
          <a:p>
            <a:r>
              <a:rPr lang="en-US" dirty="0" smtClean="0">
                <a:sym typeface="Wingdings" pitchFamily="2" charset="2"/>
              </a:rPr>
              <a:t>Thalamus</a:t>
            </a:r>
          </a:p>
          <a:p>
            <a:r>
              <a:rPr lang="en-US" dirty="0" smtClean="0">
                <a:sym typeface="Wingdings" pitchFamily="2" charset="2"/>
              </a:rPr>
              <a:t>Cerebral cortex</a:t>
            </a:r>
            <a:endParaRPr lang="en-US" dirty="0" smtClean="0"/>
          </a:p>
        </p:txBody>
      </p:sp>
    </p:spTree>
    <p:extLst>
      <p:ext uri="{BB962C8B-B14F-4D97-AF65-F5344CB8AC3E}">
        <p14:creationId xmlns:p14="http://schemas.microsoft.com/office/powerpoint/2010/main" val="35049620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NEUROTRANSMITTERS INVOLVED</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en-US" dirty="0" smtClean="0"/>
              <a:t> Glutamate</a:t>
            </a:r>
          </a:p>
          <a:p>
            <a:pPr marL="0" indent="0">
              <a:buNone/>
            </a:pPr>
            <a:r>
              <a:rPr lang="en-US" dirty="0" smtClean="0"/>
              <a:t>Type: excitatory</a:t>
            </a:r>
          </a:p>
          <a:p>
            <a:pPr marL="0" indent="0">
              <a:buNone/>
            </a:pPr>
            <a:r>
              <a:rPr lang="en-US" dirty="0" smtClean="0"/>
              <a:t>Source: cortex and thalamus</a:t>
            </a:r>
          </a:p>
          <a:p>
            <a:pPr marL="0" indent="0">
              <a:buNone/>
            </a:pPr>
            <a:r>
              <a:rPr lang="en-US" dirty="0" smtClean="0"/>
              <a:t>Cortex </a:t>
            </a:r>
            <a:r>
              <a:rPr lang="en-US" dirty="0" smtClean="0">
                <a:sym typeface="Wingdings" pitchFamily="2" charset="2"/>
              </a:rPr>
              <a:t> Striatum (activates BG input)</a:t>
            </a:r>
          </a:p>
          <a:p>
            <a:pPr marL="0" indent="0">
              <a:buNone/>
            </a:pPr>
            <a:r>
              <a:rPr lang="en-US" dirty="0" smtClean="0">
                <a:sym typeface="Wingdings" pitchFamily="2" charset="2"/>
              </a:rPr>
              <a:t>Thalamus  Cortex (final excitation for action)</a:t>
            </a:r>
          </a:p>
          <a:p>
            <a:pPr marL="0" indent="0">
              <a:buNone/>
            </a:pPr>
            <a:r>
              <a:rPr lang="en-US" dirty="0" smtClean="0">
                <a:sym typeface="Wingdings" pitchFamily="2" charset="2"/>
              </a:rPr>
              <a:t>2. GABA (Gamma </a:t>
            </a:r>
            <a:r>
              <a:rPr lang="en-US" dirty="0" err="1" smtClean="0">
                <a:sym typeface="Wingdings" pitchFamily="2" charset="2"/>
              </a:rPr>
              <a:t>Aminobutyric</a:t>
            </a:r>
            <a:r>
              <a:rPr lang="en-US" dirty="0" smtClean="0">
                <a:sym typeface="Wingdings" pitchFamily="2" charset="2"/>
              </a:rPr>
              <a:t> Acid)</a:t>
            </a:r>
          </a:p>
          <a:p>
            <a:pPr marL="0" indent="0">
              <a:buNone/>
            </a:pPr>
            <a:r>
              <a:rPr lang="en-US" dirty="0" smtClean="0">
                <a:sym typeface="Wingdings" pitchFamily="2" charset="2"/>
              </a:rPr>
              <a:t>Type: inhibitory</a:t>
            </a:r>
          </a:p>
          <a:p>
            <a:pPr marL="0" indent="0">
              <a:buNone/>
            </a:pPr>
            <a:r>
              <a:rPr lang="en-US" dirty="0" smtClean="0">
                <a:sym typeface="Wingdings" pitchFamily="2" charset="2"/>
              </a:rPr>
              <a:t>Source: BG nuclei (striatum, </a:t>
            </a:r>
            <a:r>
              <a:rPr lang="en-US" dirty="0" err="1" smtClean="0">
                <a:sym typeface="Wingdings" pitchFamily="2" charset="2"/>
              </a:rPr>
              <a:t>globus</a:t>
            </a:r>
            <a:r>
              <a:rPr lang="en-US" dirty="0" smtClean="0">
                <a:sym typeface="Wingdings" pitchFamily="2" charset="2"/>
              </a:rPr>
              <a:t> pallidus)</a:t>
            </a:r>
          </a:p>
          <a:p>
            <a:pPr marL="0" indent="0">
              <a:buNone/>
            </a:pPr>
            <a:r>
              <a:rPr lang="en-US" dirty="0" smtClean="0">
                <a:sym typeface="Wingdings" pitchFamily="2" charset="2"/>
              </a:rPr>
              <a:t>Main inhibitory neurotransmitter within the BG</a:t>
            </a:r>
          </a:p>
          <a:p>
            <a:pPr marL="0" indent="0">
              <a:buNone/>
            </a:pPr>
            <a:r>
              <a:rPr lang="en-US" dirty="0" smtClean="0">
                <a:sym typeface="Wingdings" pitchFamily="2" charset="2"/>
              </a:rPr>
              <a:t>Controls flow of signals between nuclei</a:t>
            </a:r>
          </a:p>
          <a:p>
            <a:pPr marL="0" indent="0">
              <a:buNone/>
            </a:pPr>
            <a:r>
              <a:rPr lang="en-US" dirty="0" smtClean="0">
                <a:sym typeface="Wingdings" pitchFamily="2" charset="2"/>
              </a:rPr>
              <a:t>Function: suppresses unwanted movements or thoughts</a:t>
            </a:r>
            <a:endParaRPr lang="en-US" dirty="0"/>
          </a:p>
        </p:txBody>
      </p:sp>
    </p:spTree>
    <p:extLst>
      <p:ext uri="{BB962C8B-B14F-4D97-AF65-F5344CB8AC3E}">
        <p14:creationId xmlns:p14="http://schemas.microsoft.com/office/powerpoint/2010/main" val="4772173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10000"/>
          </a:bodyPr>
          <a:lstStyle/>
          <a:p>
            <a:pPr marL="0" indent="0">
              <a:buNone/>
            </a:pPr>
            <a:r>
              <a:rPr lang="en-US" dirty="0" smtClean="0"/>
              <a:t>3. Dopamine </a:t>
            </a:r>
          </a:p>
          <a:p>
            <a:pPr marL="0" indent="0">
              <a:buNone/>
            </a:pPr>
            <a:r>
              <a:rPr lang="en-US" dirty="0" smtClean="0"/>
              <a:t>Type: Modulatory</a:t>
            </a:r>
          </a:p>
          <a:p>
            <a:pPr marL="0" indent="0">
              <a:buNone/>
            </a:pPr>
            <a:r>
              <a:rPr lang="en-US" dirty="0" smtClean="0"/>
              <a:t>Source: SNc</a:t>
            </a:r>
          </a:p>
          <a:p>
            <a:pPr marL="0" indent="0">
              <a:buNone/>
            </a:pPr>
            <a:r>
              <a:rPr lang="en-US" dirty="0" smtClean="0"/>
              <a:t>Receptors: D1 receptors </a:t>
            </a:r>
            <a:r>
              <a:rPr lang="en-US" dirty="0" smtClean="0">
                <a:sym typeface="Wingdings" pitchFamily="2" charset="2"/>
              </a:rPr>
              <a:t>stimulate direct pathway</a:t>
            </a:r>
          </a:p>
          <a:p>
            <a:pPr marL="0" indent="0">
              <a:buNone/>
            </a:pPr>
            <a:r>
              <a:rPr lang="en-US" dirty="0" smtClean="0">
                <a:sym typeface="Wingdings" pitchFamily="2" charset="2"/>
              </a:rPr>
              <a:t>D2 receptors  inhibit indirect pathway</a:t>
            </a:r>
          </a:p>
          <a:p>
            <a:pPr marL="0" indent="0">
              <a:buNone/>
            </a:pPr>
            <a:r>
              <a:rPr lang="en-US" dirty="0" smtClean="0">
                <a:sym typeface="Wingdings" pitchFamily="2" charset="2"/>
              </a:rPr>
              <a:t>Net effect  promote movement and motivated behavior</a:t>
            </a:r>
          </a:p>
          <a:p>
            <a:pPr marL="0" indent="0">
              <a:buNone/>
            </a:pPr>
            <a:r>
              <a:rPr lang="en-US" dirty="0" smtClean="0">
                <a:sym typeface="Wingdings" pitchFamily="2" charset="2"/>
              </a:rPr>
              <a:t>4. Acetylcholine </a:t>
            </a:r>
          </a:p>
          <a:p>
            <a:pPr marL="0" indent="0">
              <a:buNone/>
            </a:pPr>
            <a:r>
              <a:rPr lang="en-US" dirty="0" smtClean="0">
                <a:sym typeface="Wingdings" pitchFamily="2" charset="2"/>
              </a:rPr>
              <a:t>Type: Modulatory (mostly excitatory in the striatum)</a:t>
            </a:r>
          </a:p>
          <a:p>
            <a:pPr marL="0" indent="0">
              <a:buNone/>
            </a:pPr>
            <a:r>
              <a:rPr lang="en-US" dirty="0" smtClean="0">
                <a:sym typeface="Wingdings" pitchFamily="2" charset="2"/>
              </a:rPr>
              <a:t>Source: interneurons  in the striatum</a:t>
            </a:r>
          </a:p>
          <a:p>
            <a:pPr marL="0" indent="0">
              <a:buNone/>
            </a:pPr>
            <a:r>
              <a:rPr lang="en-US" dirty="0" smtClean="0">
                <a:sym typeface="Wingdings" pitchFamily="2" charset="2"/>
              </a:rPr>
              <a:t>Opposes dopamine effect</a:t>
            </a:r>
          </a:p>
          <a:p>
            <a:pPr marL="0" indent="0">
              <a:buNone/>
            </a:pPr>
            <a:r>
              <a:rPr lang="en-US" dirty="0" smtClean="0">
                <a:sym typeface="Wingdings" pitchFamily="2" charset="2"/>
              </a:rPr>
              <a:t>Promotes indirect pathway activity</a:t>
            </a:r>
          </a:p>
        </p:txBody>
      </p:sp>
    </p:spTree>
    <p:extLst>
      <p:ext uri="{BB962C8B-B14F-4D97-AF65-F5344CB8AC3E}">
        <p14:creationId xmlns:p14="http://schemas.microsoft.com/office/powerpoint/2010/main" val="11019095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marL="0" indent="0">
              <a:buNone/>
            </a:pPr>
            <a:r>
              <a:rPr lang="en-US" dirty="0" smtClean="0"/>
              <a:t>5. Serotonin </a:t>
            </a:r>
          </a:p>
          <a:p>
            <a:pPr marL="0" indent="0">
              <a:buNone/>
            </a:pPr>
            <a:r>
              <a:rPr lang="en-US" dirty="0" smtClean="0"/>
              <a:t>Type: Modulatory</a:t>
            </a:r>
          </a:p>
          <a:p>
            <a:pPr marL="0" indent="0">
              <a:buNone/>
            </a:pPr>
            <a:r>
              <a:rPr lang="en-US" dirty="0" smtClean="0"/>
              <a:t>Source: Raphe nuclei</a:t>
            </a:r>
          </a:p>
          <a:p>
            <a:pPr marL="0" indent="0">
              <a:buNone/>
            </a:pPr>
            <a:r>
              <a:rPr lang="en-US" dirty="0" smtClean="0"/>
              <a:t>Regulates mood, impulse control, and reward</a:t>
            </a:r>
          </a:p>
          <a:p>
            <a:pPr marL="0" indent="0">
              <a:buNone/>
            </a:pPr>
            <a:r>
              <a:rPr lang="en-US" dirty="0" smtClean="0"/>
              <a:t>Influences BG indirectly </a:t>
            </a:r>
          </a:p>
          <a:p>
            <a:pPr marL="0" indent="0">
              <a:buNone/>
            </a:pPr>
            <a:r>
              <a:rPr lang="en-US" dirty="0" smtClean="0"/>
              <a:t>6. Neuropeptides (Co-transmitters)</a:t>
            </a:r>
          </a:p>
          <a:p>
            <a:pPr marL="0" indent="0">
              <a:buNone/>
            </a:pPr>
            <a:r>
              <a:rPr lang="en-US" dirty="0" smtClean="0"/>
              <a:t>Substance P </a:t>
            </a:r>
            <a:r>
              <a:rPr lang="en-US" dirty="0" smtClean="0">
                <a:sym typeface="Wingdings" pitchFamily="2" charset="2"/>
              </a:rPr>
              <a:t> direct pathway</a:t>
            </a:r>
          </a:p>
          <a:p>
            <a:pPr marL="0" indent="0">
              <a:buNone/>
            </a:pPr>
            <a:r>
              <a:rPr lang="en-US" dirty="0" smtClean="0">
                <a:sym typeface="Wingdings" pitchFamily="2" charset="2"/>
              </a:rPr>
              <a:t>Encephalin  indirect pathway</a:t>
            </a:r>
          </a:p>
          <a:p>
            <a:pPr marL="0" indent="0">
              <a:buNone/>
            </a:pPr>
            <a:r>
              <a:rPr lang="en-US" dirty="0" smtClean="0">
                <a:sym typeface="Wingdings" pitchFamily="2" charset="2"/>
              </a:rPr>
              <a:t>Fine-tune signaling within the BG</a:t>
            </a:r>
            <a:endParaRPr lang="en-US" dirty="0"/>
          </a:p>
        </p:txBody>
      </p:sp>
    </p:spTree>
    <p:extLst>
      <p:ext uri="{BB962C8B-B14F-4D97-AF65-F5344CB8AC3E}">
        <p14:creationId xmlns:p14="http://schemas.microsoft.com/office/powerpoint/2010/main" val="33975166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DIRECT AND INDIRECT PATHWAYS</a:t>
            </a:r>
            <a:endParaRPr lang="en-US" b="1" dirty="0"/>
          </a:p>
        </p:txBody>
      </p:sp>
      <p:sp>
        <p:nvSpPr>
          <p:cNvPr id="3" name="Content Placeholder 2"/>
          <p:cNvSpPr>
            <a:spLocks noGrp="1"/>
          </p:cNvSpPr>
          <p:nvPr>
            <p:ph idx="1"/>
          </p:nvPr>
        </p:nvSpPr>
        <p:spPr/>
        <p:txBody>
          <a:bodyPr>
            <a:normAutofit fontScale="70000" lnSpcReduction="20000"/>
          </a:bodyPr>
          <a:lstStyle/>
          <a:p>
            <a:r>
              <a:rPr lang="en-US" dirty="0" smtClean="0"/>
              <a:t>DIRECT PATHWAY</a:t>
            </a:r>
          </a:p>
          <a:p>
            <a:r>
              <a:rPr lang="en-US" dirty="0" smtClean="0"/>
              <a:t>Facilitates movement</a:t>
            </a:r>
          </a:p>
          <a:p>
            <a:r>
              <a:rPr lang="en-US" dirty="0" smtClean="0"/>
              <a:t>Cortex </a:t>
            </a:r>
            <a:r>
              <a:rPr lang="en-US" dirty="0" smtClean="0">
                <a:sym typeface="Wingdings" pitchFamily="2" charset="2"/>
              </a:rPr>
              <a:t> Striatum  GPi  Thalamus activated  Cortex stimulated  Movement</a:t>
            </a:r>
          </a:p>
          <a:p>
            <a:endParaRPr lang="en-US" dirty="0" smtClean="0">
              <a:sym typeface="Wingdings" pitchFamily="2" charset="2"/>
            </a:endParaRPr>
          </a:p>
          <a:p>
            <a:r>
              <a:rPr lang="en-US" dirty="0" smtClean="0">
                <a:sym typeface="Wingdings" pitchFamily="2" charset="2"/>
              </a:rPr>
              <a:t>The cortex releases glutamine which stimulates the striatum. The neurotransmitter of the striatum is GABA. The striatum, having been strongly stimulated by glutamine from the cortex, exerts an inhibitory action via GABA on the GPi.</a:t>
            </a:r>
          </a:p>
          <a:p>
            <a:endParaRPr lang="en-US" dirty="0" smtClean="0">
              <a:sym typeface="Wingdings" pitchFamily="2" charset="2"/>
            </a:endParaRPr>
          </a:p>
          <a:p>
            <a:r>
              <a:rPr lang="en-US" dirty="0" smtClean="0">
                <a:sym typeface="Wingdings" pitchFamily="2" charset="2"/>
              </a:rPr>
              <a:t>The GPi naturally is an inhibitor of the Thalamus via its GABA neurotransmitter. But since the GPi has already been inhibited by the Striatum, it loses its inhibitory effect on the Thalamus (disinhibition), therefore freeing the Thalamus to exert excitatory effect on the cortex  </a:t>
            </a:r>
            <a:r>
              <a:rPr lang="en-US" dirty="0">
                <a:sym typeface="Wingdings" pitchFamily="2" charset="2"/>
              </a:rPr>
              <a:t>M</a:t>
            </a:r>
            <a:r>
              <a:rPr lang="en-US" dirty="0" smtClean="0">
                <a:sym typeface="Wingdings" pitchFamily="2" charset="2"/>
              </a:rPr>
              <a:t>ovement.</a:t>
            </a:r>
            <a:endParaRPr lang="en-US" dirty="0"/>
          </a:p>
        </p:txBody>
      </p:sp>
    </p:spTree>
    <p:extLst>
      <p:ext uri="{BB962C8B-B14F-4D97-AF65-F5344CB8AC3E}">
        <p14:creationId xmlns:p14="http://schemas.microsoft.com/office/powerpoint/2010/main" val="13067357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OUTLINE</a:t>
            </a:r>
            <a:endParaRPr lang="en-US" b="1" dirty="0"/>
          </a:p>
        </p:txBody>
      </p:sp>
      <p:sp>
        <p:nvSpPr>
          <p:cNvPr id="3" name="Content Placeholder 2"/>
          <p:cNvSpPr>
            <a:spLocks noGrp="1"/>
          </p:cNvSpPr>
          <p:nvPr>
            <p:ph idx="1"/>
          </p:nvPr>
        </p:nvSpPr>
        <p:spPr/>
        <p:txBody>
          <a:bodyPr>
            <a:normAutofit fontScale="92500" lnSpcReduction="10000"/>
          </a:bodyPr>
          <a:lstStyle/>
          <a:p>
            <a:pPr marL="457200" lvl="1" indent="0">
              <a:buNone/>
            </a:pPr>
            <a:r>
              <a:rPr lang="en-US" dirty="0" smtClean="0"/>
              <a:t>INTRODUCTION</a:t>
            </a:r>
          </a:p>
          <a:p>
            <a:pPr marL="457200" lvl="1" indent="0">
              <a:buNone/>
            </a:pPr>
            <a:r>
              <a:rPr lang="en-US" dirty="0" smtClean="0"/>
              <a:t>ANATOMY OF THE BASAL GANGLIA</a:t>
            </a:r>
          </a:p>
          <a:p>
            <a:pPr marL="457200" lvl="1" indent="0">
              <a:buNone/>
            </a:pPr>
            <a:r>
              <a:rPr lang="en-US" dirty="0" smtClean="0"/>
              <a:t>NEUROTRANSMITTERS INVOLVED</a:t>
            </a:r>
          </a:p>
          <a:p>
            <a:pPr marL="457200" lvl="1" indent="0">
              <a:buNone/>
            </a:pPr>
            <a:r>
              <a:rPr lang="en-US" dirty="0" smtClean="0"/>
              <a:t>DIRECT AND INDIRECT PATHWAYS</a:t>
            </a:r>
          </a:p>
          <a:p>
            <a:pPr marL="457200" lvl="1" indent="0">
              <a:buNone/>
            </a:pPr>
            <a:r>
              <a:rPr lang="en-US" dirty="0" smtClean="0"/>
              <a:t>BASAL GANGLIA CIRCUITS</a:t>
            </a:r>
          </a:p>
          <a:p>
            <a:pPr marL="457200" lvl="1" indent="0">
              <a:buNone/>
            </a:pPr>
            <a:r>
              <a:rPr lang="en-US" dirty="0" smtClean="0"/>
              <a:t>RELEVANT PSYCHIATRIC CONDITONS</a:t>
            </a:r>
          </a:p>
          <a:p>
            <a:pPr marL="457200" lvl="1" indent="0">
              <a:buNone/>
            </a:pPr>
            <a:r>
              <a:rPr lang="en-US" dirty="0" smtClean="0"/>
              <a:t>MOVEMENT DISORDERS WITH PSYCHIATRIC FEATURES</a:t>
            </a:r>
          </a:p>
          <a:p>
            <a:pPr marL="457200" lvl="1" indent="0">
              <a:buNone/>
            </a:pPr>
            <a:r>
              <a:rPr lang="en-US" dirty="0" smtClean="0"/>
              <a:t>PHARMACOLOGICAL IMPLICATIONS</a:t>
            </a:r>
          </a:p>
          <a:p>
            <a:pPr marL="457200" lvl="1" indent="0">
              <a:buNone/>
            </a:pPr>
            <a:r>
              <a:rPr lang="en-US" dirty="0" smtClean="0"/>
              <a:t>SUMMARY /</a:t>
            </a:r>
            <a:r>
              <a:rPr lang="en-US" dirty="0"/>
              <a:t> </a:t>
            </a:r>
            <a:r>
              <a:rPr lang="en-US" dirty="0" smtClean="0"/>
              <a:t>CONCLUSION</a:t>
            </a:r>
          </a:p>
          <a:p>
            <a:pPr marL="457200" lvl="1" indent="0">
              <a:buNone/>
            </a:pPr>
            <a:r>
              <a:rPr lang="en-US" dirty="0" smtClean="0"/>
              <a:t>REFERENCES</a:t>
            </a:r>
          </a:p>
          <a:p>
            <a:pPr marL="457200" lvl="1" indent="0">
              <a:buNone/>
            </a:pPr>
            <a:endParaRPr lang="en-US" dirty="0"/>
          </a:p>
        </p:txBody>
      </p:sp>
    </p:spTree>
    <p:extLst>
      <p:ext uri="{BB962C8B-B14F-4D97-AF65-F5344CB8AC3E}">
        <p14:creationId xmlns:p14="http://schemas.microsoft.com/office/powerpoint/2010/main" val="27758649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10000"/>
          </a:bodyPr>
          <a:lstStyle/>
          <a:p>
            <a:pPr marL="0" indent="0">
              <a:buNone/>
            </a:pPr>
            <a:r>
              <a:rPr lang="en-US" dirty="0" smtClean="0"/>
              <a:t>INDIRECT PATHWAY</a:t>
            </a:r>
          </a:p>
          <a:p>
            <a:pPr marL="0" indent="0">
              <a:buNone/>
            </a:pPr>
            <a:r>
              <a:rPr lang="en-US" dirty="0" smtClean="0"/>
              <a:t>Inhibits movement</a:t>
            </a:r>
          </a:p>
          <a:p>
            <a:pPr marL="0" indent="0">
              <a:buNone/>
            </a:pPr>
            <a:r>
              <a:rPr lang="en-US" dirty="0" smtClean="0"/>
              <a:t>Cortex </a:t>
            </a:r>
            <a:r>
              <a:rPr lang="en-US" dirty="0" smtClean="0">
                <a:sym typeface="Wingdings" pitchFamily="2" charset="2"/>
              </a:rPr>
              <a:t> Striatum  GPe  Subthalamic Nucleus  GPi  Thalamus inhibited  Cortex  Movement inhibited</a:t>
            </a:r>
          </a:p>
          <a:p>
            <a:pPr marL="0" indent="0">
              <a:buNone/>
            </a:pPr>
            <a:r>
              <a:rPr lang="en-US" dirty="0" smtClean="0">
                <a:sym typeface="Wingdings" pitchFamily="2" charset="2"/>
              </a:rPr>
              <a:t>The Cortex stimulates the Striatum via glutamate. The Striatum via its GABA inhibits the GPe. The GPe has less inhibitory effect on the Subthalamic nucleus. The Subthalamic nucleus naturally inhibits the GPi, but having been inhibited by the Subthalamic nucleus, it loses its inhibitory effect on the GPi. The GPi, now disinhibited, exerts powerful GABAnergic effect on the Thalamus, thereby inhibiting the Thalamic effect on the Cortex, leading to decreased movement or no movement at all. </a:t>
            </a:r>
            <a:endParaRPr lang="en-US" dirty="0"/>
          </a:p>
        </p:txBody>
      </p:sp>
    </p:spTree>
    <p:extLst>
      <p:ext uri="{BB962C8B-B14F-4D97-AF65-F5344CB8AC3E}">
        <p14:creationId xmlns:p14="http://schemas.microsoft.com/office/powerpoint/2010/main" val="32965531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marL="0" indent="0">
              <a:buNone/>
            </a:pPr>
            <a:r>
              <a:rPr lang="en-US" dirty="0" smtClean="0"/>
              <a:t>DOPAMINE MODULATION</a:t>
            </a:r>
          </a:p>
          <a:p>
            <a:pPr marL="0" indent="0">
              <a:buNone/>
            </a:pPr>
            <a:r>
              <a:rPr lang="en-US" dirty="0" smtClean="0"/>
              <a:t>Dopamine released from the SNc </a:t>
            </a:r>
          </a:p>
          <a:p>
            <a:r>
              <a:rPr lang="en-US" dirty="0" smtClean="0"/>
              <a:t>stimulates the direct pathway (D1 receptors) </a:t>
            </a:r>
            <a:r>
              <a:rPr lang="en-US" dirty="0" smtClean="0">
                <a:sym typeface="Wingdings" pitchFamily="2" charset="2"/>
              </a:rPr>
              <a:t> increased movement.</a:t>
            </a:r>
          </a:p>
          <a:p>
            <a:r>
              <a:rPr lang="en-US" dirty="0" smtClean="0">
                <a:sym typeface="Wingdings" pitchFamily="2" charset="2"/>
              </a:rPr>
              <a:t>Inhibits the indirect pathway (D2 receptors)  increased movement.</a:t>
            </a:r>
          </a:p>
          <a:p>
            <a:r>
              <a:rPr lang="en-US" dirty="0" smtClean="0">
                <a:sym typeface="Wingdings" pitchFamily="2" charset="2"/>
              </a:rPr>
              <a:t>Net effect: dopamine promotes movements. 9</a:t>
            </a:r>
          </a:p>
          <a:p>
            <a:pPr marL="0" indent="0">
              <a:buNone/>
            </a:pPr>
            <a:endParaRPr lang="en-US" dirty="0"/>
          </a:p>
        </p:txBody>
      </p:sp>
    </p:spTree>
    <p:extLst>
      <p:ext uri="{BB962C8B-B14F-4D97-AF65-F5344CB8AC3E}">
        <p14:creationId xmlns:p14="http://schemas.microsoft.com/office/powerpoint/2010/main" val="22993596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BASAL GANGLIA CIRCUITS</a:t>
            </a:r>
            <a:endParaRPr lang="en-US" b="1" dirty="0"/>
          </a:p>
        </p:txBody>
      </p:sp>
      <p:sp>
        <p:nvSpPr>
          <p:cNvPr id="3" name="Content Placeholder 2"/>
          <p:cNvSpPr>
            <a:spLocks noGrp="1"/>
          </p:cNvSpPr>
          <p:nvPr>
            <p:ph idx="1"/>
          </p:nvPr>
        </p:nvSpPr>
        <p:spPr/>
        <p:txBody>
          <a:bodyPr>
            <a:normAutofit fontScale="92500"/>
          </a:bodyPr>
          <a:lstStyle/>
          <a:p>
            <a:pPr marL="0" indent="0">
              <a:buNone/>
            </a:pPr>
            <a:r>
              <a:rPr lang="en-US" dirty="0" smtClean="0"/>
              <a:t>The BG circuits are organized loops that connect the cortex, basal ganglia nuclei, and thalamus, and then return to the Cortex. These circuits regulate movement, cognition, emotion and behavior, which is why they are very relevant in psychiatry.</a:t>
            </a:r>
          </a:p>
          <a:p>
            <a:pPr marL="0" indent="0">
              <a:buNone/>
            </a:pPr>
            <a:r>
              <a:rPr lang="en-US" dirty="0" smtClean="0"/>
              <a:t>The </a:t>
            </a:r>
            <a:r>
              <a:rPr lang="en-US" dirty="0" err="1" smtClean="0"/>
              <a:t>Cortico</a:t>
            </a:r>
            <a:r>
              <a:rPr lang="en-US" dirty="0" smtClean="0"/>
              <a:t>-Basal Ganglia-</a:t>
            </a:r>
            <a:r>
              <a:rPr lang="en-US" dirty="0" err="1" smtClean="0"/>
              <a:t>Thalamo</a:t>
            </a:r>
            <a:r>
              <a:rPr lang="en-US" dirty="0" smtClean="0"/>
              <a:t>-Cortical loops</a:t>
            </a:r>
          </a:p>
          <a:p>
            <a:pPr marL="0" indent="0">
              <a:buNone/>
            </a:pPr>
            <a:r>
              <a:rPr lang="en-US" dirty="0" smtClean="0"/>
              <a:t>All the circuits follow this general pathway:</a:t>
            </a:r>
          </a:p>
          <a:p>
            <a:pPr marL="0" indent="0">
              <a:buNone/>
            </a:pPr>
            <a:r>
              <a:rPr lang="en-US" dirty="0" smtClean="0"/>
              <a:t>Cortex </a:t>
            </a:r>
            <a:r>
              <a:rPr lang="en-US" dirty="0" smtClean="0">
                <a:sym typeface="Wingdings" pitchFamily="2" charset="2"/>
              </a:rPr>
              <a:t>BG Thalamus  Cortex</a:t>
            </a:r>
            <a:endParaRPr lang="en-US" dirty="0"/>
          </a:p>
        </p:txBody>
      </p:sp>
    </p:spTree>
    <p:extLst>
      <p:ext uri="{BB962C8B-B14F-4D97-AF65-F5344CB8AC3E}">
        <p14:creationId xmlns:p14="http://schemas.microsoft.com/office/powerpoint/2010/main" val="25159395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r>
              <a:rPr lang="en-US" dirty="0" smtClean="0"/>
              <a:t>They are parallel, segregated and functionally specialized.</a:t>
            </a:r>
          </a:p>
          <a:p>
            <a:pPr marL="514350" indent="-514350">
              <a:buAutoNum type="alphaUcPeriod"/>
            </a:pPr>
            <a:r>
              <a:rPr lang="en-US" dirty="0" smtClean="0"/>
              <a:t>Motor Circuit</a:t>
            </a:r>
          </a:p>
          <a:p>
            <a:pPr marL="0" indent="0">
              <a:buNone/>
            </a:pPr>
            <a:r>
              <a:rPr lang="en-US" dirty="0" smtClean="0"/>
              <a:t>Function: control of voluntary movements</a:t>
            </a:r>
          </a:p>
          <a:p>
            <a:pPr marL="0" indent="0">
              <a:buNone/>
            </a:pPr>
            <a:r>
              <a:rPr lang="en-US" dirty="0" smtClean="0"/>
              <a:t>Pathway:</a:t>
            </a:r>
          </a:p>
          <a:p>
            <a:pPr marL="0" indent="0">
              <a:buNone/>
            </a:pPr>
            <a:r>
              <a:rPr lang="en-US" dirty="0" smtClean="0"/>
              <a:t>Motor Cortex </a:t>
            </a:r>
            <a:r>
              <a:rPr lang="en-US" dirty="0" smtClean="0">
                <a:sym typeface="Wingdings" pitchFamily="2" charset="2"/>
              </a:rPr>
              <a:t> Putamen  Globus pallidus / Substantia nigra Thalamus  Motor Cortex</a:t>
            </a:r>
          </a:p>
          <a:p>
            <a:pPr marL="0" indent="0">
              <a:buNone/>
            </a:pPr>
            <a:r>
              <a:rPr lang="en-US" dirty="0" smtClean="0">
                <a:sym typeface="Wingdings" pitchFamily="2" charset="2"/>
              </a:rPr>
              <a:t>Clinical relevance</a:t>
            </a:r>
          </a:p>
          <a:p>
            <a:pPr marL="0" indent="0">
              <a:buNone/>
            </a:pPr>
            <a:r>
              <a:rPr lang="en-US" dirty="0" smtClean="0">
                <a:sym typeface="Wingdings" pitchFamily="2" charset="2"/>
              </a:rPr>
              <a:t>Dysfunction  Parkinson’s disease, Huntington’s disease</a:t>
            </a:r>
          </a:p>
        </p:txBody>
      </p:sp>
    </p:spTree>
    <p:extLst>
      <p:ext uri="{BB962C8B-B14F-4D97-AF65-F5344CB8AC3E}">
        <p14:creationId xmlns:p14="http://schemas.microsoft.com/office/powerpoint/2010/main" val="30130832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marL="0" indent="0">
              <a:buNone/>
            </a:pPr>
            <a:r>
              <a:rPr lang="en-US" dirty="0" smtClean="0"/>
              <a:t>B. Associative (Cognitive) Circuit</a:t>
            </a:r>
          </a:p>
          <a:p>
            <a:pPr marL="0" indent="0">
              <a:buNone/>
            </a:pPr>
            <a:r>
              <a:rPr lang="en-US" dirty="0" smtClean="0"/>
              <a:t>Function: executive functions (planning, decision making)</a:t>
            </a:r>
          </a:p>
          <a:p>
            <a:pPr marL="0" indent="0">
              <a:buNone/>
            </a:pPr>
            <a:r>
              <a:rPr lang="en-US" dirty="0" smtClean="0"/>
              <a:t>Pathway: </a:t>
            </a:r>
          </a:p>
          <a:p>
            <a:pPr marL="0" indent="0">
              <a:buNone/>
            </a:pPr>
            <a:r>
              <a:rPr lang="en-US" dirty="0" smtClean="0"/>
              <a:t>Dorsolateral Prefrontal Cortex (DLPFC) </a:t>
            </a:r>
            <a:r>
              <a:rPr lang="en-US" dirty="0" smtClean="0">
                <a:sym typeface="Wingdings" pitchFamily="2" charset="2"/>
              </a:rPr>
              <a:t> Caudate nucleus  Globus pallidus  Thalamus  DLPFC.</a:t>
            </a:r>
          </a:p>
          <a:p>
            <a:pPr marL="0" indent="0">
              <a:buNone/>
            </a:pPr>
            <a:r>
              <a:rPr lang="en-US" dirty="0" smtClean="0">
                <a:sym typeface="Wingdings" pitchFamily="2" charset="2"/>
              </a:rPr>
              <a:t>Clinical relevance</a:t>
            </a:r>
          </a:p>
          <a:p>
            <a:pPr marL="0" indent="0">
              <a:buNone/>
            </a:pPr>
            <a:r>
              <a:rPr lang="en-US" dirty="0" smtClean="0">
                <a:sym typeface="Wingdings" pitchFamily="2" charset="2"/>
              </a:rPr>
              <a:t>Impairment seen in schizophrenia and ADHD.</a:t>
            </a:r>
          </a:p>
        </p:txBody>
      </p:sp>
    </p:spTree>
    <p:extLst>
      <p:ext uri="{BB962C8B-B14F-4D97-AF65-F5344CB8AC3E}">
        <p14:creationId xmlns:p14="http://schemas.microsoft.com/office/powerpoint/2010/main" val="30338935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dirty="0" smtClean="0"/>
              <a:t>C. Limbic Circuit</a:t>
            </a:r>
          </a:p>
          <a:p>
            <a:pPr marL="0" indent="0">
              <a:buNone/>
            </a:pPr>
            <a:r>
              <a:rPr lang="en-US" dirty="0" smtClean="0"/>
              <a:t>Function: emotion, motivation, reward</a:t>
            </a:r>
          </a:p>
          <a:p>
            <a:pPr marL="0" indent="0">
              <a:buNone/>
            </a:pPr>
            <a:r>
              <a:rPr lang="en-US" dirty="0" smtClean="0"/>
              <a:t>Pathway: </a:t>
            </a:r>
          </a:p>
          <a:p>
            <a:pPr marL="0" indent="0">
              <a:buNone/>
            </a:pPr>
            <a:r>
              <a:rPr lang="en-US" dirty="0" smtClean="0"/>
              <a:t>Anterior Cingulate Cortex </a:t>
            </a:r>
            <a:r>
              <a:rPr lang="en-US" dirty="0" smtClean="0">
                <a:sym typeface="Wingdings" pitchFamily="2" charset="2"/>
              </a:rPr>
              <a:t> Orbitofrontal Cortex  Nucleus Accumbens  Ventral </a:t>
            </a:r>
            <a:r>
              <a:rPr lang="en-US" dirty="0" err="1" smtClean="0">
                <a:sym typeface="Wingdings" pitchFamily="2" charset="2"/>
              </a:rPr>
              <a:t>Pallidum</a:t>
            </a:r>
            <a:r>
              <a:rPr lang="en-US" dirty="0" smtClean="0">
                <a:sym typeface="Wingdings" pitchFamily="2" charset="2"/>
              </a:rPr>
              <a:t>  Cortex</a:t>
            </a:r>
          </a:p>
          <a:p>
            <a:pPr marL="0" indent="0">
              <a:buNone/>
            </a:pPr>
            <a:r>
              <a:rPr lang="en-US" dirty="0" smtClean="0">
                <a:sym typeface="Wingdings" pitchFamily="2" charset="2"/>
              </a:rPr>
              <a:t>Clinical relevance</a:t>
            </a:r>
          </a:p>
          <a:p>
            <a:pPr marL="0" indent="0">
              <a:buNone/>
            </a:pPr>
            <a:r>
              <a:rPr lang="en-US" dirty="0" smtClean="0">
                <a:sym typeface="Wingdings" pitchFamily="2" charset="2"/>
              </a:rPr>
              <a:t>Depression</a:t>
            </a:r>
          </a:p>
          <a:p>
            <a:pPr marL="0" indent="0">
              <a:buNone/>
            </a:pPr>
            <a:r>
              <a:rPr lang="en-US" dirty="0" smtClean="0">
                <a:sym typeface="Wingdings" pitchFamily="2" charset="2"/>
              </a:rPr>
              <a:t>OCD</a:t>
            </a:r>
          </a:p>
          <a:p>
            <a:pPr marL="0" indent="0">
              <a:buNone/>
            </a:pPr>
            <a:r>
              <a:rPr lang="en-US" dirty="0" smtClean="0">
                <a:sym typeface="Wingdings" pitchFamily="2" charset="2"/>
              </a:rPr>
              <a:t>Addiction</a:t>
            </a:r>
            <a:endParaRPr lang="en-US" dirty="0"/>
          </a:p>
        </p:txBody>
      </p:sp>
    </p:spTree>
    <p:extLst>
      <p:ext uri="{BB962C8B-B14F-4D97-AF65-F5344CB8AC3E}">
        <p14:creationId xmlns:p14="http://schemas.microsoft.com/office/powerpoint/2010/main" val="18203855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dirty="0" smtClean="0"/>
              <a:t>D. </a:t>
            </a:r>
            <a:r>
              <a:rPr lang="en-US" dirty="0" err="1" smtClean="0"/>
              <a:t>Oculomotor</a:t>
            </a:r>
            <a:r>
              <a:rPr lang="en-US" dirty="0" smtClean="0"/>
              <a:t> Circuit</a:t>
            </a:r>
          </a:p>
          <a:p>
            <a:pPr marL="0" indent="0">
              <a:buNone/>
            </a:pPr>
            <a:r>
              <a:rPr lang="en-US" dirty="0" smtClean="0"/>
              <a:t>Function: control of eye movement</a:t>
            </a:r>
          </a:p>
          <a:p>
            <a:pPr marL="0" indent="0">
              <a:buNone/>
            </a:pPr>
            <a:r>
              <a:rPr lang="en-US" dirty="0" smtClean="0"/>
              <a:t>Pathway: </a:t>
            </a:r>
          </a:p>
          <a:p>
            <a:pPr marL="0" indent="0">
              <a:buNone/>
            </a:pPr>
            <a:r>
              <a:rPr lang="en-US" dirty="0" smtClean="0"/>
              <a:t>Frontal </a:t>
            </a:r>
            <a:r>
              <a:rPr lang="en-US" dirty="0" err="1" smtClean="0"/>
              <a:t>Eyefields</a:t>
            </a:r>
            <a:r>
              <a:rPr lang="en-US" dirty="0" smtClean="0"/>
              <a:t> </a:t>
            </a:r>
            <a:r>
              <a:rPr lang="en-US" dirty="0" smtClean="0">
                <a:sym typeface="Wingdings" pitchFamily="2" charset="2"/>
              </a:rPr>
              <a:t> Caudate nucleus Globus pallidus  Thalamus  Cortex</a:t>
            </a:r>
          </a:p>
          <a:p>
            <a:pPr marL="0" indent="0">
              <a:buNone/>
            </a:pPr>
            <a:r>
              <a:rPr lang="en-US" dirty="0" smtClean="0">
                <a:sym typeface="Wingdings" pitchFamily="2" charset="2"/>
              </a:rPr>
              <a:t>Clinical relevance</a:t>
            </a:r>
          </a:p>
          <a:p>
            <a:pPr marL="0" indent="0">
              <a:buNone/>
            </a:pPr>
            <a:r>
              <a:rPr lang="en-US" dirty="0" smtClean="0">
                <a:sym typeface="Wingdings" pitchFamily="2" charset="2"/>
              </a:rPr>
              <a:t>Affects saccadic eye movements</a:t>
            </a:r>
          </a:p>
          <a:p>
            <a:pPr marL="0" indent="0">
              <a:buNone/>
            </a:pPr>
            <a:r>
              <a:rPr lang="en-US" dirty="0" smtClean="0">
                <a:sym typeface="Wingdings" pitchFamily="2" charset="2"/>
              </a:rPr>
              <a:t>Seen in Schizophrenia and Parkinson’s disease.</a:t>
            </a:r>
            <a:endParaRPr lang="en-US" dirty="0"/>
          </a:p>
        </p:txBody>
      </p:sp>
    </p:spTree>
    <p:extLst>
      <p:ext uri="{BB962C8B-B14F-4D97-AF65-F5344CB8AC3E}">
        <p14:creationId xmlns:p14="http://schemas.microsoft.com/office/powerpoint/2010/main" val="36039272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the Cortex and Thalamus</a:t>
            </a:r>
            <a:endParaRPr lang="en-US" dirty="0"/>
          </a:p>
        </p:txBody>
      </p:sp>
      <p:sp>
        <p:nvSpPr>
          <p:cNvPr id="3" name="Content Placeholder 2"/>
          <p:cNvSpPr>
            <a:spLocks noGrp="1"/>
          </p:cNvSpPr>
          <p:nvPr>
            <p:ph idx="1"/>
          </p:nvPr>
        </p:nvSpPr>
        <p:spPr/>
        <p:txBody>
          <a:bodyPr>
            <a:normAutofit fontScale="92500"/>
          </a:bodyPr>
          <a:lstStyle/>
          <a:p>
            <a:r>
              <a:rPr lang="en-US" dirty="0" smtClean="0"/>
              <a:t>The Thalamus and Cortex are essential components of the CBGTC circuits, acting as the input (cortex) and relay /output (thalamus) that shape movement, cognition and emotion.</a:t>
            </a:r>
          </a:p>
          <a:p>
            <a:pPr marL="0" indent="0">
              <a:buNone/>
            </a:pPr>
            <a:r>
              <a:rPr lang="en-US" dirty="0" smtClean="0"/>
              <a:t>1. Cortex (Planner and decision maker)</a:t>
            </a:r>
          </a:p>
          <a:p>
            <a:pPr marL="514350" indent="-514350">
              <a:buAutoNum type="alphaLcPeriod"/>
            </a:pPr>
            <a:r>
              <a:rPr lang="en-US" dirty="0" smtClean="0"/>
              <a:t>Input station to BG</a:t>
            </a:r>
          </a:p>
          <a:p>
            <a:pPr marL="0" indent="0">
              <a:buNone/>
            </a:pPr>
            <a:r>
              <a:rPr lang="en-US" dirty="0" smtClean="0"/>
              <a:t>The cerebral cortex provides the main excitatory (glutamatergic) input to the BG. It initiates and plans action (motor, cognitive, emotion)</a:t>
            </a:r>
            <a:endParaRPr lang="en-US" dirty="0"/>
          </a:p>
        </p:txBody>
      </p:sp>
    </p:spTree>
    <p:extLst>
      <p:ext uri="{BB962C8B-B14F-4D97-AF65-F5344CB8AC3E}">
        <p14:creationId xmlns:p14="http://schemas.microsoft.com/office/powerpoint/2010/main" val="4403881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dirty="0" smtClean="0"/>
              <a:t>b. Executive control and integration</a:t>
            </a:r>
          </a:p>
          <a:p>
            <a:pPr marL="0" indent="0">
              <a:buNone/>
            </a:pPr>
            <a:r>
              <a:rPr lang="en-US" dirty="0" smtClean="0"/>
              <a:t>Cortex plans voluntary movements</a:t>
            </a:r>
          </a:p>
          <a:p>
            <a:r>
              <a:rPr lang="en-US" dirty="0" smtClean="0"/>
              <a:t>Handles decision making and working memory</a:t>
            </a:r>
          </a:p>
          <a:p>
            <a:r>
              <a:rPr lang="en-US" dirty="0" smtClean="0"/>
              <a:t>Regulates emotional responses</a:t>
            </a:r>
          </a:p>
          <a:p>
            <a:pPr marL="0" indent="0">
              <a:buNone/>
            </a:pPr>
            <a:r>
              <a:rPr lang="en-US" dirty="0" smtClean="0"/>
              <a:t>Especially important in </a:t>
            </a:r>
          </a:p>
          <a:p>
            <a:r>
              <a:rPr lang="en-US" dirty="0" smtClean="0"/>
              <a:t>Schizophrenia (executive </a:t>
            </a:r>
            <a:r>
              <a:rPr lang="en-US" dirty="0" smtClean="0"/>
              <a:t>dysfunction</a:t>
            </a:r>
            <a:r>
              <a:rPr lang="en-US" dirty="0" smtClean="0"/>
              <a:t>)</a:t>
            </a:r>
          </a:p>
          <a:p>
            <a:r>
              <a:rPr lang="en-US" dirty="0" smtClean="0"/>
              <a:t>ADHD (poor attention control)</a:t>
            </a:r>
            <a:endParaRPr lang="en-US" dirty="0"/>
          </a:p>
        </p:txBody>
      </p:sp>
    </p:spTree>
    <p:extLst>
      <p:ext uri="{BB962C8B-B14F-4D97-AF65-F5344CB8AC3E}">
        <p14:creationId xmlns:p14="http://schemas.microsoft.com/office/powerpoint/2010/main" val="38077217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marL="0" indent="0">
              <a:buNone/>
            </a:pPr>
            <a:r>
              <a:rPr lang="en-US" dirty="0" smtClean="0"/>
              <a:t>c. Target of feedback Loop</a:t>
            </a:r>
          </a:p>
          <a:p>
            <a:pPr marL="0" indent="0">
              <a:buNone/>
            </a:pPr>
            <a:r>
              <a:rPr lang="en-US" dirty="0" smtClean="0"/>
              <a:t>After processing in the BG and thalamus, signals return to the cortex to:</a:t>
            </a:r>
          </a:p>
          <a:p>
            <a:r>
              <a:rPr lang="en-US" dirty="0" smtClean="0"/>
              <a:t>Refine action</a:t>
            </a:r>
          </a:p>
          <a:p>
            <a:r>
              <a:rPr lang="en-US" dirty="0" smtClean="0"/>
              <a:t>Suppress inappropriate responses</a:t>
            </a:r>
          </a:p>
          <a:p>
            <a:pPr marL="0" indent="0">
              <a:buNone/>
            </a:pPr>
            <a:r>
              <a:rPr lang="en-US" dirty="0" smtClean="0"/>
              <a:t>2. Thalamus</a:t>
            </a:r>
          </a:p>
          <a:p>
            <a:pPr marL="0" indent="0">
              <a:buNone/>
            </a:pPr>
            <a:r>
              <a:rPr lang="en-US" dirty="0" smtClean="0"/>
              <a:t>a. Relay station back to Cortex</a:t>
            </a:r>
          </a:p>
          <a:p>
            <a:pPr marL="0" indent="0">
              <a:buNone/>
            </a:pPr>
            <a:r>
              <a:rPr lang="en-US" dirty="0" smtClean="0"/>
              <a:t>The thalamus receives output from the BG (via the GPi / SNr) and sends it back to the cortex.</a:t>
            </a:r>
          </a:p>
          <a:p>
            <a:pPr marL="0" indent="0">
              <a:buNone/>
            </a:pPr>
            <a:r>
              <a:rPr lang="en-US" dirty="0" smtClean="0"/>
              <a:t>It acts as a gatekeeper of information flow.</a:t>
            </a:r>
          </a:p>
          <a:p>
            <a:pPr marL="0" indent="0">
              <a:buNone/>
            </a:pPr>
            <a:endParaRPr lang="en-US" dirty="0"/>
          </a:p>
        </p:txBody>
      </p:sp>
    </p:spTree>
    <p:extLst>
      <p:ext uri="{BB962C8B-B14F-4D97-AF65-F5344CB8AC3E}">
        <p14:creationId xmlns:p14="http://schemas.microsoft.com/office/powerpoint/2010/main" val="10839329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OBJECTIVES OF THE PRESENTATION</a:t>
            </a:r>
            <a:endParaRPr lang="en-US" b="1"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At the end of this presentation, we should be able to :</a:t>
            </a:r>
          </a:p>
          <a:p>
            <a:r>
              <a:rPr lang="en-US" dirty="0" smtClean="0"/>
              <a:t>Describe the anatomy of the basal ganglia</a:t>
            </a:r>
          </a:p>
          <a:p>
            <a:r>
              <a:rPr lang="en-US" dirty="0" smtClean="0"/>
              <a:t>Discuss the neurotransmitters involved</a:t>
            </a:r>
          </a:p>
          <a:p>
            <a:r>
              <a:rPr lang="en-US" dirty="0"/>
              <a:t>Explain the functional circuits of the basal </a:t>
            </a:r>
            <a:r>
              <a:rPr lang="en-US" dirty="0" smtClean="0"/>
              <a:t>ganglia</a:t>
            </a:r>
          </a:p>
          <a:p>
            <a:r>
              <a:rPr lang="en-US" dirty="0" smtClean="0"/>
              <a:t>Relate basal ganglia dysfunction to psychiatric disorders</a:t>
            </a:r>
            <a:endParaRPr lang="en-US" dirty="0"/>
          </a:p>
          <a:p>
            <a:r>
              <a:rPr lang="en-US" dirty="0" smtClean="0"/>
              <a:t>Explain the role of the basal ganglia in movement disorders with psychiatric features</a:t>
            </a:r>
          </a:p>
          <a:p>
            <a:r>
              <a:rPr lang="en-US" dirty="0" smtClean="0"/>
              <a:t>Identify clinical implications</a:t>
            </a:r>
          </a:p>
          <a:p>
            <a:r>
              <a:rPr lang="en-US" dirty="0" smtClean="0"/>
              <a:t>Apply knowledge to clinical practice</a:t>
            </a:r>
            <a:endParaRPr lang="en-US" dirty="0"/>
          </a:p>
        </p:txBody>
      </p:sp>
    </p:spTree>
    <p:extLst>
      <p:ext uri="{BB962C8B-B14F-4D97-AF65-F5344CB8AC3E}">
        <p14:creationId xmlns:p14="http://schemas.microsoft.com/office/powerpoint/2010/main" val="36223078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marL="0" indent="0">
              <a:buNone/>
            </a:pPr>
            <a:r>
              <a:rPr lang="en-US" dirty="0" smtClean="0"/>
              <a:t>b. Modulation </a:t>
            </a:r>
          </a:p>
          <a:p>
            <a:pPr marL="0" indent="0">
              <a:buNone/>
            </a:pPr>
            <a:r>
              <a:rPr lang="en-US" dirty="0" smtClean="0"/>
              <a:t>The thalamus determines whether signals:</a:t>
            </a:r>
          </a:p>
          <a:p>
            <a:r>
              <a:rPr lang="en-US" dirty="0" smtClean="0"/>
              <a:t>Pass through (facilitation) </a:t>
            </a:r>
            <a:r>
              <a:rPr lang="en-US" dirty="0" smtClean="0">
                <a:sym typeface="Wingdings" pitchFamily="2" charset="2"/>
              </a:rPr>
              <a:t> movement / thought occurs</a:t>
            </a:r>
          </a:p>
          <a:p>
            <a:r>
              <a:rPr lang="en-US" dirty="0" smtClean="0">
                <a:sym typeface="Wingdings" pitchFamily="2" charset="2"/>
              </a:rPr>
              <a:t>Are suppressed (inhibition) movement / thought blocked.</a:t>
            </a:r>
          </a:p>
          <a:p>
            <a:pPr marL="0" indent="0">
              <a:buNone/>
            </a:pPr>
            <a:r>
              <a:rPr lang="en-US" dirty="0" smtClean="0">
                <a:sym typeface="Wingdings" pitchFamily="2" charset="2"/>
              </a:rPr>
              <a:t>This gating is controlled by the BG</a:t>
            </a:r>
          </a:p>
          <a:p>
            <a:r>
              <a:rPr lang="en-US" dirty="0" smtClean="0">
                <a:sym typeface="Wingdings" pitchFamily="2" charset="2"/>
              </a:rPr>
              <a:t>Direct pathway  thalamus activated</a:t>
            </a:r>
          </a:p>
          <a:p>
            <a:r>
              <a:rPr lang="en-US" dirty="0" smtClean="0">
                <a:sym typeface="Wingdings" pitchFamily="2" charset="2"/>
              </a:rPr>
              <a:t>Indirect pathway  thalamus inhibited</a:t>
            </a:r>
            <a:endParaRPr lang="en-US" dirty="0"/>
          </a:p>
        </p:txBody>
      </p:sp>
    </p:spTree>
    <p:extLst>
      <p:ext uri="{BB962C8B-B14F-4D97-AF65-F5344CB8AC3E}">
        <p14:creationId xmlns:p14="http://schemas.microsoft.com/office/powerpoint/2010/main" val="5218748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a:bodyPr>
          <a:lstStyle/>
          <a:p>
            <a:pPr marL="0" indent="0">
              <a:buNone/>
            </a:pPr>
            <a:r>
              <a:rPr lang="en-US" dirty="0" smtClean="0"/>
              <a:t>c. Regulation of motor, cognitive and limbic output</a:t>
            </a:r>
          </a:p>
          <a:p>
            <a:pPr marL="0" indent="0">
              <a:buNone/>
            </a:pPr>
            <a:r>
              <a:rPr lang="en-US" dirty="0" smtClean="0"/>
              <a:t>Different thalamic nuclei correspond to different circuits:</a:t>
            </a:r>
          </a:p>
          <a:p>
            <a:r>
              <a:rPr lang="en-US" dirty="0" smtClean="0"/>
              <a:t>Motor </a:t>
            </a:r>
            <a:r>
              <a:rPr lang="en-US" dirty="0" smtClean="0">
                <a:sym typeface="Wingdings" pitchFamily="2" charset="2"/>
              </a:rPr>
              <a:t> Ventral Anterior / Ventral Lateral nuclei</a:t>
            </a:r>
          </a:p>
          <a:p>
            <a:r>
              <a:rPr lang="en-US" dirty="0" smtClean="0">
                <a:sym typeface="Wingdings" pitchFamily="2" charset="2"/>
              </a:rPr>
              <a:t>Cognitive  </a:t>
            </a:r>
            <a:r>
              <a:rPr lang="en-US" dirty="0" err="1" smtClean="0">
                <a:sym typeface="Wingdings" pitchFamily="2" charset="2"/>
              </a:rPr>
              <a:t>Mediodorsal</a:t>
            </a:r>
            <a:r>
              <a:rPr lang="en-US" dirty="0" smtClean="0">
                <a:sym typeface="Wingdings" pitchFamily="2" charset="2"/>
              </a:rPr>
              <a:t> nucleus</a:t>
            </a:r>
          </a:p>
          <a:p>
            <a:r>
              <a:rPr lang="en-US" dirty="0" smtClean="0">
                <a:sym typeface="Wingdings" pitchFamily="2" charset="2"/>
              </a:rPr>
              <a:t>Limbic  Anterior nuclei</a:t>
            </a:r>
          </a:p>
          <a:p>
            <a:pPr marL="0" indent="0">
              <a:buNone/>
            </a:pPr>
            <a:r>
              <a:rPr lang="en-US" dirty="0" smtClean="0">
                <a:sym typeface="Wingdings" pitchFamily="2" charset="2"/>
              </a:rPr>
              <a:t>Dysfunctions lead to:</a:t>
            </a:r>
          </a:p>
          <a:p>
            <a:r>
              <a:rPr lang="en-US" dirty="0" smtClean="0">
                <a:sym typeface="Wingdings" pitchFamily="2" charset="2"/>
              </a:rPr>
              <a:t>Parkinson’s disease (reduced thalamic activation)</a:t>
            </a:r>
          </a:p>
          <a:p>
            <a:r>
              <a:rPr lang="en-US" dirty="0" smtClean="0">
                <a:sym typeface="Wingdings" pitchFamily="2" charset="2"/>
              </a:rPr>
              <a:t>OCD (excess loop activity</a:t>
            </a:r>
          </a:p>
          <a:p>
            <a:r>
              <a:rPr lang="en-US" dirty="0" smtClean="0">
                <a:sym typeface="Wingdings" pitchFamily="2" charset="2"/>
              </a:rPr>
              <a:t>Depression (limbic </a:t>
            </a:r>
            <a:r>
              <a:rPr lang="en-US" dirty="0" err="1" smtClean="0">
                <a:sym typeface="Wingdings" pitchFamily="2" charset="2"/>
              </a:rPr>
              <a:t>dysregulation</a:t>
            </a:r>
            <a:r>
              <a:rPr lang="en-US" dirty="0" smtClean="0">
                <a:sym typeface="Wingdings" pitchFamily="2" charset="2"/>
              </a:rPr>
              <a:t>)</a:t>
            </a:r>
            <a:endParaRPr lang="en-US" dirty="0"/>
          </a:p>
        </p:txBody>
      </p:sp>
    </p:spTree>
    <p:extLst>
      <p:ext uri="{BB962C8B-B14F-4D97-AF65-F5344CB8AC3E}">
        <p14:creationId xmlns:p14="http://schemas.microsoft.com/office/powerpoint/2010/main" val="27492675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RELEVANT PSYCHIATRIC CONDITIONS</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t>The BG, especially the </a:t>
            </a:r>
            <a:r>
              <a:rPr lang="en-US" dirty="0" err="1" smtClean="0"/>
              <a:t>cortico</a:t>
            </a:r>
            <a:r>
              <a:rPr lang="en-US" dirty="0" smtClean="0"/>
              <a:t>-striatal-</a:t>
            </a:r>
            <a:r>
              <a:rPr lang="en-US" dirty="0" err="1" smtClean="0"/>
              <a:t>thalamo</a:t>
            </a:r>
            <a:r>
              <a:rPr lang="en-US" dirty="0" smtClean="0"/>
              <a:t>-cortical circuits, play a central role in multiple psychiatric conditions through </a:t>
            </a:r>
            <a:r>
              <a:rPr lang="en-US" dirty="0" err="1" smtClean="0"/>
              <a:t>dysregulation</a:t>
            </a:r>
            <a:r>
              <a:rPr lang="en-US" dirty="0" smtClean="0"/>
              <a:t> of dopamine and related neurotransmitters</a:t>
            </a:r>
          </a:p>
          <a:p>
            <a:pPr marL="514350" indent="-514350">
              <a:buAutoNum type="alphaUcPeriod"/>
            </a:pPr>
            <a:r>
              <a:rPr lang="en-US" dirty="0" smtClean="0"/>
              <a:t>Schizophrenia</a:t>
            </a:r>
          </a:p>
          <a:p>
            <a:r>
              <a:rPr lang="en-US" dirty="0" smtClean="0"/>
              <a:t>Dopamine </a:t>
            </a:r>
            <a:r>
              <a:rPr lang="en-US" dirty="0" err="1" smtClean="0"/>
              <a:t>dysregulation</a:t>
            </a:r>
            <a:endParaRPr lang="en-US" dirty="0" smtClean="0"/>
          </a:p>
          <a:p>
            <a:r>
              <a:rPr lang="en-US" dirty="0" smtClean="0"/>
              <a:t>Mesolimbic hyperactivity </a:t>
            </a:r>
            <a:r>
              <a:rPr lang="en-US" dirty="0" smtClean="0">
                <a:sym typeface="Wingdings" pitchFamily="2" charset="2"/>
              </a:rPr>
              <a:t> positive symptoms </a:t>
            </a:r>
          </a:p>
          <a:p>
            <a:r>
              <a:rPr lang="en-US" dirty="0" smtClean="0">
                <a:sym typeface="Wingdings" pitchFamily="2" charset="2"/>
              </a:rPr>
              <a:t>Impaired salience attribution</a:t>
            </a:r>
          </a:p>
          <a:p>
            <a:pPr marL="0" indent="0">
              <a:buNone/>
            </a:pPr>
            <a:r>
              <a:rPr lang="en-US" dirty="0" smtClean="0">
                <a:sym typeface="Wingdings" pitchFamily="2" charset="2"/>
              </a:rPr>
              <a:t>In Schizophrenia, excessive dopamine activity in BG-related pathways contribute to hallucinations and delusions. Dysfunction in assigning importance (salience) leads to misinterpretation of stimuli.</a:t>
            </a:r>
            <a:endParaRPr lang="en-US" dirty="0"/>
          </a:p>
        </p:txBody>
      </p:sp>
    </p:spTree>
    <p:extLst>
      <p:ext uri="{BB962C8B-B14F-4D97-AF65-F5344CB8AC3E}">
        <p14:creationId xmlns:p14="http://schemas.microsoft.com/office/powerpoint/2010/main" val="40297581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92500" lnSpcReduction="10000"/>
          </a:bodyPr>
          <a:lstStyle/>
          <a:p>
            <a:pPr marL="0" indent="0">
              <a:buNone/>
            </a:pPr>
            <a:r>
              <a:rPr lang="en-US" dirty="0" smtClean="0"/>
              <a:t>B. Obsessive-Compulsive Disorder</a:t>
            </a:r>
          </a:p>
          <a:p>
            <a:r>
              <a:rPr lang="en-US" dirty="0" err="1" smtClean="0"/>
              <a:t>Cortico</a:t>
            </a:r>
            <a:r>
              <a:rPr lang="en-US" dirty="0" smtClean="0"/>
              <a:t>-striatal hyperactivity</a:t>
            </a:r>
          </a:p>
          <a:p>
            <a:r>
              <a:rPr lang="en-US" dirty="0" smtClean="0"/>
              <a:t>Poor inhibition of intrusive thoughts</a:t>
            </a:r>
          </a:p>
          <a:p>
            <a:r>
              <a:rPr lang="en-US" dirty="0" smtClean="0"/>
              <a:t>Repetitive </a:t>
            </a:r>
            <a:r>
              <a:rPr lang="en-US" dirty="0" err="1" smtClean="0"/>
              <a:t>behaviour</a:t>
            </a:r>
            <a:endParaRPr lang="en-US" dirty="0" smtClean="0"/>
          </a:p>
          <a:p>
            <a:pPr marL="0" indent="0">
              <a:buNone/>
            </a:pPr>
            <a:r>
              <a:rPr lang="en-US" dirty="0" smtClean="0"/>
              <a:t>OCD is strongly linked to </a:t>
            </a:r>
            <a:r>
              <a:rPr lang="en-US" dirty="0" err="1" smtClean="0"/>
              <a:t>overactivity</a:t>
            </a:r>
            <a:r>
              <a:rPr lang="en-US" dirty="0" smtClean="0"/>
              <a:t> in the orbitofrontal cortex-striatum loop, resulting in inability to suppress intrusive thoughts and compulsions.</a:t>
            </a:r>
          </a:p>
          <a:p>
            <a:pPr marL="0" indent="0">
              <a:buNone/>
            </a:pPr>
            <a:r>
              <a:rPr lang="en-US" dirty="0" smtClean="0"/>
              <a:t>C. Mood Disorders</a:t>
            </a:r>
          </a:p>
          <a:p>
            <a:pPr marL="0" indent="0">
              <a:buNone/>
            </a:pPr>
            <a:r>
              <a:rPr lang="en-US" dirty="0" smtClean="0"/>
              <a:t>Limbic circuit dysfunction</a:t>
            </a:r>
          </a:p>
          <a:p>
            <a:pPr marL="0" indent="0">
              <a:buNone/>
            </a:pPr>
            <a:r>
              <a:rPr lang="en-US" dirty="0" smtClean="0"/>
              <a:t>Reduced reward processing</a:t>
            </a:r>
          </a:p>
          <a:p>
            <a:pPr marL="0" indent="0">
              <a:buNone/>
            </a:pPr>
            <a:r>
              <a:rPr lang="en-US" dirty="0" smtClean="0"/>
              <a:t>Emotional dysfunction</a:t>
            </a:r>
          </a:p>
        </p:txBody>
      </p:sp>
    </p:spTree>
    <p:extLst>
      <p:ext uri="{BB962C8B-B14F-4D97-AF65-F5344CB8AC3E}">
        <p14:creationId xmlns:p14="http://schemas.microsoft.com/office/powerpoint/2010/main" val="139647651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marL="0" indent="0">
              <a:buNone/>
            </a:pPr>
            <a:r>
              <a:rPr lang="en-US" dirty="0" smtClean="0"/>
              <a:t>In major depressive disorder and bipolar disorder, BG dysfunction affects motivation, pleasure (</a:t>
            </a:r>
            <a:r>
              <a:rPr lang="en-US" dirty="0" err="1" smtClean="0"/>
              <a:t>anhedonia</a:t>
            </a:r>
            <a:r>
              <a:rPr lang="en-US" dirty="0" smtClean="0"/>
              <a:t>) and mood stability via altered dopaminergic signaling.</a:t>
            </a:r>
          </a:p>
          <a:p>
            <a:pPr marL="0" indent="0">
              <a:buNone/>
            </a:pPr>
            <a:r>
              <a:rPr lang="en-US" dirty="0" smtClean="0"/>
              <a:t>D. Anxiety Disorders</a:t>
            </a:r>
          </a:p>
          <a:p>
            <a:r>
              <a:rPr lang="en-US" dirty="0" smtClean="0"/>
              <a:t>Dysfunctional fear circuits</a:t>
            </a:r>
          </a:p>
          <a:p>
            <a:r>
              <a:rPr lang="en-US" dirty="0" smtClean="0"/>
              <a:t>Habit-based avoidance</a:t>
            </a:r>
          </a:p>
          <a:p>
            <a:r>
              <a:rPr lang="en-US" dirty="0" smtClean="0"/>
              <a:t>Altered emotional processing</a:t>
            </a:r>
          </a:p>
          <a:p>
            <a:pPr marL="0" indent="0">
              <a:buNone/>
            </a:pPr>
            <a:r>
              <a:rPr lang="en-US" dirty="0" smtClean="0"/>
              <a:t>BG circuits contribute to learned fear and avoidance behaviors seen in Anxiety disorders, reinforcing maladaptive habits.</a:t>
            </a:r>
            <a:endParaRPr lang="en-US" dirty="0"/>
          </a:p>
        </p:txBody>
      </p:sp>
    </p:spTree>
    <p:extLst>
      <p:ext uri="{BB962C8B-B14F-4D97-AF65-F5344CB8AC3E}">
        <p14:creationId xmlns:p14="http://schemas.microsoft.com/office/powerpoint/2010/main" val="11070369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lnSpcReduction="10000"/>
          </a:bodyPr>
          <a:lstStyle/>
          <a:p>
            <a:pPr marL="0" indent="0">
              <a:buNone/>
            </a:pPr>
            <a:r>
              <a:rPr lang="en-US" dirty="0" smtClean="0"/>
              <a:t>E. Substance Use Disorders</a:t>
            </a:r>
          </a:p>
          <a:p>
            <a:r>
              <a:rPr lang="en-US" dirty="0" smtClean="0"/>
              <a:t>Reward pathway activation</a:t>
            </a:r>
          </a:p>
          <a:p>
            <a:r>
              <a:rPr lang="en-US" dirty="0" smtClean="0"/>
              <a:t>Dopamine-driven reinforcement</a:t>
            </a:r>
          </a:p>
          <a:p>
            <a:r>
              <a:rPr lang="en-US" dirty="0" smtClean="0"/>
              <a:t>Habit formation</a:t>
            </a:r>
          </a:p>
          <a:p>
            <a:pPr marL="0" indent="0">
              <a:buNone/>
            </a:pPr>
            <a:r>
              <a:rPr lang="en-US" dirty="0" smtClean="0"/>
              <a:t>In SUD, the ventral striatum (NA) is central to reward leading to reinforcement and addiction.</a:t>
            </a:r>
          </a:p>
          <a:p>
            <a:pPr marL="0" indent="0">
              <a:buNone/>
            </a:pPr>
            <a:r>
              <a:rPr lang="en-US" dirty="0" smtClean="0"/>
              <a:t>F. Other related conditions</a:t>
            </a:r>
          </a:p>
          <a:p>
            <a:r>
              <a:rPr lang="en-US" dirty="0" smtClean="0"/>
              <a:t>ADHD: impaired executive and motor functions</a:t>
            </a:r>
          </a:p>
          <a:p>
            <a:r>
              <a:rPr lang="en-US" dirty="0" smtClean="0"/>
              <a:t>Tourette’s syndrome: tics due to disinhibition in motor circuits</a:t>
            </a:r>
          </a:p>
          <a:p>
            <a:r>
              <a:rPr lang="en-US" dirty="0" smtClean="0"/>
              <a:t>Impulse: poor behavioral inhibition.</a:t>
            </a:r>
            <a:endParaRPr lang="en-US" dirty="0"/>
          </a:p>
        </p:txBody>
      </p:sp>
    </p:spTree>
    <p:extLst>
      <p:ext uri="{BB962C8B-B14F-4D97-AF65-F5344CB8AC3E}">
        <p14:creationId xmlns:p14="http://schemas.microsoft.com/office/powerpoint/2010/main" val="37574597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MOVEMENT DISORDERS WITH PSYCHIATRIC FEATURES</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The BG regulate both movement and behavior, so disorders often present with a combination of motor and psychiatric symptoms.</a:t>
            </a:r>
          </a:p>
          <a:p>
            <a:pPr marL="514350" indent="-514350">
              <a:buAutoNum type="alphaUcPeriod"/>
            </a:pPr>
            <a:r>
              <a:rPr lang="en-US" dirty="0" smtClean="0"/>
              <a:t>Parkinson’s disease</a:t>
            </a:r>
          </a:p>
          <a:p>
            <a:pPr marL="0" indent="0">
              <a:buNone/>
            </a:pPr>
            <a:r>
              <a:rPr lang="en-US" dirty="0" smtClean="0"/>
              <a:t>Motor: tremor, rigidity, </a:t>
            </a:r>
            <a:r>
              <a:rPr lang="en-US" dirty="0" err="1" smtClean="0"/>
              <a:t>bradykinesia</a:t>
            </a:r>
            <a:endParaRPr lang="en-US" dirty="0" smtClean="0"/>
          </a:p>
          <a:p>
            <a:pPr marL="0" indent="0">
              <a:buNone/>
            </a:pPr>
            <a:r>
              <a:rPr lang="en-US" dirty="0" smtClean="0"/>
              <a:t>Psychiatric: depression, anxiety, psychosis, cognitive impairment</a:t>
            </a:r>
          </a:p>
          <a:p>
            <a:pPr marL="0" indent="0">
              <a:buNone/>
            </a:pPr>
            <a:r>
              <a:rPr lang="en-US" dirty="0" smtClean="0"/>
              <a:t>Dopamine depletion in the </a:t>
            </a:r>
            <a:r>
              <a:rPr lang="en-US" dirty="0" err="1" smtClean="0"/>
              <a:t>nigrostriatal</a:t>
            </a:r>
            <a:r>
              <a:rPr lang="en-US" dirty="0" smtClean="0"/>
              <a:t> pathway causes motor symptoms, while limbic involvement leads to depression and psychosis.</a:t>
            </a:r>
            <a:endParaRPr lang="en-US" dirty="0"/>
          </a:p>
        </p:txBody>
      </p:sp>
    </p:spTree>
    <p:extLst>
      <p:ext uri="{BB962C8B-B14F-4D97-AF65-F5344CB8AC3E}">
        <p14:creationId xmlns:p14="http://schemas.microsoft.com/office/powerpoint/2010/main" val="311246384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a:bodyPr>
          <a:lstStyle/>
          <a:p>
            <a:pPr marL="0" indent="0">
              <a:buNone/>
            </a:pPr>
            <a:r>
              <a:rPr lang="en-US" dirty="0" smtClean="0"/>
              <a:t>B. </a:t>
            </a:r>
            <a:r>
              <a:rPr lang="en-US" dirty="0"/>
              <a:t>H</a:t>
            </a:r>
            <a:r>
              <a:rPr lang="en-US" dirty="0" smtClean="0"/>
              <a:t>untington’s disease</a:t>
            </a:r>
          </a:p>
          <a:p>
            <a:r>
              <a:rPr lang="en-US" dirty="0" smtClean="0"/>
              <a:t>Motor: chorea (break dance kind of movement)</a:t>
            </a:r>
          </a:p>
          <a:p>
            <a:r>
              <a:rPr lang="en-US" dirty="0" smtClean="0"/>
              <a:t>Psychiatric: personality changes, depression, irritability, aggression, psychosis. Psychiatric symptoms often precede motor signs, making early diagnosis challenging.</a:t>
            </a:r>
          </a:p>
          <a:p>
            <a:pPr marL="0" indent="0">
              <a:buNone/>
            </a:pPr>
            <a:r>
              <a:rPr lang="en-US" dirty="0" smtClean="0"/>
              <a:t>C. Tourette’s syndrome</a:t>
            </a:r>
          </a:p>
          <a:p>
            <a:r>
              <a:rPr lang="en-US" dirty="0" smtClean="0"/>
              <a:t>Motor: multiple motor and vocal tics</a:t>
            </a:r>
          </a:p>
          <a:p>
            <a:r>
              <a:rPr lang="en-US" dirty="0" smtClean="0"/>
              <a:t>Psychiatric: ADHD, OCD.</a:t>
            </a:r>
            <a:endParaRPr lang="en-US" dirty="0"/>
          </a:p>
          <a:p>
            <a:pPr marL="0" indent="0">
              <a:buNone/>
            </a:pPr>
            <a:r>
              <a:rPr lang="en-US" dirty="0" smtClean="0"/>
              <a:t>Caused by disinhibition in BG circuit, especially affecting habit and motor control loops.</a:t>
            </a:r>
          </a:p>
        </p:txBody>
      </p:sp>
    </p:spTree>
    <p:extLst>
      <p:ext uri="{BB962C8B-B14F-4D97-AF65-F5344CB8AC3E}">
        <p14:creationId xmlns:p14="http://schemas.microsoft.com/office/powerpoint/2010/main" val="202093121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pPr marL="0" indent="0">
              <a:buNone/>
            </a:pPr>
            <a:r>
              <a:rPr lang="en-US" dirty="0" smtClean="0"/>
              <a:t>D. Drug-induced Movement Disorders</a:t>
            </a:r>
          </a:p>
          <a:p>
            <a:r>
              <a:rPr lang="en-US" dirty="0" smtClean="0"/>
              <a:t>Caused by antipsychotics (D2 blockade)</a:t>
            </a:r>
          </a:p>
          <a:p>
            <a:r>
              <a:rPr lang="en-US" dirty="0" smtClean="0"/>
              <a:t>Types </a:t>
            </a:r>
          </a:p>
          <a:p>
            <a:pPr marL="514350" indent="-514350">
              <a:buFont typeface="+mj-lt"/>
              <a:buAutoNum type="alphaLcParenR"/>
            </a:pPr>
            <a:r>
              <a:rPr lang="en-US" dirty="0" smtClean="0"/>
              <a:t>Acute dystonia</a:t>
            </a:r>
          </a:p>
          <a:p>
            <a:pPr marL="514350" indent="-514350">
              <a:buFont typeface="+mj-lt"/>
              <a:buAutoNum type="alphaLcParenR"/>
            </a:pPr>
            <a:r>
              <a:rPr lang="en-US" dirty="0" err="1" smtClean="0"/>
              <a:t>Akathisia</a:t>
            </a:r>
            <a:endParaRPr lang="en-US" dirty="0" smtClean="0"/>
          </a:p>
          <a:p>
            <a:pPr marL="514350" indent="-514350">
              <a:buFont typeface="+mj-lt"/>
              <a:buAutoNum type="alphaLcParenR"/>
            </a:pPr>
            <a:r>
              <a:rPr lang="en-US" dirty="0" smtClean="0"/>
              <a:t>Parkinsonism</a:t>
            </a:r>
          </a:p>
          <a:p>
            <a:pPr marL="514350" indent="-514350">
              <a:buFont typeface="+mj-lt"/>
              <a:buAutoNum type="alphaLcParenR"/>
            </a:pPr>
            <a:r>
              <a:rPr lang="en-US" dirty="0" smtClean="0"/>
              <a:t>Tardive dyskinesia</a:t>
            </a:r>
          </a:p>
          <a:p>
            <a:pPr marL="0" indent="0">
              <a:buNone/>
            </a:pPr>
            <a:r>
              <a:rPr lang="en-US" dirty="0" smtClean="0"/>
              <a:t>Psychiatric features: </a:t>
            </a:r>
          </a:p>
          <a:p>
            <a:pPr marL="0" indent="0">
              <a:buNone/>
            </a:pPr>
            <a:r>
              <a:rPr lang="en-US" dirty="0" smtClean="0"/>
              <a:t>Anxiety (</a:t>
            </a:r>
            <a:r>
              <a:rPr lang="en-US" dirty="0" err="1" smtClean="0"/>
              <a:t>akathisia</a:t>
            </a:r>
            <a:r>
              <a:rPr lang="en-US" dirty="0" smtClean="0"/>
              <a:t>), distress, agitation, depression.</a:t>
            </a:r>
          </a:p>
          <a:p>
            <a:pPr marL="0" indent="0">
              <a:buNone/>
            </a:pPr>
            <a:r>
              <a:rPr lang="en-US" dirty="0" smtClean="0"/>
              <a:t>These are EPSE due to dopamine blockade in the BG. </a:t>
            </a:r>
            <a:endParaRPr lang="en-US" dirty="0"/>
          </a:p>
        </p:txBody>
      </p:sp>
    </p:spTree>
    <p:extLst>
      <p:ext uri="{BB962C8B-B14F-4D97-AF65-F5344CB8AC3E}">
        <p14:creationId xmlns:p14="http://schemas.microsoft.com/office/powerpoint/2010/main" val="77800906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dirty="0" smtClean="0"/>
              <a:t>E. Wilson’s Disease</a:t>
            </a:r>
          </a:p>
          <a:p>
            <a:pPr marL="0" indent="0">
              <a:buNone/>
            </a:pPr>
            <a:r>
              <a:rPr lang="en-US" dirty="0" smtClean="0"/>
              <a:t>Motor: tremor, dystonia, parkinsonism</a:t>
            </a:r>
          </a:p>
          <a:p>
            <a:pPr marL="0" indent="0">
              <a:buNone/>
            </a:pPr>
            <a:r>
              <a:rPr lang="en-US" dirty="0" smtClean="0"/>
              <a:t>Psychiatric: personality change, depression, psychosis.</a:t>
            </a:r>
          </a:p>
          <a:p>
            <a:pPr marL="0" indent="0">
              <a:buNone/>
            </a:pPr>
            <a:r>
              <a:rPr lang="en-US" dirty="0" smtClean="0"/>
              <a:t>Copper accumulation damages the BG especially the putamen.</a:t>
            </a:r>
            <a:endParaRPr lang="en-US" dirty="0"/>
          </a:p>
        </p:txBody>
      </p:sp>
    </p:spTree>
    <p:extLst>
      <p:ext uri="{BB962C8B-B14F-4D97-AF65-F5344CB8AC3E}">
        <p14:creationId xmlns:p14="http://schemas.microsoft.com/office/powerpoint/2010/main" val="8556632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INTRODUCTION</a:t>
            </a:r>
            <a:endParaRPr lang="en-US" b="1" dirty="0"/>
          </a:p>
        </p:txBody>
      </p:sp>
      <p:sp>
        <p:nvSpPr>
          <p:cNvPr id="3" name="Content Placeholder 2"/>
          <p:cNvSpPr>
            <a:spLocks noGrp="1"/>
          </p:cNvSpPr>
          <p:nvPr>
            <p:ph idx="1"/>
          </p:nvPr>
        </p:nvSpPr>
        <p:spPr/>
        <p:txBody>
          <a:bodyPr>
            <a:normAutofit fontScale="92500" lnSpcReduction="20000"/>
          </a:bodyPr>
          <a:lstStyle/>
          <a:p>
            <a:r>
              <a:rPr lang="en-US" b="1" dirty="0" smtClean="0"/>
              <a:t>Definition Of The Basal Ganglia</a:t>
            </a:r>
          </a:p>
          <a:p>
            <a:r>
              <a:rPr lang="en-US" dirty="0" smtClean="0"/>
              <a:t>The </a:t>
            </a:r>
            <a:r>
              <a:rPr lang="en-US" dirty="0" smtClean="0"/>
              <a:t>basal nuclei (or basal ganglia) (BG) are large masses of grey matter situated at the cerebral </a:t>
            </a:r>
            <a:r>
              <a:rPr lang="en-US" dirty="0" smtClean="0"/>
              <a:t>hemispheres.</a:t>
            </a:r>
            <a:endParaRPr lang="en-US" dirty="0" smtClean="0"/>
          </a:p>
          <a:p>
            <a:r>
              <a:rPr lang="en-US" dirty="0" smtClean="0"/>
              <a:t>The </a:t>
            </a:r>
            <a:r>
              <a:rPr lang="en-US" dirty="0" smtClean="0"/>
              <a:t>BG, like the cerebellum, are another accessory motor system that functions usually not by itself but in close association with the cerebral cortex and corticospinal motor system. In fact, the BG receive virtually all their input signals from the cortex itself and also return almost all their output signals back to the </a:t>
            </a:r>
            <a:r>
              <a:rPr lang="en-US" dirty="0" smtClean="0"/>
              <a:t>cortex.</a:t>
            </a:r>
            <a:endParaRPr lang="en-US" dirty="0"/>
          </a:p>
        </p:txBody>
      </p:sp>
    </p:spTree>
    <p:extLst>
      <p:ext uri="{BB962C8B-B14F-4D97-AF65-F5344CB8AC3E}">
        <p14:creationId xmlns:p14="http://schemas.microsoft.com/office/powerpoint/2010/main" val="7172645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PHARMACOLOGICAL IMPLICATION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BG is major drug target. Dopamine is central. </a:t>
            </a:r>
          </a:p>
          <a:p>
            <a:r>
              <a:rPr lang="en-US" dirty="0" smtClean="0"/>
              <a:t>Treatments affect motor an psychiatric symptom</a:t>
            </a:r>
          </a:p>
          <a:p>
            <a:pPr marL="0" indent="0">
              <a:buNone/>
            </a:pPr>
            <a:r>
              <a:rPr lang="en-US" dirty="0" smtClean="0"/>
              <a:t>A. Dopamine Pathways</a:t>
            </a:r>
          </a:p>
          <a:p>
            <a:r>
              <a:rPr lang="en-US" dirty="0" err="1" smtClean="0"/>
              <a:t>Nigrostriatal</a:t>
            </a:r>
            <a:r>
              <a:rPr lang="en-US" dirty="0" smtClean="0"/>
              <a:t> </a:t>
            </a:r>
            <a:r>
              <a:rPr lang="en-US" dirty="0" smtClean="0">
                <a:sym typeface="Wingdings" pitchFamily="2" charset="2"/>
              </a:rPr>
              <a:t> movement </a:t>
            </a:r>
          </a:p>
          <a:p>
            <a:r>
              <a:rPr lang="en-US" dirty="0" smtClean="0">
                <a:sym typeface="Wingdings" pitchFamily="2" charset="2"/>
              </a:rPr>
              <a:t>Mesolimbic  reward/ psychosis</a:t>
            </a:r>
          </a:p>
          <a:p>
            <a:r>
              <a:rPr lang="en-US" dirty="0" err="1" smtClean="0">
                <a:sym typeface="Wingdings" pitchFamily="2" charset="2"/>
              </a:rPr>
              <a:t>Mesocortical</a:t>
            </a:r>
            <a:r>
              <a:rPr lang="en-US" dirty="0" smtClean="0">
                <a:sym typeface="Wingdings" pitchFamily="2" charset="2"/>
              </a:rPr>
              <a:t>  cognition</a:t>
            </a:r>
          </a:p>
          <a:p>
            <a:r>
              <a:rPr lang="en-US" dirty="0" err="1" smtClean="0">
                <a:sym typeface="Wingdings" pitchFamily="2" charset="2"/>
              </a:rPr>
              <a:t>Tuberoinfundibular</a:t>
            </a:r>
            <a:r>
              <a:rPr lang="en-US" dirty="0" smtClean="0">
                <a:sym typeface="Wingdings" pitchFamily="2" charset="2"/>
              </a:rPr>
              <a:t> </a:t>
            </a:r>
            <a:r>
              <a:rPr lang="en-US" dirty="0" smtClean="0">
                <a:sym typeface="Wingdings" pitchFamily="2" charset="2"/>
              </a:rPr>
              <a:t> prolactin</a:t>
            </a:r>
          </a:p>
          <a:p>
            <a:pPr marL="0" indent="0">
              <a:buNone/>
            </a:pPr>
            <a:r>
              <a:rPr lang="en-US" dirty="0" smtClean="0">
                <a:sym typeface="Wingdings" pitchFamily="2" charset="2"/>
              </a:rPr>
              <a:t>Understanding these pathways helps explain why drugs can treat psychotic symptoms but also cause movement disorders.</a:t>
            </a:r>
          </a:p>
          <a:p>
            <a:endParaRPr lang="en-US" dirty="0"/>
          </a:p>
        </p:txBody>
      </p:sp>
    </p:spTree>
    <p:extLst>
      <p:ext uri="{BB962C8B-B14F-4D97-AF65-F5344CB8AC3E}">
        <p14:creationId xmlns:p14="http://schemas.microsoft.com/office/powerpoint/2010/main" val="267852556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20000"/>
          </a:bodyPr>
          <a:lstStyle/>
          <a:p>
            <a:pPr marL="0" indent="0">
              <a:buNone/>
            </a:pPr>
            <a:r>
              <a:rPr lang="en-US" dirty="0" smtClean="0"/>
              <a:t>B. Antipsychotics</a:t>
            </a:r>
          </a:p>
          <a:p>
            <a:pPr marL="0" indent="0">
              <a:buNone/>
            </a:pPr>
            <a:r>
              <a:rPr lang="en-US" dirty="0" smtClean="0"/>
              <a:t>D2 receptor blockade</a:t>
            </a:r>
          </a:p>
          <a:p>
            <a:pPr marL="0" indent="0">
              <a:buNone/>
            </a:pPr>
            <a:r>
              <a:rPr lang="en-US" dirty="0" smtClean="0"/>
              <a:t>Treats psychosis by affecting BG circuits</a:t>
            </a:r>
          </a:p>
          <a:p>
            <a:pPr marL="0" indent="0">
              <a:buNone/>
            </a:pPr>
            <a:r>
              <a:rPr lang="en-US" dirty="0" smtClean="0"/>
              <a:t>Haloperidol, </a:t>
            </a:r>
            <a:r>
              <a:rPr lang="en-US" dirty="0" err="1" smtClean="0"/>
              <a:t>Risperidone</a:t>
            </a:r>
            <a:endParaRPr lang="en-US" dirty="0" smtClean="0"/>
          </a:p>
          <a:p>
            <a:pPr marL="0" indent="0">
              <a:buNone/>
            </a:pPr>
            <a:r>
              <a:rPr lang="en-US" dirty="0" smtClean="0"/>
              <a:t>C. EPSE</a:t>
            </a:r>
          </a:p>
          <a:p>
            <a:pPr marL="0" indent="0">
              <a:buNone/>
            </a:pPr>
            <a:r>
              <a:rPr lang="en-US" dirty="0" smtClean="0"/>
              <a:t>Acute dystonia, </a:t>
            </a:r>
            <a:r>
              <a:rPr lang="en-US" dirty="0" err="1" smtClean="0"/>
              <a:t>Akathisia</a:t>
            </a:r>
            <a:r>
              <a:rPr lang="en-US" dirty="0" smtClean="0"/>
              <a:t>, Parkinsonism, TD</a:t>
            </a:r>
          </a:p>
          <a:p>
            <a:pPr marL="0" indent="0">
              <a:buNone/>
            </a:pPr>
            <a:r>
              <a:rPr lang="en-US" dirty="0" smtClean="0"/>
              <a:t>EPSE results from dopamine blockade in the BG. TD is due to long term receptor hypersensitivity</a:t>
            </a:r>
          </a:p>
          <a:p>
            <a:pPr marL="0" indent="0">
              <a:buNone/>
            </a:pPr>
            <a:r>
              <a:rPr lang="en-US" dirty="0" smtClean="0"/>
              <a:t>D. Atypical Antipsychotics</a:t>
            </a:r>
          </a:p>
          <a:p>
            <a:pPr marL="0" indent="0">
              <a:buNone/>
            </a:pPr>
            <a:r>
              <a:rPr lang="en-US" dirty="0" smtClean="0"/>
              <a:t>Less EPSE</a:t>
            </a:r>
          </a:p>
          <a:p>
            <a:pPr marL="0" indent="0">
              <a:buNone/>
            </a:pPr>
            <a:r>
              <a:rPr lang="en-US" dirty="0" smtClean="0"/>
              <a:t>5HT2A + D2 blockade</a:t>
            </a:r>
          </a:p>
          <a:p>
            <a:pPr marL="0" indent="0">
              <a:buNone/>
            </a:pPr>
            <a:r>
              <a:rPr lang="en-US" dirty="0" smtClean="0"/>
              <a:t>Serotonin modulation reduces dopamine blockade in motor pathways, lowing risk of EPSE.</a:t>
            </a:r>
          </a:p>
          <a:p>
            <a:pPr marL="0" indent="0">
              <a:buNone/>
            </a:pPr>
            <a:r>
              <a:rPr lang="en-US" dirty="0" smtClean="0"/>
              <a:t>Clozapine, Olanzapine</a:t>
            </a:r>
          </a:p>
          <a:p>
            <a:pPr marL="0" indent="0">
              <a:buNone/>
            </a:pPr>
            <a:endParaRPr lang="en-US" dirty="0"/>
          </a:p>
        </p:txBody>
      </p:sp>
    </p:spTree>
    <p:extLst>
      <p:ext uri="{BB962C8B-B14F-4D97-AF65-F5344CB8AC3E}">
        <p14:creationId xmlns:p14="http://schemas.microsoft.com/office/powerpoint/2010/main" val="33802910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a:bodyPr>
          <a:lstStyle/>
          <a:p>
            <a:pPr marL="0" indent="0">
              <a:buNone/>
            </a:pPr>
            <a:r>
              <a:rPr lang="en-US" dirty="0" smtClean="0"/>
              <a:t>E. Dopaminergic Drugs</a:t>
            </a:r>
          </a:p>
          <a:p>
            <a:pPr marL="0" indent="0">
              <a:buNone/>
            </a:pPr>
            <a:r>
              <a:rPr lang="en-US" dirty="0" smtClean="0"/>
              <a:t>Increase dopamine, used in movement disorders like Parkinson’s disease, </a:t>
            </a:r>
            <a:r>
              <a:rPr lang="en-US" dirty="0" err="1" smtClean="0"/>
              <a:t>eg</a:t>
            </a:r>
            <a:r>
              <a:rPr lang="en-US" dirty="0" smtClean="0"/>
              <a:t> Levodopa</a:t>
            </a:r>
          </a:p>
          <a:p>
            <a:pPr marL="0" indent="0">
              <a:buNone/>
            </a:pPr>
            <a:r>
              <a:rPr lang="en-US" dirty="0" smtClean="0"/>
              <a:t>Psychiatric effects: hallucinations, impulse control disorders. While improving movement in Parkinson’s disease, these drugs can </a:t>
            </a:r>
            <a:r>
              <a:rPr lang="en-US" dirty="0" err="1" smtClean="0"/>
              <a:t>overstimulate</a:t>
            </a:r>
            <a:r>
              <a:rPr lang="en-US" dirty="0" smtClean="0"/>
              <a:t> limbic pathways, causing psychosis.</a:t>
            </a:r>
          </a:p>
          <a:p>
            <a:pPr marL="0" indent="0">
              <a:buNone/>
            </a:pPr>
            <a:r>
              <a:rPr lang="en-US" dirty="0" smtClean="0"/>
              <a:t>F. Mood Stabilizers</a:t>
            </a:r>
          </a:p>
          <a:p>
            <a:pPr marL="0" indent="0">
              <a:buNone/>
            </a:pPr>
            <a:r>
              <a:rPr lang="en-US" dirty="0" smtClean="0"/>
              <a:t>Modulate BG indirectly </a:t>
            </a:r>
          </a:p>
          <a:p>
            <a:pPr marL="0" indent="0">
              <a:buNone/>
            </a:pPr>
            <a:r>
              <a:rPr lang="en-US" dirty="0" smtClean="0"/>
              <a:t>Affects neurotransmitter balance. </a:t>
            </a:r>
            <a:r>
              <a:rPr lang="en-US" dirty="0" err="1" smtClean="0"/>
              <a:t>Eg</a:t>
            </a:r>
            <a:r>
              <a:rPr lang="en-US" dirty="0" smtClean="0"/>
              <a:t> Lithium, Valproate</a:t>
            </a:r>
          </a:p>
        </p:txBody>
      </p:sp>
    </p:spTree>
    <p:extLst>
      <p:ext uri="{BB962C8B-B14F-4D97-AF65-F5344CB8AC3E}">
        <p14:creationId xmlns:p14="http://schemas.microsoft.com/office/powerpoint/2010/main" val="159034117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lnSpcReduction="20000"/>
          </a:bodyPr>
          <a:lstStyle/>
          <a:p>
            <a:pPr marL="0" indent="0">
              <a:buNone/>
            </a:pPr>
            <a:r>
              <a:rPr lang="en-US" dirty="0" smtClean="0"/>
              <a:t>G. Drug management of EPSE</a:t>
            </a:r>
          </a:p>
          <a:p>
            <a:r>
              <a:rPr lang="en-US" dirty="0" err="1" smtClean="0"/>
              <a:t>Anticholinergics</a:t>
            </a:r>
            <a:r>
              <a:rPr lang="en-US" dirty="0" smtClean="0"/>
              <a:t>: </a:t>
            </a:r>
            <a:r>
              <a:rPr lang="en-US" dirty="0" err="1" smtClean="0"/>
              <a:t>Benztropine</a:t>
            </a:r>
            <a:endParaRPr lang="en-US" dirty="0" smtClean="0"/>
          </a:p>
          <a:p>
            <a:r>
              <a:rPr lang="en-US" dirty="0" smtClean="0"/>
              <a:t>Beta blockers: Propranolol</a:t>
            </a:r>
          </a:p>
          <a:p>
            <a:r>
              <a:rPr lang="en-US" dirty="0" smtClean="0"/>
              <a:t>VMAT2 inhibitor: </a:t>
            </a:r>
            <a:r>
              <a:rPr lang="en-US" dirty="0" err="1" smtClean="0"/>
              <a:t>Tetrabenzene</a:t>
            </a:r>
            <a:endParaRPr lang="en-US" dirty="0" smtClean="0"/>
          </a:p>
          <a:p>
            <a:pPr marL="0" indent="0">
              <a:buNone/>
            </a:pPr>
            <a:r>
              <a:rPr lang="en-US" dirty="0" smtClean="0"/>
              <a:t>These drugs restore neurotransmitter balance or reduce dopamine release.</a:t>
            </a:r>
          </a:p>
          <a:p>
            <a:pPr marL="0" indent="0">
              <a:buNone/>
            </a:pPr>
            <a:r>
              <a:rPr lang="en-US" dirty="0" smtClean="0"/>
              <a:t>H. Clinical Implications</a:t>
            </a:r>
          </a:p>
          <a:p>
            <a:r>
              <a:rPr lang="en-US" dirty="0" smtClean="0"/>
              <a:t>Balance efficacy </a:t>
            </a:r>
            <a:r>
              <a:rPr lang="en-US" dirty="0" err="1" smtClean="0"/>
              <a:t>vs</a:t>
            </a:r>
            <a:r>
              <a:rPr lang="en-US" dirty="0" smtClean="0"/>
              <a:t> side effects</a:t>
            </a:r>
          </a:p>
          <a:p>
            <a:r>
              <a:rPr lang="en-US" dirty="0" smtClean="0"/>
              <a:t>Monitor for EPSE</a:t>
            </a:r>
          </a:p>
          <a:p>
            <a:r>
              <a:rPr lang="en-US" dirty="0" smtClean="0"/>
              <a:t>Individualize treatment</a:t>
            </a:r>
          </a:p>
          <a:p>
            <a:pPr marL="0" indent="0">
              <a:buNone/>
            </a:pPr>
            <a:r>
              <a:rPr lang="en-US" dirty="0" smtClean="0"/>
              <a:t>Choice of drug depends on patients profile, risk of movement disorders, and psychiatric </a:t>
            </a:r>
            <a:r>
              <a:rPr lang="en-US" dirty="0" err="1" smtClean="0"/>
              <a:t>conditon</a:t>
            </a:r>
            <a:r>
              <a:rPr lang="en-US" dirty="0" smtClean="0"/>
              <a:t>.</a:t>
            </a:r>
          </a:p>
          <a:p>
            <a:pPr marL="0" indent="0">
              <a:buNone/>
            </a:pPr>
            <a:endParaRPr lang="en-US" dirty="0" smtClean="0"/>
          </a:p>
        </p:txBody>
      </p:sp>
    </p:spTree>
    <p:extLst>
      <p:ext uri="{BB962C8B-B14F-4D97-AF65-F5344CB8AC3E}">
        <p14:creationId xmlns:p14="http://schemas.microsoft.com/office/powerpoint/2010/main" val="340070598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 CONCLUSION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BG act as an integration hub linking motor control with behavior and emotions through multiple parallel circuits.</a:t>
            </a:r>
          </a:p>
          <a:p>
            <a:r>
              <a:rPr lang="en-US" dirty="0" smtClean="0"/>
              <a:t>Understandin</a:t>
            </a:r>
            <a:r>
              <a:rPr lang="en-US" dirty="0" smtClean="0"/>
              <a:t>g BG pathways helps clinicians predict drug effects and adverse reactions, especially extrapyramidal symptoms.</a:t>
            </a:r>
          </a:p>
          <a:p>
            <a:r>
              <a:rPr lang="en-US" dirty="0" smtClean="0"/>
              <a:t>In conclusion, the BG are not just motor structures, they are central to thought, emotion, and behavior, making them crucial in both understanding and managing psychiatric disorders</a:t>
            </a:r>
            <a:endParaRPr lang="en-US" dirty="0"/>
          </a:p>
        </p:txBody>
      </p:sp>
    </p:spTree>
    <p:extLst>
      <p:ext uri="{BB962C8B-B14F-4D97-AF65-F5344CB8AC3E}">
        <p14:creationId xmlns:p14="http://schemas.microsoft.com/office/powerpoint/2010/main" val="139123906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AutoNum type="arabicPeriod"/>
            </a:pPr>
            <a:r>
              <a:rPr lang="en-US" dirty="0" err="1" smtClean="0"/>
              <a:t>Inderbir</a:t>
            </a:r>
            <a:r>
              <a:rPr lang="en-US" dirty="0" smtClean="0"/>
              <a:t> </a:t>
            </a:r>
            <a:r>
              <a:rPr lang="en-US" dirty="0" smtClean="0"/>
              <a:t>Singh. </a:t>
            </a:r>
            <a:r>
              <a:rPr lang="en-US" dirty="0" smtClean="0"/>
              <a:t>Textbook of Human </a:t>
            </a:r>
            <a:r>
              <a:rPr lang="en-US" dirty="0" err="1" smtClean="0"/>
              <a:t>Neuroanatomy</a:t>
            </a:r>
            <a:r>
              <a:rPr lang="en-US" dirty="0" smtClean="0"/>
              <a:t>, 7</a:t>
            </a:r>
            <a:r>
              <a:rPr lang="en-US" baseline="30000" dirty="0" smtClean="0"/>
              <a:t>th</a:t>
            </a:r>
            <a:r>
              <a:rPr lang="en-US" dirty="0" smtClean="0"/>
              <a:t> ed</a:t>
            </a:r>
            <a:r>
              <a:rPr lang="en-US" dirty="0" smtClean="0"/>
              <a:t>. </a:t>
            </a:r>
            <a:r>
              <a:rPr lang="en-US" dirty="0" err="1" smtClean="0"/>
              <a:t>Jaypee</a:t>
            </a:r>
            <a:r>
              <a:rPr lang="en-US" dirty="0" smtClean="0"/>
              <a:t> Brothers (Medical Publishers Ltd), New Delhi, 2006. p 197</a:t>
            </a:r>
          </a:p>
          <a:p>
            <a:pPr marL="514350" indent="-514350">
              <a:buAutoNum type="arabicPeriod"/>
            </a:pPr>
            <a:r>
              <a:rPr lang="en-US" dirty="0" smtClean="0"/>
              <a:t>Guyton and </a:t>
            </a:r>
            <a:r>
              <a:rPr lang="en-US" dirty="0" smtClean="0"/>
              <a:t>Hall. </a:t>
            </a:r>
            <a:r>
              <a:rPr lang="en-US" dirty="0" smtClean="0"/>
              <a:t>Textbook of Medical Physiology 10</a:t>
            </a:r>
            <a:r>
              <a:rPr lang="en-US" baseline="30000" dirty="0" smtClean="0"/>
              <a:t>th</a:t>
            </a:r>
            <a:r>
              <a:rPr lang="en-US" dirty="0" smtClean="0"/>
              <a:t> ed. W.B Saunders Company, A Harcourt Health Sciences </a:t>
            </a:r>
            <a:r>
              <a:rPr lang="en-US" dirty="0" smtClean="0"/>
              <a:t>Company. Philadelphia </a:t>
            </a:r>
            <a:r>
              <a:rPr lang="en-US" dirty="0" smtClean="0"/>
              <a:t>Pennsylvania 19106, 2000. p 656</a:t>
            </a:r>
          </a:p>
          <a:p>
            <a:pPr marL="514350" indent="-514350">
              <a:buAutoNum type="arabicPeriod"/>
            </a:pPr>
            <a:r>
              <a:rPr lang="en-US" dirty="0" smtClean="0"/>
              <a:t>David B. </a:t>
            </a:r>
            <a:r>
              <a:rPr lang="en-US" dirty="0" err="1" smtClean="0"/>
              <a:t>Arciniegas</a:t>
            </a:r>
            <a:r>
              <a:rPr lang="en-US" dirty="0" smtClean="0"/>
              <a:t>, C. Alan Anderson, Christopher M. </a:t>
            </a:r>
            <a:r>
              <a:rPr lang="en-US" dirty="0" err="1" smtClean="0"/>
              <a:t>Filley</a:t>
            </a:r>
            <a:r>
              <a:rPr lang="en-US" dirty="0" smtClean="0"/>
              <a:t>, Behavioral Neurology and Neuropsychiatry, Cambridge University Press, New York, USA, 2013. p 20.</a:t>
            </a:r>
            <a:endParaRPr lang="en-US" dirty="0"/>
          </a:p>
        </p:txBody>
      </p:sp>
    </p:spTree>
    <p:extLst>
      <p:ext uri="{BB962C8B-B14F-4D97-AF65-F5344CB8AC3E}">
        <p14:creationId xmlns:p14="http://schemas.microsoft.com/office/powerpoint/2010/main" val="288503528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marL="0" indent="0">
              <a:buNone/>
            </a:pPr>
            <a:r>
              <a:rPr lang="en-US" dirty="0" smtClean="0"/>
              <a:t>4. Jordan E. Pierce, Julie </a:t>
            </a:r>
            <a:r>
              <a:rPr lang="en-US" dirty="0" smtClean="0"/>
              <a:t>Peron. </a:t>
            </a:r>
            <a:r>
              <a:rPr lang="en-US" dirty="0" smtClean="0"/>
              <a:t>The Basal Ganglia and the Cerebellum in Human Emotion, Social Cognitive and Affective </a:t>
            </a:r>
            <a:r>
              <a:rPr lang="en-US" dirty="0" smtClean="0"/>
              <a:t>Neuroscience. </a:t>
            </a:r>
            <a:r>
              <a:rPr lang="en-US" dirty="0"/>
              <a:t>V</a:t>
            </a:r>
            <a:r>
              <a:rPr lang="en-US" dirty="0" smtClean="0"/>
              <a:t>olume </a:t>
            </a:r>
            <a:r>
              <a:rPr lang="en-US" dirty="0" smtClean="0"/>
              <a:t>15, Issue 5, May </a:t>
            </a:r>
            <a:r>
              <a:rPr lang="en-US" dirty="0" smtClean="0"/>
              <a:t>2020. </a:t>
            </a:r>
            <a:r>
              <a:rPr lang="en-US" dirty="0" err="1" smtClean="0"/>
              <a:t>pp</a:t>
            </a:r>
            <a:r>
              <a:rPr lang="en-US" dirty="0" smtClean="0"/>
              <a:t> 599 – 613</a:t>
            </a:r>
          </a:p>
          <a:p>
            <a:pPr marL="0" indent="0">
              <a:buNone/>
            </a:pPr>
            <a:r>
              <a:rPr lang="en-US" dirty="0"/>
              <a:t> </a:t>
            </a:r>
            <a:r>
              <a:rPr lang="en-US" dirty="0" smtClean="0"/>
              <a:t>https:/doi.org/10.1093/scan/nsaa076</a:t>
            </a:r>
          </a:p>
          <a:p>
            <a:pPr marL="0" indent="0">
              <a:buNone/>
            </a:pPr>
            <a:r>
              <a:rPr lang="en-US" dirty="0" smtClean="0"/>
              <a:t>5. Gabriel Ann M. The Basal </a:t>
            </a:r>
            <a:r>
              <a:rPr lang="en-US" dirty="0" smtClean="0"/>
              <a:t>Ganglia. </a:t>
            </a:r>
            <a:r>
              <a:rPr lang="en-US" dirty="0" smtClean="0"/>
              <a:t>Current Biology 10.14 (2000) R509 – R511).</a:t>
            </a:r>
          </a:p>
          <a:p>
            <a:pPr marL="0" indent="0">
              <a:buNone/>
            </a:pPr>
            <a:r>
              <a:rPr lang="en-US" dirty="0" smtClean="0"/>
              <a:t>6. </a:t>
            </a:r>
            <a:r>
              <a:rPr lang="en-US" dirty="0" smtClean="0"/>
              <a:t>Alexander GE</a:t>
            </a:r>
            <a:r>
              <a:rPr lang="en-US" dirty="0" smtClean="0"/>
              <a:t>, Delong </a:t>
            </a:r>
            <a:r>
              <a:rPr lang="en-US" dirty="0" smtClean="0"/>
              <a:t>MR</a:t>
            </a:r>
            <a:r>
              <a:rPr lang="en-US" dirty="0" smtClean="0"/>
              <a:t>, and </a:t>
            </a:r>
            <a:r>
              <a:rPr lang="en-US" dirty="0" err="1" smtClean="0"/>
              <a:t>Strick</a:t>
            </a:r>
            <a:r>
              <a:rPr lang="en-US" dirty="0" smtClean="0"/>
              <a:t> PL. Parallel </a:t>
            </a:r>
            <a:r>
              <a:rPr lang="en-US" dirty="0" smtClean="0"/>
              <a:t>Organization of Functionally Segregated Circuits Linking Basal Ganglia and </a:t>
            </a:r>
            <a:r>
              <a:rPr lang="en-US" dirty="0" smtClean="0"/>
              <a:t>Cortex. Annual </a:t>
            </a:r>
            <a:r>
              <a:rPr lang="en-US" dirty="0" smtClean="0"/>
              <a:t>Review of Neuroscience </a:t>
            </a:r>
            <a:r>
              <a:rPr lang="en-US" dirty="0" smtClean="0"/>
              <a:t>9. 1986</a:t>
            </a:r>
            <a:r>
              <a:rPr lang="en-US" dirty="0" smtClean="0"/>
              <a:t>, p 357-381.</a:t>
            </a:r>
            <a:endParaRPr lang="en-US" dirty="0"/>
          </a:p>
        </p:txBody>
      </p:sp>
    </p:spTree>
    <p:extLst>
      <p:ext uri="{BB962C8B-B14F-4D97-AF65-F5344CB8AC3E}">
        <p14:creationId xmlns:p14="http://schemas.microsoft.com/office/powerpoint/2010/main" val="292189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lnSpcReduction="10000"/>
          </a:bodyPr>
          <a:lstStyle/>
          <a:p>
            <a:pPr marL="0" indent="0">
              <a:buNone/>
            </a:pPr>
            <a:r>
              <a:rPr lang="en-US" dirty="0" smtClean="0"/>
              <a:t>7. Stephen M. </a:t>
            </a:r>
            <a:r>
              <a:rPr lang="en-US" dirty="0" smtClean="0"/>
              <a:t>Stahl. </a:t>
            </a:r>
            <a:r>
              <a:rPr lang="en-US" dirty="0" smtClean="0"/>
              <a:t>Stahl’s Essential </a:t>
            </a:r>
            <a:r>
              <a:rPr lang="en-US" dirty="0" smtClean="0"/>
              <a:t>Psychopharmacology </a:t>
            </a:r>
            <a:r>
              <a:rPr lang="en-US" dirty="0" smtClean="0"/>
              <a:t>5</a:t>
            </a:r>
            <a:r>
              <a:rPr lang="en-US" baseline="30000" dirty="0" smtClean="0"/>
              <a:t>th</a:t>
            </a:r>
            <a:r>
              <a:rPr lang="en-US" dirty="0" smtClean="0"/>
              <a:t> ed</a:t>
            </a:r>
            <a:r>
              <a:rPr lang="en-US" dirty="0" smtClean="0"/>
              <a:t>. Cambridge </a:t>
            </a:r>
            <a:r>
              <a:rPr lang="en-US" dirty="0" smtClean="0"/>
              <a:t>University </a:t>
            </a:r>
            <a:r>
              <a:rPr lang="en-US" dirty="0" smtClean="0"/>
              <a:t>Press. 2021</a:t>
            </a:r>
            <a:r>
              <a:rPr lang="en-US" dirty="0" smtClean="0"/>
              <a:t>, </a:t>
            </a:r>
            <a:r>
              <a:rPr lang="en-US" dirty="0" err="1" smtClean="0"/>
              <a:t>pp</a:t>
            </a:r>
            <a:r>
              <a:rPr lang="en-US" dirty="0" smtClean="0"/>
              <a:t> 314 – 322.</a:t>
            </a:r>
          </a:p>
          <a:p>
            <a:pPr marL="0" indent="0">
              <a:buNone/>
            </a:pPr>
            <a:r>
              <a:rPr lang="en-US" dirty="0" smtClean="0"/>
              <a:t>8. </a:t>
            </a:r>
            <a:r>
              <a:rPr lang="en-US" dirty="0" err="1" smtClean="0"/>
              <a:t>Sadock</a:t>
            </a:r>
            <a:r>
              <a:rPr lang="en-US" dirty="0" smtClean="0"/>
              <a:t> </a:t>
            </a:r>
            <a:r>
              <a:rPr lang="en-US" dirty="0" smtClean="0"/>
              <a:t>BJ</a:t>
            </a:r>
            <a:r>
              <a:rPr lang="en-US" dirty="0" smtClean="0"/>
              <a:t>, </a:t>
            </a:r>
            <a:r>
              <a:rPr lang="en-US" dirty="0" err="1" smtClean="0"/>
              <a:t>Sadock</a:t>
            </a:r>
            <a:r>
              <a:rPr lang="en-US" dirty="0" smtClean="0"/>
              <a:t> </a:t>
            </a:r>
            <a:r>
              <a:rPr lang="en-US" dirty="0" smtClean="0"/>
              <a:t>VA</a:t>
            </a:r>
            <a:r>
              <a:rPr lang="en-US" dirty="0" smtClean="0"/>
              <a:t>, Ruiz </a:t>
            </a:r>
            <a:r>
              <a:rPr lang="en-US" dirty="0" smtClean="0"/>
              <a:t>P. </a:t>
            </a:r>
            <a:r>
              <a:rPr lang="en-US" dirty="0" smtClean="0"/>
              <a:t>Kaplan &amp; </a:t>
            </a:r>
            <a:r>
              <a:rPr lang="en-US" dirty="0" err="1" smtClean="0"/>
              <a:t>Sadock’s</a:t>
            </a:r>
            <a:r>
              <a:rPr lang="en-US" dirty="0" smtClean="0"/>
              <a:t> Synopsis of Psychiatry 11</a:t>
            </a:r>
            <a:r>
              <a:rPr lang="en-US" baseline="30000" dirty="0" smtClean="0"/>
              <a:t>th</a:t>
            </a:r>
            <a:r>
              <a:rPr lang="en-US" dirty="0" smtClean="0"/>
              <a:t> ed</a:t>
            </a:r>
            <a:r>
              <a:rPr lang="en-US" dirty="0" smtClean="0"/>
              <a:t>. </a:t>
            </a:r>
            <a:r>
              <a:rPr lang="en-US" dirty="0" smtClean="0"/>
              <a:t>Philadelphia: </a:t>
            </a:r>
            <a:r>
              <a:rPr lang="en-US" dirty="0" err="1" smtClean="0"/>
              <a:t>Wolters</a:t>
            </a:r>
            <a:r>
              <a:rPr lang="en-US" dirty="0" smtClean="0"/>
              <a:t> </a:t>
            </a:r>
            <a:r>
              <a:rPr lang="en-US" dirty="0" err="1" smtClean="0"/>
              <a:t>Kluver</a:t>
            </a:r>
            <a:r>
              <a:rPr lang="en-US" dirty="0" smtClean="0"/>
              <a:t>, 2015, </a:t>
            </a:r>
            <a:r>
              <a:rPr lang="en-US" dirty="0" err="1" smtClean="0"/>
              <a:t>pp</a:t>
            </a:r>
            <a:r>
              <a:rPr lang="en-US" dirty="0" smtClean="0"/>
              <a:t> 90 – 110. </a:t>
            </a:r>
            <a:endParaRPr lang="en-US" dirty="0" smtClean="0"/>
          </a:p>
          <a:p>
            <a:pPr marL="0" indent="0">
              <a:buNone/>
            </a:pPr>
            <a:r>
              <a:rPr lang="en-US" dirty="0" smtClean="0"/>
              <a:t>9. Haber SN. </a:t>
            </a:r>
            <a:r>
              <a:rPr lang="en-US" dirty="0" err="1" smtClean="0"/>
              <a:t>Corticostriatal</a:t>
            </a:r>
            <a:r>
              <a:rPr lang="en-US" dirty="0" smtClean="0"/>
              <a:t> </a:t>
            </a:r>
            <a:r>
              <a:rPr lang="en-US" dirty="0" err="1" smtClean="0"/>
              <a:t>Circuitary</a:t>
            </a:r>
            <a:r>
              <a:rPr lang="en-US" dirty="0" smtClean="0"/>
              <a:t>. Dialogues in Clinical Neuroscience, 18(1) </a:t>
            </a:r>
            <a:r>
              <a:rPr lang="en-US" dirty="0" err="1" smtClean="0"/>
              <a:t>pp</a:t>
            </a:r>
            <a:r>
              <a:rPr lang="en-US" dirty="0" smtClean="0"/>
              <a:t> 7-21.</a:t>
            </a:r>
          </a:p>
          <a:p>
            <a:pPr marL="0" indent="0">
              <a:buNone/>
            </a:pPr>
            <a:r>
              <a:rPr lang="en-US" dirty="0" smtClean="0"/>
              <a:t>10. </a:t>
            </a:r>
            <a:r>
              <a:rPr lang="en-US" dirty="0" err="1" smtClean="0"/>
              <a:t>Howes</a:t>
            </a:r>
            <a:r>
              <a:rPr lang="en-US" dirty="0" smtClean="0"/>
              <a:t> OD, </a:t>
            </a:r>
            <a:r>
              <a:rPr lang="en-US" dirty="0" err="1" smtClean="0"/>
              <a:t>Kapur</a:t>
            </a:r>
            <a:r>
              <a:rPr lang="en-US" dirty="0" smtClean="0"/>
              <a:t> S. </a:t>
            </a:r>
            <a:r>
              <a:rPr lang="en-US" dirty="0" smtClean="0"/>
              <a:t>The dopamine hypothesis of Schizophrenia: version III- The final common pathway. </a:t>
            </a:r>
            <a:r>
              <a:rPr lang="en-US" dirty="0" err="1" smtClean="0"/>
              <a:t>Schizophr</a:t>
            </a:r>
            <a:r>
              <a:rPr lang="en-US" dirty="0" smtClean="0"/>
              <a:t> Bull. 2009, 35(3). 549-562.</a:t>
            </a:r>
          </a:p>
          <a:p>
            <a:pPr marL="0" indent="0">
              <a:buNone/>
            </a:pPr>
            <a:endParaRPr lang="en-US" dirty="0"/>
          </a:p>
        </p:txBody>
      </p:sp>
    </p:spTree>
    <p:extLst>
      <p:ext uri="{BB962C8B-B14F-4D97-AF65-F5344CB8AC3E}">
        <p14:creationId xmlns:p14="http://schemas.microsoft.com/office/powerpoint/2010/main" val="425699065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lnSpcReduction="10000"/>
          </a:bodyPr>
          <a:lstStyle/>
          <a:p>
            <a:pPr marL="0" indent="0">
              <a:buNone/>
            </a:pPr>
            <a:r>
              <a:rPr lang="en-US" dirty="0" smtClean="0"/>
              <a:t>11. </a:t>
            </a:r>
            <a:r>
              <a:rPr lang="en-US" dirty="0" err="1" smtClean="0"/>
              <a:t>Nestler</a:t>
            </a:r>
            <a:r>
              <a:rPr lang="en-US" dirty="0" smtClean="0"/>
              <a:t> EJ, </a:t>
            </a:r>
            <a:r>
              <a:rPr lang="en-US" dirty="0" err="1" smtClean="0"/>
              <a:t>Carlezon</a:t>
            </a:r>
            <a:r>
              <a:rPr lang="en-US" dirty="0" smtClean="0"/>
              <a:t> WA. The mesolimbic dopamine reward circuit in major depressive disorder. </a:t>
            </a:r>
            <a:r>
              <a:rPr lang="en-US" dirty="0" err="1" smtClean="0"/>
              <a:t>Biol</a:t>
            </a:r>
            <a:r>
              <a:rPr lang="en-US" dirty="0" smtClean="0"/>
              <a:t> Psychiatry 2006, 59 (12): 1151-1159.</a:t>
            </a:r>
          </a:p>
          <a:p>
            <a:pPr marL="0" indent="0">
              <a:buNone/>
            </a:pPr>
            <a:r>
              <a:rPr lang="en-US" dirty="0" smtClean="0"/>
              <a:t>12. </a:t>
            </a:r>
            <a:r>
              <a:rPr lang="en-US" dirty="0" err="1" smtClean="0"/>
              <a:t>Saxena</a:t>
            </a:r>
            <a:r>
              <a:rPr lang="en-US" dirty="0" smtClean="0"/>
              <a:t> S, Rauch SL. Functional neuroimaging and the </a:t>
            </a:r>
            <a:r>
              <a:rPr lang="en-US" dirty="0" err="1" smtClean="0"/>
              <a:t>neuroanatomy</a:t>
            </a:r>
            <a:r>
              <a:rPr lang="en-US" dirty="0" smtClean="0"/>
              <a:t> of obsessive-compulsive disorder. </a:t>
            </a:r>
            <a:r>
              <a:rPr lang="en-US" dirty="0" err="1" smtClean="0"/>
              <a:t>Psychiatr</a:t>
            </a:r>
            <a:r>
              <a:rPr lang="en-US" dirty="0" smtClean="0"/>
              <a:t> </a:t>
            </a:r>
            <a:r>
              <a:rPr lang="en-US" dirty="0" err="1" smtClean="0"/>
              <a:t>Clin</a:t>
            </a:r>
            <a:r>
              <a:rPr lang="en-US" dirty="0" smtClean="0"/>
              <a:t> North Am. 2000, 23(3): 563-586.</a:t>
            </a:r>
          </a:p>
          <a:p>
            <a:pPr marL="0" indent="0">
              <a:buNone/>
            </a:pPr>
            <a:r>
              <a:rPr lang="en-US" dirty="0" smtClean="0"/>
              <a:t>13. </a:t>
            </a:r>
            <a:r>
              <a:rPr lang="en-US" dirty="0" err="1" smtClean="0"/>
              <a:t>Volkow</a:t>
            </a:r>
            <a:r>
              <a:rPr lang="en-US" dirty="0" smtClean="0"/>
              <a:t> ND, </a:t>
            </a:r>
            <a:r>
              <a:rPr lang="en-US" dirty="0" err="1" smtClean="0"/>
              <a:t>Koob</a:t>
            </a:r>
            <a:r>
              <a:rPr lang="en-US" dirty="0" smtClean="0"/>
              <a:t> GF, </a:t>
            </a:r>
            <a:r>
              <a:rPr lang="en-US" dirty="0" err="1" smtClean="0"/>
              <a:t>McLellan</a:t>
            </a:r>
            <a:r>
              <a:rPr lang="en-US" dirty="0" smtClean="0"/>
              <a:t> AT. </a:t>
            </a:r>
            <a:r>
              <a:rPr lang="en-US" dirty="0" err="1" smtClean="0"/>
              <a:t>Neurobiologic</a:t>
            </a:r>
            <a:r>
              <a:rPr lang="en-US" dirty="0" smtClean="0"/>
              <a:t> advances from the brain disease model substance use disorder. N. </a:t>
            </a:r>
            <a:r>
              <a:rPr lang="en-US" dirty="0" err="1" smtClean="0"/>
              <a:t>Engl</a:t>
            </a:r>
            <a:r>
              <a:rPr lang="en-US" dirty="0" smtClean="0"/>
              <a:t> J Med. 2016,314(4): 363-371.</a:t>
            </a:r>
            <a:endParaRPr lang="en-US" dirty="0"/>
          </a:p>
        </p:txBody>
      </p:sp>
    </p:spTree>
    <p:extLst>
      <p:ext uri="{BB962C8B-B14F-4D97-AF65-F5344CB8AC3E}">
        <p14:creationId xmlns:p14="http://schemas.microsoft.com/office/powerpoint/2010/main" val="26243276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a:bodyPr>
          <a:lstStyle/>
          <a:p>
            <a:r>
              <a:rPr lang="en-US" dirty="0" smtClean="0"/>
              <a:t>The </a:t>
            </a:r>
            <a:r>
              <a:rPr lang="en-US" dirty="0" smtClean="0"/>
              <a:t>BG ‘bias’ the automatic manner in which sensory inputs are interpreted and movements selected. These nuclei serve to integrate and modulate cerebral cortex control with sensory feedback for the generation of voluntary movement. The BG serves as a component of parallel loops, in combination with the cortex and the thalamus via connections mediated through the internal and external capsules, forming the extrapyramidal motor system. The BG is thought to modulate the initiation, cessation, and timing of voluntary </a:t>
            </a:r>
            <a:r>
              <a:rPr lang="en-US" dirty="0" smtClean="0"/>
              <a:t>movements.</a:t>
            </a:r>
            <a:endParaRPr lang="en-US" dirty="0"/>
          </a:p>
        </p:txBody>
      </p:sp>
    </p:spTree>
    <p:extLst>
      <p:ext uri="{BB962C8B-B14F-4D97-AF65-F5344CB8AC3E}">
        <p14:creationId xmlns:p14="http://schemas.microsoft.com/office/powerpoint/2010/main" val="2343859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Components of The Basal Ganglia</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Caudate nucleus</a:t>
            </a:r>
          </a:p>
          <a:p>
            <a:pPr marL="514350" indent="-514350">
              <a:buFont typeface="+mj-lt"/>
              <a:buAutoNum type="arabicPeriod"/>
            </a:pPr>
            <a:r>
              <a:rPr lang="en-US" dirty="0" smtClean="0"/>
              <a:t>Putamen</a:t>
            </a:r>
          </a:p>
          <a:p>
            <a:pPr marL="514350" indent="-514350">
              <a:buFont typeface="+mj-lt"/>
              <a:buAutoNum type="arabicPeriod"/>
            </a:pPr>
            <a:r>
              <a:rPr lang="en-US" dirty="0" smtClean="0"/>
              <a:t>Nucleus Accumbens</a:t>
            </a:r>
          </a:p>
          <a:p>
            <a:pPr marL="514350" indent="-514350">
              <a:buFont typeface="+mj-lt"/>
              <a:buAutoNum type="arabicPeriod"/>
            </a:pPr>
            <a:r>
              <a:rPr lang="en-US" dirty="0" smtClean="0"/>
              <a:t>Globus pallidus</a:t>
            </a:r>
          </a:p>
          <a:p>
            <a:pPr marL="514350" indent="-514350">
              <a:buFont typeface="+mj-lt"/>
              <a:buAutoNum type="arabicPeriod"/>
            </a:pPr>
            <a:r>
              <a:rPr lang="en-US" dirty="0" smtClean="0"/>
              <a:t>Subthalamic nuclei</a:t>
            </a:r>
          </a:p>
          <a:p>
            <a:pPr marL="514350" indent="-514350">
              <a:buFont typeface="+mj-lt"/>
              <a:buAutoNum type="arabicPeriod"/>
            </a:pPr>
            <a:r>
              <a:rPr lang="en-US" dirty="0" smtClean="0"/>
              <a:t>Substantia nigra</a:t>
            </a:r>
          </a:p>
          <a:p>
            <a:endParaRPr lang="en-US" dirty="0"/>
          </a:p>
        </p:txBody>
      </p:sp>
    </p:spTree>
    <p:extLst>
      <p:ext uri="{BB962C8B-B14F-4D97-AF65-F5344CB8AC3E}">
        <p14:creationId xmlns:p14="http://schemas.microsoft.com/office/powerpoint/2010/main" val="36667851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General Functions</a:t>
            </a:r>
            <a:endParaRPr lang="en-US" b="1"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A. </a:t>
            </a:r>
            <a:r>
              <a:rPr lang="en-US" b="1" dirty="0" smtClean="0"/>
              <a:t>Motor Control</a:t>
            </a:r>
          </a:p>
          <a:p>
            <a:r>
              <a:rPr lang="en-US" dirty="0" smtClean="0"/>
              <a:t>One of the principal roles of the BG in motor control is to function in association with the corticospinal system to control complex patterns of motor activities. An example is the writing of letters of the alphabet. Other patterns that require the BG are cutting paper with scissors, hammering nails, shooting a basketball through a hoop, passing a football, throwing a baseball, the movements of shoveling dirt, most aspects of vocalization, controlled movements of the eyes, and virtually any other of our skilled </a:t>
            </a:r>
            <a:r>
              <a:rPr lang="en-US" dirty="0" smtClean="0"/>
              <a:t>movements.</a:t>
            </a:r>
            <a:endParaRPr lang="en-US" dirty="0"/>
          </a:p>
        </p:txBody>
      </p:sp>
    </p:spTree>
    <p:extLst>
      <p:ext uri="{BB962C8B-B14F-4D97-AF65-F5344CB8AC3E}">
        <p14:creationId xmlns:p14="http://schemas.microsoft.com/office/powerpoint/2010/main" val="7455324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r>
              <a:rPr lang="en-US" dirty="0" smtClean="0"/>
              <a:t>B. </a:t>
            </a:r>
            <a:r>
              <a:rPr lang="en-US" b="1" dirty="0" smtClean="0"/>
              <a:t>Cognition</a:t>
            </a:r>
          </a:p>
          <a:p>
            <a:r>
              <a:rPr lang="en-US" dirty="0" smtClean="0"/>
              <a:t>The term cognition means the thinking processes of the brain, using the sensory input to the brain and the information already stored in memory. Most of our motor actions occur as a consequence of thoughts generated in the mind, a process called cognitive control of motor activity. The caudate nucleus  plays a major role in this cognitive control of motor </a:t>
            </a:r>
            <a:r>
              <a:rPr lang="en-US" dirty="0" smtClean="0"/>
              <a:t>activity.</a:t>
            </a:r>
            <a:endParaRPr lang="en-US" dirty="0"/>
          </a:p>
        </p:txBody>
      </p:sp>
    </p:spTree>
    <p:extLst>
      <p:ext uri="{BB962C8B-B14F-4D97-AF65-F5344CB8AC3E}">
        <p14:creationId xmlns:p14="http://schemas.microsoft.com/office/powerpoint/2010/main" val="19054180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lnSpcReduction="10000"/>
          </a:bodyPr>
          <a:lstStyle/>
          <a:p>
            <a:r>
              <a:rPr lang="en-US" dirty="0" smtClean="0"/>
              <a:t>C. </a:t>
            </a:r>
            <a:r>
              <a:rPr lang="en-US" b="1" dirty="0" smtClean="0"/>
              <a:t>Emotion and Behavior Regulation</a:t>
            </a:r>
          </a:p>
          <a:p>
            <a:r>
              <a:rPr lang="en-US" dirty="0" smtClean="0"/>
              <a:t>The BG and the cerebellum historically have  been relegated to a functional role in producing and modulating motor output. Recent research, however, has emphasized the importance of these subcortical structures in multiple functional domains, including affective processes such as emotion recognition, subjective feeling elicitation an reward valuation. The pathways through the thalamus that connects the BG and cerebellum directly to each other and with extensive regions of the cortex provide a structural basis for their combined influence on limbic system</a:t>
            </a:r>
            <a:r>
              <a:rPr lang="en-US" dirty="0" smtClean="0"/>
              <a:t>.</a:t>
            </a:r>
            <a:endParaRPr lang="en-US" dirty="0"/>
          </a:p>
        </p:txBody>
      </p:sp>
    </p:spTree>
    <p:extLst>
      <p:ext uri="{BB962C8B-B14F-4D97-AF65-F5344CB8AC3E}">
        <p14:creationId xmlns:p14="http://schemas.microsoft.com/office/powerpoint/2010/main" val="14292723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TotalTime>
  <Words>2859</Words>
  <Application>Microsoft Office PowerPoint</Application>
  <PresentationFormat>On-screen Show (4:3)</PresentationFormat>
  <Paragraphs>316</Paragraphs>
  <Slides>48</Slides>
  <Notes>0</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THE BASAL GANGLIA IN RELATION TO PSYCHIATRY</vt:lpstr>
      <vt:lpstr>OUTLINE</vt:lpstr>
      <vt:lpstr>OBJECTIVES OF THE PRESENTATION</vt:lpstr>
      <vt:lpstr>INTRODUCTION</vt:lpstr>
      <vt:lpstr>PowerPoint Presentation</vt:lpstr>
      <vt:lpstr>Components of The Basal Ganglia</vt:lpstr>
      <vt:lpstr>General Functions</vt:lpstr>
      <vt:lpstr>PowerPoint Presentation</vt:lpstr>
      <vt:lpstr>PowerPoint Presentation</vt:lpstr>
      <vt:lpstr>ANATOMY OF THE BASAL GANGLIA</vt:lpstr>
      <vt:lpstr>PowerPoint Presentation</vt:lpstr>
      <vt:lpstr>PowerPoint Presentation</vt:lpstr>
      <vt:lpstr>PowerPoint Presentation</vt:lpstr>
      <vt:lpstr>PowerPoint Presentation</vt:lpstr>
      <vt:lpstr>PowerPoint Presentation</vt:lpstr>
      <vt:lpstr>NEUROTRANSMITTERS INVOLVED</vt:lpstr>
      <vt:lpstr>PowerPoint Presentation</vt:lpstr>
      <vt:lpstr>PowerPoint Presentation</vt:lpstr>
      <vt:lpstr>DIRECT AND INDIRECT PATHWAYS</vt:lpstr>
      <vt:lpstr>PowerPoint Presentation</vt:lpstr>
      <vt:lpstr>PowerPoint Presentation</vt:lpstr>
      <vt:lpstr>BASAL GANGLIA CIRCUITS</vt:lpstr>
      <vt:lpstr>PowerPoint Presentation</vt:lpstr>
      <vt:lpstr>PowerPoint Presentation</vt:lpstr>
      <vt:lpstr>PowerPoint Presentation</vt:lpstr>
      <vt:lpstr>PowerPoint Presentation</vt:lpstr>
      <vt:lpstr>Role of the Cortex and Thalamus</vt:lpstr>
      <vt:lpstr>PowerPoint Presentation</vt:lpstr>
      <vt:lpstr>PowerPoint Presentation</vt:lpstr>
      <vt:lpstr>PowerPoint Presentation</vt:lpstr>
      <vt:lpstr>PowerPoint Presentation</vt:lpstr>
      <vt:lpstr>RELEVANT PSYCHIATRIC CONDITIONS</vt:lpstr>
      <vt:lpstr>PowerPoint Presentation</vt:lpstr>
      <vt:lpstr>PowerPoint Presentation</vt:lpstr>
      <vt:lpstr>PowerPoint Presentation</vt:lpstr>
      <vt:lpstr>MOVEMENT DISORDERS WITH PSYCHIATRIC FEATURES</vt:lpstr>
      <vt:lpstr>PowerPoint Presentation</vt:lpstr>
      <vt:lpstr>PowerPoint Presentation</vt:lpstr>
      <vt:lpstr>PowerPoint Presentation</vt:lpstr>
      <vt:lpstr>PHARMACOLOGICAL IMPLICATION</vt:lpstr>
      <vt:lpstr>PowerPoint Presentation</vt:lpstr>
      <vt:lpstr>PowerPoint Presentation</vt:lpstr>
      <vt:lpstr>PowerPoint Presentation</vt:lpstr>
      <vt:lpstr>SUMMARY / CONCLUSION</vt:lpstr>
      <vt:lpstr>REFERENCES</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BASAL GANGLIA IN RELATION TO PSYCHIATRY</dc:title>
  <dc:creator>HP</dc:creator>
  <cp:lastModifiedBy>HP</cp:lastModifiedBy>
  <cp:revision>48</cp:revision>
  <dcterms:created xsi:type="dcterms:W3CDTF">2026-03-30T16:30:34Z</dcterms:created>
  <dcterms:modified xsi:type="dcterms:W3CDTF">2026-03-31T21:12:22Z</dcterms:modified>
</cp:coreProperties>
</file>