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90" r:id="rId9"/>
    <p:sldId id="263" r:id="rId10"/>
    <p:sldId id="264" r:id="rId11"/>
    <p:sldId id="291" r:id="rId12"/>
    <p:sldId id="267" r:id="rId13"/>
    <p:sldId id="289" r:id="rId14"/>
    <p:sldId id="292" r:id="rId15"/>
    <p:sldId id="265" r:id="rId16"/>
    <p:sldId id="293" r:id="rId17"/>
    <p:sldId id="268" r:id="rId18"/>
    <p:sldId id="287" r:id="rId19"/>
    <p:sldId id="288" r:id="rId20"/>
    <p:sldId id="273" r:id="rId21"/>
    <p:sldId id="274" r:id="rId22"/>
    <p:sldId id="275" r:id="rId23"/>
    <p:sldId id="276" r:id="rId24"/>
    <p:sldId id="294" r:id="rId25"/>
    <p:sldId id="295" r:id="rId26"/>
    <p:sldId id="296" r:id="rId27"/>
    <p:sldId id="280" r:id="rId28"/>
    <p:sldId id="281" r:id="rId29"/>
    <p:sldId id="282" r:id="rId30"/>
    <p:sldId id="283" r:id="rId31"/>
    <p:sldId id="284" r:id="rId32"/>
    <p:sldId id="285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76" d="100"/>
          <a:sy n="76" d="100"/>
        </p:scale>
        <p:origin x="-50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BA0A90-C892-4CF3-A550-048AED326BB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D801D8-6118-46A1-B389-55911FD7AACA}">
      <dgm:prSet phldrT="[Text]"/>
      <dgm:spPr/>
      <dgm:t>
        <a:bodyPr/>
        <a:lstStyle/>
        <a:p>
          <a:r>
            <a:rPr lang="en-US" dirty="0"/>
            <a:t>Present available treatment option.</a:t>
          </a:r>
        </a:p>
      </dgm:t>
    </dgm:pt>
    <dgm:pt modelId="{F504A200-2267-4602-8D91-6F143951A323}" type="parTrans" cxnId="{F0D91276-F45A-48BF-8677-68E34BC80C9C}">
      <dgm:prSet/>
      <dgm:spPr/>
      <dgm:t>
        <a:bodyPr/>
        <a:lstStyle/>
        <a:p>
          <a:endParaRPr lang="en-US"/>
        </a:p>
      </dgm:t>
    </dgm:pt>
    <dgm:pt modelId="{F1C038F9-D122-4646-A962-F1E4786D53C4}" type="sibTrans" cxnId="{F0D91276-F45A-48BF-8677-68E34BC80C9C}">
      <dgm:prSet/>
      <dgm:spPr/>
      <dgm:t>
        <a:bodyPr/>
        <a:lstStyle/>
        <a:p>
          <a:endParaRPr lang="en-US"/>
        </a:p>
      </dgm:t>
    </dgm:pt>
    <dgm:pt modelId="{EBEA8BEA-B5D8-4243-829D-6D0EECCE06B6}">
      <dgm:prSet phldrT="[Text]"/>
      <dgm:spPr/>
      <dgm:t>
        <a:bodyPr/>
        <a:lstStyle/>
        <a:p>
          <a:r>
            <a:rPr lang="en-US" dirty="0"/>
            <a:t>Discuss risks and benefits.</a:t>
          </a:r>
        </a:p>
      </dgm:t>
    </dgm:pt>
    <dgm:pt modelId="{AE2AC441-2B6A-4414-9FD6-B1625664624B}" type="parTrans" cxnId="{38AD1527-1B6C-4215-9F9E-5721A5980AAA}">
      <dgm:prSet/>
      <dgm:spPr/>
      <dgm:t>
        <a:bodyPr/>
        <a:lstStyle/>
        <a:p>
          <a:endParaRPr lang="en-US"/>
        </a:p>
      </dgm:t>
    </dgm:pt>
    <dgm:pt modelId="{76F854E8-C728-49FB-A6D5-7AC543016C4B}" type="sibTrans" cxnId="{38AD1527-1B6C-4215-9F9E-5721A5980AAA}">
      <dgm:prSet/>
      <dgm:spPr/>
      <dgm:t>
        <a:bodyPr/>
        <a:lstStyle/>
        <a:p>
          <a:endParaRPr lang="en-US"/>
        </a:p>
      </dgm:t>
    </dgm:pt>
    <dgm:pt modelId="{93D0B7A3-612B-4C2B-98F9-FAD8312B7A72}">
      <dgm:prSet phldrT="[Text]"/>
      <dgm:spPr/>
      <dgm:t>
        <a:bodyPr/>
        <a:lstStyle/>
        <a:p>
          <a:r>
            <a:rPr lang="en-US" dirty="0"/>
            <a:t>Explore patient values and preference.</a:t>
          </a:r>
        </a:p>
      </dgm:t>
    </dgm:pt>
    <dgm:pt modelId="{80583FCB-BD7B-494B-8C7E-45CC65F033D8}" type="parTrans" cxnId="{DEE26AF9-9898-46DC-BEC4-F1187D7D3180}">
      <dgm:prSet/>
      <dgm:spPr/>
      <dgm:t>
        <a:bodyPr/>
        <a:lstStyle/>
        <a:p>
          <a:endParaRPr lang="en-US"/>
        </a:p>
      </dgm:t>
    </dgm:pt>
    <dgm:pt modelId="{116FCF50-85C0-4469-BE4F-C31936626A02}" type="sibTrans" cxnId="{DEE26AF9-9898-46DC-BEC4-F1187D7D3180}">
      <dgm:prSet/>
      <dgm:spPr/>
      <dgm:t>
        <a:bodyPr/>
        <a:lstStyle/>
        <a:p>
          <a:endParaRPr lang="en-US"/>
        </a:p>
      </dgm:t>
    </dgm:pt>
    <dgm:pt modelId="{67EFBD0B-823B-4874-87EF-6DAD38FF1D36}">
      <dgm:prSet phldrT="[Text]"/>
      <dgm:spPr/>
      <dgm:t>
        <a:bodyPr/>
        <a:lstStyle/>
        <a:p>
          <a:r>
            <a:rPr lang="en-US" dirty="0"/>
            <a:t>Assess capacity.</a:t>
          </a:r>
        </a:p>
      </dgm:t>
    </dgm:pt>
    <dgm:pt modelId="{3347F61A-1A4C-4D64-B4A7-6172223FC6EB}" type="parTrans" cxnId="{98F4A7CC-8040-4246-97D5-3DD662CEE92C}">
      <dgm:prSet/>
      <dgm:spPr/>
      <dgm:t>
        <a:bodyPr/>
        <a:lstStyle/>
        <a:p>
          <a:endParaRPr lang="en-US"/>
        </a:p>
      </dgm:t>
    </dgm:pt>
    <dgm:pt modelId="{964435EB-46D2-46ED-9831-0C9E44805780}" type="sibTrans" cxnId="{98F4A7CC-8040-4246-97D5-3DD662CEE92C}">
      <dgm:prSet/>
      <dgm:spPr/>
      <dgm:t>
        <a:bodyPr/>
        <a:lstStyle/>
        <a:p>
          <a:endParaRPr lang="en-US"/>
        </a:p>
      </dgm:t>
    </dgm:pt>
    <dgm:pt modelId="{6FFAA6B7-561E-447B-B9DB-CE533617495B}">
      <dgm:prSet phldrT="[Text]" custT="1"/>
      <dgm:spPr/>
      <dgm:t>
        <a:bodyPr/>
        <a:lstStyle/>
        <a:p>
          <a:r>
            <a:rPr lang="en-US" sz="2000" dirty="0"/>
            <a:t>Reached a mutually agreed plan.</a:t>
          </a:r>
        </a:p>
      </dgm:t>
    </dgm:pt>
    <dgm:pt modelId="{897CA8B8-DFDE-4135-A659-26D4AA5E81AE}" type="parTrans" cxnId="{4FC0CA3F-F94D-48EB-99FB-2015058670E4}">
      <dgm:prSet/>
      <dgm:spPr/>
      <dgm:t>
        <a:bodyPr/>
        <a:lstStyle/>
        <a:p>
          <a:endParaRPr lang="en-US"/>
        </a:p>
      </dgm:t>
    </dgm:pt>
    <dgm:pt modelId="{FFBE70F4-E61D-4CB3-BE0A-14EF3FE8EBB8}" type="sibTrans" cxnId="{4FC0CA3F-F94D-48EB-99FB-2015058670E4}">
      <dgm:prSet/>
      <dgm:spPr/>
      <dgm:t>
        <a:bodyPr/>
        <a:lstStyle/>
        <a:p>
          <a:endParaRPr lang="en-US"/>
        </a:p>
      </dgm:t>
    </dgm:pt>
    <dgm:pt modelId="{3B9C0191-E26E-4445-884B-1D2B1B8907E6}" type="pres">
      <dgm:prSet presAssocID="{6EBA0A90-C892-4CF3-A550-048AED326B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CE4A75-3C70-441A-BBA7-CE8FC92EF87C}" type="pres">
      <dgm:prSet presAssocID="{6EBA0A90-C892-4CF3-A550-048AED326BB7}" presName="cycle" presStyleCnt="0"/>
      <dgm:spPr/>
    </dgm:pt>
    <dgm:pt modelId="{C4D5BF16-3247-484E-86DB-5EE5ADA59653}" type="pres">
      <dgm:prSet presAssocID="{C1D801D8-6118-46A1-B389-55911FD7AACA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E2D82-4430-4846-AF39-F9D6E4561883}" type="pres">
      <dgm:prSet presAssocID="{F1C038F9-D122-4646-A962-F1E4786D53C4}" presName="sibTransFirstNode" presStyleLbl="bgShp" presStyleIdx="0" presStyleCnt="1" custScaleX="120464"/>
      <dgm:spPr/>
      <dgm:t>
        <a:bodyPr/>
        <a:lstStyle/>
        <a:p>
          <a:endParaRPr lang="en-US"/>
        </a:p>
      </dgm:t>
    </dgm:pt>
    <dgm:pt modelId="{D0AA5974-680C-4D9D-9A3C-E937AD04E379}" type="pres">
      <dgm:prSet presAssocID="{EBEA8BEA-B5D8-4243-829D-6D0EECCE06B6}" presName="nodeFollowingNodes" presStyleLbl="node1" presStyleIdx="1" presStyleCnt="5" custScaleY="1552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0FA68-F82A-4938-B70E-0D8F28E7CBE2}" type="pres">
      <dgm:prSet presAssocID="{93D0B7A3-612B-4C2B-98F9-FAD8312B7A72}" presName="nodeFollowingNodes" presStyleLbl="node1" presStyleIdx="2" presStyleCnt="5" custScaleX="101592" custScaleY="1249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5E3DD-B699-45D9-A2FE-7E9D1E9CB601}" type="pres">
      <dgm:prSet presAssocID="{67EFBD0B-823B-4874-87EF-6DAD38FF1D36}" presName="nodeFollowingNodes" presStyleLbl="node1" presStyleIdx="3" presStyleCnt="5" custScaleX="99184" custScaleY="120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9950BC-422F-44B7-A21C-8672E6EAF341}" type="pres">
      <dgm:prSet presAssocID="{6FFAA6B7-561E-447B-B9DB-CE533617495B}" presName="nodeFollowingNodes" presStyleLbl="node1" presStyleIdx="4" presStyleCnt="5" custScaleX="90493" custScaleY="164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A39057-1D2E-4B50-A1BD-83D58D4B06C3}" type="presOf" srcId="{93D0B7A3-612B-4C2B-98F9-FAD8312B7A72}" destId="{F320FA68-F82A-4938-B70E-0D8F28E7CBE2}" srcOrd="0" destOrd="0" presId="urn:microsoft.com/office/officeart/2005/8/layout/cycle3"/>
    <dgm:cxn modelId="{7E0B39DF-BF8F-42A7-B2ED-34FB95A27764}" type="presOf" srcId="{6EBA0A90-C892-4CF3-A550-048AED326BB7}" destId="{3B9C0191-E26E-4445-884B-1D2B1B8907E6}" srcOrd="0" destOrd="0" presId="urn:microsoft.com/office/officeart/2005/8/layout/cycle3"/>
    <dgm:cxn modelId="{CECD80BE-C716-4568-B3C7-87122ADAAFB2}" type="presOf" srcId="{EBEA8BEA-B5D8-4243-829D-6D0EECCE06B6}" destId="{D0AA5974-680C-4D9D-9A3C-E937AD04E379}" srcOrd="0" destOrd="0" presId="urn:microsoft.com/office/officeart/2005/8/layout/cycle3"/>
    <dgm:cxn modelId="{4FC0CA3F-F94D-48EB-99FB-2015058670E4}" srcId="{6EBA0A90-C892-4CF3-A550-048AED326BB7}" destId="{6FFAA6B7-561E-447B-B9DB-CE533617495B}" srcOrd="4" destOrd="0" parTransId="{897CA8B8-DFDE-4135-A659-26D4AA5E81AE}" sibTransId="{FFBE70F4-E61D-4CB3-BE0A-14EF3FE8EBB8}"/>
    <dgm:cxn modelId="{98F4A7CC-8040-4246-97D5-3DD662CEE92C}" srcId="{6EBA0A90-C892-4CF3-A550-048AED326BB7}" destId="{67EFBD0B-823B-4874-87EF-6DAD38FF1D36}" srcOrd="3" destOrd="0" parTransId="{3347F61A-1A4C-4D64-B4A7-6172223FC6EB}" sibTransId="{964435EB-46D2-46ED-9831-0C9E44805780}"/>
    <dgm:cxn modelId="{91CB3351-DBE4-4A07-8595-A56C266C97F1}" type="presOf" srcId="{67EFBD0B-823B-4874-87EF-6DAD38FF1D36}" destId="{C8F5E3DD-B699-45D9-A2FE-7E9D1E9CB601}" srcOrd="0" destOrd="0" presId="urn:microsoft.com/office/officeart/2005/8/layout/cycle3"/>
    <dgm:cxn modelId="{F0D91276-F45A-48BF-8677-68E34BC80C9C}" srcId="{6EBA0A90-C892-4CF3-A550-048AED326BB7}" destId="{C1D801D8-6118-46A1-B389-55911FD7AACA}" srcOrd="0" destOrd="0" parTransId="{F504A200-2267-4602-8D91-6F143951A323}" sibTransId="{F1C038F9-D122-4646-A962-F1E4786D53C4}"/>
    <dgm:cxn modelId="{DEE26AF9-9898-46DC-BEC4-F1187D7D3180}" srcId="{6EBA0A90-C892-4CF3-A550-048AED326BB7}" destId="{93D0B7A3-612B-4C2B-98F9-FAD8312B7A72}" srcOrd="2" destOrd="0" parTransId="{80583FCB-BD7B-494B-8C7E-45CC65F033D8}" sibTransId="{116FCF50-85C0-4469-BE4F-C31936626A02}"/>
    <dgm:cxn modelId="{38AD1527-1B6C-4215-9F9E-5721A5980AAA}" srcId="{6EBA0A90-C892-4CF3-A550-048AED326BB7}" destId="{EBEA8BEA-B5D8-4243-829D-6D0EECCE06B6}" srcOrd="1" destOrd="0" parTransId="{AE2AC441-2B6A-4414-9FD6-B1625664624B}" sibTransId="{76F854E8-C728-49FB-A6D5-7AC543016C4B}"/>
    <dgm:cxn modelId="{87BADFAA-BDD1-4C33-80CF-489A15A3D8E4}" type="presOf" srcId="{6FFAA6B7-561E-447B-B9DB-CE533617495B}" destId="{3C9950BC-422F-44B7-A21C-8672E6EAF341}" srcOrd="0" destOrd="0" presId="urn:microsoft.com/office/officeart/2005/8/layout/cycle3"/>
    <dgm:cxn modelId="{E2D815F8-4B3F-42E9-8330-F7EAB880D0C9}" type="presOf" srcId="{C1D801D8-6118-46A1-B389-55911FD7AACA}" destId="{C4D5BF16-3247-484E-86DB-5EE5ADA59653}" srcOrd="0" destOrd="0" presId="urn:microsoft.com/office/officeart/2005/8/layout/cycle3"/>
    <dgm:cxn modelId="{D923779A-646F-4545-9389-243F4D78E0C2}" type="presOf" srcId="{F1C038F9-D122-4646-A962-F1E4786D53C4}" destId="{EA3E2D82-4430-4846-AF39-F9D6E4561883}" srcOrd="0" destOrd="0" presId="urn:microsoft.com/office/officeart/2005/8/layout/cycle3"/>
    <dgm:cxn modelId="{4A4F13E0-2FFC-4BC8-97AF-678A483ADF43}" type="presParOf" srcId="{3B9C0191-E26E-4445-884B-1D2B1B8907E6}" destId="{67CE4A75-3C70-441A-BBA7-CE8FC92EF87C}" srcOrd="0" destOrd="0" presId="urn:microsoft.com/office/officeart/2005/8/layout/cycle3"/>
    <dgm:cxn modelId="{E6B32284-2D61-4981-B9F7-0A1128BC7E7B}" type="presParOf" srcId="{67CE4A75-3C70-441A-BBA7-CE8FC92EF87C}" destId="{C4D5BF16-3247-484E-86DB-5EE5ADA59653}" srcOrd="0" destOrd="0" presId="urn:microsoft.com/office/officeart/2005/8/layout/cycle3"/>
    <dgm:cxn modelId="{41A9E40A-3A0B-407E-8DC1-734E8792AFEF}" type="presParOf" srcId="{67CE4A75-3C70-441A-BBA7-CE8FC92EF87C}" destId="{EA3E2D82-4430-4846-AF39-F9D6E4561883}" srcOrd="1" destOrd="0" presId="urn:microsoft.com/office/officeart/2005/8/layout/cycle3"/>
    <dgm:cxn modelId="{BF756C6E-1C51-4EA1-99B3-4EFA86E722E4}" type="presParOf" srcId="{67CE4A75-3C70-441A-BBA7-CE8FC92EF87C}" destId="{D0AA5974-680C-4D9D-9A3C-E937AD04E379}" srcOrd="2" destOrd="0" presId="urn:microsoft.com/office/officeart/2005/8/layout/cycle3"/>
    <dgm:cxn modelId="{7D8C0CB3-331B-4499-AAC5-BE0BCFC4FB7B}" type="presParOf" srcId="{67CE4A75-3C70-441A-BBA7-CE8FC92EF87C}" destId="{F320FA68-F82A-4938-B70E-0D8F28E7CBE2}" srcOrd="3" destOrd="0" presId="urn:microsoft.com/office/officeart/2005/8/layout/cycle3"/>
    <dgm:cxn modelId="{E33803B0-CD1F-4728-B20E-703151B0C964}" type="presParOf" srcId="{67CE4A75-3C70-441A-BBA7-CE8FC92EF87C}" destId="{C8F5E3DD-B699-45D9-A2FE-7E9D1E9CB601}" srcOrd="4" destOrd="0" presId="urn:microsoft.com/office/officeart/2005/8/layout/cycle3"/>
    <dgm:cxn modelId="{C59BE7E4-F66D-4185-8DD3-AC74233ABFBB}" type="presParOf" srcId="{67CE4A75-3C70-441A-BBA7-CE8FC92EF87C}" destId="{3C9950BC-422F-44B7-A21C-8672E6EAF341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6B1740-3765-4BDF-A79A-F102F3748B7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E36F93-80DE-4D3D-8F70-5BD47B4520D9}">
      <dgm:prSet phldrT="[Text]" custT="1"/>
      <dgm:spPr/>
      <dgm:t>
        <a:bodyPr/>
        <a:lstStyle/>
        <a:p>
          <a:r>
            <a:rPr lang="en-US" sz="1600" b="1" dirty="0"/>
            <a:t>EMPOWERMENT.</a:t>
          </a:r>
        </a:p>
        <a:p>
          <a:r>
            <a:rPr lang="en-US" sz="1600" dirty="0"/>
            <a:t>1. Having control over one’s own life.</a:t>
          </a:r>
        </a:p>
        <a:p>
          <a:r>
            <a:rPr lang="en-US" sz="1600" dirty="0"/>
            <a:t>2. Participating actively in treatment decisions.</a:t>
          </a:r>
        </a:p>
        <a:p>
          <a:r>
            <a:rPr lang="en-US" sz="1600" dirty="0"/>
            <a:t>3. Building self-confidence.</a:t>
          </a:r>
        </a:p>
        <a:p>
          <a:endParaRPr lang="en-US" sz="1300" dirty="0"/>
        </a:p>
      </dgm:t>
    </dgm:pt>
    <dgm:pt modelId="{D5486C7A-CD17-460D-B1C7-21458235B690}" type="parTrans" cxnId="{0781931D-FFCC-4CFD-BB2D-5F691EE9DD43}">
      <dgm:prSet/>
      <dgm:spPr/>
      <dgm:t>
        <a:bodyPr/>
        <a:lstStyle/>
        <a:p>
          <a:endParaRPr lang="en-US"/>
        </a:p>
      </dgm:t>
    </dgm:pt>
    <dgm:pt modelId="{DD012330-CBB9-4079-B436-BA04AAF29CCF}" type="sibTrans" cxnId="{0781931D-FFCC-4CFD-BB2D-5F691EE9DD43}">
      <dgm:prSet/>
      <dgm:spPr/>
      <dgm:t>
        <a:bodyPr/>
        <a:lstStyle/>
        <a:p>
          <a:endParaRPr lang="en-US"/>
        </a:p>
      </dgm:t>
    </dgm:pt>
    <dgm:pt modelId="{8277F869-727A-4F34-AFB9-FD9438E20CFF}">
      <dgm:prSet phldrT="[Text]" custT="1"/>
      <dgm:spPr/>
      <dgm:t>
        <a:bodyPr/>
        <a:lstStyle/>
        <a:p>
          <a:pPr>
            <a:buNone/>
          </a:pPr>
          <a:r>
            <a:rPr lang="en-US" sz="1600" b="1" dirty="0"/>
            <a:t>CONNECTEDNESS.</a:t>
          </a:r>
        </a:p>
        <a:p>
          <a:pPr>
            <a:buFont typeface="+mj-lt"/>
            <a:buAutoNum type="romanLcPeriod"/>
          </a:pPr>
          <a:r>
            <a:rPr lang="en-US" sz="1600" dirty="0"/>
            <a:t>1. Building and maintaining relationships.</a:t>
          </a:r>
        </a:p>
        <a:p>
          <a:pPr>
            <a:buNone/>
          </a:pPr>
          <a:r>
            <a:rPr lang="en-US" sz="1600" dirty="0"/>
            <a:t>2. Feeling part of family, community, or peer support group. </a:t>
          </a:r>
        </a:p>
      </dgm:t>
    </dgm:pt>
    <dgm:pt modelId="{7284DE2E-83DC-4EBB-BBB3-65F007CF1506}" type="parTrans" cxnId="{299E6081-8915-48F4-9CCC-95DD4598C659}">
      <dgm:prSet/>
      <dgm:spPr/>
      <dgm:t>
        <a:bodyPr/>
        <a:lstStyle/>
        <a:p>
          <a:endParaRPr lang="en-US"/>
        </a:p>
      </dgm:t>
    </dgm:pt>
    <dgm:pt modelId="{9C5C25F6-EEC8-41FE-A1B4-360114D3D65A}" type="sibTrans" cxnId="{299E6081-8915-48F4-9CCC-95DD4598C659}">
      <dgm:prSet/>
      <dgm:spPr/>
      <dgm:t>
        <a:bodyPr/>
        <a:lstStyle/>
        <a:p>
          <a:endParaRPr lang="en-US"/>
        </a:p>
      </dgm:t>
    </dgm:pt>
    <dgm:pt modelId="{E3E4A490-7609-40C7-B737-A102CA63884A}">
      <dgm:prSet phldrT="[Text]" custT="1"/>
      <dgm:spPr/>
      <dgm:t>
        <a:bodyPr/>
        <a:lstStyle/>
        <a:p>
          <a:r>
            <a:rPr lang="en-US" sz="1600" b="1" dirty="0"/>
            <a:t>HOPE AND OPTIMISM</a:t>
          </a:r>
          <a:r>
            <a:rPr lang="en-US" sz="1600" dirty="0"/>
            <a:t>.</a:t>
          </a:r>
        </a:p>
        <a:p>
          <a:r>
            <a:rPr lang="en-US" sz="1600" dirty="0"/>
            <a:t>1. Belief that recovery is possible.</a:t>
          </a:r>
        </a:p>
        <a:p>
          <a:r>
            <a:rPr lang="en-US" sz="1600" dirty="0"/>
            <a:t>2. Motivation to work toward goals.</a:t>
          </a:r>
        </a:p>
        <a:p>
          <a:r>
            <a:rPr lang="en-US" sz="1600" dirty="0"/>
            <a:t>3. Encourages resilience in the face of setbacks.</a:t>
          </a:r>
        </a:p>
        <a:p>
          <a:endParaRPr lang="en-US" sz="1200" dirty="0"/>
        </a:p>
      </dgm:t>
    </dgm:pt>
    <dgm:pt modelId="{D299E74D-02A0-4B92-9315-28F014D5B142}" type="parTrans" cxnId="{C0E31C62-8E52-4A4E-9396-A032A057DA22}">
      <dgm:prSet/>
      <dgm:spPr/>
      <dgm:t>
        <a:bodyPr/>
        <a:lstStyle/>
        <a:p>
          <a:endParaRPr lang="en-US"/>
        </a:p>
      </dgm:t>
    </dgm:pt>
    <dgm:pt modelId="{9179C96B-AF2A-43CB-8360-4F252023F6F2}" type="sibTrans" cxnId="{C0E31C62-8E52-4A4E-9396-A032A057DA22}">
      <dgm:prSet/>
      <dgm:spPr/>
      <dgm:t>
        <a:bodyPr/>
        <a:lstStyle/>
        <a:p>
          <a:endParaRPr lang="en-US"/>
        </a:p>
      </dgm:t>
    </dgm:pt>
    <dgm:pt modelId="{A485D870-6746-4E03-AFFC-7598245F24C3}">
      <dgm:prSet phldrT="[Text]" custT="1"/>
      <dgm:spPr/>
      <dgm:t>
        <a:bodyPr/>
        <a:lstStyle/>
        <a:p>
          <a:r>
            <a:rPr lang="en-US" sz="1600" b="1" dirty="0"/>
            <a:t>IDENTITY.</a:t>
          </a:r>
        </a:p>
        <a:p>
          <a:r>
            <a:rPr lang="en-US" sz="1600" b="0" dirty="0"/>
            <a:t>1. Developing a positive sense of self.</a:t>
          </a:r>
        </a:p>
        <a:p>
          <a:r>
            <a:rPr lang="en-US" sz="1600" b="0" dirty="0"/>
            <a:t>2. Moving beyond the illness label.</a:t>
          </a:r>
        </a:p>
        <a:p>
          <a:r>
            <a:rPr lang="en-US" sz="1600" b="0" dirty="0"/>
            <a:t>3. Reclaiming roles, strength, and values</a:t>
          </a:r>
        </a:p>
        <a:p>
          <a:endParaRPr lang="en-US" sz="900" b="0" dirty="0"/>
        </a:p>
      </dgm:t>
    </dgm:pt>
    <dgm:pt modelId="{0269EEDA-B4C4-4C70-B6EC-57714EA11D15}" type="parTrans" cxnId="{9EE1A6EA-BC5F-434B-9DA2-6AAC0CB4DC45}">
      <dgm:prSet/>
      <dgm:spPr/>
      <dgm:t>
        <a:bodyPr/>
        <a:lstStyle/>
        <a:p>
          <a:endParaRPr lang="en-US"/>
        </a:p>
      </dgm:t>
    </dgm:pt>
    <dgm:pt modelId="{BCC2E57F-136A-464A-BDBD-C1199B280C40}" type="sibTrans" cxnId="{9EE1A6EA-BC5F-434B-9DA2-6AAC0CB4DC45}">
      <dgm:prSet/>
      <dgm:spPr/>
      <dgm:t>
        <a:bodyPr/>
        <a:lstStyle/>
        <a:p>
          <a:endParaRPr lang="en-US"/>
        </a:p>
      </dgm:t>
    </dgm:pt>
    <dgm:pt modelId="{5388A195-9669-4A55-B092-49659F506F34}">
      <dgm:prSet phldrT="[Text]" custT="1"/>
      <dgm:spPr/>
      <dgm:t>
        <a:bodyPr/>
        <a:lstStyle/>
        <a:p>
          <a:r>
            <a:rPr lang="en-US" sz="1600" b="1" dirty="0"/>
            <a:t>MEANING.</a:t>
          </a:r>
        </a:p>
        <a:p>
          <a:r>
            <a:rPr lang="en-US" sz="1600" dirty="0"/>
            <a:t>1. Engaging in activities that give purpose.</a:t>
          </a:r>
        </a:p>
        <a:p>
          <a:r>
            <a:rPr lang="en-US" sz="1600" dirty="0"/>
            <a:t>2. Spirituality, work, hobbies or relationships</a:t>
          </a:r>
          <a:r>
            <a:rPr lang="en-US" sz="1400" dirty="0"/>
            <a:t>.</a:t>
          </a:r>
        </a:p>
        <a:p>
          <a:endParaRPr lang="en-US" sz="1400" dirty="0"/>
        </a:p>
        <a:p>
          <a:endParaRPr lang="en-US" sz="1400" dirty="0"/>
        </a:p>
      </dgm:t>
    </dgm:pt>
    <dgm:pt modelId="{0573C1E8-1A92-475E-88BA-5E0741201DDE}" type="parTrans" cxnId="{AC69A0B6-3941-4FA8-929A-78771E96FCEE}">
      <dgm:prSet/>
      <dgm:spPr/>
      <dgm:t>
        <a:bodyPr/>
        <a:lstStyle/>
        <a:p>
          <a:endParaRPr lang="en-US"/>
        </a:p>
      </dgm:t>
    </dgm:pt>
    <dgm:pt modelId="{AA49553B-589A-4D33-BE5C-FCD1C9F3C77C}" type="sibTrans" cxnId="{AC69A0B6-3941-4FA8-929A-78771E96FCEE}">
      <dgm:prSet/>
      <dgm:spPr/>
      <dgm:t>
        <a:bodyPr/>
        <a:lstStyle/>
        <a:p>
          <a:endParaRPr lang="en-US"/>
        </a:p>
      </dgm:t>
    </dgm:pt>
    <dgm:pt modelId="{0ABCC701-9821-4011-AA33-B15F41A14915}" type="pres">
      <dgm:prSet presAssocID="{BD6B1740-3765-4BDF-A79A-F102F3748B7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26402C-156F-4A48-848D-A51FB2DBE046}" type="pres">
      <dgm:prSet presAssocID="{BD6B1740-3765-4BDF-A79A-F102F3748B72}" presName="radial" presStyleCnt="0">
        <dgm:presLayoutVars>
          <dgm:animLvl val="ctr"/>
        </dgm:presLayoutVars>
      </dgm:prSet>
      <dgm:spPr/>
    </dgm:pt>
    <dgm:pt modelId="{7154B1FB-89F2-416E-A41F-0E047E1DAE0F}" type="pres">
      <dgm:prSet presAssocID="{1CE36F93-80DE-4D3D-8F70-5BD47B4520D9}" presName="centerShape" presStyleLbl="vennNode1" presStyleIdx="0" presStyleCnt="5" custScaleX="93383" custScaleY="95774"/>
      <dgm:spPr/>
      <dgm:t>
        <a:bodyPr/>
        <a:lstStyle/>
        <a:p>
          <a:endParaRPr lang="en-US"/>
        </a:p>
      </dgm:t>
    </dgm:pt>
    <dgm:pt modelId="{B380E49C-12E8-499D-8BE3-0319352E307C}" type="pres">
      <dgm:prSet presAssocID="{8277F869-727A-4F34-AFB9-FD9438E20CFF}" presName="node" presStyleLbl="vennNode1" presStyleIdx="1" presStyleCnt="5" custScaleX="310562" custScaleY="95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F6611-5AEF-4E79-8A1B-2E4C1B736DF7}" type="pres">
      <dgm:prSet presAssocID="{E3E4A490-7609-40C7-B737-A102CA63884A}" presName="node" presStyleLbl="vennNode1" presStyleIdx="2" presStyleCnt="5" custScaleX="133399" custScaleY="2401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598D8D-AC7C-42DE-B0D3-A52AB1CF4CAD}" type="pres">
      <dgm:prSet presAssocID="{A485D870-6746-4E03-AFFC-7598245F24C3}" presName="node" presStyleLbl="vennNode1" presStyleIdx="3" presStyleCnt="5" custScaleX="352491" custScaleY="101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922ED-B549-4F9A-BF92-AF2433AAD0B3}" type="pres">
      <dgm:prSet presAssocID="{5388A195-9669-4A55-B092-49659F506F34}" presName="node" presStyleLbl="vennNode1" presStyleIdx="4" presStyleCnt="5" custScaleX="140612" custScaleY="2385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E1A6EA-BC5F-434B-9DA2-6AAC0CB4DC45}" srcId="{1CE36F93-80DE-4D3D-8F70-5BD47B4520D9}" destId="{A485D870-6746-4E03-AFFC-7598245F24C3}" srcOrd="2" destOrd="0" parTransId="{0269EEDA-B4C4-4C70-B6EC-57714EA11D15}" sibTransId="{BCC2E57F-136A-464A-BDBD-C1199B280C40}"/>
    <dgm:cxn modelId="{BBE4547A-C73C-4CAF-A4D0-C539DC28EFE4}" type="presOf" srcId="{1CE36F93-80DE-4D3D-8F70-5BD47B4520D9}" destId="{7154B1FB-89F2-416E-A41F-0E047E1DAE0F}" srcOrd="0" destOrd="0" presId="urn:microsoft.com/office/officeart/2005/8/layout/radial3"/>
    <dgm:cxn modelId="{EE916173-ADA5-4996-AC22-EFCCFBBFB5C6}" type="presOf" srcId="{BD6B1740-3765-4BDF-A79A-F102F3748B72}" destId="{0ABCC701-9821-4011-AA33-B15F41A14915}" srcOrd="0" destOrd="0" presId="urn:microsoft.com/office/officeart/2005/8/layout/radial3"/>
    <dgm:cxn modelId="{C0E31C62-8E52-4A4E-9396-A032A057DA22}" srcId="{1CE36F93-80DE-4D3D-8F70-5BD47B4520D9}" destId="{E3E4A490-7609-40C7-B737-A102CA63884A}" srcOrd="1" destOrd="0" parTransId="{D299E74D-02A0-4B92-9315-28F014D5B142}" sibTransId="{9179C96B-AF2A-43CB-8360-4F252023F6F2}"/>
    <dgm:cxn modelId="{0781931D-FFCC-4CFD-BB2D-5F691EE9DD43}" srcId="{BD6B1740-3765-4BDF-A79A-F102F3748B72}" destId="{1CE36F93-80DE-4D3D-8F70-5BD47B4520D9}" srcOrd="0" destOrd="0" parTransId="{D5486C7A-CD17-460D-B1C7-21458235B690}" sibTransId="{DD012330-CBB9-4079-B436-BA04AAF29CCF}"/>
    <dgm:cxn modelId="{AC69A0B6-3941-4FA8-929A-78771E96FCEE}" srcId="{1CE36F93-80DE-4D3D-8F70-5BD47B4520D9}" destId="{5388A195-9669-4A55-B092-49659F506F34}" srcOrd="3" destOrd="0" parTransId="{0573C1E8-1A92-475E-88BA-5E0741201DDE}" sibTransId="{AA49553B-589A-4D33-BE5C-FCD1C9F3C77C}"/>
    <dgm:cxn modelId="{299E6081-8915-48F4-9CCC-95DD4598C659}" srcId="{1CE36F93-80DE-4D3D-8F70-5BD47B4520D9}" destId="{8277F869-727A-4F34-AFB9-FD9438E20CFF}" srcOrd="0" destOrd="0" parTransId="{7284DE2E-83DC-4EBB-BBB3-65F007CF1506}" sibTransId="{9C5C25F6-EEC8-41FE-A1B4-360114D3D65A}"/>
    <dgm:cxn modelId="{5C769800-A963-4665-A9B4-1F04D0733369}" type="presOf" srcId="{5388A195-9669-4A55-B092-49659F506F34}" destId="{6ED922ED-B549-4F9A-BF92-AF2433AAD0B3}" srcOrd="0" destOrd="0" presId="urn:microsoft.com/office/officeart/2005/8/layout/radial3"/>
    <dgm:cxn modelId="{4592096C-CA82-487F-936B-9ADAD17383ED}" type="presOf" srcId="{E3E4A490-7609-40C7-B737-A102CA63884A}" destId="{0E0F6611-5AEF-4E79-8A1B-2E4C1B736DF7}" srcOrd="0" destOrd="0" presId="urn:microsoft.com/office/officeart/2005/8/layout/radial3"/>
    <dgm:cxn modelId="{D98CBBAB-C3D6-4044-86AA-7FBC081C3E94}" type="presOf" srcId="{8277F869-727A-4F34-AFB9-FD9438E20CFF}" destId="{B380E49C-12E8-499D-8BE3-0319352E307C}" srcOrd="0" destOrd="0" presId="urn:microsoft.com/office/officeart/2005/8/layout/radial3"/>
    <dgm:cxn modelId="{84F1D72F-265B-48EE-9685-D907330F1D0B}" type="presOf" srcId="{A485D870-6746-4E03-AFFC-7598245F24C3}" destId="{5D598D8D-AC7C-42DE-B0D3-A52AB1CF4CAD}" srcOrd="0" destOrd="0" presId="urn:microsoft.com/office/officeart/2005/8/layout/radial3"/>
    <dgm:cxn modelId="{E3858607-36B4-4807-B80E-5529B994BE44}" type="presParOf" srcId="{0ABCC701-9821-4011-AA33-B15F41A14915}" destId="{4626402C-156F-4A48-848D-A51FB2DBE046}" srcOrd="0" destOrd="0" presId="urn:microsoft.com/office/officeart/2005/8/layout/radial3"/>
    <dgm:cxn modelId="{23A4ABFA-FBB7-4ACD-A73D-8233B9883B91}" type="presParOf" srcId="{4626402C-156F-4A48-848D-A51FB2DBE046}" destId="{7154B1FB-89F2-416E-A41F-0E047E1DAE0F}" srcOrd="0" destOrd="0" presId="urn:microsoft.com/office/officeart/2005/8/layout/radial3"/>
    <dgm:cxn modelId="{AF980211-A4C8-4B91-94D7-45B7BF313504}" type="presParOf" srcId="{4626402C-156F-4A48-848D-A51FB2DBE046}" destId="{B380E49C-12E8-499D-8BE3-0319352E307C}" srcOrd="1" destOrd="0" presId="urn:microsoft.com/office/officeart/2005/8/layout/radial3"/>
    <dgm:cxn modelId="{B807858B-285E-449C-87BB-7EA14C578A4D}" type="presParOf" srcId="{4626402C-156F-4A48-848D-A51FB2DBE046}" destId="{0E0F6611-5AEF-4E79-8A1B-2E4C1B736DF7}" srcOrd="2" destOrd="0" presId="urn:microsoft.com/office/officeart/2005/8/layout/radial3"/>
    <dgm:cxn modelId="{EE2BDE53-6E75-4578-9D53-080957E9D09E}" type="presParOf" srcId="{4626402C-156F-4A48-848D-A51FB2DBE046}" destId="{5D598D8D-AC7C-42DE-B0D3-A52AB1CF4CAD}" srcOrd="3" destOrd="0" presId="urn:microsoft.com/office/officeart/2005/8/layout/radial3"/>
    <dgm:cxn modelId="{BFE220ED-9523-41AA-96BD-03277D032C5E}" type="presParOf" srcId="{4626402C-156F-4A48-848D-A51FB2DBE046}" destId="{6ED922ED-B549-4F9A-BF92-AF2433AAD0B3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2194F-0A30-4B1D-B735-4A8148D9B99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0AE3B-BFD3-4033-B9E8-560F8DDF1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9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333CE9-6C6B-382B-165E-0C6685490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919E04-D222-7DA3-AD9C-728BA3FAD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7B7438-ECBF-4DE7-5E59-C7F996D18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8BC1-F3B2-4143-9B8D-FD79ACA1CC65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6ADD7E-87ED-C910-9B79-FDA74967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12849A-49C4-898A-0953-6B30A4A5E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8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434A28-9DDB-5647-C7CF-A4CD1ED2F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6622CEC-D708-735C-81D9-1B50AF89D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D6546E-2857-E3B0-2EC2-4A91D236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3C86-C0BB-4CEF-BA3C-FE08CEA22129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647E51-5414-774E-15CB-BC533FDD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F2C844-6676-919B-41DE-AF04C686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3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174618-1640-3F62-4D46-2F9B77900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0CC1090-30B9-F57D-DE3E-2601C966C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B475FF-FCD1-6FCD-375B-10903A0A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1D58-E8E8-4BE8-B974-4F709F391604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CDEA88-3C27-0712-7BA4-D762F81B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115B6E-42E9-5D70-7CFB-74760CD2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1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F419F2-306F-190B-5575-EE4552CE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A5F08E-872D-94C0-B746-71F1B0AE6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A80B93-A94B-F284-AA99-773F7A03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25646-00CE-4FDA-85CD-9A9E9D45939B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8028DC-4DF0-4273-6A15-B424D83F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EF1BEE-5F94-020C-B735-8B295FB1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A0440B-9882-2541-62B9-93752531F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06A34E-571A-CFAE-A662-6E5696DB3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0E7172-C1A4-AB0C-324E-230D5441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5560D-AD20-4039-A539-646004725C82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B8EBB8-30D8-E86E-8318-6C0FE87F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DAD494-8260-1694-DF09-3DDCE1DB3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9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F28511-03FA-F4F5-B961-49F0D8131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F3F2E6-58CA-34B9-BA4B-70300D7B2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DE75118-A7D3-3048-ED4E-A79C1DC49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5746133-50FA-2EAB-37E1-219252FA4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D898-F39F-4959-9B75-4078D8CEBE69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653D10-3652-370C-F54D-EF50FF3E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AA0243-FBF3-7A48-D80C-D58B2EBFD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3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067175-4388-D433-D2AE-7F41C516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0E9DF4-FAA9-2FAD-CAF0-E5F1B10CD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E2D6428-6101-45D1-EE0D-B924A7D15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2F027DB-2367-1F5B-5ED0-439B0C1C9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6204769-3F28-DB1C-DF9C-7F9C7B8E2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069BBDE-5F53-4E82-7BA4-4D886E561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5CA1-28A0-41A2-9DE6-39A93951AE71}" type="datetime1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29551CE-208A-A15C-6DED-FE412106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1C78CAB-6568-5C4B-46ED-5A529FD6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9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F950FE-AC60-CFB6-E90E-23C644DE5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3EEC7B-9E43-A272-A280-2E5C7D640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D7A5-FC4E-4A2D-AD73-05BD5F1D3504}" type="datetime1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524F12C-2724-2A65-CF7C-D3F8191A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9B1CDF0-4FC3-DD51-0106-6B6498E5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4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FA6A85B-06A8-A488-DB51-F67791BA3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44C0-2D24-4637-8DBD-ED9AD77A004E}" type="datetime1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69C4C38-7CFF-71AF-D19C-7064BF0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97F993-51B7-2DE9-4CD3-F321D31E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4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4248A-8DCD-4EAE-46C0-0A4D2508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FBB858-D96B-7AFA-1499-1AA7C0488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EBB989B-B330-872B-A3D0-FA1CA16DC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3CAB0D-7CD7-D8F2-0A3C-3B4D785E1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3DA8-2DEE-414D-ACDF-B7FF3937BF4A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CC3877-B21C-CE17-CD25-91CD5306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074BFE-996E-BD4D-B947-075642299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9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198737-F2B4-939C-54A2-5156A839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E9F1BE9-7631-6049-E562-D77C3F8C09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C849030-4D03-3DAD-0F46-624288FDC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C7B8FA6-5464-AB00-D4FD-A25148278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26A6-0B10-41B3-91C1-D0B5A86B3785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E1065A-ADF9-AE0F-1000-3E5BDCC4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83E982-4628-87BD-5E0F-6F6F6662B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0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5C16D0A-D646-93B1-2B99-4B9747869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FC6080-3F3C-99FD-18E1-14062F76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777A8A-49BB-45A7-3F7F-35C751CFF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06804-5C4A-4572-8E14-C120547DBB1B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923606-BBCF-3109-959A-D2C63FCD64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B95667-69E6-3FDD-86C7-81B62FC6E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588E9-3AF2-4B26-BDD9-2CD58C25C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1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9CE151-CF50-45A4-A1B9-A089F7786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74133"/>
            <a:ext cx="12192000" cy="1634366"/>
          </a:xfrm>
        </p:spPr>
        <p:txBody>
          <a:bodyPr>
            <a:normAutofit/>
          </a:bodyPr>
          <a:lstStyle/>
          <a:p>
            <a:r>
              <a:rPr lang="en-US" sz="4400" b="1" dirty="0"/>
              <a:t>PATIENT-CENTERED MANAGEMENT IN PSYCHIATRY.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6B75BB9-92D7-9710-57A8-8C1199239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844" y="2856089"/>
            <a:ext cx="10859912" cy="3736622"/>
          </a:xfrm>
        </p:spPr>
        <p:txBody>
          <a:bodyPr>
            <a:noAutofit/>
          </a:bodyPr>
          <a:lstStyle/>
          <a:p>
            <a:r>
              <a:rPr lang="en-US" b="1" dirty="0"/>
              <a:t>BY </a:t>
            </a:r>
          </a:p>
          <a:p>
            <a:r>
              <a:rPr lang="en-US" b="1" dirty="0"/>
              <a:t>DR IYAMU CLEMENT OSASERE.</a:t>
            </a:r>
          </a:p>
          <a:p>
            <a:endParaRPr lang="en-US" b="1" dirty="0"/>
          </a:p>
          <a:p>
            <a:r>
              <a:rPr lang="en-US" b="1" dirty="0"/>
              <a:t>SENIOR REGISTRAR, </a:t>
            </a:r>
          </a:p>
          <a:p>
            <a:r>
              <a:rPr lang="en-US" b="1" dirty="0"/>
              <a:t>FEDERAL NEUROPSYCHIATRIC HOSPITAL,</a:t>
            </a:r>
          </a:p>
          <a:p>
            <a:r>
              <a:rPr lang="en-US" b="1" dirty="0"/>
              <a:t> BENIN CITY, EDO STATE.</a:t>
            </a:r>
          </a:p>
          <a:p>
            <a:endParaRPr lang="en-US" b="1" dirty="0"/>
          </a:p>
          <a:p>
            <a:r>
              <a:rPr lang="en-US" b="1" dirty="0"/>
              <a:t>WEDNESDAY, 8</a:t>
            </a:r>
            <a:r>
              <a:rPr lang="en-US" b="1" baseline="30000" dirty="0"/>
              <a:t>TH</a:t>
            </a:r>
            <a:r>
              <a:rPr lang="en-US" b="1" dirty="0"/>
              <a:t> APRIL 2026.</a:t>
            </a:r>
          </a:p>
        </p:txBody>
      </p:sp>
    </p:spTree>
    <p:extLst>
      <p:ext uri="{BB962C8B-B14F-4D97-AF65-F5344CB8AC3E}">
        <p14:creationId xmlns:p14="http://schemas.microsoft.com/office/powerpoint/2010/main" val="2214726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FBCE14-0AD3-5280-78F6-802EC4D8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9541"/>
          </a:xfrm>
        </p:spPr>
        <p:txBody>
          <a:bodyPr>
            <a:normAutofit/>
          </a:bodyPr>
          <a:lstStyle/>
          <a:p>
            <a:r>
              <a:rPr lang="en-US" b="1" dirty="0"/>
              <a:t>BIOPSYCHOSOCIAL MODEL-2.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A143F370-02BD-2AD7-F175-AE35584421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78" y="1670756"/>
            <a:ext cx="9719733" cy="468559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00ECA53-FDFF-1970-FFC1-D852550B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8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33E873-203E-436D-9A8D-1F8DEC277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VALUE-BASED PRACTICES(VBP).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3B2AC6-A31E-4B35-B330-868B05071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VBP- decision making not only guided by evidence, but also by the patient’s values.</a:t>
            </a:r>
          </a:p>
          <a:p>
            <a:r>
              <a:rPr lang="en-US" sz="2400" dirty="0"/>
              <a:t>It can be the patient’s beliefs, cultural background, experiences and personal preferences.</a:t>
            </a:r>
          </a:p>
          <a:p>
            <a:r>
              <a:rPr lang="en-US" sz="2400" dirty="0"/>
              <a:t>VBP practically doesn’t just consider what is medically best for the patient, but what also matters most to the patient.</a:t>
            </a:r>
          </a:p>
          <a:p>
            <a:r>
              <a:rPr lang="en-US" sz="2400" dirty="0"/>
              <a:t>Aimed to improve patient care.</a:t>
            </a:r>
          </a:p>
          <a:p>
            <a:r>
              <a:rPr lang="en-US" sz="2400" b="1" i="1" dirty="0"/>
              <a:t>Best care- EBP+VBP.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CD1E4A3-EA41-47EF-A163-FB8980C1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03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D19DC-C384-9637-47B8-F123E1A52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SHARED-DECISION MAKING (SDM).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6A3E05-6CF2-7110-FF89-8EC0B742D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Clinician and patient collaborate to make healthcare decisions.</a:t>
            </a:r>
          </a:p>
          <a:p>
            <a:r>
              <a:rPr lang="en-US" sz="2400" b="1" dirty="0"/>
              <a:t>Taking into consideration:</a:t>
            </a:r>
          </a:p>
          <a:p>
            <a:r>
              <a:rPr lang="en-US" sz="2400" dirty="0"/>
              <a:t>Best available clinical evidence.</a:t>
            </a:r>
          </a:p>
          <a:p>
            <a:r>
              <a:rPr lang="en-US" sz="2400" dirty="0"/>
              <a:t>Clinical expertise.</a:t>
            </a:r>
          </a:p>
          <a:p>
            <a:r>
              <a:rPr lang="en-US" sz="2400" dirty="0"/>
              <a:t>Patient values, preferences, and circumstances.</a:t>
            </a:r>
          </a:p>
          <a:p>
            <a:endParaRPr lang="en-US" sz="2400" dirty="0"/>
          </a:p>
          <a:p>
            <a:r>
              <a:rPr lang="en-US" sz="2400" b="1" dirty="0"/>
              <a:t>BIG QUESTION</a:t>
            </a:r>
            <a:r>
              <a:rPr lang="en-US" sz="2400" dirty="0"/>
              <a:t>: In our daily practice, how often do we truly involve patients in decision-making?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6184B7-1F30-A60A-D831-0EFF812E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35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0CB1EA-FEF1-4336-81C4-39E94DD5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5986"/>
          </a:xfrm>
        </p:spPr>
        <p:txBody>
          <a:bodyPr/>
          <a:lstStyle/>
          <a:p>
            <a:r>
              <a:rPr lang="en-US" b="1" dirty="0"/>
              <a:t>SHARED- DECISION MAKING (SDM) PROCESS.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92DB4B97-0CEA-4810-828D-B8AED916B8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845741"/>
              </p:ext>
            </p:extLst>
          </p:nvPr>
        </p:nvGraphicFramePr>
        <p:xfrm>
          <a:off x="838200" y="1501423"/>
          <a:ext cx="10515600" cy="4854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AA43B37-F13D-4058-A212-64BA63B0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13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BFD0C730-4F8B-486A-88F7-AF33D7A051EB}"/>
              </a:ext>
            </a:extLst>
          </p:cNvPr>
          <p:cNvSpPr/>
          <p:nvPr/>
        </p:nvSpPr>
        <p:spPr>
          <a:xfrm>
            <a:off x="5136444" y="2709333"/>
            <a:ext cx="1783646" cy="2460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SHARED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082653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5B7EA0-C128-4088-BF9C-B527102BD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 RIGHT FRAMEWORK.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96E926-6125-4954-AF40-F65B7E9C6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Providing care in line with fundamental human rights.</a:t>
            </a:r>
          </a:p>
          <a:p>
            <a:r>
              <a:rPr lang="en-US" sz="2400" dirty="0"/>
              <a:t>Dignity, autonomy, justice, non-discrimination, right to health, freedom from abuse, and use the least restrictive care.</a:t>
            </a:r>
          </a:p>
          <a:p>
            <a:r>
              <a:rPr lang="en-US" sz="2400" dirty="0"/>
              <a:t>Even when we override autonomy, it must be justified, proportionate, and least restrictive.</a:t>
            </a:r>
          </a:p>
          <a:p>
            <a:r>
              <a:rPr lang="en-US" sz="2400" dirty="0"/>
              <a:t>While balancing patient autonomy and safety.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07AC268-B4F1-4443-B4C9-BF44C254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04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ED9C27-FC67-997F-909E-52A6049DA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RECOVERY-ORIENTED FRAMEWORK-1.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8BE8DD-99CE-DE61-3AC8-B3CA6AAAF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Goal- Living a meaningful, hopeful, and productive life despite mental illness.</a:t>
            </a:r>
          </a:p>
          <a:p>
            <a:r>
              <a:rPr lang="en-US" sz="2400" dirty="0"/>
              <a:t>It focuses beyond symptom remission or resolution, aimed at functional recovery.</a:t>
            </a:r>
          </a:p>
          <a:p>
            <a:r>
              <a:rPr lang="en-US" sz="2400" b="1" dirty="0"/>
              <a:t>CHIME</a:t>
            </a:r>
            <a:r>
              <a:rPr lang="en-US" sz="2400" dirty="0"/>
              <a:t> framework model of recovery, Leamy et al (2011):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/>
              <a:t>Connectedness.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/>
              <a:t>Hope.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/>
              <a:t>Identity.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/>
              <a:t>Meaning in life.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400" dirty="0"/>
              <a:t>Empowerment.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C6C8118-8CB7-6562-203B-945EE7ED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9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5F10C2-011E-4A83-BC3F-B90CF77E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097"/>
          </a:xfrm>
        </p:spPr>
        <p:txBody>
          <a:bodyPr/>
          <a:lstStyle/>
          <a:p>
            <a:r>
              <a:rPr lang="en-US" b="1" dirty="0"/>
              <a:t>RECOVERY-ORIENTED FRAMEWORK-2.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E2002071-A34F-4BBD-9EF7-1F33B98CCF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492859"/>
              </p:ext>
            </p:extLst>
          </p:nvPr>
        </p:nvGraphicFramePr>
        <p:xfrm>
          <a:off x="838200" y="1298222"/>
          <a:ext cx="9637889" cy="5194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58B8272-6789-4AA1-A485-57F3D23A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01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F1B9FC-64F6-0BFA-3D6E-566E3DA70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THERAPEUTIC ALLIANCE.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81CA40-C7A2-804C-EAB1-6E7DF619D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collaborative, trusting partnership between a clinician and client/patient.</a:t>
            </a:r>
          </a:p>
          <a:p>
            <a:r>
              <a:rPr lang="en-US" sz="2400" dirty="0"/>
              <a:t>It is built on empathy, trust, and active listening.</a:t>
            </a:r>
          </a:p>
          <a:p>
            <a:r>
              <a:rPr lang="en-US" sz="2400" dirty="0"/>
              <a:t>Associated with better adherence, improved symptom outcome.</a:t>
            </a:r>
          </a:p>
          <a:p>
            <a:r>
              <a:rPr lang="en-US" sz="2400" dirty="0"/>
              <a:t>Overall improved patient satisfaction and functional outcome.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C646BE-3B52-6E50-B83C-3B357F04E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04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E1B7B2-114C-4EC4-8866-C1E135FEB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865365"/>
          </a:xfrm>
        </p:spPr>
        <p:txBody>
          <a:bodyPr>
            <a:normAutofit/>
          </a:bodyPr>
          <a:lstStyle/>
          <a:p>
            <a:r>
              <a:rPr lang="en-US" b="1" dirty="0"/>
              <a:t>THERAPEUTIC ALLIANCE 2.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FD86309C-8C89-479B-9F6E-E24C69322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0132"/>
            <a:ext cx="10515600" cy="486621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B45BB18-3230-4E0A-AAE5-3DDED557C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51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7F2FD1-76CA-4DE6-ABFB-027BBAC91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PATERNALISTIC VS PATIENT-CENTERED MODEL.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A944283B-4867-477F-BA4C-84114FC62D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243570"/>
              </p:ext>
            </p:extLst>
          </p:nvPr>
        </p:nvGraphicFramePr>
        <p:xfrm>
          <a:off x="838200" y="1825624"/>
          <a:ext cx="10515600" cy="315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386875708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1242296804"/>
                    </a:ext>
                  </a:extLst>
                </a:gridCol>
              </a:tblGrid>
              <a:tr h="788194">
                <a:tc>
                  <a:txBody>
                    <a:bodyPr/>
                    <a:lstStyle/>
                    <a:p>
                      <a:r>
                        <a:rPr lang="en-US" dirty="0"/>
                        <a:t>PATERNALISTIC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PARIENT- CENTERED MODEL.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7515573"/>
                  </a:ext>
                </a:extLst>
              </a:tr>
              <a:tr h="788194">
                <a:tc>
                  <a:txBody>
                    <a:bodyPr/>
                    <a:lstStyle/>
                    <a:p>
                      <a:r>
                        <a:rPr lang="en-US" dirty="0"/>
                        <a:t>Doctor decides.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Shared decision.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9915253"/>
                  </a:ext>
                </a:extLst>
              </a:tr>
              <a:tr h="788194">
                <a:tc>
                  <a:txBody>
                    <a:bodyPr/>
                    <a:lstStyle/>
                    <a:p>
                      <a:r>
                        <a:rPr lang="en-US" dirty="0"/>
                        <a:t>Disease focused.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 focused.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4299"/>
                  </a:ext>
                </a:extLst>
              </a:tr>
              <a:tr h="788194">
                <a:tc>
                  <a:txBody>
                    <a:bodyPr/>
                    <a:lstStyle/>
                    <a:p>
                      <a:r>
                        <a:rPr lang="en-US" dirty="0"/>
                        <a:t>Compliance.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Collaboration.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974973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7942C4F-60BD-47F3-A233-0CA1CF8AB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4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9E18AE-77B2-DD53-65A3-F7E42AA85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2BEAAB-A339-701C-293A-D8512B73D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Define patient-centered management (PCM).</a:t>
            </a:r>
          </a:p>
          <a:p>
            <a:r>
              <a:rPr lang="en-US" sz="2400" dirty="0"/>
              <a:t>Understand its core principles.</a:t>
            </a:r>
          </a:p>
          <a:p>
            <a:r>
              <a:rPr lang="en-US" sz="2400" dirty="0"/>
              <a:t>Explore key theoretical frameworks underpinning patient-centered management.</a:t>
            </a:r>
          </a:p>
          <a:p>
            <a:r>
              <a:rPr lang="en-US" sz="2400" dirty="0"/>
              <a:t>Identify barriers and practical strategies for implementation in our setting.</a:t>
            </a:r>
          </a:p>
          <a:p>
            <a:r>
              <a:rPr lang="en-US" sz="2400" dirty="0"/>
              <a:t>Apply patient-centered approaches to common psychiatric clinical scenarios.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3E9AD9-9234-804E-94CF-5926B66BD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01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2855E2-3489-7FDF-2550-DA5E97E03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733"/>
            <a:ext cx="10515600" cy="1127089"/>
          </a:xfrm>
        </p:spPr>
        <p:txBody>
          <a:bodyPr>
            <a:noAutofit/>
          </a:bodyPr>
          <a:lstStyle/>
          <a:p>
            <a:r>
              <a:rPr lang="en-US" b="1" dirty="0"/>
              <a:t>BARRIERS TO PCM AND PRACTICAL STRATEGIES TO OVERCOME BARRIERS-1.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6C561F4B-E8A6-626E-32A1-823943F57A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195043"/>
              </p:ext>
            </p:extLst>
          </p:nvPr>
        </p:nvGraphicFramePr>
        <p:xfrm>
          <a:off x="634702" y="1624405"/>
          <a:ext cx="10719096" cy="4960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418">
                  <a:extLst>
                    <a:ext uri="{9D8B030D-6E8A-4147-A177-3AD203B41FA5}">
                      <a16:colId xmlns:a16="http://schemas.microsoft.com/office/drawing/2014/main" xmlns="" val="3838390649"/>
                    </a:ext>
                  </a:extLst>
                </a:gridCol>
                <a:gridCol w="3049709">
                  <a:extLst>
                    <a:ext uri="{9D8B030D-6E8A-4147-A177-3AD203B41FA5}">
                      <a16:colId xmlns:a16="http://schemas.microsoft.com/office/drawing/2014/main" xmlns="" val="3299287977"/>
                    </a:ext>
                  </a:extLst>
                </a:gridCol>
                <a:gridCol w="5313969">
                  <a:extLst>
                    <a:ext uri="{9D8B030D-6E8A-4147-A177-3AD203B41FA5}">
                      <a16:colId xmlns:a16="http://schemas.microsoft.com/office/drawing/2014/main" xmlns="" val="688485469"/>
                    </a:ext>
                  </a:extLst>
                </a:gridCol>
              </a:tblGrid>
              <a:tr h="401934">
                <a:tc>
                  <a:txBody>
                    <a:bodyPr/>
                    <a:lstStyle/>
                    <a:p>
                      <a:r>
                        <a:rPr lang="en-US" dirty="0"/>
                        <a:t>BARRIER CATEGORY.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BARRIERS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ACTIONABLE STRATEGIES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0312360"/>
                  </a:ext>
                </a:extLst>
              </a:tr>
              <a:tr h="4558928">
                <a:tc>
                  <a:txBody>
                    <a:bodyPr/>
                    <a:lstStyle/>
                    <a:p>
                      <a:r>
                        <a:rPr lang="en-US" dirty="0"/>
                        <a:t>SYSTEM- LEVEL.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 workload, limited consultation time.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Shortage of multidisciplinary team.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Poor follow-up system.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Poor physical infrastructure.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Resistance to decentralization.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 a structured 5-minute patient-centered consultation model. Prioritize the patient’s main concern first.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Task shifting and multidisciplinary collaboration.</a:t>
                      </a:r>
                    </a:p>
                    <a:p>
                      <a:r>
                        <a:rPr lang="en-US" dirty="0"/>
                        <a:t>Use a peer group support system and group psychoeducation.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Use appropriate reminders (SMS, phone calls), simplify follow-up schedules, and encourage family involvement.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Genuine commitment to improving infrastructure.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Integrating mental health services into PHC services.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71865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5B4DCAB-E171-0A25-8326-B0535FF6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044" y="6220142"/>
            <a:ext cx="2743200" cy="365125"/>
          </a:xfrm>
        </p:spPr>
        <p:txBody>
          <a:bodyPr/>
          <a:lstStyle/>
          <a:p>
            <a:fld id="{0CE588E9-3AF2-4B26-BDD9-2CD58C25CC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86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5DB34D-8B16-3C95-78F2-C164F5593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1185526"/>
          </a:xfrm>
        </p:spPr>
        <p:txBody>
          <a:bodyPr>
            <a:noAutofit/>
          </a:bodyPr>
          <a:lstStyle/>
          <a:p>
            <a:r>
              <a:rPr lang="en-US" b="1" dirty="0"/>
              <a:t>BARRIERS TO PMC AND PRACTICAL STRATEGIES TO OVERCOME BARRIERS-2.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3448ED4-A608-D20C-D397-7B2AA0E1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56E249EC-2A54-92E8-60AA-289DB9A7BB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286855"/>
              </p:ext>
            </p:extLst>
          </p:nvPr>
        </p:nvGraphicFramePr>
        <p:xfrm>
          <a:off x="591671" y="1411111"/>
          <a:ext cx="11015830" cy="5446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166">
                  <a:extLst>
                    <a:ext uri="{9D8B030D-6E8A-4147-A177-3AD203B41FA5}">
                      <a16:colId xmlns:a16="http://schemas.microsoft.com/office/drawing/2014/main" xmlns="" val="2359423538"/>
                    </a:ext>
                  </a:extLst>
                </a:gridCol>
                <a:gridCol w="3054005">
                  <a:extLst>
                    <a:ext uri="{9D8B030D-6E8A-4147-A177-3AD203B41FA5}">
                      <a16:colId xmlns:a16="http://schemas.microsoft.com/office/drawing/2014/main" xmlns="" val="3604233509"/>
                    </a:ext>
                  </a:extLst>
                </a:gridCol>
                <a:gridCol w="5650659">
                  <a:extLst>
                    <a:ext uri="{9D8B030D-6E8A-4147-A177-3AD203B41FA5}">
                      <a16:colId xmlns:a16="http://schemas.microsoft.com/office/drawing/2014/main" xmlns="" val="725776245"/>
                    </a:ext>
                  </a:extLst>
                </a:gridCol>
              </a:tblGrid>
              <a:tr h="373479">
                <a:tc>
                  <a:txBody>
                    <a:bodyPr/>
                    <a:lstStyle/>
                    <a:p>
                      <a:r>
                        <a:rPr lang="en-US" dirty="0"/>
                        <a:t>BARRIER CATEGORY.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BARRIERS.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ACTIONABLE STRATEGIES.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2929050"/>
                  </a:ext>
                </a:extLst>
              </a:tr>
              <a:tr h="5073410">
                <a:tc>
                  <a:txBody>
                    <a:bodyPr/>
                    <a:lstStyle/>
                    <a:p>
                      <a:r>
                        <a:rPr lang="en-US" dirty="0"/>
                        <a:t>CLINICIAN- LEVEL.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PATIENT- LEVEL.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Paternalistic attitude.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Burnout and fatigue.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Poor communication skills.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Impaired insight/ poor mental health literacy and acute psychotic state.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Stigma and shame.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Cultural beliefs.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Continuous medical education on shared decision making, Collaborative care during ward rounds.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Promote team case discussion, ensure reasonable workload distribution, and encourage peer support.</a:t>
                      </a:r>
                    </a:p>
                    <a:p>
                      <a:r>
                        <a:rPr lang="en-US" dirty="0"/>
                        <a:t>                                                   </a:t>
                      </a:r>
                    </a:p>
                    <a:p>
                      <a:r>
                        <a:rPr lang="en-US" dirty="0"/>
                        <a:t>Use simple language and ensure psychoeducation.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Psychoeducation, community mental health education, support groups, institute appropriate treatment.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Psychoeducation.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Respectful integration of cultural beliefs and harmless traditional practices.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7482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7618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013793-863B-4F99-4F99-FAAE62476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BARRIERS TO PMC AND PRACTICAL STRATEGIES TO OVERCOME BARRIERS-3.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379DB24E-7397-576B-A31D-DA38BAACD4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035274"/>
              </p:ext>
            </p:extLst>
          </p:nvPr>
        </p:nvGraphicFramePr>
        <p:xfrm>
          <a:off x="838200" y="1825625"/>
          <a:ext cx="10515597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673">
                  <a:extLst>
                    <a:ext uri="{9D8B030D-6E8A-4147-A177-3AD203B41FA5}">
                      <a16:colId xmlns:a16="http://schemas.microsoft.com/office/drawing/2014/main" xmlns="" val="3815741680"/>
                    </a:ext>
                  </a:extLst>
                </a:gridCol>
                <a:gridCol w="2614108">
                  <a:extLst>
                    <a:ext uri="{9D8B030D-6E8A-4147-A177-3AD203B41FA5}">
                      <a16:colId xmlns:a16="http://schemas.microsoft.com/office/drawing/2014/main" xmlns="" val="1809662343"/>
                    </a:ext>
                  </a:extLst>
                </a:gridCol>
                <a:gridCol w="5049816">
                  <a:extLst>
                    <a:ext uri="{9D8B030D-6E8A-4147-A177-3AD203B41FA5}">
                      <a16:colId xmlns:a16="http://schemas.microsoft.com/office/drawing/2014/main" xmlns="" val="3060879771"/>
                    </a:ext>
                  </a:extLst>
                </a:gridCol>
              </a:tblGrid>
              <a:tr h="429646">
                <a:tc>
                  <a:txBody>
                    <a:bodyPr/>
                    <a:lstStyle/>
                    <a:p>
                      <a:r>
                        <a:rPr lang="en-US" dirty="0"/>
                        <a:t>BARRIER CATEGORY.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BARRIERS.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ACTIONABLE STRATEGIES.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6718031"/>
                  </a:ext>
                </a:extLst>
              </a:tr>
              <a:tr h="4237604">
                <a:tc>
                  <a:txBody>
                    <a:bodyPr/>
                    <a:lstStyle/>
                    <a:p>
                      <a:r>
                        <a:rPr lang="en-US" dirty="0"/>
                        <a:t>SOCIOECONOMIC FACTORS.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LEGAL/ ETHICAL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Financial barriers.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Unemployment and poor social support.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Involuntary admission.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Low government priority to mental health.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Prescribe affordable generics, advocate for social welfare or subsidy programs.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Social work involvement, occupational/vocational rehabilitation, family psychoeducation.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Use less restrictive measures, restore autonomy as soon as capacity improves, clear documentation and explanation to patient and family.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Improve government commitment and funding to mental health.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875520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B2B03DE-51C0-4449-D1F8-C1513B146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87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2B480B-21DE-7F45-A95A-2F78F7334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APPLICATONS: BRIEF CASE VIGNETTE-1.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0A22D3-694A-0DAF-9335-A3D8F861C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/>
          </a:bodyPr>
          <a:lstStyle/>
          <a:p>
            <a:r>
              <a:rPr lang="en-US" sz="2400" b="1" dirty="0"/>
              <a:t>HUMAN RIGHT AND AUTONOMY.</a:t>
            </a:r>
          </a:p>
          <a:p>
            <a:r>
              <a:rPr lang="en-US" sz="2400" dirty="0"/>
              <a:t>A 24-year-old female on treatment for schizophrenia is stable but refuses medication due to weight gain.</a:t>
            </a:r>
          </a:p>
          <a:p>
            <a:r>
              <a:rPr lang="en-US" sz="2400" dirty="0"/>
              <a:t>Her parents insist ‘’Doctor, don’t listen to her, she must take the medications.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Discussion points.</a:t>
            </a:r>
          </a:p>
          <a:p>
            <a:r>
              <a:rPr lang="en-US" sz="2400" dirty="0"/>
              <a:t>Who makes the decision?</a:t>
            </a:r>
          </a:p>
          <a:p>
            <a:r>
              <a:rPr lang="en-US" sz="2400" dirty="0"/>
              <a:t>Autonomy.</a:t>
            </a:r>
          </a:p>
          <a:p>
            <a:r>
              <a:rPr lang="en-US" sz="2400" dirty="0"/>
              <a:t>Beneficence.</a:t>
            </a:r>
          </a:p>
          <a:p>
            <a:r>
              <a:rPr lang="en-US" sz="2400" dirty="0"/>
              <a:t>Shared decision making.</a:t>
            </a:r>
          </a:p>
          <a:p>
            <a:r>
              <a:rPr lang="en-US" sz="2400" dirty="0"/>
              <a:t>Family involvement.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DB06E6B-6481-3F60-AFA7-8A46EE84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79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F4992C-6D56-4686-BDBD-8BB450E16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APPLICATONS: BRIEF CASE VIGNETTE-2.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B4E0BD-5531-4661-8E56-7F117F1CB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VALUE BASED PRACTICE.</a:t>
            </a:r>
          </a:p>
          <a:p>
            <a:r>
              <a:rPr lang="en-US" sz="2400" dirty="0"/>
              <a:t>A 38 year old married woman with recurrent depression now stable on medications for 6 months.</a:t>
            </a:r>
          </a:p>
          <a:p>
            <a:r>
              <a:rPr lang="en-US" sz="2400" dirty="0"/>
              <a:t>On follow up appointment she said ‘’I want to stop my medications, I have faith that prayers will heal me completely’’.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Discussion points.</a:t>
            </a:r>
          </a:p>
          <a:p>
            <a:r>
              <a:rPr lang="en-US" sz="2400" dirty="0"/>
              <a:t>Validate patient values.</a:t>
            </a:r>
          </a:p>
          <a:p>
            <a:r>
              <a:rPr lang="en-US" sz="2400" dirty="0"/>
              <a:t> Provide psychoeducation about depression.</a:t>
            </a:r>
          </a:p>
          <a:p>
            <a:r>
              <a:rPr lang="en-US" sz="2400" dirty="0"/>
              <a:t> Explore a plan that in-cooperate EBP+VBP.</a:t>
            </a:r>
          </a:p>
          <a:p>
            <a:r>
              <a:rPr lang="en-US" sz="2400" dirty="0"/>
              <a:t>Agree on close follow up plan and counsel on early relapse signs.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2986B88-2E98-47CC-B26C-277437A8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641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AFC195-E174-4EBA-BF70-ABBC16F6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APPLICATONS: BRIEF CASE VIGNETTE-3.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ABF97F-5FA0-4254-A59E-83A798430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SHARED DECISION MAKING</a:t>
            </a:r>
          </a:p>
          <a:p>
            <a:r>
              <a:rPr lang="en-US" sz="2400" dirty="0"/>
              <a:t>A 29 year old woman with newly diagnosed bipolar disorder is being considered for a mood stabilizer, you discussed starting medication but she is concerned about weight gain and pregnancy risk.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Discussion points</a:t>
            </a:r>
          </a:p>
          <a:p>
            <a:r>
              <a:rPr lang="en-US" sz="2400" dirty="0"/>
              <a:t>Invite participation.</a:t>
            </a:r>
          </a:p>
          <a:p>
            <a:r>
              <a:rPr lang="en-US" sz="2400" dirty="0"/>
              <a:t>Present option clearly (benefit/risk/alternatives).</a:t>
            </a:r>
          </a:p>
          <a:p>
            <a:r>
              <a:rPr lang="en-US" sz="2400" dirty="0"/>
              <a:t>Explore patient values.</a:t>
            </a:r>
          </a:p>
          <a:p>
            <a:r>
              <a:rPr lang="en-US" sz="2400" dirty="0"/>
              <a:t>Deliberate together.</a:t>
            </a:r>
          </a:p>
          <a:p>
            <a:r>
              <a:rPr lang="en-US" sz="2400" dirty="0"/>
              <a:t>Reach a joint decision.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DE46BC2-5F29-4C7A-9B8D-065669ECD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75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23D315-AF94-4D65-BCD7-84228193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APPLICATONS: BRIEF CASE VIGNETTE-4.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1BB862-D366-44E0-8192-05C285C24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b="1" dirty="0"/>
              <a:t>HUMAN RIGHT FRAMEWORK.</a:t>
            </a:r>
          </a:p>
          <a:p>
            <a:r>
              <a:rPr lang="en-US" sz="2400" dirty="0"/>
              <a:t>A 28 year old man with schizophrenia is brought to the hospital by his family due to wandering, talking to self and refusing medications. At home he was locked in a room for days, restrained in chains and starved to make him comply with medications.</a:t>
            </a:r>
          </a:p>
          <a:p>
            <a:r>
              <a:rPr lang="en-US" sz="2400" b="1" dirty="0"/>
              <a:t>Discussion points</a:t>
            </a:r>
          </a:p>
          <a:p>
            <a:r>
              <a:rPr lang="en-US" sz="2400" dirty="0"/>
              <a:t>Human right violation- dignity, freedom, liberty, health.</a:t>
            </a:r>
          </a:p>
          <a:p>
            <a:r>
              <a:rPr lang="en-US" sz="2400" dirty="0"/>
              <a:t>Assess capacity.</a:t>
            </a:r>
          </a:p>
          <a:p>
            <a:r>
              <a:rPr lang="en-US" sz="2400" dirty="0"/>
              <a:t>Use least restrictive option.</a:t>
            </a:r>
          </a:p>
          <a:p>
            <a:r>
              <a:rPr lang="en-US" sz="2400" dirty="0"/>
              <a:t>Provide education to family.</a:t>
            </a:r>
          </a:p>
          <a:p>
            <a:r>
              <a:rPr lang="en-US" sz="2400" dirty="0"/>
              <a:t>Provide treatment.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3B16DB-E6A4-45ED-919A-3908590A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350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664FA9-0ED4-9855-6B08-8224AD99B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732C89-747C-55CE-3544-0E1E67FB0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Patient-centered management in psychiatry shifts care from symptom control to person-centered partnership.</a:t>
            </a:r>
          </a:p>
          <a:p>
            <a:r>
              <a:rPr lang="en-US" sz="2400" dirty="0"/>
              <a:t>It integrates the biopsychosocial model, recovery principles, shared decision making, and therapeutic alliance.</a:t>
            </a:r>
          </a:p>
          <a:p>
            <a:r>
              <a:rPr lang="en-US" sz="2400" dirty="0"/>
              <a:t>It promotes autonomy, dignity, and functional recovery.</a:t>
            </a:r>
          </a:p>
          <a:p>
            <a:r>
              <a:rPr lang="en-US" sz="2400" dirty="0"/>
              <a:t>Even in low-resource settings like ours, structured communication and clinical leadership make patient-centered management achievable.</a:t>
            </a:r>
          </a:p>
          <a:p>
            <a:r>
              <a:rPr lang="en-US" sz="2400" b="1" dirty="0"/>
              <a:t>Ultimately, while we treat disorders, we care for persons.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1B5634-9BC8-9E3B-D6BE-76619C2D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75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C831BD-E742-C7E1-6644-4288679E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REFERENCES-1.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B4B49B-062D-AF74-F56A-D6A69A505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Engel GL. The need for a new medical model: a challenge for biomedicine science. 1977;196 (4286):129-136.</a:t>
            </a:r>
          </a:p>
          <a:p>
            <a:r>
              <a:rPr lang="en-US" sz="2400" dirty="0"/>
              <a:t>Mead N, Bower P. Patient-centeredness: a conceptual framework and review. Soc Sci Med. 2000;51 (7):1087-1100.</a:t>
            </a:r>
          </a:p>
          <a:p>
            <a:r>
              <a:rPr lang="en-US" sz="2400" dirty="0"/>
              <a:t>Stewart M, Brown JB, Weston WW, et al. Patient-centered medicine. 3</a:t>
            </a:r>
            <a:r>
              <a:rPr lang="en-US" sz="2400" baseline="30000" dirty="0"/>
              <a:t>rd</a:t>
            </a:r>
            <a:r>
              <a:rPr lang="en-US" sz="2400" dirty="0"/>
              <a:t> ed. Radcliffe, 2014.</a:t>
            </a:r>
          </a:p>
          <a:p>
            <a:r>
              <a:rPr lang="en-US" sz="2400" dirty="0"/>
              <a:t>World Health Organization. Mental health action plan 2013-2030. Geneva: WHO; 2021.</a:t>
            </a:r>
          </a:p>
          <a:p>
            <a:r>
              <a:rPr lang="en-US" sz="2400" dirty="0"/>
              <a:t>Epstein RM, Street RL Jn. The values and value of patient-centered care. Ann fam med. 2011;9(2):100-103.</a:t>
            </a:r>
          </a:p>
          <a:p>
            <a:r>
              <a:rPr lang="en-US" sz="2400" dirty="0"/>
              <a:t>American Psychiatric Association. The principles of medical ethics, with annotations especially applicable to psychiatry. APA, 2013.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D198CE4-22F1-8505-D24B-A358D560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72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67E1A7-343A-7515-30CC-09F09858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REFERENCES-2.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A1D717-FA99-FFBC-B52F-6B12ADC0A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Lucy Yao; Rian Kabir; person-centered therapy; National Library of Medicine: National Center for Biotechnology Information, Feb 2023.</a:t>
            </a:r>
          </a:p>
          <a:p>
            <a:r>
              <a:rPr lang="en-US" sz="2400" dirty="0"/>
              <a:t> Jed Boardman, Subodh Dave; person-centered care and psychiatry: some key perspective; </a:t>
            </a:r>
            <a:r>
              <a:rPr lang="en-US" sz="2400" dirty="0" err="1"/>
              <a:t>Bjpsych</a:t>
            </a:r>
            <a:r>
              <a:rPr lang="en-US" sz="2400" dirty="0"/>
              <a:t> international. 2020 Aug; 17(3):65-68.</a:t>
            </a:r>
          </a:p>
          <a:p>
            <a:r>
              <a:rPr lang="en-US" sz="2400" dirty="0"/>
              <a:t>Juan E. </a:t>
            </a:r>
            <a:r>
              <a:rPr lang="en-US" sz="2400" dirty="0" err="1"/>
              <a:t>Mezzich</a:t>
            </a:r>
            <a:r>
              <a:rPr lang="en-US" sz="2400" dirty="0"/>
              <a:t>, Michel Botbol, George N. Christodoulou, Robert Cloninger; introduction to person- centered psychiatry; Jan 2016: 1-15</a:t>
            </a:r>
          </a:p>
          <a:p>
            <a:r>
              <a:rPr lang="en-US" sz="2400" dirty="0"/>
              <a:t>Mohsen Khosravi, Ghazaleh Azar, Reyhane Izadi; principles and elements of patient-</a:t>
            </a:r>
            <a:r>
              <a:rPr lang="en-US" sz="2400" dirty="0" err="1"/>
              <a:t>centredness</a:t>
            </a:r>
            <a:r>
              <a:rPr lang="en-US" sz="2400" dirty="0"/>
              <a:t> in mental health services: a thematic analysis of a systematic review of reviews; 2024; volume 13, issue 3.</a:t>
            </a:r>
          </a:p>
          <a:p>
            <a:r>
              <a:rPr lang="en-US" sz="2400" dirty="0"/>
              <a:t>Patient centered care and the biopsychosocial model; wound </a:t>
            </a:r>
            <a:r>
              <a:rPr lang="en-US" sz="2400" dirty="0" err="1"/>
              <a:t>uk</a:t>
            </a:r>
            <a:r>
              <a:rPr lang="en-US" sz="2400" dirty="0"/>
              <a:t>; vol 18; No 1; 2022.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87994C-6946-8266-6838-1240C5E2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6F8FD6-E291-5743-F23C-F027A8C6E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E25348-9155-2198-292F-0DD4F566B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Introduction.</a:t>
            </a:r>
          </a:p>
          <a:p>
            <a:r>
              <a:rPr lang="en-US" sz="2400" dirty="0"/>
              <a:t>Definition.</a:t>
            </a:r>
          </a:p>
          <a:p>
            <a:r>
              <a:rPr lang="en-US" sz="2400" dirty="0"/>
              <a:t>Core principles and theoretical foundation of PCM.</a:t>
            </a:r>
          </a:p>
          <a:p>
            <a:r>
              <a:rPr lang="en-US" sz="2400" dirty="0"/>
              <a:t>Barriers and implementation strategies of PCM.</a:t>
            </a:r>
          </a:p>
          <a:p>
            <a:r>
              <a:rPr lang="en-US" sz="2400" dirty="0"/>
              <a:t>Clinical applications.</a:t>
            </a:r>
          </a:p>
          <a:p>
            <a:r>
              <a:rPr lang="en-US" sz="2400" dirty="0"/>
              <a:t>Conclusion.</a:t>
            </a:r>
          </a:p>
          <a:p>
            <a:r>
              <a:rPr lang="en-US" sz="2400" dirty="0"/>
              <a:t>References.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110623-3340-CBD9-2CBA-7373B96D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1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EF70B4-115F-BA47-529D-C39DB457E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REFERENCES-3.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02C57F-5C58-4AE4-1EC4-993031DF9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Adarsh Tripathi, Anamika Das, Sujita K </a:t>
            </a:r>
            <a:r>
              <a:rPr lang="en-US" sz="2400" dirty="0" err="1"/>
              <a:t>kar</a:t>
            </a:r>
            <a:r>
              <a:rPr lang="en-US" sz="2400" dirty="0"/>
              <a:t>; biopsychosocial model in contemporary psychiatry: current validity and prospects. 2019 Nov 11;41 (6):582-583.</a:t>
            </a:r>
          </a:p>
          <a:p>
            <a:r>
              <a:rPr lang="en-US" sz="2400" dirty="0"/>
              <a:t>Aneeta Saxena, Sara Paredes-Echeverri, Rosa </a:t>
            </a:r>
            <a:r>
              <a:rPr lang="en-US" sz="2400" dirty="0" err="1"/>
              <a:t>Michealis</a:t>
            </a:r>
            <a:r>
              <a:rPr lang="en-US" sz="2400" dirty="0"/>
              <a:t>, Stoyan </a:t>
            </a:r>
            <a:r>
              <a:rPr lang="en-US" sz="2400" dirty="0" err="1"/>
              <a:t>Popkirov</a:t>
            </a:r>
            <a:r>
              <a:rPr lang="en-US" sz="2400" dirty="0"/>
              <a:t>, David L. Perez; using the biopsychosocial model to guide centered neurological treatments, 2022;42(02):080-087.</a:t>
            </a:r>
          </a:p>
          <a:p>
            <a:r>
              <a:rPr lang="en-US" sz="2400" dirty="0"/>
              <a:t>Seyed Hadi, Seyed </a:t>
            </a:r>
            <a:r>
              <a:rPr lang="en-US" sz="2400" dirty="0" err="1"/>
              <a:t>Alitabar</a:t>
            </a:r>
            <a:r>
              <a:rPr lang="en-US" sz="2400" dirty="0"/>
              <a:t>; the biopsychosocial model in modern healthcare: overcoming barriers to holistic patient care; IJBMC; 2025; volume 12, issue 2, pp. 1- 4.</a:t>
            </a:r>
          </a:p>
          <a:p>
            <a:r>
              <a:rPr lang="en-US" sz="2400" dirty="0"/>
              <a:t>Alan J card; The </a:t>
            </a:r>
            <a:r>
              <a:rPr lang="en-US" sz="2400" dirty="0" err="1"/>
              <a:t>biopsychosocialtechnical</a:t>
            </a:r>
            <a:r>
              <a:rPr lang="en-US" sz="2400" dirty="0"/>
              <a:t> model: a systems-based framework for human-centered health improvement; National Library of Medicine; 2022 Jan 30; 12 (4):387-407.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C14239-D6E1-90F4-0784-22811A1A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88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A383F7-3AC6-EB06-1B67-FEA20938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REFERENCES-4.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77E862-FAC6-2380-73A7-D4A716BCE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Jelle S.V, Jojanneke B, Levi H, Rianne J.L, Steven de Jong, Mark van der Gaag, Stynke C.; Measuring personal recovery in people with a psychotic disorder based on CHIME: A comparison of three validated measures;2020 mar 9;29 (5) 808-819.</a:t>
            </a:r>
          </a:p>
          <a:p>
            <a:r>
              <a:rPr lang="en-US" sz="2400" dirty="0"/>
              <a:t>Nicholas A, Gbolahan O, </a:t>
            </a:r>
            <a:r>
              <a:rPr lang="en-US" sz="2400" dirty="0" err="1"/>
              <a:t>Emmanuael</a:t>
            </a:r>
            <a:r>
              <a:rPr lang="en-US" sz="2400" dirty="0"/>
              <a:t> K, Adetola E.B, </a:t>
            </a:r>
            <a:r>
              <a:rPr lang="en-US" sz="2400" dirty="0" err="1"/>
              <a:t>Ikponmwonsa</a:t>
            </a:r>
            <a:r>
              <a:rPr lang="en-US" sz="2400" dirty="0"/>
              <a:t> J.O, John E.A, Emmanuel K, Temiloluwa A, Bonaventure M.U, </a:t>
            </a:r>
            <a:r>
              <a:rPr lang="en-US" sz="2400" dirty="0" err="1"/>
              <a:t>Abdulrahmon</a:t>
            </a:r>
            <a:r>
              <a:rPr lang="en-US" sz="2400" dirty="0"/>
              <a:t> M, Oluwatobi O, Doyin O; Telepsychiatry in Africa: overcoming barriers to access and care; 2025 Apr 29;5(1):64.</a:t>
            </a:r>
          </a:p>
          <a:p>
            <a:r>
              <a:rPr lang="en-US" sz="2400" dirty="0"/>
              <a:t>Lucy Moore, Nicky Britten, Doris Lydahl, </a:t>
            </a:r>
            <a:r>
              <a:rPr lang="en-US" sz="2400" dirty="0" err="1"/>
              <a:t>Oncel</a:t>
            </a:r>
            <a:r>
              <a:rPr lang="en-US" sz="2400" dirty="0"/>
              <a:t> </a:t>
            </a:r>
            <a:r>
              <a:rPr lang="en-US" sz="2400" dirty="0" err="1"/>
              <a:t>Naldemicri</a:t>
            </a:r>
            <a:r>
              <a:rPr lang="en-US" sz="2400" dirty="0"/>
              <a:t>, Mark Elam, Axel Wolf; Barriers and facilitators to the implementation of person-centered care in different healthcare context; 2016 Nov 8;31 (4):662-673.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7CBBFA-A38E-D080-3EE8-65709746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83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B6A8E1-DD79-C7FE-1149-03A10F60C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870F67-1A17-6E83-15A3-810055A8A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>
                <a:latin typeface="Arial Rounded MT Bold" panose="020F0704030504030204" pitchFamily="34" charset="0"/>
              </a:rPr>
              <a:t>THANKS FOR LISTENING.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4D4FF98-9499-4BCB-C136-B80899D2A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2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B27D1E-1F79-DFBD-AABA-9900EE04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INTRODUCTION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A1B4CC-2072-6CE6-6C8A-AA86BF173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Psychiatry goes beyond symptoms and diagnosis.</a:t>
            </a:r>
          </a:p>
          <a:p>
            <a:r>
              <a:rPr lang="en-US" sz="2400" dirty="0"/>
              <a:t>PCM- Shift from paternalistic to collaborative and humanistic care model.</a:t>
            </a:r>
          </a:p>
          <a:p>
            <a:r>
              <a:rPr lang="en-US" sz="2400" dirty="0"/>
              <a:t>Emphasize autonomy, shared decision-making, and respect for human rights.</a:t>
            </a:r>
          </a:p>
          <a:p>
            <a:r>
              <a:rPr lang="en-US" sz="2400" dirty="0"/>
              <a:t>Focuses on individualized care within the BPS framework.</a:t>
            </a:r>
          </a:p>
          <a:p>
            <a:r>
              <a:rPr lang="en-US" sz="2400" dirty="0"/>
              <a:t>Aimed at functional recovery and improved quality of life.</a:t>
            </a:r>
          </a:p>
          <a:p>
            <a:r>
              <a:rPr lang="en-US" sz="2400" dirty="0"/>
              <a:t>‘’ The good physician treats the disease; but the great physician treats the patient who has the disease’’, Osler (1849-1919).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C7D921F-D119-D429-0483-B81B0319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9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1B22B1-FEE7-9D8A-C1FA-A54A0B1C6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DEFINITION.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FE25BE-DBA1-A4C9-F44B-7434C3FE4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Patient-centered management (PCM) refers to a collaborative approach where care is tailored to patients’ preferences, needs, and values.</a:t>
            </a:r>
          </a:p>
          <a:p>
            <a:r>
              <a:rPr lang="en-US" sz="2400" dirty="0"/>
              <a:t>Patient actively guides clinical decisions.</a:t>
            </a:r>
          </a:p>
          <a:p>
            <a:r>
              <a:rPr lang="en-US" sz="2400" b="1" dirty="0"/>
              <a:t>Key shift</a:t>
            </a:r>
            <a:r>
              <a:rPr lang="en-US" sz="2400" dirty="0"/>
              <a:t>: </a:t>
            </a:r>
            <a:r>
              <a:rPr lang="en-US" sz="2400" b="1" dirty="0"/>
              <a:t>Patient</a:t>
            </a:r>
            <a:r>
              <a:rPr lang="en-US" sz="2400" dirty="0"/>
              <a:t>-centered management to </a:t>
            </a:r>
            <a:r>
              <a:rPr lang="en-US" sz="2400" b="1" dirty="0"/>
              <a:t>person</a:t>
            </a:r>
            <a:r>
              <a:rPr lang="en-US" sz="2400" dirty="0"/>
              <a:t>-centered management.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12E796-DAE1-FCD2-7F19-0FABF2A8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53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090A46-72F4-EB18-AF10-33CCB2E2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CORE PRINCIPLES.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D02F53-B1F7-CD89-9051-DFD1E8777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022"/>
            <a:ext cx="10515600" cy="4573941"/>
          </a:xfrm>
        </p:spPr>
        <p:txBody>
          <a:bodyPr>
            <a:normAutofit/>
          </a:bodyPr>
          <a:lstStyle/>
          <a:p>
            <a:r>
              <a:rPr lang="en-US" sz="2400" dirty="0"/>
              <a:t>Respect for patient autonomy and values.</a:t>
            </a:r>
          </a:p>
          <a:p>
            <a:r>
              <a:rPr lang="en-US" sz="2400" dirty="0"/>
              <a:t>Holistic and individualized care.</a:t>
            </a:r>
          </a:p>
          <a:p>
            <a:r>
              <a:rPr lang="en-US" sz="2400" dirty="0"/>
              <a:t>Involvement of family and support systems.</a:t>
            </a:r>
          </a:p>
          <a:p>
            <a:r>
              <a:rPr lang="en-US" sz="2400" dirty="0"/>
              <a:t>Effective communication and education.</a:t>
            </a:r>
          </a:p>
          <a:p>
            <a:r>
              <a:rPr lang="en-US" sz="2400" dirty="0"/>
              <a:t>Accessibility to mental health services.</a:t>
            </a:r>
          </a:p>
          <a:p>
            <a:r>
              <a:rPr lang="en-US" sz="2400" dirty="0"/>
              <a:t>Ensuring continuity and safety of care.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09FCBA2-B3B1-8FB6-71B5-203490F3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46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E0CBCA-2438-215A-1F17-6311DE2DA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THEORETICAL FOUNDATIONS.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90426D-21A2-F34D-FFD7-7658AAF1B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sz="2400" dirty="0"/>
              <a:t>A dimensional framework that focuses on a shift from a purely disease-centered model to one that considers the ‘’whole person.’’</a:t>
            </a:r>
          </a:p>
          <a:p>
            <a:r>
              <a:rPr lang="en-US" sz="2400" dirty="0"/>
              <a:t>Humanistic psychology.</a:t>
            </a:r>
          </a:p>
          <a:p>
            <a:r>
              <a:rPr lang="en-US" sz="2400" dirty="0"/>
              <a:t>Biopsychosocial model.</a:t>
            </a:r>
          </a:p>
          <a:p>
            <a:r>
              <a:rPr lang="en-US" sz="2400" dirty="0"/>
              <a:t>Value-based practices(VBP).</a:t>
            </a:r>
          </a:p>
          <a:p>
            <a:r>
              <a:rPr lang="en-US" sz="2400" dirty="0"/>
              <a:t>Shared decision making(SDM).</a:t>
            </a:r>
          </a:p>
          <a:p>
            <a:r>
              <a:rPr lang="en-US" sz="2400" dirty="0"/>
              <a:t>Human rights framework.  </a:t>
            </a:r>
          </a:p>
          <a:p>
            <a:r>
              <a:rPr lang="en-US" sz="2400" dirty="0"/>
              <a:t>Recovery-oriented psychiatry.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2FAC2C6-1315-3B51-F779-97CF6AC81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6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5FE455-6993-4ED9-BDF5-98D1D23C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HUMANISTIC PSYCHOLOGY.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6E8152-28C9-4AF9-906F-556FDF17B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Carl Rogers, 1940s.</a:t>
            </a:r>
          </a:p>
          <a:p>
            <a:r>
              <a:rPr lang="en-US" sz="2400" dirty="0"/>
              <a:t>Unconditional positive regard, empathy, non judgmental, and genuineness.</a:t>
            </a:r>
          </a:p>
          <a:p>
            <a:r>
              <a:rPr lang="en-US" sz="2400" dirty="0"/>
              <a:t>Sometimes, empathy is can be more therapeutic than medication.</a:t>
            </a:r>
          </a:p>
          <a:p>
            <a:r>
              <a:rPr lang="en-US" sz="2400" dirty="0"/>
              <a:t>Aimed at improving the doctor-patient relationship and overall therapeutic alliance.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526B3B-7EFB-4FFD-B1AC-4253C4788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68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BFED34-0FF1-429E-BE39-4D48FF6F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BIOPSYCHOSOCIAL MODEL-1.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258685-D4F8-A8C8-910A-23C3133AF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955" y="2005012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Proposed by George L. Engel, 1977.</a:t>
            </a:r>
          </a:p>
          <a:p>
            <a:r>
              <a:rPr lang="en-US" sz="2400" dirty="0"/>
              <a:t>Shift from the biomedical model due to its limitations.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Biological factors: genetics, neurochemistry, medical comorbidities.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Psychological factors: personality traits, insight.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Social factors: socioeconomic factors, cultural context.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Aim to treat the whole person, not just the disease.</a:t>
            </a:r>
          </a:p>
          <a:p>
            <a:pPr marL="514350" indent="-514350">
              <a:buFont typeface="+mj-lt"/>
              <a:buAutoNum type="romanUcPeriod"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953F03D-164C-5600-1764-4D97031DA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88E9-3AF2-4B26-BDD9-2CD58C25CC9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538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2151</Words>
  <Application>Microsoft Office PowerPoint</Application>
  <PresentationFormat>Custom</PresentationFormat>
  <Paragraphs>332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PATIENT-CENTERED MANAGEMENT IN PSYCHIATRY.</vt:lpstr>
      <vt:lpstr>OBJECTIVES.</vt:lpstr>
      <vt:lpstr>OUTLINE.</vt:lpstr>
      <vt:lpstr>INTRODUCTION</vt:lpstr>
      <vt:lpstr>DEFINITION.</vt:lpstr>
      <vt:lpstr>CORE PRINCIPLES.</vt:lpstr>
      <vt:lpstr>THEORETICAL FOUNDATIONS.</vt:lpstr>
      <vt:lpstr>HUMANISTIC PSYCHOLOGY.</vt:lpstr>
      <vt:lpstr>BIOPSYCHOSOCIAL MODEL-1.</vt:lpstr>
      <vt:lpstr>BIOPSYCHOSOCIAL MODEL-2.</vt:lpstr>
      <vt:lpstr>VALUE-BASED PRACTICES(VBP).</vt:lpstr>
      <vt:lpstr>SHARED-DECISION MAKING (SDM).</vt:lpstr>
      <vt:lpstr>SHARED- DECISION MAKING (SDM) PROCESS.</vt:lpstr>
      <vt:lpstr>HUMAN RIGHT FRAMEWORK.</vt:lpstr>
      <vt:lpstr>RECOVERY-ORIENTED FRAMEWORK-1.</vt:lpstr>
      <vt:lpstr>RECOVERY-ORIENTED FRAMEWORK-2.</vt:lpstr>
      <vt:lpstr>THERAPEUTIC ALLIANCE.</vt:lpstr>
      <vt:lpstr>THERAPEUTIC ALLIANCE 2.</vt:lpstr>
      <vt:lpstr>PATERNALISTIC VS PATIENT-CENTERED MODEL.</vt:lpstr>
      <vt:lpstr>BARRIERS TO PCM AND PRACTICAL STRATEGIES TO OVERCOME BARRIERS-1.</vt:lpstr>
      <vt:lpstr>BARRIERS TO PMC AND PRACTICAL STRATEGIES TO OVERCOME BARRIERS-2.</vt:lpstr>
      <vt:lpstr>BARRIERS TO PMC AND PRACTICAL STRATEGIES TO OVERCOME BARRIERS-3.</vt:lpstr>
      <vt:lpstr>CLINICAL APPLICATONS: BRIEF CASE VIGNETTE-1.</vt:lpstr>
      <vt:lpstr>CLINICAL APPLICATONS: BRIEF CASE VIGNETTE-2.</vt:lpstr>
      <vt:lpstr>CLINICAL APPLICATONS: BRIEF CASE VIGNETTE-3.</vt:lpstr>
      <vt:lpstr>CLINICAL APPLICATONS: BRIEF CASE VIGNETTE-4.</vt:lpstr>
      <vt:lpstr>CONCLUSION.</vt:lpstr>
      <vt:lpstr>REFERENCES-1.</vt:lpstr>
      <vt:lpstr>REFERENCES-2.</vt:lpstr>
      <vt:lpstr>REFERENCES-3.</vt:lpstr>
      <vt:lpstr>REFERENCES-4.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PATIENT-CENTERED MANAGEMENT IN PSYCHIATRY.</dc:title>
  <dc:creator>Dr Iyamu</dc:creator>
  <cp:lastModifiedBy>TEGA</cp:lastModifiedBy>
  <cp:revision>298</cp:revision>
  <dcterms:created xsi:type="dcterms:W3CDTF">2026-02-13T11:04:28Z</dcterms:created>
  <dcterms:modified xsi:type="dcterms:W3CDTF">2026-04-22T08:49:42Z</dcterms:modified>
</cp:coreProperties>
</file>