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81" r:id="rId6"/>
    <p:sldId id="261" r:id="rId7"/>
    <p:sldId id="266" r:id="rId8"/>
    <p:sldId id="263" r:id="rId9"/>
    <p:sldId id="271" r:id="rId10"/>
    <p:sldId id="264" r:id="rId11"/>
    <p:sldId id="269" r:id="rId12"/>
    <p:sldId id="265" r:id="rId13"/>
    <p:sldId id="272" r:id="rId14"/>
    <p:sldId id="279" r:id="rId15"/>
    <p:sldId id="28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1" autoAdjust="0"/>
  </p:normalViewPr>
  <p:slideViewPr>
    <p:cSldViewPr>
      <p:cViewPr>
        <p:scale>
          <a:sx n="77" d="100"/>
          <a:sy n="77" d="100"/>
        </p:scale>
        <p:origin x="-1176"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32E44B-28E3-44E0-B96E-5BD783D5CF3A}" type="datetimeFigureOut">
              <a:rPr lang="en-US" smtClean="0"/>
              <a:t>4/22/2026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F80E91-4C6E-47C7-9CC6-7CA2667D8C5A}" type="slidenum">
              <a:rPr lang="en-US" smtClean="0"/>
              <a:t>‹#›</a:t>
            </a:fld>
            <a:endParaRPr lang="en-US"/>
          </a:p>
        </p:txBody>
      </p:sp>
    </p:spTree>
    <p:extLst>
      <p:ext uri="{BB962C8B-B14F-4D97-AF65-F5344CB8AC3E}">
        <p14:creationId xmlns:p14="http://schemas.microsoft.com/office/powerpoint/2010/main" val="354236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F80E91-4C6E-47C7-9CC6-7CA2667D8C5A}" type="slidenum">
              <a:rPr lang="en-US" smtClean="0"/>
              <a:t>4</a:t>
            </a:fld>
            <a:endParaRPr lang="en-US"/>
          </a:p>
        </p:txBody>
      </p:sp>
    </p:spTree>
    <p:extLst>
      <p:ext uri="{BB962C8B-B14F-4D97-AF65-F5344CB8AC3E}">
        <p14:creationId xmlns:p14="http://schemas.microsoft.com/office/powerpoint/2010/main" val="3002828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F80E91-4C6E-47C7-9CC6-7CA2667D8C5A}" type="slidenum">
              <a:rPr lang="en-US" smtClean="0"/>
              <a:t>6</a:t>
            </a:fld>
            <a:endParaRPr lang="en-US"/>
          </a:p>
        </p:txBody>
      </p:sp>
    </p:spTree>
    <p:extLst>
      <p:ext uri="{BB962C8B-B14F-4D97-AF65-F5344CB8AC3E}">
        <p14:creationId xmlns:p14="http://schemas.microsoft.com/office/powerpoint/2010/main" val="409681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B28E03-B8E0-4CA9-9A6B-5F7F26129CC9}" type="datetime1">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65890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CD5F11-4968-4284-B359-2E20FFD3DE0E}" type="datetime1">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522046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6C3820-0432-48F7-8719-F1D6D2BC4B98}" type="datetime1">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1878909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05AA67-98D6-4E39-BE1A-BE55D0755C6D}" type="datetime1">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142779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4CC683-5B2E-47A6-ADCA-AA174C3583ED}" type="datetime1">
              <a:rPr lang="en-US" smtClean="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3448330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C280B3-61FD-4EF1-9470-CA7DFD53CFA6}" type="datetime1">
              <a:rPr lang="en-US" smtClean="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404294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5C0359-AF04-4B42-9049-469301EDA962}" type="datetime1">
              <a:rPr lang="en-US" smtClean="0"/>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107062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435073-B12F-4F9D-A37A-1F683CA5D813}" type="datetime1">
              <a:rPr lang="en-US" smtClean="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2624747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154E26-1D21-407C-A78F-3A4856A919DF}" type="datetime1">
              <a:rPr lang="en-US" smtClean="0"/>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108877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B7D229-3AFD-4EB8-BE26-FC559068E10C}" type="datetime1">
              <a:rPr lang="en-US" smtClean="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3130895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B4FC1-C404-4663-952A-24F6896AB188}" type="datetime1">
              <a:rPr lang="en-US" smtClean="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ABD1AA-A179-4421-A91E-A9033CA070FC}" type="slidenum">
              <a:rPr lang="en-US" smtClean="0"/>
              <a:t>‹#›</a:t>
            </a:fld>
            <a:endParaRPr lang="en-US" dirty="0"/>
          </a:p>
        </p:txBody>
      </p:sp>
    </p:spTree>
    <p:extLst>
      <p:ext uri="{BB962C8B-B14F-4D97-AF65-F5344CB8AC3E}">
        <p14:creationId xmlns:p14="http://schemas.microsoft.com/office/powerpoint/2010/main" val="1299337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C63F9-F3D8-4B9F-A3DB-2826ED9A762B}" type="datetime1">
              <a:rPr lang="en-US" smtClean="0"/>
              <a:t>4/22/2026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BD1AA-A179-4421-A91E-A9033CA070FC}" type="slidenum">
              <a:rPr lang="en-US" smtClean="0"/>
              <a:t>‹#›</a:t>
            </a:fld>
            <a:endParaRPr lang="en-US" dirty="0"/>
          </a:p>
        </p:txBody>
      </p:sp>
    </p:spTree>
    <p:extLst>
      <p:ext uri="{BB962C8B-B14F-4D97-AF65-F5344CB8AC3E}">
        <p14:creationId xmlns:p14="http://schemas.microsoft.com/office/powerpoint/2010/main" val="365549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924800" cy="3200401"/>
          </a:xfrm>
        </p:spPr>
        <p:txBody>
          <a:bodyPr>
            <a:normAutofit/>
          </a:bodyPr>
          <a:lstStyle/>
          <a:p>
            <a:r>
              <a:rPr lang="en-US" sz="3600" b="1" dirty="0" smtClean="0">
                <a:latin typeface="Arial Black" pitchFamily="34" charset="0"/>
                <a:cs typeface="Times New Roman" pitchFamily="18" charset="0"/>
              </a:rPr>
              <a:t>NATIONAL HEALTH INSURANCE AUTHORITY (NHIA) </a:t>
            </a:r>
            <a:r>
              <a:rPr lang="en-US" sz="3600" b="1" dirty="0">
                <a:latin typeface="Arial Black" pitchFamily="34" charset="0"/>
                <a:cs typeface="Times New Roman" pitchFamily="18" charset="0"/>
              </a:rPr>
              <a:t>ENROLLEE RIGHT, BENEFIT AND RESPONSIBILITIES </a:t>
            </a:r>
            <a:endParaRPr lang="en-US" sz="3600" dirty="0">
              <a:latin typeface="Arial Black" pitchFamily="34" charset="0"/>
              <a:cs typeface="Times New Roman" pitchFamily="18" charset="0"/>
            </a:endParaRPr>
          </a:p>
        </p:txBody>
      </p:sp>
      <p:sp>
        <p:nvSpPr>
          <p:cNvPr id="3" name="Subtitle 2"/>
          <p:cNvSpPr>
            <a:spLocks noGrp="1"/>
          </p:cNvSpPr>
          <p:nvPr>
            <p:ph type="subTitle" idx="1"/>
          </p:nvPr>
        </p:nvSpPr>
        <p:spPr/>
        <p:txBody>
          <a:bodyPr>
            <a:normAutofit fontScale="85000" lnSpcReduction="10000"/>
          </a:bodyPr>
          <a:lstStyle/>
          <a:p>
            <a:r>
              <a:rPr lang="en-US" sz="3500" b="1" dirty="0" smtClean="0">
                <a:latin typeface="Times New Roman" pitchFamily="18" charset="0"/>
                <a:cs typeface="Times New Roman" pitchFamily="18" charset="0"/>
              </a:rPr>
              <a:t>BY</a:t>
            </a:r>
          </a:p>
          <a:p>
            <a:r>
              <a:rPr lang="en-US" sz="3500" b="1" dirty="0" smtClean="0">
                <a:latin typeface="Times New Roman" pitchFamily="18" charset="0"/>
                <a:cs typeface="Times New Roman" pitchFamily="18" charset="0"/>
              </a:rPr>
              <a:t>EWAEN GOLD AKHASE</a:t>
            </a:r>
          </a:p>
          <a:p>
            <a:r>
              <a:rPr lang="en-US" sz="3500" b="1" dirty="0" smtClean="0">
                <a:latin typeface="Times New Roman" pitchFamily="18" charset="0"/>
                <a:cs typeface="Times New Roman" pitchFamily="18" charset="0"/>
              </a:rPr>
              <a:t>ASSIST. CHIEF ADMIN. OFFICER</a:t>
            </a:r>
            <a:r>
              <a:rPr lang="en-US" b="1" dirty="0" smtClean="0">
                <a:latin typeface="Times New Roman" pitchFamily="18" charset="0"/>
                <a:cs typeface="Times New Roman" pitchFamily="18" charset="0"/>
              </a:rPr>
              <a:t>.</a:t>
            </a:r>
          </a:p>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1</a:t>
            </a:fld>
            <a:endParaRPr lang="en-US" dirty="0"/>
          </a:p>
        </p:txBody>
      </p:sp>
    </p:spTree>
    <p:extLst>
      <p:ext uri="{BB962C8B-B14F-4D97-AF65-F5344CB8AC3E}">
        <p14:creationId xmlns:p14="http://schemas.microsoft.com/office/powerpoint/2010/main" val="2744311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153400" cy="5821363"/>
          </a:xfrm>
        </p:spPr>
        <p:txBody>
          <a:bodyPr>
            <a:normAutofit/>
          </a:bodyPr>
          <a:lstStyle/>
          <a:p>
            <a:pPr marL="0" indent="0">
              <a:buNone/>
            </a:pPr>
            <a:endParaRPr lang="en-US" dirty="0" smtClean="0">
              <a:latin typeface="Times New Roman" pitchFamily="18" charset="0"/>
              <a:cs typeface="Times New Roman" pitchFamily="18" charset="0"/>
            </a:endParaRPr>
          </a:p>
          <a:p>
            <a:pPr>
              <a:buFont typeface="Wingdings" pitchFamily="2" charset="2"/>
              <a:buChar char="§"/>
            </a:pPr>
            <a:r>
              <a:rPr lang="en-US" sz="3000" dirty="0">
                <a:latin typeface="Times New Roman" pitchFamily="18" charset="0"/>
                <a:cs typeface="Times New Roman" pitchFamily="18" charset="0"/>
              </a:rPr>
              <a:t> </a:t>
            </a:r>
            <a:r>
              <a:rPr lang="en-US" sz="2800" dirty="0">
                <a:latin typeface="Times New Roman" pitchFamily="18" charset="0"/>
                <a:cs typeface="Times New Roman" pitchFamily="18" charset="0"/>
              </a:rPr>
              <a:t>M</a:t>
            </a:r>
            <a:r>
              <a:rPr lang="en-US" sz="2800" dirty="0" smtClean="0">
                <a:latin typeface="Times New Roman" pitchFamily="18" charset="0"/>
                <a:cs typeface="Times New Roman" pitchFamily="18" charset="0"/>
              </a:rPr>
              <a:t>aternity </a:t>
            </a:r>
            <a:r>
              <a:rPr lang="en-US" sz="2800" dirty="0">
                <a:latin typeface="Times New Roman" pitchFamily="18" charset="0"/>
                <a:cs typeface="Times New Roman" pitchFamily="18" charset="0"/>
              </a:rPr>
              <a:t>(ante-natal,  delivery and post-natal) care for four pregnancies ending in living births under the NHIA for every </a:t>
            </a:r>
            <a:r>
              <a:rPr lang="en-US" sz="2800" dirty="0" smtClean="0">
                <a:latin typeface="Times New Roman" pitchFamily="18" charset="0"/>
                <a:cs typeface="Times New Roman" pitchFamily="18" charset="0"/>
              </a:rPr>
              <a:t>insured </a:t>
            </a:r>
            <a:r>
              <a:rPr lang="en-US" sz="2800" dirty="0">
                <a:latin typeface="Times New Roman" pitchFamily="18" charset="0"/>
                <a:cs typeface="Times New Roman" pitchFamily="18" charset="0"/>
              </a:rPr>
              <a:t>enrollee in the </a:t>
            </a:r>
            <a:r>
              <a:rPr lang="en-US" sz="2800" dirty="0" smtClean="0">
                <a:latin typeface="Times New Roman" pitchFamily="18" charset="0"/>
                <a:cs typeface="Times New Roman" pitchFamily="18" charset="0"/>
              </a:rPr>
              <a:t>contributory </a:t>
            </a:r>
            <a:r>
              <a:rPr lang="en-US" sz="2800" dirty="0">
                <a:latin typeface="Times New Roman" pitchFamily="18" charset="0"/>
                <a:cs typeface="Times New Roman" pitchFamily="18" charset="0"/>
              </a:rPr>
              <a:t>social health insurance </a:t>
            </a:r>
            <a:r>
              <a:rPr lang="en-US" sz="2800" dirty="0" smtClean="0">
                <a:latin typeface="Times New Roman" pitchFamily="18" charset="0"/>
                <a:cs typeface="Times New Roman" pitchFamily="18" charset="0"/>
              </a:rPr>
              <a:t>scheme or programs.</a:t>
            </a:r>
          </a:p>
          <a:p>
            <a:pPr>
              <a:buFont typeface="Wingdings" pitchFamily="2" charset="2"/>
              <a:buChar char="§"/>
            </a:pPr>
            <a:endParaRPr lang="en-US" sz="2800" dirty="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All live births (including preterm/premature babies) eligible to cover will be covered for (12) weeks from date of delivery.</a:t>
            </a:r>
          </a:p>
          <a:p>
            <a:pPr>
              <a:buFont typeface="Wingdings" pitchFamily="2" charset="2"/>
              <a:buChar char="§"/>
            </a:pPr>
            <a:r>
              <a:rPr lang="en-US" sz="2800" dirty="0">
                <a:latin typeface="Times New Roman" pitchFamily="18" charset="0"/>
                <a:cs typeface="Times New Roman" pitchFamily="18" charset="0"/>
              </a:rPr>
              <a:t> H</a:t>
            </a:r>
            <a:r>
              <a:rPr lang="en-US" sz="2800" dirty="0" smtClean="0">
                <a:latin typeface="Times New Roman" pitchFamily="18" charset="0"/>
                <a:cs typeface="Times New Roman" pitchFamily="18" charset="0"/>
              </a:rPr>
              <a:t>ospital care in a standard ward for a stay limited to accumulative of 21 days per year following referral</a:t>
            </a:r>
          </a:p>
          <a:p>
            <a:pPr>
              <a:buFont typeface="Wingdings" pitchFamily="2" charset="2"/>
              <a:buChar char="§"/>
            </a:pPr>
            <a:endParaRPr lang="en-US" sz="2800" dirty="0">
              <a:latin typeface="Times New Roman" pitchFamily="18" charset="0"/>
              <a:cs typeface="Times New Roman" pitchFamily="18" charset="0"/>
            </a:endParaRPr>
          </a:p>
          <a:p>
            <a:pPr>
              <a:buFont typeface="Wingdings" pitchFamily="2" charset="2"/>
              <a:buChar char="§"/>
            </a:pPr>
            <a:endParaRPr lang="en-US" sz="2800" dirty="0" smtClean="0">
              <a:latin typeface="Times New Roman" pitchFamily="18" charset="0"/>
              <a:cs typeface="Times New Roman" pitchFamily="18" charset="0"/>
            </a:endParaRPr>
          </a:p>
          <a:p>
            <a:pPr>
              <a:buFont typeface="Wingdings" pitchFamily="2" charset="2"/>
              <a:buChar char="§"/>
            </a:pPr>
            <a:endParaRPr lang="en-US" sz="2800" dirty="0">
              <a:latin typeface="Times New Roman" pitchFamily="18" charset="0"/>
              <a:cs typeface="Times New Roman" pitchFamily="18" charset="0"/>
            </a:endParaRPr>
          </a:p>
          <a:p>
            <a:pPr>
              <a:buFont typeface="Wingdings" pitchFamily="2" charset="2"/>
              <a:buChar char="§"/>
            </a:pPr>
            <a:endParaRPr lang="en-US" sz="2800" dirty="0">
              <a:latin typeface="Times New Roman" pitchFamily="18" charset="0"/>
              <a:cs typeface="Times New Roman" pitchFamily="18" charset="0"/>
            </a:endParaRPr>
          </a:p>
          <a:p>
            <a:pPr>
              <a:buFont typeface="Wingdings" pitchFamily="2" charset="2"/>
              <a:buChar char="§"/>
            </a:pPr>
            <a:endParaRPr lang="en-US" sz="9600" dirty="0">
              <a:latin typeface="Times New Roman" pitchFamily="18" charset="0"/>
              <a:cs typeface="Times New Roman" pitchFamily="18" charset="0"/>
            </a:endParaRPr>
          </a:p>
          <a:p>
            <a:pPr>
              <a:buFont typeface="Wingdings" pitchFamily="2" charset="2"/>
              <a:buChar char="§"/>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10</a:t>
            </a:fld>
            <a:endParaRPr lang="en-US" dirty="0"/>
          </a:p>
        </p:txBody>
      </p:sp>
      <p:sp>
        <p:nvSpPr>
          <p:cNvPr id="5" name="Rectangle 4"/>
          <p:cNvSpPr/>
          <p:nvPr/>
        </p:nvSpPr>
        <p:spPr>
          <a:xfrm>
            <a:off x="457200" y="797510"/>
            <a:ext cx="8153400" cy="646331"/>
          </a:xfrm>
          <a:prstGeom prst="rect">
            <a:avLst/>
          </a:prstGeom>
        </p:spPr>
        <p:txBody>
          <a:bodyPr wrap="square">
            <a:spAutoFit/>
          </a:bodyPr>
          <a:lstStyle/>
          <a:p>
            <a:endParaRPr lang="en-US" dirty="0"/>
          </a:p>
          <a:p>
            <a:endParaRPr lang="en-US" dirty="0"/>
          </a:p>
        </p:txBody>
      </p:sp>
    </p:spTree>
    <p:extLst>
      <p:ext uri="{BB962C8B-B14F-4D97-AF65-F5344CB8AC3E}">
        <p14:creationId xmlns:p14="http://schemas.microsoft.com/office/powerpoint/2010/main" val="2230568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610600" cy="5638800"/>
          </a:xfrm>
        </p:spPr>
        <p:txBody>
          <a:bodyPr>
            <a:normAutofit/>
          </a:bodyPr>
          <a:lstStyle/>
          <a:p>
            <a:endParaRPr lang="en-US" dirty="0" smtClean="0"/>
          </a:p>
          <a:p>
            <a:pPr>
              <a:buFont typeface="Wingdings" pitchFamily="2" charset="2"/>
              <a:buChar char="§"/>
            </a:pPr>
            <a:r>
              <a:rPr lang="en-US" dirty="0" smtClean="0"/>
              <a:t>Eye examinations and care with provision of low-priced spectacles but excluding contact lenses.</a:t>
            </a:r>
          </a:p>
          <a:p>
            <a:pPr>
              <a:buFont typeface="Wingdings" pitchFamily="2" charset="2"/>
              <a:buChar char="§"/>
            </a:pPr>
            <a:endParaRPr lang="en-US" dirty="0"/>
          </a:p>
          <a:p>
            <a:pPr>
              <a:buFont typeface="Wingdings" pitchFamily="2" charset="2"/>
              <a:buChar char="§"/>
            </a:pPr>
            <a:r>
              <a:rPr lang="en-US" dirty="0" smtClean="0"/>
              <a:t>Dental care (excluding those on the exclusion list).</a:t>
            </a:r>
          </a:p>
          <a:p>
            <a:pPr>
              <a:buFont typeface="Wingdings" pitchFamily="2" charset="2"/>
              <a:buChar char="§"/>
            </a:pPr>
            <a:endParaRPr lang="en-US" dirty="0" smtClean="0"/>
          </a:p>
          <a:p>
            <a:pPr>
              <a:buFont typeface="Wingdings" pitchFamily="2" charset="2"/>
              <a:buChar char="§"/>
            </a:pPr>
            <a:endParaRPr lang="en-US" dirty="0"/>
          </a:p>
          <a:p>
            <a:pPr>
              <a:buFont typeface="Wingdings" pitchFamily="2" charset="2"/>
              <a:buChar char="§"/>
            </a:pPr>
            <a:endParaRPr lang="en-US" dirty="0"/>
          </a:p>
          <a:p>
            <a:pPr marL="0" indent="0">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59ABD1AA-A179-4421-A91E-A9033CA070FC}" type="slidenum">
              <a:rPr lang="en-US" smtClean="0"/>
              <a:t>11</a:t>
            </a:fld>
            <a:endParaRPr lang="en-US" dirty="0"/>
          </a:p>
        </p:txBody>
      </p:sp>
    </p:spTree>
    <p:extLst>
      <p:ext uri="{BB962C8B-B14F-4D97-AF65-F5344CB8AC3E}">
        <p14:creationId xmlns:p14="http://schemas.microsoft.com/office/powerpoint/2010/main" val="3718468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172200"/>
          </a:xfrm>
        </p:spPr>
        <p:txBody>
          <a:bodyPr>
            <a:normAutofit fontScale="92500" lnSpcReduction="20000"/>
          </a:bodyPr>
          <a:lstStyle/>
          <a:p>
            <a:pPr marL="0" indent="0" algn="ct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RESPONSIBILITY OF AN ENRROLLEE</a:t>
            </a:r>
          </a:p>
          <a:p>
            <a:pPr marL="0" indent="0" algn="ctr">
              <a:buNone/>
            </a:pPr>
            <a:endParaRPr lang="en-US" sz="3600" b="1" dirty="0" smtClean="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 The enrollee is responsible for providing accurate and complete information  when enrolling or seeking healthcare services.</a:t>
            </a:r>
          </a:p>
          <a:p>
            <a:pPr>
              <a:buFont typeface="Wingdings" pitchFamily="2" charset="2"/>
              <a:buChar char="q"/>
            </a:pPr>
            <a:endParaRPr lang="en-US" dirty="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You are responsible for paying your premium (where applicable) on time to maintain your coverage.</a:t>
            </a:r>
          </a:p>
          <a:p>
            <a:pPr>
              <a:buFont typeface="Wingdings" pitchFamily="2" charset="2"/>
              <a:buChar char="q"/>
            </a:pPr>
            <a:endParaRPr lang="en-US" dirty="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 you are responsible for using health care service only when necessary and shall not allowed impersonation of your identity.</a:t>
            </a:r>
          </a:p>
          <a:p>
            <a:pPr marL="0" indent="0">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12</a:t>
            </a:fld>
            <a:endParaRPr lang="en-US" dirty="0"/>
          </a:p>
        </p:txBody>
      </p:sp>
    </p:spTree>
    <p:extLst>
      <p:ext uri="{BB962C8B-B14F-4D97-AF65-F5344CB8AC3E}">
        <p14:creationId xmlns:p14="http://schemas.microsoft.com/office/powerpoint/2010/main" val="41775439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a:bodyPr>
          <a:lstStyle/>
          <a:p>
            <a:pPr>
              <a:buFont typeface="Wingdings" pitchFamily="2" charset="2"/>
              <a:buChar char="q"/>
            </a:pPr>
            <a:r>
              <a:rPr lang="en-US" dirty="0">
                <a:latin typeface="Times New Roman" pitchFamily="18" charset="0"/>
                <a:cs typeface="Times New Roman" pitchFamily="18" charset="0"/>
              </a:rPr>
              <a:t> I</a:t>
            </a:r>
            <a:r>
              <a:rPr lang="en-US" dirty="0" smtClean="0">
                <a:latin typeface="Times New Roman" pitchFamily="18" charset="0"/>
                <a:cs typeface="Times New Roman" pitchFamily="18" charset="0"/>
              </a:rPr>
              <a:t>ts your duty as an enrollee to make complaints to the authority when dissatisfied with the services rendered by your healthcare facility or your Health Management Organization (HMO).</a:t>
            </a:r>
          </a:p>
          <a:p>
            <a:pPr marL="0" indent="0">
              <a:buNone/>
            </a:pPr>
            <a:endParaRPr lang="en-US" dirty="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 Its your duty to treat your Healthcare </a:t>
            </a:r>
            <a:r>
              <a:rPr lang="en-US" dirty="0">
                <a:latin typeface="Times New Roman" pitchFamily="18" charset="0"/>
                <a:cs typeface="Times New Roman" pitchFamily="18" charset="0"/>
              </a:rPr>
              <a:t>F</a:t>
            </a:r>
            <a:r>
              <a:rPr lang="en-US" dirty="0" smtClean="0">
                <a:latin typeface="Times New Roman" pitchFamily="18" charset="0"/>
                <a:cs typeface="Times New Roman" pitchFamily="18" charset="0"/>
              </a:rPr>
              <a:t>acility or Health Management Organization (HMO) with dignity and respect.</a:t>
            </a:r>
          </a:p>
          <a:p>
            <a:pPr marL="0" indent="0">
              <a:buNone/>
            </a:pPr>
            <a:endParaRPr lang="en-US" dirty="0" smtClean="0">
              <a:latin typeface="Times New Roman" pitchFamily="18" charset="0"/>
              <a:cs typeface="Times New Roman" pitchFamily="18" charset="0"/>
            </a:endParaRPr>
          </a:p>
          <a:p>
            <a:pPr>
              <a:buFont typeface="Wingdings" pitchFamily="2" charset="2"/>
              <a:buChar char="q"/>
            </a:pPr>
            <a:r>
              <a:rPr lang="en-US" dirty="0">
                <a:latin typeface="Times New Roman" pitchFamily="18" charset="0"/>
                <a:cs typeface="Times New Roman" pitchFamily="18" charset="0"/>
              </a:rPr>
              <a:t> Y</a:t>
            </a:r>
            <a:r>
              <a:rPr lang="en-US" dirty="0" smtClean="0">
                <a:latin typeface="Times New Roman" pitchFamily="18" charset="0"/>
                <a:cs typeface="Times New Roman" pitchFamily="18" charset="0"/>
              </a:rPr>
              <a:t>ou are expected to participate in satisfaction survey and provide feedback (on experience of Healthcare) to NHIA or its agent.</a:t>
            </a:r>
            <a:endParaRPr lang="en-US" dirty="0">
              <a:latin typeface="Times New Roman" pitchFamily="18" charset="0"/>
              <a:cs typeface="Times New Roman" pitchFamily="18" charset="0"/>
            </a:endParaRPr>
          </a:p>
          <a:p>
            <a:pPr marL="0" indent="0">
              <a:buNone/>
            </a:pPr>
            <a:endParaRPr lang="en-US" dirty="0"/>
          </a:p>
        </p:txBody>
      </p:sp>
      <p:sp>
        <p:nvSpPr>
          <p:cNvPr id="4" name="Slide Number Placeholder 3"/>
          <p:cNvSpPr>
            <a:spLocks noGrp="1"/>
          </p:cNvSpPr>
          <p:nvPr>
            <p:ph type="sldNum" sz="quarter" idx="12"/>
          </p:nvPr>
        </p:nvSpPr>
        <p:spPr/>
        <p:txBody>
          <a:bodyPr/>
          <a:lstStyle/>
          <a:p>
            <a:fld id="{59ABD1AA-A179-4421-A91E-A9033CA070FC}" type="slidenum">
              <a:rPr lang="en-US" smtClean="0"/>
              <a:t>13</a:t>
            </a:fld>
            <a:endParaRPr lang="en-US" dirty="0"/>
          </a:p>
        </p:txBody>
      </p:sp>
    </p:spTree>
    <p:extLst>
      <p:ext uri="{BB962C8B-B14F-4D97-AF65-F5344CB8AC3E}">
        <p14:creationId xmlns:p14="http://schemas.microsoft.com/office/powerpoint/2010/main" val="3781681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2237"/>
            <a:ext cx="8229600" cy="6049963"/>
          </a:xfrm>
        </p:spPr>
        <p:txBody>
          <a:bodyPr>
            <a:normAutofit/>
          </a:bodyPr>
          <a:lstStyle/>
          <a:p>
            <a:pPr marL="0" indent="0" algn="ctr">
              <a:buNone/>
            </a:pPr>
            <a:endParaRPr lang="en-US" sz="4000" b="1" dirty="0" smtClean="0">
              <a:latin typeface="Arial Black" pitchFamily="34" charset="0"/>
            </a:endParaRPr>
          </a:p>
          <a:p>
            <a:pPr marL="0" indent="0" algn="ctr">
              <a:buNone/>
            </a:pPr>
            <a:r>
              <a:rPr lang="en-US" sz="4400" b="1" dirty="0" smtClean="0">
                <a:latin typeface="Times New Roman" pitchFamily="18" charset="0"/>
                <a:cs typeface="Times New Roman" pitchFamily="18" charset="0"/>
              </a:rPr>
              <a:t>CONCLUSION</a:t>
            </a:r>
          </a:p>
          <a:p>
            <a:pPr marL="0" indent="0">
              <a:buNone/>
            </a:pPr>
            <a:r>
              <a:rPr lang="en-US" dirty="0" smtClean="0">
                <a:latin typeface="Times New Roman" pitchFamily="18" charset="0"/>
                <a:cs typeface="Times New Roman" pitchFamily="18" charset="0"/>
              </a:rPr>
              <a:t>In achieving </a:t>
            </a:r>
            <a:r>
              <a:rPr lang="en-US" dirty="0">
                <a:latin typeface="Times New Roman" pitchFamily="18" charset="0"/>
                <a:cs typeface="Times New Roman" pitchFamily="18" charset="0"/>
              </a:rPr>
              <a:t>an effective </a:t>
            </a:r>
            <a:r>
              <a:rPr lang="en-US" dirty="0" smtClean="0">
                <a:latin typeface="Times New Roman" pitchFamily="18" charset="0"/>
                <a:cs typeface="Times New Roman" pitchFamily="18" charset="0"/>
              </a:rPr>
              <a:t>health </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are services, basic knowledge of your rights, and responsibility is key and should be considered to help utilize the NHIA benefits/ packages </a:t>
            </a:r>
            <a:r>
              <a:rPr lang="en-US" dirty="0">
                <a:latin typeface="Times New Roman" pitchFamily="18" charset="0"/>
                <a:cs typeface="Times New Roman" pitchFamily="18" charset="0"/>
              </a:rPr>
              <a:t>as </a:t>
            </a:r>
            <a:r>
              <a:rPr lang="en-US" dirty="0" smtClean="0">
                <a:latin typeface="Times New Roman" pitchFamily="18" charset="0"/>
                <a:cs typeface="Times New Roman" pitchFamily="18" charset="0"/>
              </a:rPr>
              <a:t>an enrollee. </a:t>
            </a:r>
          </a:p>
          <a:p>
            <a:pPr marL="0" indent="0" algn="ctr">
              <a:buNone/>
            </a:pPr>
            <a:endParaRPr lang="en-US" sz="1400" b="1" dirty="0" smtClean="0">
              <a:latin typeface="Times New Roman" pitchFamily="18" charset="0"/>
              <a:cs typeface="Times New Roman" pitchFamily="18" charset="0"/>
            </a:endParaRPr>
          </a:p>
          <a:p>
            <a:pPr marL="0" indent="0" algn="ctr">
              <a:buNone/>
            </a:pPr>
            <a:endParaRPr lang="en-US" sz="4000" b="1" dirty="0" smtClean="0">
              <a:latin typeface="Arial Black" pitchFamily="34" charset="0"/>
            </a:endParaRPr>
          </a:p>
          <a:p>
            <a:pPr marL="0" indent="0" algn="ctr">
              <a:buNone/>
            </a:pPr>
            <a:endParaRPr lang="en-US" sz="4000" b="1" dirty="0">
              <a:latin typeface="Arial Black" pitchFamily="34" charset="0"/>
            </a:endParaRPr>
          </a:p>
          <a:p>
            <a:pPr marL="0" indent="0" algn="ctr">
              <a:buNone/>
            </a:pPr>
            <a:endParaRPr lang="en-US" sz="4000" b="1" dirty="0" smtClean="0">
              <a:latin typeface="Arial Black" pitchFamily="34" charset="0"/>
            </a:endParaRPr>
          </a:p>
          <a:p>
            <a:pPr marL="0" indent="0" algn="ctr">
              <a:buNone/>
            </a:pPr>
            <a:endParaRPr lang="en-US" sz="4000" b="1" dirty="0">
              <a:latin typeface="Arial Black" pitchFamily="34" charset="0"/>
            </a:endParaRPr>
          </a:p>
          <a:p>
            <a:pPr marL="0" indent="0" algn="ctr">
              <a:buNone/>
            </a:pPr>
            <a:endParaRPr lang="en-US" sz="4000" b="1" dirty="0" smtClean="0">
              <a:latin typeface="Arial Black" pitchFamily="34" charset="0"/>
            </a:endParaRPr>
          </a:p>
          <a:p>
            <a:pPr marL="0" indent="0" algn="ctr">
              <a:buNone/>
            </a:pPr>
            <a:endParaRPr lang="en-US" sz="4000" b="1" dirty="0">
              <a:latin typeface="Arial Black" pitchFamily="34" charset="0"/>
            </a:endParaRPr>
          </a:p>
          <a:p>
            <a:pPr marL="0" indent="0" algn="ctr">
              <a:buNone/>
            </a:pPr>
            <a:endParaRPr lang="en-US" sz="4000" b="1" dirty="0" smtClean="0">
              <a:latin typeface="Arial Black" pitchFamily="34" charset="0"/>
            </a:endParaRPr>
          </a:p>
          <a:p>
            <a:pPr marL="0" indent="0" algn="ctr">
              <a:buNone/>
            </a:pPr>
            <a:endParaRPr lang="en-US" sz="4000" b="1" dirty="0">
              <a:latin typeface="Arial Black" pitchFamily="34" charset="0"/>
            </a:endParaRPr>
          </a:p>
          <a:p>
            <a:pPr marL="0" indent="0" algn="ctr">
              <a:buNone/>
            </a:pPr>
            <a:endParaRPr lang="en-US" sz="4000" b="1" dirty="0" smtClean="0">
              <a:latin typeface="Arial Black" pitchFamily="34" charset="0"/>
            </a:endParaRPr>
          </a:p>
          <a:p>
            <a:pPr marL="0" indent="0">
              <a:buNone/>
            </a:pPr>
            <a:endParaRPr lang="en-US"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14</a:t>
            </a:fld>
            <a:endParaRPr lang="en-US" dirty="0"/>
          </a:p>
        </p:txBody>
      </p:sp>
    </p:spTree>
    <p:extLst>
      <p:ext uri="{BB962C8B-B14F-4D97-AF65-F5344CB8AC3E}">
        <p14:creationId xmlns:p14="http://schemas.microsoft.com/office/powerpoint/2010/main" val="1941746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9ABD1AA-A179-4421-A91E-A9033CA070FC}" type="slidenum">
              <a:rPr lang="en-US" smtClean="0"/>
              <a:t>15</a:t>
            </a:fld>
            <a:endParaRPr lang="en-US" dirty="0"/>
          </a:p>
        </p:txBody>
      </p:sp>
      <p:sp>
        <p:nvSpPr>
          <p:cNvPr id="3" name="Rectangle 2"/>
          <p:cNvSpPr/>
          <p:nvPr/>
        </p:nvSpPr>
        <p:spPr>
          <a:xfrm>
            <a:off x="990600" y="3244334"/>
            <a:ext cx="6750602" cy="1015663"/>
          </a:xfrm>
          <a:prstGeom prst="rect">
            <a:avLst/>
          </a:prstGeom>
        </p:spPr>
        <p:txBody>
          <a:bodyPr wrap="square">
            <a:spAutoFit/>
          </a:bodyPr>
          <a:lstStyle/>
          <a:p>
            <a:pPr algn="ctr"/>
            <a:r>
              <a:rPr lang="en-US" sz="6000" b="1" dirty="0">
                <a:latin typeface="Times New Roman" pitchFamily="18" charset="0"/>
                <a:cs typeface="Times New Roman" pitchFamily="18" charset="0"/>
              </a:rPr>
              <a:t>THANK YOU</a:t>
            </a:r>
            <a:endParaRPr lang="en-US" sz="6000" b="1" dirty="0"/>
          </a:p>
        </p:txBody>
      </p:sp>
    </p:spTree>
    <p:extLst>
      <p:ext uri="{BB962C8B-B14F-4D97-AF65-F5344CB8AC3E}">
        <p14:creationId xmlns:p14="http://schemas.microsoft.com/office/powerpoint/2010/main" val="217151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LECTURE OUTLINE</a:t>
            </a:r>
            <a:endParaRPr lang="en-US" b="1" dirty="0"/>
          </a:p>
        </p:txBody>
      </p:sp>
      <p:sp>
        <p:nvSpPr>
          <p:cNvPr id="3" name="Content Placeholder 2"/>
          <p:cNvSpPr>
            <a:spLocks noGrp="1"/>
          </p:cNvSpPr>
          <p:nvPr>
            <p:ph idx="1"/>
          </p:nvPr>
        </p:nvSpPr>
        <p:spPr>
          <a:xfrm>
            <a:off x="457200" y="1524000"/>
            <a:ext cx="8229600" cy="4602163"/>
          </a:xfrm>
        </p:spPr>
        <p:txBody>
          <a:bodyPr>
            <a:normAutofit fontScale="62500" lnSpcReduction="20000"/>
          </a:bodyPr>
          <a:lstStyle/>
          <a:p>
            <a:r>
              <a:rPr lang="en-US" dirty="0" smtClean="0">
                <a:latin typeface="Times New Roman" pitchFamily="18" charset="0"/>
                <a:cs typeface="Times New Roman" pitchFamily="18" charset="0"/>
              </a:rPr>
              <a:t>INTRODUCTION</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OBJECTIVES OF THE SESSION</a:t>
            </a:r>
          </a:p>
          <a:p>
            <a:pPr marL="0" indent="0">
              <a:buNone/>
            </a:pP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DEFINITION OF KEY </a:t>
            </a:r>
            <a:r>
              <a:rPr lang="en-US" dirty="0" smtClean="0">
                <a:latin typeface="Times New Roman" pitchFamily="18" charset="0"/>
                <a:cs typeface="Times New Roman" pitchFamily="18" charset="0"/>
              </a:rPr>
              <a:t>TERMS</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RIGHT OF NHIA ENROLLEE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BENEFIT OF NHIA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RESPONSIBILITIES OF AN ENROLLEE                          </a:t>
            </a:r>
          </a:p>
          <a:p>
            <a:pPr marL="0" indent="0">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CONCLUSION</a:t>
            </a:r>
          </a:p>
          <a:p>
            <a:pPr marL="0" indent="0">
              <a:buNone/>
            </a:pPr>
            <a:endParaRPr lang="en-US" dirty="0"/>
          </a:p>
        </p:txBody>
      </p:sp>
      <p:sp>
        <p:nvSpPr>
          <p:cNvPr id="4" name="Slide Number Placeholder 3"/>
          <p:cNvSpPr>
            <a:spLocks noGrp="1"/>
          </p:cNvSpPr>
          <p:nvPr>
            <p:ph type="sldNum" sz="quarter" idx="12"/>
          </p:nvPr>
        </p:nvSpPr>
        <p:spPr/>
        <p:txBody>
          <a:bodyPr/>
          <a:lstStyle/>
          <a:p>
            <a:fld id="{59ABD1AA-A179-4421-A91E-A9033CA070FC}" type="slidenum">
              <a:rPr lang="en-US" smtClean="0"/>
              <a:t>2</a:t>
            </a:fld>
            <a:endParaRPr lang="en-US" dirty="0"/>
          </a:p>
        </p:txBody>
      </p:sp>
    </p:spTree>
    <p:extLst>
      <p:ext uri="{BB962C8B-B14F-4D97-AF65-F5344CB8AC3E}">
        <p14:creationId xmlns:p14="http://schemas.microsoft.com/office/powerpoint/2010/main" val="40488329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r>
              <a:rPr lang="en-US" sz="12800" dirty="0" smtClean="0">
                <a:latin typeface="Times New Roman" pitchFamily="18" charset="0"/>
                <a:cs typeface="Times New Roman" pitchFamily="18" charset="0"/>
              </a:rPr>
              <a:t>The National Health Insurance Authority (NHIA) Act was signed into law on May 19</a:t>
            </a:r>
            <a:r>
              <a:rPr lang="en-US" sz="12800" baseline="30000" dirty="0" smtClean="0">
                <a:latin typeface="Times New Roman" pitchFamily="18" charset="0"/>
                <a:cs typeface="Times New Roman" pitchFamily="18" charset="0"/>
              </a:rPr>
              <a:t>th</a:t>
            </a:r>
            <a:r>
              <a:rPr lang="en-US" sz="12800" dirty="0" smtClean="0">
                <a:latin typeface="Times New Roman" pitchFamily="18" charset="0"/>
                <a:cs typeface="Times New Roman" pitchFamily="18" charset="0"/>
              </a:rPr>
              <a:t> 2022, repealing the NHIS Act 2004, by  president </a:t>
            </a:r>
            <a:r>
              <a:rPr lang="en-US" sz="12800" dirty="0" err="1" smtClean="0">
                <a:latin typeface="Times New Roman" pitchFamily="18" charset="0"/>
                <a:cs typeface="Times New Roman" pitchFamily="18" charset="0"/>
              </a:rPr>
              <a:t>Muhammadu</a:t>
            </a:r>
            <a:r>
              <a:rPr lang="en-US" sz="12800" dirty="0" smtClean="0">
                <a:latin typeface="Times New Roman" pitchFamily="18" charset="0"/>
                <a:cs typeface="Times New Roman" pitchFamily="18" charset="0"/>
              </a:rPr>
              <a:t> </a:t>
            </a:r>
            <a:r>
              <a:rPr lang="en-US" sz="12800" dirty="0" err="1" smtClean="0">
                <a:latin typeface="Times New Roman" pitchFamily="18" charset="0"/>
                <a:cs typeface="Times New Roman" pitchFamily="18" charset="0"/>
              </a:rPr>
              <a:t>Buhari</a:t>
            </a:r>
            <a:r>
              <a:rPr lang="en-US" sz="12800" dirty="0" smtClean="0">
                <a:latin typeface="Times New Roman" pitchFamily="18" charset="0"/>
                <a:cs typeface="Times New Roman" pitchFamily="18" charset="0"/>
              </a:rPr>
              <a:t>.</a:t>
            </a: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r>
              <a:rPr lang="en-US" sz="12800" dirty="0" smtClean="0">
                <a:latin typeface="Times New Roman" pitchFamily="18" charset="0"/>
                <a:cs typeface="Times New Roman" pitchFamily="18" charset="0"/>
              </a:rPr>
              <a:t>The NHIA Act 2022 makes health insurance mandatory in Nigeria, by this, the Act is empowered and responsible for promotion, regulation, and integration of all  health insurance schemes in the country.</a:t>
            </a:r>
          </a:p>
          <a:p>
            <a:pPr>
              <a:buNone/>
            </a:pPr>
            <a:endParaRPr lang="en-US" sz="12800" dirty="0" smtClean="0">
              <a:latin typeface="Times New Roman" pitchFamily="18" charset="0"/>
              <a:cs typeface="Times New Roman" pitchFamily="18" charset="0"/>
            </a:endParaRPr>
          </a:p>
          <a:p>
            <a:endParaRPr lang="en-US" sz="12800" dirty="0" smtClean="0">
              <a:latin typeface="Times New Roman" pitchFamily="18" charset="0"/>
              <a:cs typeface="Times New Roman" pitchFamily="18" charset="0"/>
            </a:endParaRPr>
          </a:p>
          <a:p>
            <a:pPr>
              <a:buNone/>
            </a:pPr>
            <a:r>
              <a:rPr lang="en-US" sz="12800" dirty="0" smtClean="0">
                <a:latin typeface="Times New Roman" pitchFamily="18" charset="0"/>
                <a:cs typeface="Times New Roman" pitchFamily="18" charset="0"/>
              </a:rPr>
              <a:t>	</a:t>
            </a:r>
          </a:p>
          <a:p>
            <a:endParaRPr lang="en-US" dirty="0"/>
          </a:p>
        </p:txBody>
      </p:sp>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b="1" dirty="0"/>
          </a:p>
        </p:txBody>
      </p:sp>
      <p:sp>
        <p:nvSpPr>
          <p:cNvPr id="4" name="Slide Number Placeholder 3"/>
          <p:cNvSpPr>
            <a:spLocks noGrp="1"/>
          </p:cNvSpPr>
          <p:nvPr>
            <p:ph type="sldNum" sz="quarter" idx="12"/>
          </p:nvPr>
        </p:nvSpPr>
        <p:spPr/>
        <p:txBody>
          <a:bodyPr/>
          <a:lstStyle/>
          <a:p>
            <a:fld id="{59ABD1AA-A179-4421-A91E-A9033CA070FC}" type="slidenum">
              <a:rPr lang="en-US" smtClean="0"/>
              <a:t>3</a:t>
            </a:fld>
            <a:endParaRPr lang="en-US" dirty="0"/>
          </a:p>
        </p:txBody>
      </p:sp>
    </p:spTree>
    <p:extLst>
      <p:ext uri="{BB962C8B-B14F-4D97-AF65-F5344CB8AC3E}">
        <p14:creationId xmlns:p14="http://schemas.microsoft.com/office/powerpoint/2010/main" val="2313547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OBJECTIVES </a:t>
            </a:r>
            <a:endParaRPr lang="en-US" b="1" dirty="0"/>
          </a:p>
        </p:txBody>
      </p:sp>
      <p:sp>
        <p:nvSpPr>
          <p:cNvPr id="3" name="Content Placeholder 2"/>
          <p:cNvSpPr>
            <a:spLocks noGrp="1"/>
          </p:cNvSpPr>
          <p:nvPr>
            <p:ph idx="1"/>
          </p:nvPr>
        </p:nvSpPr>
        <p:spPr>
          <a:xfrm>
            <a:off x="457200" y="1646237"/>
            <a:ext cx="8229600" cy="4525963"/>
          </a:xfrm>
        </p:spPr>
        <p:txBody>
          <a:bodyPr>
            <a:normAutofit/>
          </a:bodyPr>
          <a:lstStyle/>
          <a:p>
            <a:r>
              <a:rPr lang="en-US" dirty="0" smtClean="0">
                <a:latin typeface="Times New Roman" pitchFamily="18" charset="0"/>
                <a:cs typeface="Times New Roman" pitchFamily="18" charset="0"/>
              </a:rPr>
              <a:t>A look at National Health </a:t>
            </a:r>
            <a:r>
              <a:rPr lang="en-US" dirty="0">
                <a:latin typeface="Times New Roman" pitchFamily="18" charset="0"/>
                <a:cs typeface="Times New Roman" pitchFamily="18" charset="0"/>
              </a:rPr>
              <a:t>Insurance </a:t>
            </a:r>
            <a:r>
              <a:rPr lang="en-US" sz="3000" dirty="0" smtClean="0">
                <a:latin typeface="Times New Roman" pitchFamily="18" charset="0"/>
                <a:cs typeface="Times New Roman" pitchFamily="18" charset="0"/>
              </a:rPr>
              <a:t>Authority </a:t>
            </a:r>
            <a:r>
              <a:rPr lang="en-US" dirty="0" smtClean="0">
                <a:latin typeface="Times New Roman" pitchFamily="18" charset="0"/>
                <a:cs typeface="Times New Roman" pitchFamily="18" charset="0"/>
              </a:rPr>
              <a:t>(NHIA),  it’s purpose and benefits.</a:t>
            </a:r>
          </a:p>
          <a:p>
            <a:pPr marL="0" indent="0">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bring to the knowledge of our staff health professionals in the hospital, their right, benefit and responsibility as an NHIA enrollee.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2"/>
          </p:nvPr>
        </p:nvSpPr>
        <p:spPr/>
        <p:txBody>
          <a:bodyPr/>
          <a:lstStyle/>
          <a:p>
            <a:fld id="{59ABD1AA-A179-4421-A91E-A9033CA070FC}" type="slidenum">
              <a:rPr lang="en-US" smtClean="0"/>
              <a:t>4</a:t>
            </a:fld>
            <a:endParaRPr lang="en-US" dirty="0"/>
          </a:p>
        </p:txBody>
      </p:sp>
    </p:spTree>
    <p:extLst>
      <p:ext uri="{BB962C8B-B14F-4D97-AF65-F5344CB8AC3E}">
        <p14:creationId xmlns:p14="http://schemas.microsoft.com/office/powerpoint/2010/main" val="32301835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9ABD1AA-A179-4421-A91E-A9033CA070FC}" type="slidenum">
              <a:rPr lang="en-US" smtClean="0"/>
              <a:t>5</a:t>
            </a:fld>
            <a:endParaRPr lang="en-US" dirty="0"/>
          </a:p>
        </p:txBody>
      </p:sp>
      <p:sp>
        <p:nvSpPr>
          <p:cNvPr id="3" name="Rectangle 2"/>
          <p:cNvSpPr/>
          <p:nvPr/>
        </p:nvSpPr>
        <p:spPr>
          <a:xfrm>
            <a:off x="685800" y="685800"/>
            <a:ext cx="7924800" cy="6124754"/>
          </a:xfrm>
          <a:prstGeom prst="rect">
            <a:avLst/>
          </a:prstGeom>
        </p:spPr>
        <p:txBody>
          <a:bodyPr wrap="square">
            <a:spAutoFit/>
          </a:bodyPr>
          <a:lstStyle/>
          <a:p>
            <a:r>
              <a:rPr lang="en-US" sz="3600" b="1" dirty="0" smtClean="0"/>
              <a:t>          DEFINITION OF KEY TERMS </a:t>
            </a:r>
          </a:p>
          <a:p>
            <a:r>
              <a:rPr lang="en-US" sz="3200" dirty="0"/>
              <a:t>NHIA –National Health </a:t>
            </a:r>
            <a:r>
              <a:rPr lang="en-US" sz="3200" dirty="0" smtClean="0"/>
              <a:t>Insurance Authority</a:t>
            </a:r>
          </a:p>
          <a:p>
            <a:r>
              <a:rPr lang="en-US" sz="3200" dirty="0" smtClean="0"/>
              <a:t>ENROLLEE </a:t>
            </a:r>
            <a:r>
              <a:rPr lang="en-US" sz="3200" dirty="0"/>
              <a:t>– A person that is registered into NHIA scheme </a:t>
            </a:r>
          </a:p>
          <a:p>
            <a:r>
              <a:rPr lang="en-US" sz="3200" dirty="0"/>
              <a:t>HMO – Health Maintenance Organization</a:t>
            </a:r>
          </a:p>
          <a:p>
            <a:r>
              <a:rPr lang="en-US" sz="3200" dirty="0" smtClean="0"/>
              <a:t>HC</a:t>
            </a:r>
            <a:r>
              <a:rPr lang="en-US" sz="3200" dirty="0"/>
              <a:t>P</a:t>
            </a:r>
            <a:r>
              <a:rPr lang="en-US" sz="3200" dirty="0" smtClean="0"/>
              <a:t> </a:t>
            </a:r>
            <a:r>
              <a:rPr lang="en-US" sz="3200" dirty="0"/>
              <a:t>– </a:t>
            </a:r>
            <a:r>
              <a:rPr lang="en-US" sz="3200" dirty="0" smtClean="0"/>
              <a:t>Health </a:t>
            </a:r>
            <a:r>
              <a:rPr lang="en-US" sz="3200" dirty="0"/>
              <a:t>C</a:t>
            </a:r>
            <a:r>
              <a:rPr lang="en-US" sz="3200" dirty="0" smtClean="0"/>
              <a:t>are Provider (your primary hospital)</a:t>
            </a:r>
            <a:endParaRPr lang="en-US" sz="3200" dirty="0"/>
          </a:p>
          <a:p>
            <a:r>
              <a:rPr lang="en-US" sz="3200" dirty="0" smtClean="0"/>
              <a:t>NHIA </a:t>
            </a:r>
            <a:r>
              <a:rPr lang="en-US" sz="3200" dirty="0"/>
              <a:t>REGISTER- I</a:t>
            </a:r>
            <a:r>
              <a:rPr lang="en-US" sz="3200" dirty="0" smtClean="0"/>
              <a:t>s </a:t>
            </a:r>
            <a:r>
              <a:rPr lang="en-US" sz="3200" dirty="0"/>
              <a:t>a document that </a:t>
            </a:r>
            <a:r>
              <a:rPr lang="en-US" sz="3200" dirty="0" smtClean="0"/>
              <a:t>contains </a:t>
            </a:r>
            <a:r>
              <a:rPr lang="en-US" sz="3200" dirty="0"/>
              <a:t>the </a:t>
            </a:r>
            <a:r>
              <a:rPr lang="en-US" sz="3200" dirty="0" smtClean="0"/>
              <a:t>names of enrollees registered under an HCP/Fa</a:t>
            </a:r>
            <a:r>
              <a:rPr lang="en-US" sz="3200" dirty="0"/>
              <a:t>c</a:t>
            </a:r>
            <a:r>
              <a:rPr lang="en-US" sz="3200" dirty="0" smtClean="0"/>
              <a:t>ility.</a:t>
            </a:r>
            <a:endParaRPr lang="en-US" sz="3200" dirty="0"/>
          </a:p>
          <a:p>
            <a:r>
              <a:rPr lang="en-US" sz="3200" dirty="0" smtClean="0"/>
              <a:t>MEDI</a:t>
            </a:r>
            <a:r>
              <a:rPr lang="en-US" sz="3200" dirty="0"/>
              <a:t>C</a:t>
            </a:r>
            <a:r>
              <a:rPr lang="en-US" sz="3200" dirty="0" smtClean="0"/>
              <a:t>INE </a:t>
            </a:r>
            <a:r>
              <a:rPr lang="en-US" sz="3200" dirty="0"/>
              <a:t>LIST – it C</a:t>
            </a:r>
            <a:r>
              <a:rPr lang="en-US" sz="3200" dirty="0" smtClean="0"/>
              <a:t>ontained </a:t>
            </a:r>
            <a:r>
              <a:rPr lang="en-US" sz="3200" dirty="0"/>
              <a:t>all the </a:t>
            </a:r>
            <a:r>
              <a:rPr lang="en-US" sz="3200" dirty="0" smtClean="0"/>
              <a:t>approved </a:t>
            </a:r>
            <a:r>
              <a:rPr lang="en-US" sz="3200" dirty="0"/>
              <a:t>NHIA </a:t>
            </a:r>
            <a:r>
              <a:rPr lang="en-US" sz="3200" dirty="0" smtClean="0"/>
              <a:t>medi</a:t>
            </a:r>
            <a:r>
              <a:rPr lang="en-US" sz="3200" dirty="0"/>
              <a:t>c</a:t>
            </a:r>
            <a:r>
              <a:rPr lang="en-US" sz="3200" dirty="0" smtClean="0"/>
              <a:t>ine </a:t>
            </a:r>
            <a:r>
              <a:rPr lang="en-US" sz="3200" dirty="0"/>
              <a:t>with their prices</a:t>
            </a:r>
            <a:r>
              <a:rPr lang="en-US" sz="3600" dirty="0"/>
              <a:t>.</a:t>
            </a:r>
          </a:p>
        </p:txBody>
      </p:sp>
    </p:spTree>
    <p:extLst>
      <p:ext uri="{BB962C8B-B14F-4D97-AF65-F5344CB8AC3E}">
        <p14:creationId xmlns:p14="http://schemas.microsoft.com/office/powerpoint/2010/main" val="73104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1838"/>
            <a:ext cx="8229600" cy="1173162"/>
          </a:xfrm>
        </p:spPr>
        <p:txBody>
          <a:bodyPr>
            <a:noAutofit/>
          </a:bodyPr>
          <a:lstStyle/>
          <a:p>
            <a:r>
              <a:rPr lang="en-US" sz="3600" dirty="0" smtClean="0"/>
              <a:t/>
            </a:r>
            <a:br>
              <a:rPr lang="en-US" sz="3600" dirty="0" smtClean="0"/>
            </a:br>
            <a:r>
              <a:rPr lang="en-US" sz="3600" dirty="0" smtClean="0"/>
              <a:t/>
            </a:r>
            <a:br>
              <a:rPr lang="en-US" sz="3600" dirty="0" smtClean="0"/>
            </a:br>
            <a:r>
              <a:rPr lang="en-US" sz="3600" dirty="0"/>
              <a:t/>
            </a:r>
            <a:br>
              <a:rPr lang="en-US" sz="3600" dirty="0"/>
            </a:br>
            <a:r>
              <a:rPr lang="en-US" sz="3600" b="1" dirty="0"/>
              <a:t/>
            </a:r>
            <a:br>
              <a:rPr lang="en-US" sz="3600" b="1" dirty="0"/>
            </a:br>
            <a:r>
              <a:rPr lang="en-US" sz="3600" b="1" dirty="0" smtClean="0"/>
              <a:t> RIGHTS OF AN ENROLLEE </a:t>
            </a:r>
            <a:r>
              <a:rPr lang="en-US" sz="3600" dirty="0" smtClean="0"/>
              <a:t> </a:t>
            </a:r>
            <a:br>
              <a:rPr lang="en-US" sz="3600" dirty="0" smtClean="0"/>
            </a:br>
            <a:r>
              <a:rPr lang="en-US" sz="3600" dirty="0"/>
              <a:t/>
            </a:r>
            <a:br>
              <a:rPr lang="en-US" sz="3600" dirty="0"/>
            </a:br>
            <a:r>
              <a:rPr lang="en-US" sz="3600" dirty="0" smtClean="0"/>
              <a:t/>
            </a:r>
            <a:br>
              <a:rPr lang="en-US" sz="3600" dirty="0" smtClean="0"/>
            </a:br>
            <a:r>
              <a:rPr lang="en-US" sz="3600" dirty="0" smtClean="0"/>
              <a:t/>
            </a:r>
            <a:br>
              <a:rPr lang="en-US" sz="3600" dirty="0" smtClean="0"/>
            </a:br>
            <a:endParaRPr lang="en-US" sz="3600" dirty="0"/>
          </a:p>
        </p:txBody>
      </p:sp>
      <p:sp>
        <p:nvSpPr>
          <p:cNvPr id="3" name="Content Placeholder 2"/>
          <p:cNvSpPr>
            <a:spLocks noGrp="1"/>
          </p:cNvSpPr>
          <p:nvPr>
            <p:ph idx="1"/>
          </p:nvPr>
        </p:nvSpPr>
        <p:spPr>
          <a:xfrm>
            <a:off x="457200" y="2057400"/>
            <a:ext cx="8305800" cy="4495800"/>
          </a:xfrm>
        </p:spPr>
        <p:txBody>
          <a:bodyPr>
            <a:normAutofit fontScale="92500" lnSpcReduction="10000"/>
          </a:bodyPr>
          <a:lstStyle/>
          <a:p>
            <a:pPr marL="0" indent="0">
              <a:buNone/>
            </a:pPr>
            <a:endParaRPr lang="en-US" sz="12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An </a:t>
            </a:r>
            <a:r>
              <a:rPr lang="en-US" sz="2800" dirty="0">
                <a:latin typeface="Times New Roman" pitchFamily="18" charset="0"/>
                <a:cs typeface="Times New Roman" pitchFamily="18" charset="0"/>
              </a:rPr>
              <a:t>Enrollee have the right to chose their primary Healthcare Facility from NHIA network of accredited facilities, and can change to another after two (2) months with the primary Healthcare if not satisfied with </a:t>
            </a:r>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service </a:t>
            </a:r>
            <a:r>
              <a:rPr lang="en-US" sz="2800" dirty="0" smtClean="0">
                <a:latin typeface="Times New Roman" pitchFamily="18" charset="0"/>
                <a:cs typeface="Times New Roman" pitchFamily="18" charset="0"/>
              </a:rPr>
              <a:t>provider.</a:t>
            </a:r>
            <a:endParaRPr lang="en-US" sz="2800" dirty="0">
              <a:latin typeface="Times New Roman" pitchFamily="18" charset="0"/>
              <a:cs typeface="Times New Roman" pitchFamily="18" charset="0"/>
            </a:endParaRPr>
          </a:p>
          <a:p>
            <a:pPr>
              <a:buFont typeface="Wingdings" pitchFamily="2" charset="2"/>
              <a:buChar char="§"/>
            </a:pPr>
            <a:endParaRPr lang="en-US" sz="2800" dirty="0">
              <a:latin typeface="Times New Roman" pitchFamily="18" charset="0"/>
              <a:cs typeface="Times New Roman" pitchFamily="18" charset="0"/>
            </a:endParaRPr>
          </a:p>
          <a:p>
            <a:pPr>
              <a:buFont typeface="Wingdings" pitchFamily="2" charset="2"/>
              <a:buChar char="§"/>
            </a:pPr>
            <a:r>
              <a:rPr lang="en-US" sz="2800" dirty="0">
                <a:latin typeface="Times New Roman" pitchFamily="18" charset="0"/>
                <a:cs typeface="Times New Roman" pitchFamily="18" charset="0"/>
              </a:rPr>
              <a:t>It’s the </a:t>
            </a:r>
            <a:r>
              <a:rPr lang="en-US" sz="2800" dirty="0" smtClean="0">
                <a:latin typeface="Times New Roman" pitchFamily="18" charset="0"/>
                <a:cs typeface="Times New Roman" pitchFamily="18" charset="0"/>
              </a:rPr>
              <a:t>Enrollee’s </a:t>
            </a:r>
            <a:r>
              <a:rPr lang="en-US" sz="2800" dirty="0">
                <a:latin typeface="Times New Roman" pitchFamily="18" charset="0"/>
                <a:cs typeface="Times New Roman" pitchFamily="18" charset="0"/>
              </a:rPr>
              <a:t>right to change facility upon transfer to another location or when the primary Healthcare has closed, relocated or delisted by </a:t>
            </a:r>
            <a:r>
              <a:rPr lang="en-US" sz="2800" dirty="0" smtClean="0">
                <a:latin typeface="Times New Roman" pitchFamily="18" charset="0"/>
                <a:cs typeface="Times New Roman" pitchFamily="18" charset="0"/>
              </a:rPr>
              <a:t>NHIA. An </a:t>
            </a:r>
            <a:r>
              <a:rPr lang="en-US" sz="2800" dirty="0">
                <a:latin typeface="Times New Roman" pitchFamily="18" charset="0"/>
                <a:cs typeface="Times New Roman" pitchFamily="18" charset="0"/>
              </a:rPr>
              <a:t>Enrollee can also chose an </a:t>
            </a:r>
            <a:r>
              <a:rPr lang="en-US" sz="2800" b="1" dirty="0">
                <a:latin typeface="Times New Roman" pitchFamily="18" charset="0"/>
                <a:cs typeface="Times New Roman" pitchFamily="18" charset="0"/>
              </a:rPr>
              <a:t>alternative Facility for their dependents if they live in different </a:t>
            </a:r>
            <a:r>
              <a:rPr lang="en-US" sz="2800" b="1" dirty="0" smtClean="0">
                <a:latin typeface="Times New Roman" pitchFamily="18" charset="0"/>
                <a:cs typeface="Times New Roman" pitchFamily="18" charset="0"/>
              </a:rPr>
              <a:t>locations.</a:t>
            </a:r>
            <a:endParaRPr lang="en-US" sz="2800" b="1" dirty="0">
              <a:latin typeface="Times New Roman" pitchFamily="18" charset="0"/>
              <a:cs typeface="Times New Roman" pitchFamily="18" charset="0"/>
            </a:endParaRPr>
          </a:p>
          <a:p>
            <a:pPr>
              <a:buFont typeface="Wingdings" pitchFamily="2" charset="2"/>
              <a:buChar char="§"/>
            </a:pPr>
            <a:endParaRPr lang="en-US" sz="2800" b="1" dirty="0" smtClean="0">
              <a:latin typeface="Times New Roman" pitchFamily="18" charset="0"/>
              <a:cs typeface="Times New Roman" pitchFamily="18" charset="0"/>
            </a:endParaRPr>
          </a:p>
          <a:p>
            <a:pPr>
              <a:buFont typeface="Wingdings" pitchFamily="2" charset="2"/>
              <a:buChar char="§"/>
            </a:pPr>
            <a:endParaRPr lang="en-US" sz="2800" dirty="0" smtClean="0">
              <a:latin typeface="Times New Roman" pitchFamily="18" charset="0"/>
              <a:cs typeface="Times New Roman" pitchFamily="18" charset="0"/>
            </a:endParaRPr>
          </a:p>
          <a:p>
            <a:pPr>
              <a:buFont typeface="Wingdings" pitchFamily="2" charset="2"/>
              <a:buChar char="§"/>
            </a:pPr>
            <a:endParaRPr lang="en-US" sz="2800" b="1" dirty="0">
              <a:latin typeface="Times New Roman" pitchFamily="18" charset="0"/>
              <a:cs typeface="Times New Roman" pitchFamily="18" charset="0"/>
            </a:endParaRPr>
          </a:p>
          <a:p>
            <a:pPr>
              <a:buFont typeface="Wingdings" pitchFamily="2" charset="2"/>
              <a:buChar char="§"/>
            </a:pPr>
            <a:endParaRPr lang="en-US" sz="2800" b="1"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6</a:t>
            </a:fld>
            <a:endParaRPr lang="en-US" dirty="0"/>
          </a:p>
        </p:txBody>
      </p:sp>
    </p:spTree>
    <p:extLst>
      <p:ext uri="{BB962C8B-B14F-4D97-AF65-F5344CB8AC3E}">
        <p14:creationId xmlns:p14="http://schemas.microsoft.com/office/powerpoint/2010/main" val="3300024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20000"/>
          </a:bodyPr>
          <a:lstStyle/>
          <a:p>
            <a:pPr>
              <a:buFont typeface="Wingdings" pitchFamily="2" charset="2"/>
              <a:buChar char="§"/>
            </a:pPr>
            <a:r>
              <a:rPr lang="en-US" dirty="0" smtClean="0">
                <a:latin typeface="Times New Roman" pitchFamily="18" charset="0"/>
                <a:cs typeface="Times New Roman" pitchFamily="18" charset="0"/>
              </a:rPr>
              <a:t>Right </a:t>
            </a:r>
            <a:r>
              <a:rPr lang="en-US" dirty="0">
                <a:latin typeface="Times New Roman" pitchFamily="18" charset="0"/>
                <a:cs typeface="Times New Roman" pitchFamily="18" charset="0"/>
              </a:rPr>
              <a:t>to access </a:t>
            </a:r>
            <a:r>
              <a:rPr lang="en-US" dirty="0" smtClean="0">
                <a:latin typeface="Times New Roman" pitchFamily="18" charset="0"/>
                <a:cs typeface="Times New Roman" pitchFamily="18" charset="0"/>
              </a:rPr>
              <a:t>quality healthcare services, including prescribed medicines, diagnostic </a:t>
            </a:r>
            <a:r>
              <a:rPr lang="en-US" dirty="0">
                <a:latin typeface="Times New Roman" pitchFamily="18" charset="0"/>
                <a:cs typeface="Times New Roman" pitchFamily="18" charset="0"/>
              </a:rPr>
              <a:t>tests once </a:t>
            </a:r>
            <a:r>
              <a:rPr lang="en-US" dirty="0" smtClean="0">
                <a:latin typeface="Times New Roman" pitchFamily="18" charset="0"/>
                <a:cs typeface="Times New Roman" pitchFamily="18" charset="0"/>
              </a:rPr>
              <a:t>the names is on the current NHIA register and after proper identification.</a:t>
            </a:r>
          </a:p>
          <a:p>
            <a:pPr>
              <a:buFont typeface="Wingdings" pitchFamily="2" charset="2"/>
              <a:buChar char="§"/>
            </a:pPr>
            <a:endParaRPr lang="en-US" b="1" dirty="0" smtClean="0">
              <a:latin typeface="Times New Roman" pitchFamily="18" charset="0"/>
              <a:cs typeface="Times New Roman" pitchFamily="18" charset="0"/>
            </a:endParaRPr>
          </a:p>
          <a:p>
            <a:pPr>
              <a:buFont typeface="Wingdings" pitchFamily="2" charset="2"/>
              <a:buChar char="§"/>
            </a:pPr>
            <a:r>
              <a:rPr lang="en-US" dirty="0" smtClean="0">
                <a:latin typeface="Times New Roman" pitchFamily="18" charset="0"/>
                <a:cs typeface="Times New Roman" pitchFamily="18" charset="0"/>
              </a:rPr>
              <a:t>The right to ac</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ess Medi</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al </a:t>
            </a: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are at the nearest NHIA accredited Healthcare Facility in </a:t>
            </a:r>
            <a:r>
              <a:rPr lang="en-US" dirty="0">
                <a:latin typeface="Times New Roman" pitchFamily="18" charset="0"/>
                <a:cs typeface="Times New Roman" pitchFamily="18" charset="0"/>
              </a:rPr>
              <a:t>a case </a:t>
            </a:r>
            <a:r>
              <a:rPr lang="en-US" dirty="0" smtClean="0">
                <a:latin typeface="Times New Roman" pitchFamily="18" charset="0"/>
                <a:cs typeface="Times New Roman" pitchFamily="18" charset="0"/>
              </a:rPr>
              <a:t>of an Emergency or when out-of-station.</a:t>
            </a: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r>
              <a:rPr lang="en-US" dirty="0" smtClean="0">
                <a:latin typeface="Times New Roman" pitchFamily="18" charset="0"/>
                <a:cs typeface="Times New Roman" pitchFamily="18" charset="0"/>
              </a:rPr>
              <a:t>It’s the right of an Enrollee to be referred to a secondary or tertiary Healthcare services when necessary. Referral code shall be authorized by the HMO.</a:t>
            </a:r>
          </a:p>
          <a:p>
            <a:pPr>
              <a:buFont typeface="Wingdings" pitchFamily="2" charset="2"/>
              <a:buChar char="§"/>
            </a:pPr>
            <a:endParaRPr lang="en-US" dirty="0" smtClean="0">
              <a:latin typeface="Times New Roman" pitchFamily="18" charset="0"/>
              <a:cs typeface="Times New Roman" pitchFamily="18" charset="0"/>
            </a:endParaRPr>
          </a:p>
          <a:p>
            <a:pPr>
              <a:buFont typeface="Wingdings" pitchFamily="2" charset="2"/>
              <a:buChar char="§"/>
            </a:pPr>
            <a:endParaRPr lang="en-US" dirty="0" smtClean="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a:buFont typeface="Wingdings" pitchFamily="2" charset="2"/>
              <a:buChar char="§"/>
            </a:pPr>
            <a:endParaRPr lang="en-US" b="1" dirty="0" smtClean="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7</a:t>
            </a:fld>
            <a:endParaRPr lang="en-US" dirty="0"/>
          </a:p>
        </p:txBody>
      </p:sp>
    </p:spTree>
    <p:extLst>
      <p:ext uri="{BB962C8B-B14F-4D97-AF65-F5344CB8AC3E}">
        <p14:creationId xmlns:p14="http://schemas.microsoft.com/office/powerpoint/2010/main" val="28537852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a:bodyPr>
          <a:lstStyle/>
          <a:p>
            <a:pPr marL="0" indent="0">
              <a:buNone/>
            </a:pPr>
            <a:r>
              <a:rPr lang="en-US" dirty="0" smtClean="0">
                <a:latin typeface="Times New Roman" pitchFamily="18" charset="0"/>
                <a:cs typeface="Times New Roman" pitchFamily="18" charset="0"/>
              </a:rPr>
              <a:t> </a:t>
            </a:r>
          </a:p>
          <a:p>
            <a:pPr>
              <a:buFont typeface="Wingdings" pitchFamily="2" charset="2"/>
              <a:buChar char="§"/>
            </a:pPr>
            <a:r>
              <a:rPr lang="en-US" dirty="0" smtClean="0">
                <a:latin typeface="Times New Roman" pitchFamily="18" charset="0"/>
                <a:cs typeface="Times New Roman" pitchFamily="18" charset="0"/>
              </a:rPr>
              <a:t>You have the right to add or remove dependent(s) subject to approval by NHIA. You can also add extra dependent(s) on payment of a fee.</a:t>
            </a:r>
          </a:p>
          <a:p>
            <a:pPr>
              <a:buFont typeface="Wingdings" pitchFamily="2" charset="2"/>
              <a:buChar char="§"/>
            </a:pPr>
            <a:endParaRPr lang="en-US" dirty="0">
              <a:latin typeface="Times New Roman" pitchFamily="18" charset="0"/>
              <a:cs typeface="Times New Roman" pitchFamily="18" charset="0"/>
            </a:endParaRPr>
          </a:p>
          <a:p>
            <a:pPr>
              <a:buFont typeface="Wingdings" pitchFamily="2" charset="2"/>
              <a:buChar char="§"/>
            </a:pPr>
            <a:r>
              <a:rPr lang="en-US" dirty="0" smtClean="0">
                <a:latin typeface="Times New Roman" pitchFamily="18" charset="0"/>
                <a:cs typeface="Times New Roman" pitchFamily="18" charset="0"/>
              </a:rPr>
              <a:t>Right to confidentiality of your medical information.</a:t>
            </a:r>
          </a:p>
          <a:p>
            <a:pPr>
              <a:buFont typeface="Wingdings" pitchFamily="2" charset="2"/>
              <a:buChar char="§"/>
            </a:pPr>
            <a:endParaRPr lang="en-US" dirty="0">
              <a:latin typeface="Times New Roman" pitchFamily="18" charset="0"/>
              <a:cs typeface="Times New Roman" pitchFamily="18" charset="0"/>
            </a:endParaRPr>
          </a:p>
          <a:p>
            <a:pPr>
              <a:buFont typeface="Wingdings" pitchFamily="2" charset="2"/>
              <a:buChar char="§"/>
            </a:pPr>
            <a:r>
              <a:rPr lang="en-US" dirty="0" smtClean="0">
                <a:latin typeface="Times New Roman" pitchFamily="18" charset="0"/>
                <a:cs typeface="Times New Roman" pitchFamily="18" charset="0"/>
              </a:rPr>
              <a:t>Enrollee have the right to be treated with respect and dignity by Healthcare facilities.</a:t>
            </a:r>
          </a:p>
          <a:p>
            <a:pPr>
              <a:buFont typeface="Wingdings" pitchFamily="2" charset="2"/>
              <a:buChar char="§"/>
            </a:pPr>
            <a:endParaRPr lang="en-US" dirty="0">
              <a:latin typeface="Times New Roman" pitchFamily="18" charset="0"/>
              <a:cs typeface="Times New Roman" pitchFamily="18" charset="0"/>
            </a:endParaRPr>
          </a:p>
          <a:p>
            <a:pPr>
              <a:buFont typeface="Wingdings" pitchFamily="2" charset="2"/>
              <a:buChar char="§"/>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8</a:t>
            </a:fld>
            <a:endParaRPr lang="en-US" dirty="0"/>
          </a:p>
        </p:txBody>
      </p:sp>
    </p:spTree>
    <p:extLst>
      <p:ext uri="{BB962C8B-B14F-4D97-AF65-F5344CB8AC3E}">
        <p14:creationId xmlns:p14="http://schemas.microsoft.com/office/powerpoint/2010/main" val="567323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a:bodyPr>
          <a:lstStyle/>
          <a:p>
            <a:r>
              <a:rPr lang="en-US" sz="3200" b="1" dirty="0" smtClean="0">
                <a:latin typeface="Times New Roman" pitchFamily="18" charset="0"/>
                <a:cs typeface="Times New Roman" pitchFamily="18" charset="0"/>
              </a:rPr>
              <a:t>BENEFIT OF NHIA </a:t>
            </a:r>
            <a:endParaRPr lang="en-US" sz="3200" b="1" dirty="0"/>
          </a:p>
        </p:txBody>
      </p:sp>
      <p:sp>
        <p:nvSpPr>
          <p:cNvPr id="3" name="Content Placeholder 2"/>
          <p:cNvSpPr>
            <a:spLocks noGrp="1"/>
          </p:cNvSpPr>
          <p:nvPr>
            <p:ph idx="1"/>
          </p:nvPr>
        </p:nvSpPr>
        <p:spPr>
          <a:xfrm>
            <a:off x="457200" y="1371600"/>
            <a:ext cx="8229600" cy="4754563"/>
          </a:xfrm>
        </p:spPr>
        <p:txBody>
          <a:bodyPr>
            <a:normAutofit fontScale="25000" lnSpcReduction="20000"/>
          </a:bodyPr>
          <a:lstStyle/>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marL="0" indent="0">
              <a:buNone/>
            </a:pPr>
            <a:r>
              <a:rPr lang="en-US" sz="11200" dirty="0" smtClean="0">
                <a:latin typeface="Times New Roman" pitchFamily="18" charset="0"/>
                <a:cs typeface="Times New Roman" pitchFamily="18" charset="0"/>
              </a:rPr>
              <a:t>The NHIA scheme is </a:t>
            </a:r>
            <a:r>
              <a:rPr lang="en-US" sz="11200" dirty="0">
                <a:latin typeface="Times New Roman" pitchFamily="18" charset="0"/>
                <a:cs typeface="Times New Roman" pitchFamily="18" charset="0"/>
              </a:rPr>
              <a:t>designed to </a:t>
            </a:r>
            <a:r>
              <a:rPr lang="en-US" sz="11200" dirty="0" smtClean="0">
                <a:latin typeface="Times New Roman" pitchFamily="18" charset="0"/>
                <a:cs typeface="Times New Roman" pitchFamily="18" charset="0"/>
              </a:rPr>
              <a:t>provide efficient and affordable healthcare </a:t>
            </a:r>
            <a:r>
              <a:rPr lang="en-US" sz="11200" dirty="0">
                <a:latin typeface="Times New Roman" pitchFamily="18" charset="0"/>
                <a:cs typeface="Times New Roman" pitchFamily="18" charset="0"/>
              </a:rPr>
              <a:t>for all Nigerians</a:t>
            </a:r>
            <a:r>
              <a:rPr lang="en-US" sz="11200" dirty="0" smtClean="0">
                <a:latin typeface="Times New Roman" pitchFamily="18" charset="0"/>
                <a:cs typeface="Times New Roman" pitchFamily="18" charset="0"/>
              </a:rPr>
              <a:t>. Below are some of the benefit of the National Health Insurance scheme.</a:t>
            </a:r>
            <a:endParaRPr lang="en-US" sz="11200" dirty="0">
              <a:latin typeface="Times New Roman" pitchFamily="18" charset="0"/>
              <a:cs typeface="Times New Roman" pitchFamily="18" charset="0"/>
            </a:endParaRPr>
          </a:p>
          <a:p>
            <a:pPr marL="0" indent="0">
              <a:buNone/>
            </a:pPr>
            <a:endParaRPr lang="en-US" sz="11200" dirty="0">
              <a:latin typeface="Times New Roman" pitchFamily="18" charset="0"/>
              <a:cs typeface="Times New Roman" pitchFamily="18" charset="0"/>
            </a:endParaRPr>
          </a:p>
          <a:p>
            <a:pPr>
              <a:buFont typeface="Wingdings" pitchFamily="2" charset="2"/>
              <a:buChar char="§"/>
            </a:pPr>
            <a:r>
              <a:rPr lang="en-US" sz="11200" dirty="0" smtClean="0">
                <a:latin typeface="Times New Roman" pitchFamily="18" charset="0"/>
                <a:cs typeface="Times New Roman" pitchFamily="18" charset="0"/>
              </a:rPr>
              <a:t>Out-patient care, including necessary consumable in NHIA standard  Treatment Guidelines and referral protocol</a:t>
            </a:r>
          </a:p>
          <a:p>
            <a:pPr>
              <a:buFont typeface="Wingdings" pitchFamily="2" charset="2"/>
              <a:buChar char="§"/>
            </a:pPr>
            <a:endParaRPr lang="en-US" sz="11200" dirty="0">
              <a:latin typeface="Times New Roman" pitchFamily="18" charset="0"/>
              <a:cs typeface="Times New Roman" pitchFamily="18" charset="0"/>
            </a:endParaRPr>
          </a:p>
          <a:p>
            <a:pPr>
              <a:buFont typeface="Wingdings" pitchFamily="2" charset="2"/>
              <a:buChar char="§"/>
            </a:pPr>
            <a:r>
              <a:rPr lang="en-US" sz="11200" dirty="0" smtClean="0">
                <a:latin typeface="Times New Roman" pitchFamily="18" charset="0"/>
                <a:cs typeface="Times New Roman" pitchFamily="18" charset="0"/>
              </a:rPr>
              <a:t>Prescribed drugs, pharmaceutical care and diagnostic test as contained in the NHIA medicine list and NHIA diagnostic test list.</a:t>
            </a:r>
          </a:p>
          <a:p>
            <a:pPr>
              <a:buFont typeface="Wingdings" pitchFamily="2" charset="2"/>
              <a:buChar char="§"/>
            </a:pPr>
            <a:endParaRPr lang="en-US" sz="11200" dirty="0">
              <a:latin typeface="Times New Roman" pitchFamily="18" charset="0"/>
              <a:cs typeface="Times New Roman" pitchFamily="18" charset="0"/>
            </a:endParaRPr>
          </a:p>
          <a:p>
            <a:pPr marL="0" indent="0">
              <a:buNone/>
            </a:pPr>
            <a:endParaRPr lang="en-US" sz="12800" dirty="0" smtClean="0">
              <a:latin typeface="Times New Roman" pitchFamily="18" charset="0"/>
              <a:cs typeface="Times New Roman" pitchFamily="18" charset="0"/>
            </a:endParaRPr>
          </a:p>
          <a:p>
            <a:pPr>
              <a:buFont typeface="Wingdings" pitchFamily="2" charset="2"/>
              <a:buChar char="§"/>
            </a:pPr>
            <a:endParaRPr lang="en-US" dirty="0">
              <a:latin typeface="Times New Roman" pitchFamily="18" charset="0"/>
              <a:cs typeface="Times New Roman" pitchFamily="18" charset="0"/>
            </a:endParaRPr>
          </a:p>
          <a:p>
            <a:pPr>
              <a:buFont typeface="Wingdings" pitchFamily="2" charset="2"/>
              <a:buChar char="§"/>
            </a:pPr>
            <a:endParaRPr lang="en-US" dirty="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9ABD1AA-A179-4421-A91E-A9033CA070FC}" type="slidenum">
              <a:rPr lang="en-US" smtClean="0"/>
              <a:t>9</a:t>
            </a:fld>
            <a:endParaRPr lang="en-US" dirty="0"/>
          </a:p>
        </p:txBody>
      </p:sp>
    </p:spTree>
    <p:extLst>
      <p:ext uri="{BB962C8B-B14F-4D97-AF65-F5344CB8AC3E}">
        <p14:creationId xmlns:p14="http://schemas.microsoft.com/office/powerpoint/2010/main" val="755383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1747</TotalTime>
  <Words>800</Words>
  <Application>Microsoft Office PowerPoint</Application>
  <PresentationFormat>On-screen Show (4:3)</PresentationFormat>
  <Paragraphs>150</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NATIONAL HEALTH INSURANCE AUTHORITY (NHIA) ENROLLEE RIGHT, BENEFIT AND RESPONSIBILITIES </vt:lpstr>
      <vt:lpstr>LECTURE OUTLINE</vt:lpstr>
      <vt:lpstr>INTRODUCTION</vt:lpstr>
      <vt:lpstr>OBJECTIVES </vt:lpstr>
      <vt:lpstr>PowerPoint Presentation</vt:lpstr>
      <vt:lpstr>     RIGHTS OF AN ENROLLEE      </vt:lpstr>
      <vt:lpstr>PowerPoint Presentation</vt:lpstr>
      <vt:lpstr>PowerPoint Presentation</vt:lpstr>
      <vt:lpstr>BENEFIT OF NHIA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NHIA PRIMARY AND SECONDARY CARE</dc:title>
  <dc:creator>HP</dc:creator>
  <cp:lastModifiedBy>TEGA</cp:lastModifiedBy>
  <cp:revision>188</cp:revision>
  <dcterms:created xsi:type="dcterms:W3CDTF">1980-01-01T02:26:03Z</dcterms:created>
  <dcterms:modified xsi:type="dcterms:W3CDTF">2026-04-22T07:22:20Z</dcterms:modified>
</cp:coreProperties>
</file>