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62" r:id="rId4"/>
    <p:sldId id="263" r:id="rId5"/>
    <p:sldId id="265" r:id="rId6"/>
    <p:sldId id="266" r:id="rId7"/>
    <p:sldId id="264" r:id="rId8"/>
    <p:sldId id="267" r:id="rId9"/>
    <p:sldId id="269" r:id="rId10"/>
    <p:sldId id="271" r:id="rId11"/>
    <p:sldId id="272" r:id="rId12"/>
    <p:sldId id="305" r:id="rId13"/>
    <p:sldId id="273" r:id="rId14"/>
    <p:sldId id="278" r:id="rId15"/>
    <p:sldId id="279" r:id="rId16"/>
    <p:sldId id="280" r:id="rId17"/>
    <p:sldId id="281" r:id="rId18"/>
    <p:sldId id="282" r:id="rId19"/>
    <p:sldId id="283" r:id="rId20"/>
    <p:sldId id="284" r:id="rId21"/>
    <p:sldId id="285" r:id="rId22"/>
    <p:sldId id="286" r:id="rId23"/>
    <p:sldId id="287" r:id="rId24"/>
    <p:sldId id="290" r:id="rId25"/>
    <p:sldId id="291" r:id="rId26"/>
    <p:sldId id="294" r:id="rId27"/>
    <p:sldId id="295" r:id="rId28"/>
    <p:sldId id="297" r:id="rId29"/>
    <p:sldId id="296" r:id="rId30"/>
    <p:sldId id="298" r:id="rId31"/>
    <p:sldId id="299" r:id="rId32"/>
    <p:sldId id="300" r:id="rId33"/>
    <p:sldId id="301" r:id="rId34"/>
    <p:sldId id="302" r:id="rId35"/>
    <p:sldId id="3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p:scale>
          <a:sx n="81" d="100"/>
          <a:sy n="81" d="100"/>
        </p:scale>
        <p:origin x="-258" y="-36"/>
      </p:cViewPr>
      <p:guideLst>
        <p:guide orient="horz" pos="2160"/>
        <p:guide pos="38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38128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795" y="704215"/>
            <a:ext cx="11171555" cy="2806065"/>
          </a:xfrm>
        </p:spPr>
        <p:txBody>
          <a:bodyPr>
            <a:normAutofit/>
          </a:bodyPr>
          <a:lstStyle/>
          <a:p>
            <a:r>
              <a:rPr lang="en-US" altLang="en-US" dirty="0"/>
              <a:t>CANNABIS USE AMONG SECONDARY SCHOOL STUDENTS: TRENDS AND INTERVENTIONS</a:t>
            </a:r>
          </a:p>
        </p:txBody>
      </p:sp>
      <p:sp>
        <p:nvSpPr>
          <p:cNvPr id="3" name="Subtitle 2"/>
          <p:cNvSpPr>
            <a:spLocks noGrp="1"/>
          </p:cNvSpPr>
          <p:nvPr>
            <p:ph type="subTitle" idx="1"/>
          </p:nvPr>
        </p:nvSpPr>
        <p:spPr>
          <a:xfrm>
            <a:off x="518795" y="3903345"/>
            <a:ext cx="11171555" cy="2242820"/>
          </a:xfrm>
        </p:spPr>
        <p:txBody>
          <a:bodyPr>
            <a:noAutofit/>
          </a:bodyPr>
          <a:lstStyle/>
          <a:p>
            <a:r>
              <a:rPr lang="en-US" sz="3200"/>
              <a:t>BY</a:t>
            </a:r>
          </a:p>
          <a:p>
            <a:r>
              <a:rPr lang="en-US" sz="3200"/>
              <a:t>DR OBU OGHENERO JONATHAN</a:t>
            </a:r>
          </a:p>
          <a:p>
            <a:r>
              <a:rPr lang="en-US" sz="3200"/>
              <a:t>15TH APRIL 2026</a:t>
            </a:r>
          </a:p>
        </p:txBody>
      </p:sp>
      <p:sp>
        <p:nvSpPr>
          <p:cNvPr id="6" name="Slide Number Placeholder 5"/>
          <p:cNvSpPr>
            <a:spLocks noGrp="1"/>
          </p:cNvSpPr>
          <p:nvPr>
            <p:ph type="sldNum" sz="quarter" idx="12"/>
          </p:nvPr>
        </p:nvSpPr>
        <p:spPr/>
        <p:txBody>
          <a:bodyPr/>
          <a:lstStyle/>
          <a:p>
            <a:fld id="{9B618960-8005-486C-9A75-10CB2AAC16F9}"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fontScale="90000"/>
          </a:bodyPr>
          <a:lstStyle/>
          <a:p>
            <a:r>
              <a:rPr lang="en-US">
                <a:sym typeface="+mn-ea"/>
              </a:rPr>
              <a:t>CANNABIS USE TRENDS IN ADOLESCENTS (US):         </a:t>
            </a:r>
            <a:r>
              <a:rPr lang="en-US" altLang="en-US"/>
              <a:t>1970s-2025</a:t>
            </a:r>
          </a:p>
        </p:txBody>
      </p:sp>
      <p:sp>
        <p:nvSpPr>
          <p:cNvPr id="3" name="Content Placeholder 2"/>
          <p:cNvSpPr>
            <a:spLocks noGrp="1"/>
          </p:cNvSpPr>
          <p:nvPr>
            <p:ph idx="1"/>
          </p:nvPr>
        </p:nvSpPr>
        <p:spPr>
          <a:xfrm>
            <a:off x="335915" y="1456690"/>
            <a:ext cx="11403965" cy="5122545"/>
          </a:xfrm>
        </p:spPr>
        <p:txBody>
          <a:bodyPr/>
          <a:lstStyle/>
          <a:p>
            <a:r>
              <a:rPr lang="en-US" altLang="en-US" b="1" u="sng"/>
              <a:t>Parts consumed:</a:t>
            </a:r>
            <a:r>
              <a:rPr lang="en-US" altLang="en-US"/>
              <a:t> </a:t>
            </a:r>
          </a:p>
          <a:p>
            <a:r>
              <a:rPr lang="en-US" altLang="en-US"/>
              <a:t>1970s-1990s: Dried flowers (THC conc. 15-30% of dried mass) and leaves (THC conc. 0.5-3% of dried mass) . (THC=tetrahydrocannabinol)</a:t>
            </a:r>
          </a:p>
          <a:p>
            <a:endParaRPr lang="en-US" altLang="en-US"/>
          </a:p>
          <a:p>
            <a:r>
              <a:rPr lang="en-US" altLang="en-US"/>
              <a:t>2000-2025: Dried flowers and leaves + </a:t>
            </a:r>
            <a:r>
              <a:rPr lang="en-US" altLang="en-US">
                <a:sym typeface="+mn-ea"/>
              </a:rPr>
              <a:t>hashish (extracted from the resin glands of the flowers of the cannabis plant, THC conc.-40-80%)</a:t>
            </a:r>
            <a:endParaRPr lang="en-US" altLang="en-US"/>
          </a:p>
          <a:p>
            <a:endParaRPr lang="en-US" altLang="en-US"/>
          </a:p>
        </p:txBody>
      </p:sp>
      <p:sp>
        <p:nvSpPr>
          <p:cNvPr id="4" name="Slide Number Placeholder 3"/>
          <p:cNvSpPr>
            <a:spLocks noGrp="1"/>
          </p:cNvSpPr>
          <p:nvPr>
            <p:ph type="sldNum" sz="quarter" idx="12"/>
          </p:nvPr>
        </p:nvSpPr>
        <p:spPr/>
        <p:txBody>
          <a:bodyPr/>
          <a:lstStyle/>
          <a:p>
            <a:fld id="{9B618960-8005-486C-9A75-10CB2AAC16F9}"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fontScale="90000"/>
          </a:bodyPr>
          <a:lstStyle/>
          <a:p>
            <a:r>
              <a:rPr lang="en-US">
                <a:sym typeface="+mn-ea"/>
              </a:rPr>
              <a:t>CANNABIS USE TRENDS IN ADOLESCENTS (US):         </a:t>
            </a:r>
            <a:r>
              <a:rPr lang="en-US" altLang="en-US">
                <a:sym typeface="+mn-ea"/>
              </a:rPr>
              <a:t>1970s-2025</a:t>
            </a:r>
            <a:endParaRPr lang="en-US" altLang="en-US"/>
          </a:p>
        </p:txBody>
      </p:sp>
      <p:sp>
        <p:nvSpPr>
          <p:cNvPr id="3" name="Content Placeholder 2"/>
          <p:cNvSpPr>
            <a:spLocks noGrp="1"/>
          </p:cNvSpPr>
          <p:nvPr>
            <p:ph idx="1"/>
          </p:nvPr>
        </p:nvSpPr>
        <p:spPr>
          <a:xfrm>
            <a:off x="335915" y="1456690"/>
            <a:ext cx="11403965" cy="5122545"/>
          </a:xfrm>
        </p:spPr>
        <p:txBody>
          <a:bodyPr>
            <a:normAutofit lnSpcReduction="10000"/>
          </a:bodyPr>
          <a:lstStyle/>
          <a:p>
            <a:r>
              <a:rPr lang="en-US" altLang="en-US" b="1" u="sng">
                <a:sym typeface="+mn-ea"/>
              </a:rPr>
              <a:t>Modes of use:</a:t>
            </a:r>
            <a:r>
              <a:rPr lang="en-US" altLang="en-US">
                <a:sym typeface="+mn-ea"/>
              </a:rPr>
              <a:t> </a:t>
            </a:r>
            <a:endParaRPr lang="en-US" altLang="en-US"/>
          </a:p>
          <a:p>
            <a:r>
              <a:rPr lang="en-US" altLang="en-US">
                <a:sym typeface="+mn-ea"/>
              </a:rPr>
              <a:t>1970s-1990s: smoking</a:t>
            </a:r>
            <a:endParaRPr lang="en-US" altLang="en-US"/>
          </a:p>
          <a:p>
            <a:r>
              <a:rPr lang="en-US" altLang="en-US">
                <a:sym typeface="+mn-ea"/>
              </a:rPr>
              <a:t>2000-2014: smoking + edibles (chocolate, butter, cake and other baked products)(baked products produce "highs" that are long-lasting up to 12 hours).</a:t>
            </a:r>
          </a:p>
          <a:p>
            <a:endParaRPr lang="en-US" altLang="en-US">
              <a:sym typeface="+mn-ea"/>
            </a:endParaRPr>
          </a:p>
          <a:p>
            <a:r>
              <a:rPr lang="en-US" altLang="en-US">
                <a:sym typeface="+mn-ea"/>
              </a:rPr>
              <a:t>2015-2025: smoking + edibles + vaping </a:t>
            </a:r>
            <a:endParaRPr lang="en-US" altLang="en-US"/>
          </a:p>
          <a:p>
            <a:r>
              <a:rPr lang="en-US" altLang="en-US">
                <a:sym typeface="+mn-ea"/>
              </a:rPr>
              <a:t>vaping (heating of parts of the cannabis plant especially the flower and hashish to a temperature that is enough to vapourize the fluids but not enough to lead to combustion (burning))</a:t>
            </a:r>
            <a:endParaRPr lang="en-US" altLang="en-US"/>
          </a:p>
        </p:txBody>
      </p:sp>
      <p:sp>
        <p:nvSpPr>
          <p:cNvPr id="4" name="Slide Number Placeholder 3"/>
          <p:cNvSpPr>
            <a:spLocks noGrp="1"/>
          </p:cNvSpPr>
          <p:nvPr>
            <p:ph type="sldNum" sz="quarter" idx="12"/>
          </p:nvPr>
        </p:nvSpPr>
        <p:spPr/>
        <p:txBody>
          <a:bodyPr/>
          <a:lstStyle/>
          <a:p>
            <a:fld id="{9B618960-8005-486C-9A75-10CB2AAC16F9}"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VAPING DEVICE</a:t>
            </a:r>
          </a:p>
        </p:txBody>
      </p:sp>
      <p:pic>
        <p:nvPicPr>
          <p:cNvPr id="5" name="Content Placeholder 4" descr="stock-photo-vaping-device-electronic-cigarette-vape-isolated-on-the-white-background-1296079219"/>
          <p:cNvPicPr>
            <a:picLocks noGrp="1" noChangeAspect="1"/>
          </p:cNvPicPr>
          <p:nvPr>
            <p:ph sz="half" idx="1"/>
          </p:nvPr>
        </p:nvPicPr>
        <p:blipFill>
          <a:blip r:embed="rId2"/>
          <a:srcRect t="10633" b="10633"/>
          <a:stretch>
            <a:fillRect/>
          </a:stretch>
        </p:blipFill>
        <p:spPr>
          <a:xfrm>
            <a:off x="838200" y="1825625"/>
            <a:ext cx="5181600" cy="4351655"/>
          </a:xfrm>
        </p:spPr>
      </p:pic>
      <p:pic>
        <p:nvPicPr>
          <p:cNvPr id="7" name="Content Placeholder 6" descr="vaping (1)"/>
          <p:cNvPicPr>
            <a:picLocks noGrp="1" noChangeAspect="1"/>
          </p:cNvPicPr>
          <p:nvPr>
            <p:ph sz="half" idx="2"/>
          </p:nvPr>
        </p:nvPicPr>
        <p:blipFill>
          <a:blip r:embed="rId3"/>
          <a:stretch>
            <a:fillRect/>
          </a:stretch>
        </p:blipFill>
        <p:spPr>
          <a:xfrm>
            <a:off x="6179185" y="2279015"/>
            <a:ext cx="5166360" cy="3444240"/>
          </a:xfrm>
          <a:prstGeom prst="rect">
            <a:avLst/>
          </a:prstGeom>
        </p:spPr>
      </p:pic>
      <p:sp>
        <p:nvSpPr>
          <p:cNvPr id="4" name="Slide Number Placeholder 3"/>
          <p:cNvSpPr>
            <a:spLocks noGrp="1"/>
          </p:cNvSpPr>
          <p:nvPr>
            <p:ph type="sldNum" sz="quarter" idx="12"/>
          </p:nvPr>
        </p:nvSpPr>
        <p:spPr/>
        <p:txBody>
          <a:bodyPr/>
          <a:lstStyle/>
          <a:p>
            <a:fld id="{9B618960-8005-486C-9A75-10CB2AAC16F9}"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fontScale="90000"/>
          </a:bodyPr>
          <a:lstStyle/>
          <a:p>
            <a:r>
              <a:rPr lang="en-US">
                <a:sym typeface="+mn-ea"/>
              </a:rPr>
              <a:t>CANNABIS USE TRENDS IN ADOLESCENTS (US):         </a:t>
            </a:r>
            <a:r>
              <a:rPr lang="en-US" altLang="en-US">
                <a:sym typeface="+mn-ea"/>
              </a:rPr>
              <a:t>1970s-2025</a:t>
            </a:r>
            <a:endParaRPr lang="en-US" altLang="en-US"/>
          </a:p>
        </p:txBody>
      </p:sp>
      <p:sp>
        <p:nvSpPr>
          <p:cNvPr id="3" name="Content Placeholder 2"/>
          <p:cNvSpPr>
            <a:spLocks noGrp="1"/>
          </p:cNvSpPr>
          <p:nvPr>
            <p:ph idx="1"/>
          </p:nvPr>
        </p:nvSpPr>
        <p:spPr>
          <a:xfrm>
            <a:off x="335915" y="1456690"/>
            <a:ext cx="11403965" cy="5122545"/>
          </a:xfrm>
        </p:spPr>
        <p:txBody>
          <a:bodyPr/>
          <a:lstStyle/>
          <a:p>
            <a:r>
              <a:rPr lang="en-US" altLang="en-US" b="1" u="sng">
                <a:sym typeface="+mn-ea"/>
              </a:rPr>
              <a:t>Age at first use</a:t>
            </a:r>
            <a:r>
              <a:rPr lang="en-US" altLang="en-US">
                <a:sym typeface="+mn-ea"/>
              </a:rPr>
              <a:t>: </a:t>
            </a:r>
          </a:p>
          <a:p>
            <a:r>
              <a:rPr lang="en-US" altLang="en-US">
                <a:sym typeface="+mn-ea"/>
              </a:rPr>
              <a:t>1970s: 17-19 years</a:t>
            </a:r>
          </a:p>
          <a:p>
            <a:r>
              <a:rPr lang="en-US" altLang="en-US">
                <a:sym typeface="+mn-ea"/>
              </a:rPr>
              <a:t>1990s: 14 years and below</a:t>
            </a:r>
          </a:p>
          <a:p>
            <a:r>
              <a:rPr lang="en-US" altLang="en-US">
                <a:sym typeface="+mn-ea"/>
              </a:rPr>
              <a:t>2000 till date: 14-16 years.</a:t>
            </a:r>
          </a:p>
          <a:p>
            <a:endParaRPr lang="en-US" altLang="en-US"/>
          </a:p>
          <a:p>
            <a:r>
              <a:rPr lang="en-US" altLang="en-US" b="1" u="sng"/>
              <a:t>Perceived risk of harm from cannabis use:</a:t>
            </a:r>
            <a:endParaRPr lang="en-US" altLang="en-US" b="1"/>
          </a:p>
          <a:p>
            <a:r>
              <a:rPr lang="en-US" altLang="en-US"/>
              <a:t>Lowest in the 1970s</a:t>
            </a:r>
          </a:p>
          <a:p>
            <a:r>
              <a:rPr lang="en-US" altLang="en-US"/>
              <a:t>Increased in the 1980s and has been virtually the same since then</a:t>
            </a:r>
          </a:p>
        </p:txBody>
      </p:sp>
      <p:sp>
        <p:nvSpPr>
          <p:cNvPr id="4" name="Slide Number Placeholder 3"/>
          <p:cNvSpPr>
            <a:spLocks noGrp="1"/>
          </p:cNvSpPr>
          <p:nvPr>
            <p:ph type="sldNum" sz="quarter" idx="12"/>
          </p:nvPr>
        </p:nvSpPr>
        <p:spPr/>
        <p:txBody>
          <a:bodyPr/>
          <a:lstStyle/>
          <a:p>
            <a:fld id="{9B618960-8005-486C-9A75-10CB2AAC16F9}"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sym typeface="+mn-ea"/>
              </a:rPr>
              <a:t>DATA FROM AFRICA:  1970s-2025</a:t>
            </a:r>
            <a:endParaRPr lang="en-US" altLang="en-US"/>
          </a:p>
        </p:txBody>
      </p:sp>
      <p:sp>
        <p:nvSpPr>
          <p:cNvPr id="3" name="Content Placeholder 2"/>
          <p:cNvSpPr>
            <a:spLocks noGrp="1"/>
          </p:cNvSpPr>
          <p:nvPr>
            <p:ph idx="1"/>
          </p:nvPr>
        </p:nvSpPr>
        <p:spPr>
          <a:xfrm>
            <a:off x="335915" y="1456690"/>
            <a:ext cx="11655425" cy="5122545"/>
          </a:xfrm>
        </p:spPr>
        <p:txBody>
          <a:bodyPr/>
          <a:lstStyle/>
          <a:p>
            <a:r>
              <a:rPr lang="en-US" altLang="en-US"/>
              <a:t>There is NO reliable year-by-year epidemiological dataset (like MTF in the U.S.) for adolescents in Africa between the 1970s–2025.</a:t>
            </a:r>
          </a:p>
          <a:p>
            <a:r>
              <a:rPr lang="en-US" altLang="en-US"/>
              <a:t>However, data suggest that from 1970-1979, Cannabis use was Mostly adult-dominated, with Limited adolescent exposure.</a:t>
            </a:r>
          </a:p>
          <a:p>
            <a:r>
              <a:rPr lang="en-US" altLang="en-US"/>
              <a:t>From 1980-2000 lifetime prevalence ranged between 6-12%</a:t>
            </a:r>
          </a:p>
          <a:p>
            <a:r>
              <a:rPr lang="en-US" altLang="en-US"/>
              <a:t>From the year 2000 to the early 2020s lifetime prevalence ranged between 5-10% and past month prevalence ranged between 2-6%.</a:t>
            </a:r>
          </a:p>
          <a:p>
            <a:r>
              <a:rPr lang="en-US" altLang="en-US" b="1" u="sng"/>
              <a:t>Parts consumed</a:t>
            </a:r>
            <a:r>
              <a:rPr lang="en-US" altLang="en-US"/>
              <a:t>: Currently across Africa, cannabis use by adolescents is almost entirely unprocessed plant material (especially the flower) because of Limited access to refined products and Low-cost street availability. It is sold as, "indian hemp", or "weed" and easy to roll up in joints (also called "wraps").</a:t>
            </a:r>
          </a:p>
        </p:txBody>
      </p:sp>
      <p:sp>
        <p:nvSpPr>
          <p:cNvPr id="4" name="Slide Number Placeholder 3"/>
          <p:cNvSpPr>
            <a:spLocks noGrp="1"/>
          </p:cNvSpPr>
          <p:nvPr>
            <p:ph type="sldNum" sz="quarter" idx="12"/>
          </p:nvPr>
        </p:nvSpPr>
        <p:spPr/>
        <p:txBody>
          <a:bodyPr/>
          <a:lstStyle/>
          <a:p>
            <a:fld id="{9B618960-8005-486C-9A75-10CB2AAC16F9}"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sym typeface="+mn-ea"/>
              </a:rPr>
              <a:t>DATA FROM AFRICA:  1970s-2025 (CONT’D)</a:t>
            </a:r>
            <a:endParaRPr lang="en-US" altLang="en-US"/>
          </a:p>
        </p:txBody>
      </p:sp>
      <p:sp>
        <p:nvSpPr>
          <p:cNvPr id="3" name="Content Placeholder 2"/>
          <p:cNvSpPr>
            <a:spLocks noGrp="1"/>
          </p:cNvSpPr>
          <p:nvPr>
            <p:ph idx="1"/>
          </p:nvPr>
        </p:nvSpPr>
        <p:spPr>
          <a:xfrm>
            <a:off x="335915" y="1456690"/>
            <a:ext cx="11655425" cy="5122545"/>
          </a:xfrm>
        </p:spPr>
        <p:txBody>
          <a:bodyPr/>
          <a:lstStyle/>
          <a:p>
            <a:r>
              <a:rPr lang="en-US" altLang="en-US" b="1" u="sng"/>
              <a:t>Modes of use</a:t>
            </a:r>
            <a:r>
              <a:rPr lang="en-US" altLang="en-US"/>
              <a:t>: Currently, smoking is by far the most dominant method among adolescents in Africa.</a:t>
            </a:r>
          </a:p>
          <a:p>
            <a:r>
              <a:rPr lang="en-US" altLang="en-US"/>
              <a:t>Vaping is emerging in Africa but its still less common in comparison with the United States. Vaping is seen mainly in high-income urban groups, especially in South Africa.</a:t>
            </a:r>
          </a:p>
          <a:p>
            <a:r>
              <a:rPr lang="en-US" altLang="en-US"/>
              <a:t>Edibles (cakes, drinks, etc) also increasing in Africa but still not as common as in the US.</a:t>
            </a:r>
          </a:p>
          <a:p>
            <a:r>
              <a:rPr lang="en-US" altLang="en-US" b="1" u="sng"/>
              <a:t>Age at first use:</a:t>
            </a:r>
            <a:r>
              <a:rPr lang="en-US" altLang="en-US"/>
              <a:t> of cannabis in Africa from the year 2000-2025 is on average 14-16 years.</a:t>
            </a:r>
          </a:p>
        </p:txBody>
      </p:sp>
      <p:sp>
        <p:nvSpPr>
          <p:cNvPr id="4" name="Slide Number Placeholder 3"/>
          <p:cNvSpPr>
            <a:spLocks noGrp="1"/>
          </p:cNvSpPr>
          <p:nvPr>
            <p:ph type="sldNum" sz="quarter" idx="12"/>
          </p:nvPr>
        </p:nvSpPr>
        <p:spPr/>
        <p:txBody>
          <a:bodyPr/>
          <a:lstStyle/>
          <a:p>
            <a:fld id="{9B618960-8005-486C-9A75-10CB2AAC16F9}"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sym typeface="+mn-ea"/>
              </a:rPr>
              <a:t>DATA FROM AFRICA:  1970s-2025 (CONT’D)</a:t>
            </a:r>
            <a:endParaRPr lang="en-US" altLang="en-US"/>
          </a:p>
        </p:txBody>
      </p:sp>
      <p:sp>
        <p:nvSpPr>
          <p:cNvPr id="3" name="Content Placeholder 2"/>
          <p:cNvSpPr>
            <a:spLocks noGrp="1"/>
          </p:cNvSpPr>
          <p:nvPr>
            <p:ph idx="1"/>
          </p:nvPr>
        </p:nvSpPr>
        <p:spPr>
          <a:xfrm>
            <a:off x="335915" y="1456690"/>
            <a:ext cx="11655425" cy="5122545"/>
          </a:xfrm>
        </p:spPr>
        <p:txBody>
          <a:bodyPr/>
          <a:lstStyle/>
          <a:p>
            <a:r>
              <a:rPr lang="en-US" altLang="en-US" b="1" u="sng"/>
              <a:t>Perceived risk of harm: </a:t>
            </a:r>
            <a:r>
              <a:rPr lang="en-US" altLang="en-US"/>
              <a:t>In Africa, among adults, from 2000-2009, perceived risk of harm from cannabis use was high and cannabis was widely viewed as dangerous, criminal, and socially unacceptable. Adolescent data on perceived risk during this period is limited. </a:t>
            </a:r>
          </a:p>
          <a:p>
            <a:r>
              <a:rPr lang="en-US" altLang="en-US"/>
              <a:t>From 2010 till date, available data on perceived risk of harm from cannabis use among adolescents suggest gradual but steady decline.</a:t>
            </a:r>
          </a:p>
        </p:txBody>
      </p:sp>
      <p:sp>
        <p:nvSpPr>
          <p:cNvPr id="4" name="Slide Number Placeholder 3"/>
          <p:cNvSpPr>
            <a:spLocks noGrp="1"/>
          </p:cNvSpPr>
          <p:nvPr>
            <p:ph type="sldNum" sz="quarter" idx="12"/>
          </p:nvPr>
        </p:nvSpPr>
        <p:spPr/>
        <p:txBody>
          <a:bodyPr/>
          <a:lstStyle/>
          <a:p>
            <a:fld id="{9B618960-8005-486C-9A75-10CB2AAC16F9}"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sym typeface="+mn-ea"/>
              </a:rPr>
              <a:t>NIGERIAN DATA:</a:t>
            </a:r>
            <a:r>
              <a:rPr lang="en-US">
                <a:sym typeface="+mn-ea"/>
              </a:rPr>
              <a:t>  1970s-2025</a:t>
            </a:r>
            <a:endParaRPr lang="en-US" altLang="en-US"/>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a:t>Cannabis is widely known in Nigeria as "igbo", "ganja","gbana", "morocco", or "marujuana" and has been specifically illegal since 1966 that the Indian Hemp Decree was passed.</a:t>
            </a:r>
          </a:p>
          <a:p>
            <a:r>
              <a:rPr lang="en-US" altLang="en-US" b="1" u="sng"/>
              <a:t>Epidemiology:</a:t>
            </a:r>
            <a:r>
              <a:rPr lang="en-US" altLang="en-US"/>
              <a:t> As with Africa, year-by-year epidemiological data on adolescent cannabis use in Nigeria does not exist for this entire period. What exists instead is a collection of cross-sectional surveys (some of which are </a:t>
            </a:r>
            <a:r>
              <a:rPr lang="en-US" altLang="en-US">
                <a:sym typeface="+mn-ea"/>
              </a:rPr>
              <a:t>school-based)</a:t>
            </a:r>
            <a:r>
              <a:rPr lang="en-US" altLang="en-US"/>
              <a:t> conducted at irregular intervals.</a:t>
            </a:r>
          </a:p>
          <a:p>
            <a:r>
              <a:rPr lang="en-US" altLang="en-US"/>
              <a:t>The first systematic school surveys were conducted in the 1980s.</a:t>
            </a:r>
          </a:p>
          <a:p>
            <a:r>
              <a:rPr lang="en-US" altLang="en-US"/>
              <a:t>From 1980-1989, the lifetime cannabis use --  3-9%  (secondary school students) . Stable till the late 2010s when it increased in some regions. Ekiti state (2019), lifetime and past 30 days prevalence 17.3% and 11% respectively among secondary school students in Ado-Ekiti.</a:t>
            </a:r>
          </a:p>
        </p:txBody>
      </p:sp>
      <p:sp>
        <p:nvSpPr>
          <p:cNvPr id="4" name="Slide Number Placeholder 3"/>
          <p:cNvSpPr>
            <a:spLocks noGrp="1"/>
          </p:cNvSpPr>
          <p:nvPr>
            <p:ph type="sldNum" sz="quarter" idx="12"/>
          </p:nvPr>
        </p:nvSpPr>
        <p:spPr/>
        <p:txBody>
          <a:bodyPr/>
          <a:lstStyle/>
          <a:p>
            <a:fld id="{9B618960-8005-486C-9A75-10CB2AAC16F9}"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sym typeface="+mn-ea"/>
              </a:rPr>
              <a:t>NIGERIAN DATA:</a:t>
            </a:r>
            <a:r>
              <a:rPr lang="en-US">
                <a:sym typeface="+mn-ea"/>
              </a:rPr>
              <a:t>  1970s-2025</a:t>
            </a:r>
            <a:endParaRPr lang="en-US" altLang="en-US"/>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b="1" u="sng"/>
              <a:t>Parts consumed:</a:t>
            </a:r>
            <a:r>
              <a:rPr lang="en-US" altLang="en-US"/>
              <a:t> Limited data.  Few data -- flower is the most-consumed part among adolescents. </a:t>
            </a:r>
          </a:p>
          <a:p>
            <a:r>
              <a:rPr lang="en-US" altLang="en-US"/>
              <a:t>Other parts consumed include leaves and stem. </a:t>
            </a:r>
          </a:p>
          <a:p>
            <a:r>
              <a:rPr lang="en-US" altLang="en-US"/>
              <a:t>Nigerian Drug Law Enforcement Agency (NDLEA): Over the past 3-8 years, newer, high potency, imported forms -- "loud" or "colorado" -- have become common, pattern of use by adolescents uncertain.</a:t>
            </a:r>
          </a:p>
          <a:p>
            <a:r>
              <a:rPr lang="en-US" altLang="en-US" b="1" u="sng"/>
              <a:t>Modes of use:</a:t>
            </a:r>
            <a:r>
              <a:rPr lang="en-US" altLang="en-US"/>
              <a:t> Smoking remains the most dominant way of consumption among adolescents. Vaping, consumption of edibles, and inclusion in shisha are gradually becoming common among young adults.</a:t>
            </a:r>
          </a:p>
        </p:txBody>
      </p:sp>
      <p:sp>
        <p:nvSpPr>
          <p:cNvPr id="4" name="Slide Number Placeholder 3"/>
          <p:cNvSpPr>
            <a:spLocks noGrp="1"/>
          </p:cNvSpPr>
          <p:nvPr>
            <p:ph type="sldNum" sz="quarter" idx="12"/>
          </p:nvPr>
        </p:nvSpPr>
        <p:spPr/>
        <p:txBody>
          <a:bodyPr/>
          <a:lstStyle/>
          <a:p>
            <a:fld id="{9B618960-8005-486C-9A75-10CB2AAC16F9}"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sym typeface="+mn-ea"/>
              </a:rPr>
              <a:t>NIGERIAN DATA:</a:t>
            </a:r>
            <a:r>
              <a:rPr lang="en-US">
                <a:sym typeface="+mn-ea"/>
              </a:rPr>
              <a:t>  1970s-2025</a:t>
            </a:r>
            <a:endParaRPr lang="en-US" altLang="en-US"/>
          </a:p>
        </p:txBody>
      </p:sp>
      <p:sp>
        <p:nvSpPr>
          <p:cNvPr id="3" name="Content Placeholder 2"/>
          <p:cNvSpPr>
            <a:spLocks noGrp="1"/>
          </p:cNvSpPr>
          <p:nvPr>
            <p:ph idx="1"/>
          </p:nvPr>
        </p:nvSpPr>
        <p:spPr>
          <a:xfrm>
            <a:off x="335915" y="1456690"/>
            <a:ext cx="11655425" cy="5122545"/>
          </a:xfrm>
        </p:spPr>
        <p:txBody>
          <a:bodyPr>
            <a:normAutofit lnSpcReduction="20000"/>
          </a:bodyPr>
          <a:lstStyle/>
          <a:p>
            <a:r>
              <a:rPr lang="en-US" altLang="en-US" b="1" u="sng"/>
              <a:t>Age at first use</a:t>
            </a:r>
            <a:r>
              <a:rPr lang="en-US" altLang="en-US"/>
              <a:t>: Declining based on available studies. </a:t>
            </a:r>
          </a:p>
          <a:p>
            <a:r>
              <a:rPr lang="en-US" altLang="en-US"/>
              <a:t>13-16 years in the 1980s, </a:t>
            </a:r>
          </a:p>
          <a:p>
            <a:r>
              <a:rPr lang="en-US" altLang="en-US"/>
              <a:t>12-15 years in the 1990s, </a:t>
            </a:r>
          </a:p>
          <a:p>
            <a:r>
              <a:rPr lang="en-US" altLang="en-US"/>
              <a:t>12-14 years between 2018 and 2025.</a:t>
            </a:r>
          </a:p>
          <a:p>
            <a:endParaRPr lang="en-US" altLang="en-US"/>
          </a:p>
          <a:p>
            <a:r>
              <a:rPr lang="en-US" altLang="en-US" b="1" u="sng"/>
              <a:t>Declining perceived harm:</a:t>
            </a:r>
            <a:r>
              <a:rPr lang="en-US" altLang="en-US"/>
              <a:t>  </a:t>
            </a:r>
          </a:p>
          <a:p>
            <a:r>
              <a:rPr lang="en-US" altLang="en-US"/>
              <a:t>Urban youth areas -- substantially lower, with cannabis normalized as functional and therapeutic. </a:t>
            </a:r>
          </a:p>
          <a:p>
            <a:r>
              <a:rPr lang="en-US" altLang="en-US"/>
              <a:t>Rural areas, Northern Nigeria and female adolescents -- moderate-to-high. </a:t>
            </a:r>
          </a:p>
        </p:txBody>
      </p:sp>
      <p:sp>
        <p:nvSpPr>
          <p:cNvPr id="4" name="Slide Number Placeholder 3"/>
          <p:cNvSpPr>
            <a:spLocks noGrp="1"/>
          </p:cNvSpPr>
          <p:nvPr>
            <p:ph type="sldNum" sz="quarter" idx="12"/>
          </p:nvPr>
        </p:nvSpPr>
        <p:spPr/>
        <p:txBody>
          <a:bodyPr/>
          <a:lstStyle/>
          <a:p>
            <a:fld id="{9B618960-8005-486C-9A75-10CB2AAC16F9}"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lstStyle/>
          <a:p>
            <a:r>
              <a:rPr lang="en-US"/>
              <a:t>OUTLINE</a:t>
            </a:r>
          </a:p>
        </p:txBody>
      </p:sp>
      <p:sp>
        <p:nvSpPr>
          <p:cNvPr id="3" name="Content Placeholder 2"/>
          <p:cNvSpPr>
            <a:spLocks noGrp="1"/>
          </p:cNvSpPr>
          <p:nvPr>
            <p:ph idx="1"/>
          </p:nvPr>
        </p:nvSpPr>
        <p:spPr>
          <a:xfrm>
            <a:off x="335915" y="1456690"/>
            <a:ext cx="11403965" cy="5122545"/>
          </a:xfrm>
        </p:spPr>
        <p:txBody>
          <a:bodyPr/>
          <a:lstStyle/>
          <a:p>
            <a:r>
              <a:rPr lang="en-US">
                <a:sym typeface="+mn-ea"/>
              </a:rPr>
              <a:t>OBJECTIVE</a:t>
            </a:r>
            <a:endParaRPr lang="en-US"/>
          </a:p>
          <a:p>
            <a:r>
              <a:rPr lang="en-US">
                <a:sym typeface="+mn-ea"/>
              </a:rPr>
              <a:t>INTRODUCTION</a:t>
            </a:r>
          </a:p>
          <a:p>
            <a:r>
              <a:rPr lang="en-US"/>
              <a:t>CANNABIS USE TRENDS IN ADOLESCENTS FROM ANCIENT ERA TILL TODAY IN THE UNITED STATES, AFRICA, AND NIGERIA.</a:t>
            </a:r>
          </a:p>
          <a:p>
            <a:r>
              <a:rPr lang="en-US"/>
              <a:t>PHARMACOLOGICAL INTERVENTIONS</a:t>
            </a:r>
          </a:p>
          <a:p>
            <a:r>
              <a:rPr lang="en-US"/>
              <a:t>PSYCHOLOGICAL INTERVENTIONS</a:t>
            </a:r>
          </a:p>
          <a:p>
            <a:r>
              <a:rPr lang="en-US"/>
              <a:t>SOCIAL INTERVENTIONS</a:t>
            </a:r>
          </a:p>
          <a:p>
            <a:r>
              <a:rPr lang="en-US"/>
              <a:t>RECOMMENDATIONS</a:t>
            </a:r>
          </a:p>
          <a:p>
            <a:r>
              <a:rPr lang="en-US"/>
              <a:t>CONCLUSION</a:t>
            </a:r>
          </a:p>
          <a:p>
            <a:r>
              <a:rPr lang="en-US"/>
              <a:t>REFERENCES</a:t>
            </a:r>
          </a:p>
          <a:p>
            <a:endParaRPr lang="en-US">
              <a:sym typeface="+mn-ea"/>
            </a:endParaRPr>
          </a:p>
          <a:p>
            <a:endParaRPr lang="en-US" altLang="en-US"/>
          </a:p>
        </p:txBody>
      </p:sp>
      <p:sp>
        <p:nvSpPr>
          <p:cNvPr id="4" name="Slide Number Placeholder 3"/>
          <p:cNvSpPr>
            <a:spLocks noGrp="1"/>
          </p:cNvSpPr>
          <p:nvPr>
            <p:ph type="sldNum" sz="quarter" idx="12"/>
          </p:nvPr>
        </p:nvSpPr>
        <p:spPr/>
        <p:txBody>
          <a:bodyPr/>
          <a:lstStyle/>
          <a:p>
            <a:fld id="{9B618960-8005-486C-9A75-10CB2AAC16F9}"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INTERVENTIONS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a:t>Inpatient/Outpatient intervention</a:t>
            </a:r>
          </a:p>
          <a:p>
            <a:pPr marL="0" indent="0">
              <a:buNone/>
            </a:pPr>
            <a:endParaRPr lang="en-US" altLang="en-US"/>
          </a:p>
          <a:p>
            <a:r>
              <a:rPr lang="en-US" altLang="en-US"/>
              <a:t>Pharmacological</a:t>
            </a:r>
          </a:p>
          <a:p>
            <a:r>
              <a:rPr lang="en-US" altLang="en-US"/>
              <a:t>Psychological</a:t>
            </a:r>
          </a:p>
          <a:p>
            <a:r>
              <a:rPr lang="en-US" altLang="en-US"/>
              <a:t>Social</a:t>
            </a:r>
          </a:p>
          <a:p>
            <a:endParaRPr lang="en-US" altLang="en-US"/>
          </a:p>
          <a:p>
            <a:r>
              <a:rPr lang="en-US" altLang="en-US" b="1" u="sng"/>
              <a:t>Inpatient intervention:</a:t>
            </a:r>
          </a:p>
          <a:p>
            <a:r>
              <a:rPr lang="en-US" altLang="en-US"/>
              <a:t>cannabis-induced psychosis, suicidal ideation, suicidal attempts </a:t>
            </a:r>
          </a:p>
          <a:p>
            <a:r>
              <a:rPr lang="en-US" altLang="en-US"/>
              <a:t>severe cannabis withdrawal symptoms (restlessness, anxiety, sleep difficulties, decreased appetite with food avoidance)</a:t>
            </a:r>
          </a:p>
          <a:p>
            <a:r>
              <a:rPr lang="en-US" altLang="en-US"/>
              <a:t>failure of outpatient treatment, etc.</a:t>
            </a:r>
          </a:p>
          <a:p>
            <a:endParaRPr lang="en-US" altLang="en-US"/>
          </a:p>
        </p:txBody>
      </p:sp>
      <p:sp>
        <p:nvSpPr>
          <p:cNvPr id="4" name="Slide Number Placeholder 3"/>
          <p:cNvSpPr>
            <a:spLocks noGrp="1"/>
          </p:cNvSpPr>
          <p:nvPr>
            <p:ph type="sldNum" sz="quarter" idx="12"/>
          </p:nvPr>
        </p:nvSpPr>
        <p:spPr/>
        <p:txBody>
          <a:bodyPr/>
          <a:lstStyle/>
          <a:p>
            <a:fld id="{9B618960-8005-486C-9A75-10CB2AAC16F9}"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INTERVENTIONS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b="1" u="sng"/>
              <a:t>Pharmacological inteventions</a:t>
            </a:r>
            <a:r>
              <a:rPr lang="en-US" altLang="en-US"/>
              <a:t>: Antipsychotics, antidepressants and anxiolytics are prescribed in cases of psychosis, depression, and anxiety respectively.</a:t>
            </a:r>
          </a:p>
          <a:p>
            <a:r>
              <a:rPr lang="en-US" altLang="en-US" b="1" u="sng"/>
              <a:t>Dealing with withdrawal symptoms and craving</a:t>
            </a:r>
            <a:r>
              <a:rPr lang="en-US" altLang="en-US"/>
              <a:t>: Recent systematic reviews show that THC analogs, cannabidiol (CBD), gabapentin, N-acetylcysteine, and antidepressants provide inconsistent benefit.</a:t>
            </a:r>
          </a:p>
          <a:p>
            <a:r>
              <a:rPr lang="en-US" altLang="en-US"/>
              <a:t>Gabapentin: blocks α2δ subunit of voltage-gated calcium channels and indirectly modulates GABA signaling. Used off-label for anxiety, insomnia, and craving associated with substance use disorders.</a:t>
            </a:r>
          </a:p>
          <a:p>
            <a:r>
              <a:rPr lang="en-US" altLang="en-US"/>
              <a:t>N-acetylcysteine (NAC): an antioxidant, that targets glutamate dysregulation — a key neurobiological mechanism in addiction.</a:t>
            </a:r>
          </a:p>
        </p:txBody>
      </p:sp>
      <p:sp>
        <p:nvSpPr>
          <p:cNvPr id="4" name="Slide Number Placeholder 3"/>
          <p:cNvSpPr>
            <a:spLocks noGrp="1"/>
          </p:cNvSpPr>
          <p:nvPr>
            <p:ph type="sldNum" sz="quarter" idx="12"/>
          </p:nvPr>
        </p:nvSpPr>
        <p:spPr/>
        <p:txBody>
          <a:bodyPr/>
          <a:lstStyle/>
          <a:p>
            <a:fld id="{9B618960-8005-486C-9A75-10CB2AAC16F9}"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INTERVENTIONS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a:t>Quetiapine (dose: 200 mg), attenuate sleep and appetite issues caused by cannabis withdrawal.</a:t>
            </a:r>
          </a:p>
          <a:p>
            <a:endParaRPr lang="en-US" altLang="en-US"/>
          </a:p>
          <a:p>
            <a:r>
              <a:rPr lang="en-US" altLang="en-US" b="1" u="sng"/>
              <a:t>Psychological Interventions:</a:t>
            </a:r>
          </a:p>
          <a:p>
            <a:r>
              <a:rPr lang="en-US" altLang="en-US"/>
              <a:t>Cognitive Behabioral therapy (CBT)</a:t>
            </a:r>
          </a:p>
          <a:p>
            <a:r>
              <a:rPr lang="en-US" altLang="en-US"/>
              <a:t>Motivational Interviewing</a:t>
            </a:r>
          </a:p>
          <a:p>
            <a:r>
              <a:rPr lang="en-US" altLang="en-US"/>
              <a:t>Contingency Management</a:t>
            </a:r>
          </a:p>
        </p:txBody>
      </p:sp>
      <p:sp>
        <p:nvSpPr>
          <p:cNvPr id="4" name="Slide Number Placeholder 3"/>
          <p:cNvSpPr>
            <a:spLocks noGrp="1"/>
          </p:cNvSpPr>
          <p:nvPr>
            <p:ph type="sldNum" sz="quarter" idx="12"/>
          </p:nvPr>
        </p:nvSpPr>
        <p:spPr/>
        <p:txBody>
          <a:bodyPr/>
          <a:lstStyle/>
          <a:p>
            <a:fld id="{9B618960-8005-486C-9A75-10CB2AAC16F9}"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INTERVENTIONS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b="1" u="sng"/>
              <a:t>Cognitive Behavioral Therapy:</a:t>
            </a:r>
          </a:p>
          <a:p>
            <a:r>
              <a:rPr lang="en-US" altLang="en-US"/>
              <a:t>Underlying Principle: CBT is based on the cognitive model: Maladaptive thoughts → influence emotions → drive behaviour</a:t>
            </a:r>
          </a:p>
          <a:p>
            <a:r>
              <a:rPr lang="en-US" altLang="en-US">
                <a:sym typeface="+mn-ea"/>
              </a:rPr>
              <a:t>Mechanism of Action</a:t>
            </a:r>
            <a:endParaRPr lang="en-US" altLang="en-US"/>
          </a:p>
          <a:p>
            <a:r>
              <a:rPr lang="en-US" altLang="en-US">
                <a:sym typeface="+mn-ea"/>
              </a:rPr>
              <a:t>--Identify triggers (peer pressure, stress)</a:t>
            </a:r>
            <a:endParaRPr lang="en-US" altLang="en-US"/>
          </a:p>
          <a:p>
            <a:r>
              <a:rPr lang="en-US" altLang="en-US">
                <a:sym typeface="+mn-ea"/>
              </a:rPr>
              <a:t>--Recognize automatic thoughts (“weed helps me relax”)</a:t>
            </a:r>
            <a:endParaRPr lang="en-US" altLang="en-US"/>
          </a:p>
          <a:p>
            <a:r>
              <a:rPr lang="en-US" altLang="en-US">
                <a:sym typeface="+mn-ea"/>
              </a:rPr>
              <a:t>--Develop coping strategies</a:t>
            </a:r>
            <a:endParaRPr lang="en-US" altLang="en-US"/>
          </a:p>
          <a:p>
            <a:r>
              <a:rPr lang="en-US" altLang="en-US">
                <a:sym typeface="+mn-ea"/>
              </a:rPr>
              <a:t>--Train relapse prevention skills</a:t>
            </a:r>
          </a:p>
          <a:p>
            <a:endParaRPr lang="en-US" altLang="en-US">
              <a:sym typeface="+mn-ea"/>
            </a:endParaRPr>
          </a:p>
          <a:p>
            <a:r>
              <a:rPr lang="en-US" altLang="en-US">
                <a:sym typeface="+mn-ea"/>
              </a:rPr>
              <a:t>CBT reduces: Frequency of cannabis use, Severity of dependence, Often combined with Motivational Interviewing (MI) for better outcomes.</a:t>
            </a:r>
            <a:endParaRPr lang="en-US" altLang="en-US"/>
          </a:p>
          <a:p>
            <a:pPr marL="0" indent="0">
              <a:buNone/>
            </a:pPr>
            <a:endParaRPr lang="en-US" altLang="en-US"/>
          </a:p>
        </p:txBody>
      </p:sp>
      <p:sp>
        <p:nvSpPr>
          <p:cNvPr id="4" name="Slide Number Placeholder 3"/>
          <p:cNvSpPr>
            <a:spLocks noGrp="1"/>
          </p:cNvSpPr>
          <p:nvPr>
            <p:ph type="sldNum" sz="quarter" idx="12"/>
          </p:nvPr>
        </p:nvSpPr>
        <p:spPr/>
        <p:txBody>
          <a:bodyPr/>
          <a:lstStyle/>
          <a:p>
            <a:fld id="{9B618960-8005-486C-9A75-10CB2AAC16F9}"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INTERVENTIONS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b="1" u="sng"/>
              <a:t>Motivational Interviewing (MI)</a:t>
            </a:r>
            <a:endParaRPr lang="en-US" altLang="en-US"/>
          </a:p>
          <a:p>
            <a:r>
              <a:rPr lang="en-US" altLang="en-US"/>
              <a:t>Underlying Principle</a:t>
            </a:r>
          </a:p>
          <a:p>
            <a:r>
              <a:rPr lang="en-US" altLang="en-US"/>
              <a:t>Based on self-determination theory.</a:t>
            </a:r>
          </a:p>
          <a:p>
            <a:r>
              <a:rPr lang="en-US" altLang="en-US"/>
              <a:t>Behaviour change occurs when intrinsic motivation increases</a:t>
            </a:r>
          </a:p>
          <a:p>
            <a:r>
              <a:rPr lang="en-US" altLang="en-US"/>
              <a:t>Ambivalence is resolvable. Ambivalence occurs when reasons for change are of equal or almost equal proportion with reasons for staying the same.</a:t>
            </a:r>
          </a:p>
          <a:p>
            <a:r>
              <a:rPr lang="en-US" altLang="en-US"/>
              <a:t>Mechanism of Action: Helping the individual to look for the benefits of  change till reasons for change are strong enough to push them to do so. MI arouses the individual’s internal motivation.</a:t>
            </a:r>
          </a:p>
          <a:p>
            <a:endParaRPr lang="en-US" altLang="en-US"/>
          </a:p>
          <a:p>
            <a:r>
              <a:rPr lang="en-US" altLang="en-US"/>
              <a:t>MI is one of the most commonly used interventions in adolescents</a:t>
            </a:r>
          </a:p>
        </p:txBody>
      </p:sp>
      <p:sp>
        <p:nvSpPr>
          <p:cNvPr id="4" name="Slide Number Placeholder 3"/>
          <p:cNvSpPr>
            <a:spLocks noGrp="1"/>
          </p:cNvSpPr>
          <p:nvPr>
            <p:ph type="sldNum" sz="quarter" idx="12"/>
          </p:nvPr>
        </p:nvSpPr>
        <p:spPr/>
        <p:txBody>
          <a:bodyPr/>
          <a:lstStyle/>
          <a:p>
            <a:fld id="{9B618960-8005-486C-9A75-10CB2AAC16F9}"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INTERVENTIONS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b="1" u="sng"/>
              <a:t>Contingency Management (CM)</a:t>
            </a:r>
          </a:p>
          <a:p>
            <a:r>
              <a:rPr lang="en-US" altLang="en-US" u="sng"/>
              <a:t>Underlying Principle:</a:t>
            </a:r>
            <a:r>
              <a:rPr lang="en-US" altLang="en-US"/>
              <a:t> Based on operant conditioning (behavioral theory): Behaviour is shaped by reinforcement. Reinforcement can be positive or nagative. Desired behaviour (abstinence) are rewarded and Undesired behaviour are not reinforced.</a:t>
            </a:r>
          </a:p>
          <a:p>
            <a:endParaRPr lang="en-US" altLang="en-US"/>
          </a:p>
          <a:p>
            <a:r>
              <a:rPr lang="en-US" altLang="en-US"/>
              <a:t>CM has been show to improve abstinence rates, retention in treatment.</a:t>
            </a:r>
          </a:p>
          <a:p>
            <a:r>
              <a:rPr lang="en-US" altLang="en-US"/>
              <a:t>It works best when combined with CBT.</a:t>
            </a:r>
          </a:p>
        </p:txBody>
      </p:sp>
      <p:sp>
        <p:nvSpPr>
          <p:cNvPr id="4" name="Slide Number Placeholder 3"/>
          <p:cNvSpPr>
            <a:spLocks noGrp="1"/>
          </p:cNvSpPr>
          <p:nvPr>
            <p:ph type="sldNum" sz="quarter" idx="12"/>
          </p:nvPr>
        </p:nvSpPr>
        <p:spPr/>
        <p:txBody>
          <a:bodyPr/>
          <a:lstStyle/>
          <a:p>
            <a:fld id="{9B618960-8005-486C-9A75-10CB2AAC16F9}"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INTERVENTIONS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b="1" u="sng"/>
              <a:t>Social Interventions: </a:t>
            </a:r>
            <a:r>
              <a:rPr lang="en-US" altLang="en-US"/>
              <a:t>Modify social environments, family dynamics, and community structures.  Types: school-based, family-based, community-based.</a:t>
            </a:r>
          </a:p>
          <a:p>
            <a:endParaRPr lang="en-US" altLang="en-US"/>
          </a:p>
          <a:p>
            <a:r>
              <a:rPr lang="en-US" altLang="en-US" b="1" u="sng"/>
              <a:t>School-Based Social Interventions</a:t>
            </a:r>
            <a:r>
              <a:rPr lang="en-US" altLang="en-US" b="1"/>
              <a:t>:</a:t>
            </a:r>
            <a:r>
              <a:rPr lang="en-US" altLang="en-US"/>
              <a:t> Address negative peer pressure, teach refusal skills (“how to say no”), build decision-making skills, improve emotional regulation and problem-solving skils.</a:t>
            </a:r>
          </a:p>
          <a:p>
            <a:endParaRPr lang="en-US" altLang="en-US"/>
          </a:p>
          <a:p>
            <a:r>
              <a:rPr lang="en-US" altLang="en-US"/>
              <a:t>Nigeria has a School-Based Intervention Program called the School Health Program  (SHP) but its implemenatation appears poor.</a:t>
            </a:r>
          </a:p>
        </p:txBody>
      </p:sp>
      <p:sp>
        <p:nvSpPr>
          <p:cNvPr id="4" name="Slide Number Placeholder 3"/>
          <p:cNvSpPr>
            <a:spLocks noGrp="1"/>
          </p:cNvSpPr>
          <p:nvPr>
            <p:ph type="sldNum" sz="quarter" idx="12"/>
          </p:nvPr>
        </p:nvSpPr>
        <p:spPr/>
        <p:txBody>
          <a:bodyPr/>
          <a:lstStyle/>
          <a:p>
            <a:fld id="{9B618960-8005-486C-9A75-10CB2AAC16F9}"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INTERVENTIONS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b="1" u="sng"/>
              <a:t>Family-Based Interventions:</a:t>
            </a:r>
          </a:p>
          <a:p>
            <a:r>
              <a:rPr lang="en-US" altLang="en-US" u="sng"/>
              <a:t>Key Components include</a:t>
            </a:r>
            <a:r>
              <a:rPr lang="en-US" altLang="en-US"/>
              <a:t>:</a:t>
            </a:r>
          </a:p>
          <a:p>
            <a:r>
              <a:rPr lang="en-US" altLang="en-US"/>
              <a:t>---More Parental monitoring</a:t>
            </a:r>
          </a:p>
          <a:p>
            <a:r>
              <a:rPr lang="en-US" altLang="en-US"/>
              <a:t>---Communication skills-more communication (“the more you communicate with your child the more you know what is going on in their life”). </a:t>
            </a:r>
          </a:p>
          <a:p>
            <a:endParaRPr lang="en-US" altLang="en-US"/>
          </a:p>
          <a:p>
            <a:r>
              <a:rPr lang="en-US" altLang="en-US" b="1" u="sng"/>
              <a:t>Community-Based Intervention</a:t>
            </a:r>
            <a:r>
              <a:rPr lang="en-US" altLang="en-US"/>
              <a:t>s: Include:</a:t>
            </a:r>
          </a:p>
          <a:p>
            <a:r>
              <a:rPr lang="en-US" altLang="en-US"/>
              <a:t>Youth engagement programs: Religious/community outreach (very relevant in Nigeria), Anti-drug campaigns.</a:t>
            </a:r>
          </a:p>
          <a:p>
            <a:r>
              <a:rPr lang="en-US" altLang="en-US" u="sng"/>
              <a:t>Mechanism</a:t>
            </a:r>
            <a:r>
              <a:rPr lang="en-US" altLang="en-US"/>
              <a:t>: Reinforces social norms against drug use, provides alternative activities.</a:t>
            </a:r>
          </a:p>
        </p:txBody>
      </p:sp>
      <p:sp>
        <p:nvSpPr>
          <p:cNvPr id="4" name="Slide Number Placeholder 3"/>
          <p:cNvSpPr>
            <a:spLocks noGrp="1"/>
          </p:cNvSpPr>
          <p:nvPr>
            <p:ph type="sldNum" sz="quarter" idx="12"/>
          </p:nvPr>
        </p:nvSpPr>
        <p:spPr/>
        <p:txBody>
          <a:bodyPr/>
          <a:lstStyle/>
          <a:p>
            <a:fld id="{9B618960-8005-486C-9A75-10CB2AAC16F9}"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RECOMMENDATIONS</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a:t>Information on adolescent cannabis use or use in secondary schools in Nigeria is sporadic, scanty and inadequate. Therefore the following recommendations need urgent attention:</a:t>
            </a:r>
          </a:p>
          <a:p>
            <a:r>
              <a:rPr lang="en-US" altLang="en-US"/>
              <a:t>Nigeria needs to strengthen its data coordination and research capacity around adolescent cannabis use.</a:t>
            </a:r>
          </a:p>
          <a:p>
            <a:r>
              <a:rPr lang="en-US" altLang="en-US"/>
              <a:t>Data collection tools should be standardized to include type of cannabis used (flower, edibles), modes of use (e.g. vaping), and age of initiation.</a:t>
            </a:r>
          </a:p>
          <a:p>
            <a:r>
              <a:rPr lang="en-US" altLang="en-US"/>
              <a:t>Investment in longitudinal studies like those done in the United States will help to track patterns over time and identify risk factors specific to Nigerian adolescents.</a:t>
            </a:r>
          </a:p>
        </p:txBody>
      </p:sp>
      <p:sp>
        <p:nvSpPr>
          <p:cNvPr id="4" name="Slide Number Placeholder 3"/>
          <p:cNvSpPr>
            <a:spLocks noGrp="1"/>
          </p:cNvSpPr>
          <p:nvPr>
            <p:ph type="sldNum" sz="quarter" idx="12"/>
          </p:nvPr>
        </p:nvSpPr>
        <p:spPr/>
        <p:txBody>
          <a:bodyPr/>
          <a:lstStyle/>
          <a:p>
            <a:fld id="{9B618960-8005-486C-9A75-10CB2AAC16F9}"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CONCLUSION</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a:t>Cannibis use among adolescents or secondary school sudents is significant with initiation at an early age and decline in perceived risk particularly in Nigeria and across Africa.</a:t>
            </a:r>
          </a:p>
          <a:p>
            <a:r>
              <a:rPr lang="en-US" altLang="en-US"/>
              <a:t>Smoking unprocessed cannabis remains the dominant mode of use among adolescents or secondary school students though newer forms like edibles and vaping are emerging.</a:t>
            </a:r>
          </a:p>
          <a:p>
            <a:r>
              <a:rPr lang="en-US" altLang="en-US"/>
              <a:t>Addressing the trend requires early interventions that are especially school and family-based to reduce use and prevent long-term harm.</a:t>
            </a:r>
          </a:p>
        </p:txBody>
      </p:sp>
      <p:sp>
        <p:nvSpPr>
          <p:cNvPr id="4" name="Slide Number Placeholder 3"/>
          <p:cNvSpPr>
            <a:spLocks noGrp="1"/>
          </p:cNvSpPr>
          <p:nvPr>
            <p:ph type="sldNum" sz="quarter" idx="12"/>
          </p:nvPr>
        </p:nvSpPr>
        <p:spPr/>
        <p:txBody>
          <a:bodyPr/>
          <a:lstStyle/>
          <a:p>
            <a:fld id="{9B618960-8005-486C-9A75-10CB2AAC16F9}"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lstStyle/>
          <a:p>
            <a:r>
              <a:rPr lang="en-US"/>
              <a:t>OBJECTIVES</a:t>
            </a:r>
          </a:p>
        </p:txBody>
      </p:sp>
      <p:sp>
        <p:nvSpPr>
          <p:cNvPr id="3" name="Content Placeholder 2"/>
          <p:cNvSpPr>
            <a:spLocks noGrp="1"/>
          </p:cNvSpPr>
          <p:nvPr>
            <p:ph idx="1"/>
          </p:nvPr>
        </p:nvSpPr>
        <p:spPr>
          <a:xfrm>
            <a:off x="335915" y="1456690"/>
            <a:ext cx="11403965" cy="5122545"/>
          </a:xfrm>
        </p:spPr>
        <p:txBody>
          <a:bodyPr/>
          <a:lstStyle/>
          <a:p>
            <a:r>
              <a:rPr lang="en-US" altLang="en-US"/>
              <a:t>To present the trends of cannabis use among adolescents from ancient times till today with specific attention to the United States, Africa, and Nigeria.</a:t>
            </a:r>
          </a:p>
          <a:p>
            <a:r>
              <a:rPr lang="en-US" altLang="en-US"/>
              <a:t>To present the interventions currently being used to manage cannabis use in adolescents.</a:t>
            </a:r>
          </a:p>
        </p:txBody>
      </p:sp>
      <p:sp>
        <p:nvSpPr>
          <p:cNvPr id="4" name="Slide Number Placeholder 3"/>
          <p:cNvSpPr>
            <a:spLocks noGrp="1"/>
          </p:cNvSpPr>
          <p:nvPr>
            <p:ph type="sldNum" sz="quarter" idx="12"/>
          </p:nvPr>
        </p:nvSpPr>
        <p:spPr/>
        <p:txBody>
          <a:bodyPr/>
          <a:lstStyle/>
          <a:p>
            <a:fld id="{9B618960-8005-486C-9A75-10CB2AAC16F9}"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REFERENCES</a:t>
            </a:r>
          </a:p>
        </p:txBody>
      </p:sp>
      <p:sp>
        <p:nvSpPr>
          <p:cNvPr id="3" name="Content Placeholder 2"/>
          <p:cNvSpPr>
            <a:spLocks noGrp="1"/>
          </p:cNvSpPr>
          <p:nvPr>
            <p:ph idx="1"/>
          </p:nvPr>
        </p:nvSpPr>
        <p:spPr>
          <a:xfrm>
            <a:off x="335915" y="1456690"/>
            <a:ext cx="11655425" cy="5122545"/>
          </a:xfrm>
        </p:spPr>
        <p:txBody>
          <a:bodyPr/>
          <a:lstStyle/>
          <a:p>
            <a:r>
              <a:rPr lang="en-US" altLang="en-US" sz="1600"/>
              <a:t>1. McHugh RK, Hearon BA, Otto MW. Cognitive behavioral therapy for substance use disorders. Psychiatr Clin North Am. 2010;33(3):511–525.</a:t>
            </a:r>
          </a:p>
          <a:p>
            <a:r>
              <a:rPr lang="en-US" altLang="en-US" sz="1600"/>
              <a:t>2. National Institute on Drug Abuse. Principles of drug addiction treatment: a research-based guide. 3rd ed. Bethesda (MD): NIDA; 2018.</a:t>
            </a:r>
          </a:p>
          <a:p>
            <a:r>
              <a:rPr lang="en-US" altLang="en-US" sz="1600"/>
              <a:t>3. Center for Substance Abuse Treatment. Substance abuse: clinical issues in intensive outpatient treatment. Treatment Improvement Protocol (TIP) Series 47. Rockville (MD): Substance Abuse and Mental Health Services Administration; 2006.</a:t>
            </a:r>
          </a:p>
          <a:p>
            <a:r>
              <a:rPr lang="en-US" altLang="en-US" sz="1600"/>
              <a:t>4. Liddle HA, Dakof GA, Henderson CE, Rowe CL. Implementation outcomes of multidimensional family therapy–detention to community: a reintegration program for drug-using juvenile detainees. Int J Offender Ther Comp Criminol. 2011;55(4):587–604.</a:t>
            </a:r>
          </a:p>
          <a:p>
            <a:r>
              <a:rPr lang="en-US" altLang="en-US" sz="1600"/>
              <a:t>5. McCrady BS, Epstein EE, editors. Addictions: a comprehensive guidebook. 2nd ed. Oxford: Oxford University Press; 2013.</a:t>
            </a:r>
          </a:p>
          <a:p>
            <a:r>
              <a:rPr lang="en-US" altLang="en-US" sz="1600"/>
              <a:t>6. O’Farrell TJ, Clements K. Review of outcome research on marital and family therapy in treatment for alcoholism. J Marital Fam Ther. 2012;38(1):122–144.</a:t>
            </a:r>
          </a:p>
          <a:p>
            <a:r>
              <a:rPr lang="en-US" altLang="en-US" sz="1600"/>
              <a:t>7. Humeniuk R, Henry-Edwards S, Ali R, Poznyak V, Monteiro M. The Alcohol, Smoking and Substance Involvement Screening Test (ASSIST): manual for use in primary care. Geneva: World Health Organization; 2010.</a:t>
            </a:r>
          </a:p>
          <a:p>
            <a:r>
              <a:rPr lang="en-US" altLang="en-US" sz="1600"/>
              <a:t>8. Miller WR, Rollnick S. Motivational interviewing: helping people change. 3rd ed. New York: Guilford Press; 2013.</a:t>
            </a:r>
          </a:p>
          <a:p>
            <a:r>
              <a:rPr lang="en-US" altLang="en-US" sz="1600"/>
              <a:t>9. Bou Nassif Y, Leclerc BS, Gagnon J, et al. Psychological interventions for cannabis use among adolescents: A systematic review. Int J Environ Res Public Health. 2023;20(14):6346.</a:t>
            </a:r>
          </a:p>
          <a:p>
            <a:r>
              <a:rPr lang="en-US" altLang="en-US" sz="1600"/>
              <a:t>10. Bou Nassif Y, Leclerc BS, Gagnon J, et al. Interventions for cannabis use among adolescents: Systematic review of randomized controlled trials. Adolescents. 2023;3(1):6.</a:t>
            </a:r>
          </a:p>
        </p:txBody>
      </p:sp>
      <p:sp>
        <p:nvSpPr>
          <p:cNvPr id="4" name="Slide Number Placeholder 3"/>
          <p:cNvSpPr>
            <a:spLocks noGrp="1"/>
          </p:cNvSpPr>
          <p:nvPr>
            <p:ph type="sldNum" sz="quarter" idx="12"/>
          </p:nvPr>
        </p:nvSpPr>
        <p:spPr/>
        <p:txBody>
          <a:bodyPr/>
          <a:lstStyle/>
          <a:p>
            <a:fld id="{9B618960-8005-486C-9A75-10CB2AAC16F9}"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REFERENCES CONT’D</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sz="1600"/>
              <a:t>11. Winters KC, Tanner-Smith EE, Bresani E, Meyers K. Current advances in the treatment of adolescent drug use. J Child Adolesc Subst Abuse. 2014;23(3):192–203.</a:t>
            </a:r>
          </a:p>
          <a:p>
            <a:r>
              <a:rPr lang="en-US" altLang="en-US" sz="1600"/>
              <a:t>12. Faggiano F, Minozzi S, Versino E, Buscemi D. Universal school-based prevention for illicit drug use. Cochrane Database Syst Rev. 2014;(12):CD003020.</a:t>
            </a:r>
          </a:p>
          <a:p>
            <a:r>
              <a:rPr lang="en-US" altLang="en-US" sz="1600"/>
              <a:t>13. Das JK, Salam RA, Arshad A, Finkelstein Y, Bhutta ZA. Interventions for adolescent substance abuse: Systematic review. J Adolesc Health. 2016;59(4 Suppl):S61–75.</a:t>
            </a:r>
          </a:p>
          <a:p>
            <a:r>
              <a:rPr lang="en-US" altLang="en-US" sz="1600"/>
              <a:t>14. Spoth R, Trudeau L, Guyll M, Shin C, Redmond C. Universal intervention effects on substance use among adolescents. Prev Sci. 2016;17(6):703–713.</a:t>
            </a:r>
          </a:p>
          <a:p>
            <a:r>
              <a:rPr lang="en-US" altLang="en-US" sz="1600"/>
              <a:t>15. Hogue A, Henderson CE, Becker SJ, Knight DK. Evidence base on outpatient behavioral treatments for adolescent substance use. J Clin Child Adolesc Psychol. 2018;47(4):499–526.</a:t>
            </a:r>
          </a:p>
          <a:p>
            <a:r>
              <a:rPr lang="en-US" altLang="en-US" sz="1600"/>
              <a:t>16. Carney T, Myers BJ, Louw J, Okwundu CI. Brief school-based interventions for substance use among adolescents. Cochrane Database Syst Rev. 2016;(1):CD008969.</a:t>
            </a:r>
          </a:p>
          <a:p>
            <a:r>
              <a:rPr lang="en-US" altLang="en-US" sz="1600"/>
              <a:t>17. Chazal C, Lelong-Boulouard V, Leduc K, et al. Brief interventions for cannabis use in primary care: Systematic review. Fam Pract. 2022;39(4):659–667.</a:t>
            </a:r>
          </a:p>
          <a:p>
            <a:r>
              <a:rPr lang="en-US" altLang="en-US" sz="1600"/>
              <a:t>18. Odeigah OW, Dumbili EW, Nelson EU. Cannabis use patterns, prevalence, and risk factors in Nigeria: a systematic review and meta-analysis. J Cannabis Res. 2025;7(1):88. doi: 10.1186/s42238-025-00337-0.</a:t>
            </a:r>
          </a:p>
          <a:p>
            <a:r>
              <a:rPr lang="en-US" altLang="en-US" sz="1600"/>
              <a:t>19. United Nations Office on Drugs and Crime. World Drug Report 2023. Vienna: UNODC; 2023.</a:t>
            </a:r>
          </a:p>
          <a:p>
            <a:r>
              <a:rPr lang="en-US" altLang="en-US" sz="1600"/>
              <a:t>20. Odejide AO, Acuda SW, Adlaf E, et al. Cannabis use in Sub-Saharan Africa: a systematic review and meta-analysis. Int J Drug Policy. 2023;117:104046.</a:t>
            </a:r>
          </a:p>
        </p:txBody>
      </p:sp>
      <p:sp>
        <p:nvSpPr>
          <p:cNvPr id="4" name="Slide Number Placeholder 3"/>
          <p:cNvSpPr>
            <a:spLocks noGrp="1"/>
          </p:cNvSpPr>
          <p:nvPr>
            <p:ph type="sldNum" sz="quarter" idx="12"/>
          </p:nvPr>
        </p:nvSpPr>
        <p:spPr/>
        <p:txBody>
          <a:bodyPr/>
          <a:lstStyle/>
          <a:p>
            <a:fld id="{9B618960-8005-486C-9A75-10CB2AAC16F9}"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REFERENCES CONT’D</a:t>
            </a:r>
          </a:p>
        </p:txBody>
      </p:sp>
      <p:sp>
        <p:nvSpPr>
          <p:cNvPr id="3" name="Content Placeholder 2"/>
          <p:cNvSpPr>
            <a:spLocks noGrp="1"/>
          </p:cNvSpPr>
          <p:nvPr>
            <p:ph idx="1"/>
          </p:nvPr>
        </p:nvSpPr>
        <p:spPr>
          <a:xfrm>
            <a:off x="335915" y="1456690"/>
            <a:ext cx="11655425" cy="5122545"/>
          </a:xfrm>
        </p:spPr>
        <p:txBody>
          <a:bodyPr>
            <a:normAutofit lnSpcReduction="10000"/>
          </a:bodyPr>
          <a:lstStyle/>
          <a:p>
            <a:r>
              <a:rPr lang="en-US" altLang="en-US" sz="1600"/>
              <a:t>21. World Health Organization. Past 30-day prevalence of cannabis use among adolescents [Internet]. Geneva: WHO; [cited 2026 Apr 11].</a:t>
            </a:r>
          </a:p>
          <a:p>
            <a:r>
              <a:rPr lang="en-US" altLang="en-US" sz="1600"/>
              <a:t>22. Volkow ND, Baler RD, Compton WM, Weiss SRB. Adverse health effects of marijuana use. N Engl J Med. 2014;370(23):2219–27.</a:t>
            </a:r>
          </a:p>
          <a:p>
            <a:r>
              <a:rPr lang="en-US" altLang="en-US" sz="1600"/>
              <a:t>23. Degenhardt L, Stockings E, Patton G, Hall WD, Lynskey M. Global, regional, and national prevalence of cannabis use among adolescents and young adults: a systematic review and meta-analysis. BMC Public Health. 2024;24:18491. doi:10.1186/s12889-024-18491-0.</a:t>
            </a:r>
          </a:p>
          <a:p>
            <a:r>
              <a:rPr lang="en-US" altLang="en-US" sz="1600"/>
              <a:t>24. Miech RA, Johnston LD, O’Malley PM, Bachman JG, Schulenberg JE. Monitoring the Future national survey results on drug use, 1975–2017: Secondary school students. Ann Arbor (MI): Institute for Social Research, University of Michigan; 2018.</a:t>
            </a:r>
          </a:p>
          <a:p>
            <a:r>
              <a:rPr lang="en-US" altLang="en-US" sz="1600"/>
              <a:t>25. Reddy P, James S, Sewpaul R, et al. Cannabis use in Sub-Saharan Africa: a review of trends and patterns. Subst Abuse Treat Prev Policy. 2021;16(1):1–12.26. Leung J, Chiu V, Chan GCK, Hall WD. Risk perception and cannabis use among adolescents: a systematic review. J Adolesc Health. 2023;73(5):879–89.</a:t>
            </a:r>
          </a:p>
          <a:p>
            <a:r>
              <a:rPr lang="en-US" altLang="en-US" sz="1600"/>
              <a:t>27. Fontes MA, Bolla KI, Cunha PJ, et al. Age of onset of cannabis use and neurocognitive outcomes. Addict Behav. 2023;139:107576.</a:t>
            </a:r>
          </a:p>
          <a:p>
            <a:r>
              <a:rPr lang="en-US" altLang="en-US" sz="1600"/>
              <a:t>28. Smith MJ, Cobia DJ, Reilly JL, et al. Adolescent cannabis use initiation and associated factors. J Am Acad Child Adolesc Psychiatry. 2024.</a:t>
            </a:r>
          </a:p>
          <a:p>
            <a:r>
              <a:rPr lang="en-US" altLang="en-US" sz="1600"/>
              <a:t>29. Hammond D, Wadsworth E, Reid JL, Burkhalter R. Age of initiation of cannabis use and its associations. J Cannabis Res. 2021;3(1):72. doi:10.1186/s42238-021-00072-2.</a:t>
            </a:r>
          </a:p>
          <a:p>
            <a:r>
              <a:rPr lang="en-US" altLang="en-US" sz="1600"/>
              <a:t>30. Mokwena KE. Cannabis use among adolescents in South Africa. S Afr J Psychiatr. 2020;26:a2244.</a:t>
            </a:r>
          </a:p>
          <a:p>
            <a:r>
              <a:rPr lang="en-US" altLang="en-US" sz="1600"/>
              <a:t>31. Organisation for Economic Co-operation and Development. Smoking, vaping and cannabis use among adolescents. In: Health at a Glance 2025 [Internet]. Paris: OECD Publishing; 2025.</a:t>
            </a:r>
          </a:p>
        </p:txBody>
      </p:sp>
      <p:sp>
        <p:nvSpPr>
          <p:cNvPr id="4" name="Slide Number Placeholder 3"/>
          <p:cNvSpPr>
            <a:spLocks noGrp="1"/>
          </p:cNvSpPr>
          <p:nvPr>
            <p:ph type="sldNum" sz="quarter" idx="12"/>
          </p:nvPr>
        </p:nvSpPr>
        <p:spPr/>
        <p:txBody>
          <a:bodyPr/>
          <a:lstStyle/>
          <a:p>
            <a:fld id="{9B618960-8005-486C-9A75-10CB2AAC16F9}"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REFERENCES CONT’D</a:t>
            </a:r>
          </a:p>
        </p:txBody>
      </p:sp>
      <p:sp>
        <p:nvSpPr>
          <p:cNvPr id="3" name="Content Placeholder 2"/>
          <p:cNvSpPr>
            <a:spLocks noGrp="1"/>
          </p:cNvSpPr>
          <p:nvPr>
            <p:ph idx="1"/>
          </p:nvPr>
        </p:nvSpPr>
        <p:spPr>
          <a:xfrm>
            <a:off x="335915" y="1456690"/>
            <a:ext cx="11655425" cy="5122545"/>
          </a:xfrm>
        </p:spPr>
        <p:txBody>
          <a:bodyPr>
            <a:normAutofit lnSpcReduction="20000"/>
          </a:bodyPr>
          <a:lstStyle/>
          <a:p>
            <a:r>
              <a:rPr lang="en-US" altLang="en-US" sz="1600"/>
              <a:t>32. National Academies of Sciences, Engineering, and Medicine. The health effects of cannabis and cannabinoids: the current state of evidence and recommendations for research. Washington (DC): National Academies Press; 2017.</a:t>
            </a:r>
          </a:p>
          <a:p>
            <a:r>
              <a:rPr lang="en-US" altLang="en-US" sz="1600"/>
              <a:t>33. Peltzer K, Phaswana-Mafuya N. Factors associated with cannabis use among adolescents in South Africa. S Afr J Psychiatr. 2020;26:21.</a:t>
            </a:r>
          </a:p>
          <a:p>
            <a:r>
              <a:rPr lang="en-US" altLang="en-US" sz="1600"/>
              <a:t>34. Mehanović E, Virk HK, Akanidomo I, Pwajok J, Prichard G, van der Kreeft P, Vigna-Taglianti F; Unplugged Nigeria Coordination Group. Correlates of cannabis and other illicit drugs use among secondary school adolescents in Nigeria. Drug Alcohol Depend. 2020;206:107457. doi: 10.1016/j.drugalcdep.2019.04.028.</a:t>
            </a:r>
          </a:p>
          <a:p>
            <a:r>
              <a:rPr lang="en-US" altLang="en-US" sz="1600"/>
              <a:t>35. Adelekan ML, Makanjuola AB, Ndom RJE, Fayeye JO, Adegoke AA, Amusan O, et al. 5-yearly monitoring of trends of substance use among secondary school students in Ilorin, Nigeria, 1988–1998. West Afr J Med. 2001;20(1):28–36.</a:t>
            </a:r>
          </a:p>
          <a:p>
            <a:r>
              <a:rPr lang="en-US" altLang="en-US" sz="1600"/>
              <a:t>36. Abiodun OA, Adelekan ML, Ogunremi OO, Oni GA, Obayan AO. Psychosocial correlates of alcohol, tobacco and cannabis use amongst secondary school students in Ilorin, Nigeria. West Afr J Med. 1994;13(2):91–7.</a:t>
            </a:r>
          </a:p>
          <a:p>
            <a:r>
              <a:rPr lang="en-US" altLang="en-US" sz="1600"/>
              <a:t>37. Adelekan ML. Self-reported drug use among secondary school students in the Nigerian state of Ogun. Bull Narc. 1989;41(1–2):109–16.</a:t>
            </a:r>
          </a:p>
          <a:p>
            <a:r>
              <a:rPr lang="en-US" altLang="en-US" sz="1600"/>
              <a:t>38. Adelekan ML, Abiodun OA, Obayan AO, Oni G, Ogunremi OO. Prevalence and pattern of substance use among undergraduate students of the University of Ilorin, Kwara State, Nigeria. Drug Alcohol Depend. 1992;29(3):249–56.</a:t>
            </a:r>
          </a:p>
          <a:p>
            <a:r>
              <a:rPr lang="en-US" altLang="en-US" sz="1600"/>
              <a:t>39. Adelekan ML, Ogunlesi AO, Akindele MO. Reliability and validity of the WHO student drug-use questionnaire among Nigerian students. Drug Alcohol Depend. 1989;24(3):245–9.</a:t>
            </a:r>
          </a:p>
          <a:p>
            <a:r>
              <a:rPr lang="en-US" altLang="en-US" sz="1600"/>
              <a:t>40. Adelekan ML. Psychosocial correlates of substance use among undergraduates in Ilorin University, Nigeria. East Afr Med J. 1996;73(8):541–7.</a:t>
            </a:r>
          </a:p>
          <a:p>
            <a:r>
              <a:rPr lang="en-US" altLang="en-US" sz="1600"/>
              <a:t>41. Obot IS. Assessing Nigeria's drug control policy, 1994–2000. Int J Drug Policy. 2004;15(1):17–26.</a:t>
            </a:r>
          </a:p>
          <a:p>
            <a:r>
              <a:rPr lang="en-US" altLang="en-US" sz="1600"/>
              <a:t>42. Nelson EUE. Consumption, not decriminalization: How Nigerian drug dealers/users account for cannabis harms. Int J Drug Policy. 2022;106:103763.</a:t>
            </a:r>
          </a:p>
        </p:txBody>
      </p:sp>
      <p:sp>
        <p:nvSpPr>
          <p:cNvPr id="4" name="Slide Number Placeholder 3"/>
          <p:cNvSpPr>
            <a:spLocks noGrp="1"/>
          </p:cNvSpPr>
          <p:nvPr>
            <p:ph type="sldNum" sz="quarter" idx="12"/>
          </p:nvPr>
        </p:nvSpPr>
        <p:spPr/>
        <p:txBody>
          <a:bodyPr/>
          <a:lstStyle/>
          <a:p>
            <a:fld id="{9B618960-8005-486C-9A75-10CB2AAC16F9}"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a:bodyPr>
          <a:lstStyle/>
          <a:p>
            <a:r>
              <a:rPr lang="en-US" altLang="en-US"/>
              <a:t>REFERENCES CONT’D</a:t>
            </a:r>
          </a:p>
        </p:txBody>
      </p:sp>
      <p:sp>
        <p:nvSpPr>
          <p:cNvPr id="3" name="Content Placeholder 2"/>
          <p:cNvSpPr>
            <a:spLocks noGrp="1"/>
          </p:cNvSpPr>
          <p:nvPr>
            <p:ph idx="1"/>
          </p:nvPr>
        </p:nvSpPr>
        <p:spPr>
          <a:xfrm>
            <a:off x="335915" y="1456690"/>
            <a:ext cx="11655425" cy="5122545"/>
          </a:xfrm>
        </p:spPr>
        <p:txBody>
          <a:bodyPr>
            <a:normAutofit/>
          </a:bodyPr>
          <a:lstStyle/>
          <a:p>
            <a:r>
              <a:rPr lang="en-US" altLang="en-US" sz="1600"/>
              <a:t>43. Substance Abuse and Mental Health Services Administration. 2013 National Survey on Drug Use and Health: detailed tables. Rockville (MD): SAMHSA; 2014.</a:t>
            </a:r>
          </a:p>
          <a:p>
            <a:r>
              <a:rPr lang="en-US" altLang="en-US" sz="1600"/>
              <a:t>44. National Institute on Drug Abuse Archives. 2001 Monitoring the Future survey results [Internet]. 2001.</a:t>
            </a:r>
          </a:p>
          <a:p>
            <a:r>
              <a:rPr lang="en-US" altLang="en-US" sz="1600"/>
              <a:t>45. Monitoring the Future. 1996 data volume [Internet]. Ann Arbor: University of Michigan.</a:t>
            </a:r>
          </a:p>
          <a:p>
            <a:r>
              <a:rPr lang="en-US" altLang="en-US" sz="1600"/>
              <a:t>46. ASPE/HHS. Smoking, alcohol, and substance abuse [Internet]. Washington (DC): US Department of Health and Human Services.</a:t>
            </a:r>
          </a:p>
          <a:p>
            <a:r>
              <a:rPr lang="en-US" altLang="en-US" sz="1600"/>
              <a:t>47. American Association for the Advancement of Science. The origins of cannabis smoking: chemical residue evidence from the first millennium BCE in the Pamirs. Sci Adv. 2019.</a:t>
            </a:r>
          </a:p>
          <a:p>
            <a:r>
              <a:rPr lang="en-US" altLang="en-US" sz="1600"/>
              <a:t>48. Drug Enforcement Administration. Adolescents and marijuana [Internet].</a:t>
            </a:r>
          </a:p>
          <a:p>
            <a:r>
              <a:rPr lang="en-US" altLang="en-US" sz="1600"/>
              <a:t>49. Keyes KM, Schulenberg JE, O'Malley PM, Johnston LD, Bachman JG, Li G, et al. The social norms of birth cohorts and adolescent marijuana use in the United States, 1976–2007. Addiction. 2011;106(10):1790–1800.</a:t>
            </a:r>
          </a:p>
          <a:p>
            <a:r>
              <a:rPr lang="en-US" altLang="en-US" sz="1600"/>
              <a:t>50. Lee JO, Jones TM, Kosterman R, Cambron C, Rhew IC, Herrenkohl TI, et al. Age of first marijuana use and its impact on education attainment and employment status. J Soc Work Pract Addict. 2019.</a:t>
            </a:r>
          </a:p>
          <a:p>
            <a:r>
              <a:rPr lang="en-US" altLang="en-US" sz="1600"/>
              <a:t>51. Tucker JS, Ellickson PL, Collins RL, Klein DJ. Trajectories of marijuana use from adolescence into adulthood: environmental and individual correlates. Dev Psychol. 2005;41(4):587–603.</a:t>
            </a:r>
          </a:p>
          <a:p>
            <a:r>
              <a:rPr lang="en-US" altLang="en-US" sz="1600"/>
              <a:t>52. Brook DW, Brook JS, Zhang C, Cohen P, Whiteman M. Drug use and the risk of major depressive disorder, alcohol dependence, and substance use disorders. Arch Gen Psychiatry. 2002;59(11):1039–1044.</a:t>
            </a:r>
          </a:p>
          <a:p>
            <a:r>
              <a:rPr lang="en-US" altLang="en-US" sz="1600"/>
              <a:t>53. Wikipedia. Cannabis edible [Internet]. 2026 [cited 2026 Apr 12].</a:t>
            </a:r>
          </a:p>
        </p:txBody>
      </p:sp>
      <p:sp>
        <p:nvSpPr>
          <p:cNvPr id="4" name="Slide Number Placeholder 3"/>
          <p:cNvSpPr>
            <a:spLocks noGrp="1"/>
          </p:cNvSpPr>
          <p:nvPr>
            <p:ph type="sldNum" sz="quarter" idx="12"/>
          </p:nvPr>
        </p:nvSpPr>
        <p:spPr/>
        <p:txBody>
          <a:bodyPr/>
          <a:lstStyle/>
          <a:p>
            <a:fld id="{9B618960-8005-486C-9A75-10CB2AAC16F9}"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a:p>
            <a:endParaRPr lang="en-US"/>
          </a:p>
          <a:p>
            <a:endParaRPr lang="en-US"/>
          </a:p>
          <a:p>
            <a:pPr marL="2286000" lvl="5" indent="457200">
              <a:buNone/>
            </a:pPr>
            <a:r>
              <a:rPr lang="en-US" sz="6600"/>
              <a:t>THANK YOU</a:t>
            </a:r>
          </a:p>
        </p:txBody>
      </p:sp>
      <p:sp>
        <p:nvSpPr>
          <p:cNvPr id="4" name="Slide Number Placeholder 3"/>
          <p:cNvSpPr>
            <a:spLocks noGrp="1"/>
          </p:cNvSpPr>
          <p:nvPr>
            <p:ph type="sldNum" sz="quarter" idx="12"/>
          </p:nvPr>
        </p:nvSpPr>
        <p:spPr/>
        <p:txBody>
          <a:bodyPr/>
          <a:lstStyle/>
          <a:p>
            <a:fld id="{9B618960-8005-486C-9A75-10CB2AAC16F9}" type="slidenum">
              <a:rPr lang="en-US" smtClean="0"/>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lstStyle/>
          <a:p>
            <a:r>
              <a:rPr lang="en-US"/>
              <a:t>INTRODUCTION</a:t>
            </a:r>
          </a:p>
        </p:txBody>
      </p:sp>
      <p:sp>
        <p:nvSpPr>
          <p:cNvPr id="3" name="Content Placeholder 2"/>
          <p:cNvSpPr>
            <a:spLocks noGrp="1"/>
          </p:cNvSpPr>
          <p:nvPr>
            <p:ph idx="1"/>
          </p:nvPr>
        </p:nvSpPr>
        <p:spPr>
          <a:xfrm>
            <a:off x="335915" y="1456690"/>
            <a:ext cx="11403965" cy="5122545"/>
          </a:xfrm>
        </p:spPr>
        <p:txBody>
          <a:bodyPr/>
          <a:lstStyle/>
          <a:p>
            <a:r>
              <a:rPr lang="en-US" altLang="en-US"/>
              <a:t>Cannabis use among adolescents is a significant public health concern due to its widespread use and potential impact on developing brains.</a:t>
            </a:r>
          </a:p>
          <a:p>
            <a:r>
              <a:rPr lang="en-US" altLang="en-US"/>
              <a:t>Early use has been linked to poor academic outcomes, cognitive impairment, and increased risk of mental health disorders.</a:t>
            </a:r>
          </a:p>
          <a:p>
            <a:r>
              <a:rPr lang="en-US" altLang="en-US"/>
              <a:t>Trends show shifting patterns, including changes in prevalence, modes of use (such as edibles and vaping), and perception of risk. </a:t>
            </a:r>
          </a:p>
          <a:p>
            <a:r>
              <a:rPr lang="en-US" altLang="en-US"/>
              <a:t>Interventions like school-based programs and psychological approaches such as cognitive behavioral therapy and motivational interviewing have been developed, though their effectiveness vary.</a:t>
            </a:r>
          </a:p>
        </p:txBody>
      </p:sp>
      <p:sp>
        <p:nvSpPr>
          <p:cNvPr id="4" name="Slide Number Placeholder 3"/>
          <p:cNvSpPr>
            <a:spLocks noGrp="1"/>
          </p:cNvSpPr>
          <p:nvPr>
            <p:ph type="sldNum" sz="quarter" idx="12"/>
          </p:nvPr>
        </p:nvSpPr>
        <p:spPr/>
        <p:txBody>
          <a:bodyPr/>
          <a:lstStyle/>
          <a:p>
            <a:fld id="{9B618960-8005-486C-9A75-10CB2AAC16F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lstStyle/>
          <a:p>
            <a:r>
              <a:rPr lang="en-US"/>
              <a:t>INTRODUCTION (CONT’D)</a:t>
            </a:r>
          </a:p>
        </p:txBody>
      </p:sp>
      <p:pic>
        <p:nvPicPr>
          <p:cNvPr id="4" name="Content Placeholder 3" descr="CANNABIS900"/>
          <p:cNvPicPr>
            <a:picLocks noGrp="1" noChangeAspect="1"/>
          </p:cNvPicPr>
          <p:nvPr>
            <p:ph idx="1"/>
          </p:nvPr>
        </p:nvPicPr>
        <p:blipFill>
          <a:blip r:embed="rId2"/>
          <a:stretch>
            <a:fillRect/>
          </a:stretch>
        </p:blipFill>
        <p:spPr>
          <a:xfrm>
            <a:off x="3476625" y="1456690"/>
            <a:ext cx="5122545" cy="5122545"/>
          </a:xfrm>
          <a:prstGeom prst="rect">
            <a:avLst/>
          </a:prstGeom>
        </p:spPr>
      </p:pic>
      <p:sp>
        <p:nvSpPr>
          <p:cNvPr id="5" name="Slide Number Placeholder 4"/>
          <p:cNvSpPr>
            <a:spLocks noGrp="1"/>
          </p:cNvSpPr>
          <p:nvPr>
            <p:ph type="sldNum" sz="quarter" idx="12"/>
          </p:nvPr>
        </p:nvSpPr>
        <p:spPr/>
        <p:txBody>
          <a:bodyPr/>
          <a:lstStyle/>
          <a:p>
            <a:fld id="{9B618960-8005-486C-9A75-10CB2AAC16F9}"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lstStyle/>
          <a:p>
            <a:r>
              <a:rPr lang="en-US"/>
              <a:t>INTRODUCTION (CONT’D)(FLOWER)</a:t>
            </a:r>
          </a:p>
        </p:txBody>
      </p:sp>
      <p:pic>
        <p:nvPicPr>
          <p:cNvPr id="5" name="Content Placeholder 4" descr="WhatsApp Image 2026-04-12 at 13.20.04"/>
          <p:cNvPicPr>
            <a:picLocks noGrp="1" noChangeAspect="1"/>
          </p:cNvPicPr>
          <p:nvPr>
            <p:ph idx="1"/>
          </p:nvPr>
        </p:nvPicPr>
        <p:blipFill>
          <a:blip r:embed="rId2"/>
          <a:stretch>
            <a:fillRect/>
          </a:stretch>
        </p:blipFill>
        <p:spPr>
          <a:xfrm>
            <a:off x="4258945" y="1878965"/>
            <a:ext cx="3672840" cy="4244340"/>
          </a:xfrm>
          <a:prstGeom prst="rect">
            <a:avLst/>
          </a:prstGeom>
        </p:spPr>
      </p:pic>
      <p:sp>
        <p:nvSpPr>
          <p:cNvPr id="6" name="Slide Number Placeholder 5"/>
          <p:cNvSpPr>
            <a:spLocks noGrp="1"/>
          </p:cNvSpPr>
          <p:nvPr>
            <p:ph type="sldNum" sz="quarter" idx="12"/>
          </p:nvPr>
        </p:nvSpPr>
        <p:spPr/>
        <p:txBody>
          <a:bodyPr/>
          <a:lstStyle/>
          <a:p>
            <a:fld id="{9B618960-8005-486C-9A75-10CB2AAC16F9}"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fontScale="90000"/>
          </a:bodyPr>
          <a:lstStyle/>
          <a:p>
            <a:r>
              <a:rPr lang="en-US">
                <a:sym typeface="+mn-ea"/>
              </a:rPr>
              <a:t>CANNABIS USE TRENDS IN ADOLESCENTS: ANCIENT ERA TO 20TH CENTURY</a:t>
            </a:r>
            <a:endParaRPr lang="en-US"/>
          </a:p>
        </p:txBody>
      </p:sp>
      <p:sp>
        <p:nvSpPr>
          <p:cNvPr id="3" name="Content Placeholder 2"/>
          <p:cNvSpPr>
            <a:spLocks noGrp="1"/>
          </p:cNvSpPr>
          <p:nvPr>
            <p:ph idx="1"/>
          </p:nvPr>
        </p:nvSpPr>
        <p:spPr>
          <a:xfrm>
            <a:off x="335915" y="1456690"/>
            <a:ext cx="11403965" cy="5122545"/>
          </a:xfrm>
        </p:spPr>
        <p:txBody>
          <a:bodyPr/>
          <a:lstStyle/>
          <a:p>
            <a:r>
              <a:rPr lang="en-US" altLang="en-US"/>
              <a:t>Pattern of use of cannabis by adolescents during this period is unknown due to poor data collection.</a:t>
            </a:r>
          </a:p>
          <a:p>
            <a:r>
              <a:rPr lang="en-US" altLang="en-US"/>
              <a:t>Cannabis was attested to aroung 12,000 years ago in Central Asia.</a:t>
            </a:r>
          </a:p>
          <a:p>
            <a:r>
              <a:rPr lang="en-US" altLang="en-US"/>
              <a:t>2800BC-500BC: Cannabis was listed in Emperor Shen Nung's pharmacopoiea. He is ragarded as the father of chinese medicine.</a:t>
            </a:r>
          </a:p>
          <a:p>
            <a:r>
              <a:rPr lang="en-US" altLang="en-US"/>
              <a:t>Medieval to Early Era (1000AD-1800s): Hashish consumption by the Egyptian Sufis has been documented as occuring in the 13th century. Until the 1500s, hashish in the Muslim world was consumed as an edible.</a:t>
            </a:r>
          </a:p>
        </p:txBody>
      </p:sp>
      <p:sp>
        <p:nvSpPr>
          <p:cNvPr id="4" name="Slide Number Placeholder 3"/>
          <p:cNvSpPr>
            <a:spLocks noGrp="1"/>
          </p:cNvSpPr>
          <p:nvPr>
            <p:ph type="sldNum" sz="quarter" idx="12"/>
          </p:nvPr>
        </p:nvSpPr>
        <p:spPr/>
        <p:txBody>
          <a:bodyPr/>
          <a:lstStyle/>
          <a:p>
            <a:fld id="{9B618960-8005-486C-9A75-10CB2AAC16F9}"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fontScale="90000"/>
          </a:bodyPr>
          <a:lstStyle/>
          <a:p>
            <a:r>
              <a:rPr lang="en-US">
                <a:sym typeface="+mn-ea"/>
              </a:rPr>
              <a:t>CANNABIS USE TRENDS IN ADOLESCENTS: ANCIENT ERA TO 20TH CENTURY (CONT’D)</a:t>
            </a:r>
            <a:endParaRPr lang="en-US"/>
          </a:p>
        </p:txBody>
      </p:sp>
      <p:sp>
        <p:nvSpPr>
          <p:cNvPr id="3" name="Content Placeholder 2"/>
          <p:cNvSpPr>
            <a:spLocks noGrp="1"/>
          </p:cNvSpPr>
          <p:nvPr>
            <p:ph idx="1"/>
          </p:nvPr>
        </p:nvSpPr>
        <p:spPr>
          <a:xfrm>
            <a:off x="335915" y="1456690"/>
            <a:ext cx="11403965" cy="5122545"/>
          </a:xfrm>
        </p:spPr>
        <p:txBody>
          <a:bodyPr/>
          <a:lstStyle/>
          <a:p>
            <a:r>
              <a:rPr lang="en-US" altLang="en-US"/>
              <a:t>Industrial and colonial Era (1600s-1900s): In 17th century America, hemp production was highly encouraged for making clothes, rope, and sails.</a:t>
            </a:r>
          </a:p>
          <a:p>
            <a:r>
              <a:rPr lang="en-US" altLang="en-US"/>
              <a:t>20th Century: Marijuana-made from the dried leaves and flowers of the cannabis sativa plant-became the most widely used and readily available form of cannabis. The main method of consumption was smoking.</a:t>
            </a:r>
          </a:p>
          <a:p>
            <a:r>
              <a:rPr lang="en-US" altLang="en-US">
                <a:sym typeface="+mn-ea"/>
              </a:rPr>
              <a:t>Pre-1970s: Historical use before this era by this specific age group (adolescents) is not well documented. However, it is believed that adolescent use before the 1970s mirrored adult use. Dried cannabis flower and leaves were the common forms consumed in the 20th Century before the 1970s. Potency during this era was low.</a:t>
            </a:r>
            <a:endParaRPr lang="en-US" altLang="en-US"/>
          </a:p>
        </p:txBody>
      </p:sp>
      <p:sp>
        <p:nvSpPr>
          <p:cNvPr id="4" name="Slide Number Placeholder 3"/>
          <p:cNvSpPr>
            <a:spLocks noGrp="1"/>
          </p:cNvSpPr>
          <p:nvPr>
            <p:ph type="sldNum" sz="quarter" idx="12"/>
          </p:nvPr>
        </p:nvSpPr>
        <p:spPr/>
        <p:txBody>
          <a:bodyPr/>
          <a:lstStyle/>
          <a:p>
            <a:fld id="{9B618960-8005-486C-9A75-10CB2AAC16F9}"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15265"/>
            <a:ext cx="11017885" cy="1240790"/>
          </a:xfrm>
        </p:spPr>
        <p:txBody>
          <a:bodyPr>
            <a:normAutofit fontScale="90000"/>
          </a:bodyPr>
          <a:lstStyle/>
          <a:p>
            <a:r>
              <a:rPr lang="en-US">
                <a:sym typeface="+mn-ea"/>
              </a:rPr>
              <a:t>CANNABIS USE TRENDS IN ADOLESCENTS (US):         </a:t>
            </a:r>
            <a:r>
              <a:rPr lang="en-US" altLang="en-US"/>
              <a:t>1970s-2025</a:t>
            </a:r>
          </a:p>
        </p:txBody>
      </p:sp>
      <p:sp>
        <p:nvSpPr>
          <p:cNvPr id="3" name="Content Placeholder 2"/>
          <p:cNvSpPr>
            <a:spLocks noGrp="1"/>
          </p:cNvSpPr>
          <p:nvPr>
            <p:ph idx="1"/>
          </p:nvPr>
        </p:nvSpPr>
        <p:spPr>
          <a:xfrm>
            <a:off x="335915" y="1456690"/>
            <a:ext cx="11403965" cy="5122545"/>
          </a:xfrm>
        </p:spPr>
        <p:txBody>
          <a:bodyPr/>
          <a:lstStyle/>
          <a:p>
            <a:r>
              <a:rPr lang="en-US" altLang="en-US"/>
              <a:t>Most recorded data on adolescent cannabis use begins in this period, when systematic surveys were first conducted. </a:t>
            </a:r>
          </a:p>
          <a:p>
            <a:r>
              <a:rPr lang="en-US" altLang="en-US"/>
              <a:t>Epidemiology: The 2 foundational sources for this period are National Survey on Drug Use and Health (NSDUH) and Monitoring the Future (MTF) both based in the United States of America (USA).</a:t>
            </a:r>
          </a:p>
          <a:p>
            <a:r>
              <a:rPr lang="en-US" altLang="en-US" b="1" u="sng"/>
              <a:t>Annual prevalence</a:t>
            </a:r>
            <a:r>
              <a:rPr lang="en-US" altLang="en-US"/>
              <a:t> (12th graders)(17-18 years):</a:t>
            </a:r>
          </a:p>
          <a:p>
            <a:r>
              <a:rPr lang="en-US" altLang="en-US"/>
              <a:t>--1975: 40%		2019: </a:t>
            </a:r>
            <a:r>
              <a:rPr lang="en-US" altLang="en-US">
                <a:sym typeface="+mn-ea"/>
              </a:rPr>
              <a:t>36%</a:t>
            </a:r>
            <a:endParaRPr lang="en-US" altLang="en-US"/>
          </a:p>
          <a:p>
            <a:r>
              <a:rPr lang="en-US" altLang="en-US"/>
              <a:t>--1979: 50.5%		2025: 26</a:t>
            </a:r>
            <a:r>
              <a:rPr lang="en-US" altLang="en-US">
                <a:sym typeface="+mn-ea"/>
              </a:rPr>
              <a:t>%</a:t>
            </a:r>
            <a:endParaRPr lang="en-US" altLang="en-US"/>
          </a:p>
          <a:p>
            <a:r>
              <a:rPr lang="en-US" altLang="en-US"/>
              <a:t>--</a:t>
            </a:r>
            <a:r>
              <a:rPr lang="en-US" altLang="en-US">
                <a:sym typeface="+mn-ea"/>
              </a:rPr>
              <a:t>1999: 37.8%</a:t>
            </a:r>
            <a:endParaRPr lang="en-US" altLang="en-US"/>
          </a:p>
        </p:txBody>
      </p:sp>
      <p:sp>
        <p:nvSpPr>
          <p:cNvPr id="4" name="Slide Number Placeholder 3"/>
          <p:cNvSpPr>
            <a:spLocks noGrp="1"/>
          </p:cNvSpPr>
          <p:nvPr>
            <p:ph type="sldNum" sz="quarter" idx="12"/>
          </p:nvPr>
        </p:nvSpPr>
        <p:spPr/>
        <p:txBody>
          <a:bodyPr/>
          <a:lstStyle/>
          <a:p>
            <a:fld id="{9B618960-8005-486C-9A75-10CB2AAC16F9}"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3882</Words>
  <Application>Microsoft Office PowerPoint</Application>
  <PresentationFormat>Custom</PresentationFormat>
  <Paragraphs>263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CANNABIS USE AMONG SECONDARY SCHOOL STUDENTS: TRENDS AND INTERVENTIONS</vt:lpstr>
      <vt:lpstr>OUTLINE</vt:lpstr>
      <vt:lpstr>OBJECTIVES</vt:lpstr>
      <vt:lpstr>INTRODUCTION</vt:lpstr>
      <vt:lpstr>INTRODUCTION (CONT’D)</vt:lpstr>
      <vt:lpstr>INTRODUCTION (CONT’D)(FLOWER)</vt:lpstr>
      <vt:lpstr>CANNABIS USE TRENDS IN ADOLESCENTS: ANCIENT ERA TO 20TH CENTURY</vt:lpstr>
      <vt:lpstr>CANNABIS USE TRENDS IN ADOLESCENTS: ANCIENT ERA TO 20TH CENTURY (CONT’D)</vt:lpstr>
      <vt:lpstr>CANNABIS USE TRENDS IN ADOLESCENTS (US):         1970s-2025</vt:lpstr>
      <vt:lpstr>CANNABIS USE TRENDS IN ADOLESCENTS (US):         1970s-2025</vt:lpstr>
      <vt:lpstr>CANNABIS USE TRENDS IN ADOLESCENTS (US):         1970s-2025</vt:lpstr>
      <vt:lpstr>VAPING DEVICE</vt:lpstr>
      <vt:lpstr>CANNABIS USE TRENDS IN ADOLESCENTS (US):         1970s-2025</vt:lpstr>
      <vt:lpstr>DATA FROM AFRICA:  1970s-2025</vt:lpstr>
      <vt:lpstr>DATA FROM AFRICA:  1970s-2025 (CONT’D)</vt:lpstr>
      <vt:lpstr>DATA FROM AFRICA:  1970s-2025 (CONT’D)</vt:lpstr>
      <vt:lpstr>NIGERIAN DATA:  1970s-2025</vt:lpstr>
      <vt:lpstr>NIGERIAN DATA:  1970s-2025</vt:lpstr>
      <vt:lpstr>NIGERIAN DATA:  1970s-2025</vt:lpstr>
      <vt:lpstr>INTERVENTIONS</vt:lpstr>
      <vt:lpstr>INTERVENTIONS</vt:lpstr>
      <vt:lpstr>INTERVENTIONS</vt:lpstr>
      <vt:lpstr>INTERVENTIONS</vt:lpstr>
      <vt:lpstr>INTERVENTIONS</vt:lpstr>
      <vt:lpstr>INTERVENTIONS</vt:lpstr>
      <vt:lpstr>INTERVENTIONS</vt:lpstr>
      <vt:lpstr>INTERVENTIONS</vt:lpstr>
      <vt:lpstr>RECOMMENDATIONS</vt:lpstr>
      <vt:lpstr>CONCLUSION</vt:lpstr>
      <vt:lpstr>REFERENCES</vt:lpstr>
      <vt:lpstr>REFERENCES CONT’D</vt:lpstr>
      <vt:lpstr>REFERENCES CONT’D</vt:lpstr>
      <vt:lpstr>REFERENCES CONT’D</vt:lpstr>
      <vt:lpstr>REFERENCES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TEGA</dc:creator>
  <cp:lastModifiedBy>TEGA</cp:lastModifiedBy>
  <cp:revision>160</cp:revision>
  <dcterms:created xsi:type="dcterms:W3CDTF">2025-07-23T00:59:00Z</dcterms:created>
  <dcterms:modified xsi:type="dcterms:W3CDTF">2026-04-22T07:49:24Z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8C424EDA0F5349BF99CE394E7807E294_13</vt:lpwstr>
  </property>
  <property fmtid="{D5CDD505-2E9C-101B-9397-08002B2CF9AE}" pid="3" name="KSOProductBuildVer">
    <vt:lpwstr>1033-12.2.0.23197</vt:lpwstr>
  </property>
</Properties>
</file>