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sldIdLst>
    <p:sldId id="256" r:id="rId2"/>
    <p:sldId id="276" r:id="rId3"/>
    <p:sldId id="277" r:id="rId4"/>
    <p:sldId id="257" r:id="rId5"/>
    <p:sldId id="259" r:id="rId6"/>
    <p:sldId id="260" r:id="rId7"/>
    <p:sldId id="278" r:id="rId8"/>
    <p:sldId id="261" r:id="rId9"/>
    <p:sldId id="262" r:id="rId10"/>
    <p:sldId id="263" r:id="rId11"/>
    <p:sldId id="265" r:id="rId12"/>
    <p:sldId id="266" r:id="rId13"/>
    <p:sldId id="264" r:id="rId14"/>
    <p:sldId id="267" r:id="rId15"/>
    <p:sldId id="268" r:id="rId16"/>
    <p:sldId id="272" r:id="rId17"/>
    <p:sldId id="273" r:id="rId18"/>
    <p:sldId id="275" r:id="rId19"/>
    <p:sldId id="269" r:id="rId20"/>
    <p:sldId id="274" r:id="rId21"/>
    <p:sldId id="271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37F62-50C9-4F25-9AA7-D5E846F00BD8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6A3363F-D7C2-456F-AA56-0373F5CA5B02}">
      <dgm:prSet/>
      <dgm:spPr/>
      <dgm:t>
        <a:bodyPr/>
        <a:lstStyle/>
        <a:p>
          <a:r>
            <a:rPr lang="en-US" b="1"/>
            <a:t>Type 1 Diabetes Mellitus (T1DM):</a:t>
          </a:r>
          <a:endParaRPr lang="en-US"/>
        </a:p>
      </dgm:t>
    </dgm:pt>
    <dgm:pt modelId="{1853E7AE-EEC9-4CAB-9E11-D0F2999CDDCA}" type="parTrans" cxnId="{045BF38B-B992-4164-BD82-456996BDED55}">
      <dgm:prSet/>
      <dgm:spPr/>
      <dgm:t>
        <a:bodyPr/>
        <a:lstStyle/>
        <a:p>
          <a:endParaRPr lang="en-US"/>
        </a:p>
      </dgm:t>
    </dgm:pt>
    <dgm:pt modelId="{B6EE6622-8487-40B3-AC78-842917ADBE51}" type="sibTrans" cxnId="{045BF38B-B992-4164-BD82-456996BDED55}">
      <dgm:prSet/>
      <dgm:spPr/>
      <dgm:t>
        <a:bodyPr/>
        <a:lstStyle/>
        <a:p>
          <a:endParaRPr lang="en-US"/>
        </a:p>
      </dgm:t>
    </dgm:pt>
    <dgm:pt modelId="{6E12EF91-017C-4753-A673-9F91C14C359A}">
      <dgm:prSet custT="1"/>
      <dgm:spPr/>
      <dgm:t>
        <a:bodyPr/>
        <a:lstStyle/>
        <a:p>
          <a:r>
            <a:rPr lang="en-US" sz="1600" dirty="0"/>
            <a:t>Autoimmune destruction of pancreatic β-cells → absolute insulin deficiency.</a:t>
          </a:r>
        </a:p>
      </dgm:t>
    </dgm:pt>
    <dgm:pt modelId="{A05F6688-A932-44D8-A6B8-F122E32D8183}" type="parTrans" cxnId="{FA46E8F1-081A-460C-91FC-097C137DCCD8}">
      <dgm:prSet/>
      <dgm:spPr/>
      <dgm:t>
        <a:bodyPr/>
        <a:lstStyle/>
        <a:p>
          <a:endParaRPr lang="en-US"/>
        </a:p>
      </dgm:t>
    </dgm:pt>
    <dgm:pt modelId="{643D05ED-8FFD-41CB-ADA6-F25B70075635}" type="sibTrans" cxnId="{FA46E8F1-081A-460C-91FC-097C137DCCD8}">
      <dgm:prSet/>
      <dgm:spPr/>
      <dgm:t>
        <a:bodyPr/>
        <a:lstStyle/>
        <a:p>
          <a:endParaRPr lang="en-US"/>
        </a:p>
      </dgm:t>
    </dgm:pt>
    <dgm:pt modelId="{11F83D58-2412-47C9-A65B-7AAD7554A447}">
      <dgm:prSet custT="1"/>
      <dgm:spPr/>
      <dgm:t>
        <a:bodyPr/>
        <a:lstStyle/>
        <a:p>
          <a:r>
            <a:rPr lang="en-US" sz="1600" dirty="0"/>
            <a:t>Usually occurs in childhood or adolescence.</a:t>
          </a:r>
        </a:p>
      </dgm:t>
    </dgm:pt>
    <dgm:pt modelId="{F368FBB6-EE8E-44E6-91D6-1EDB02B81F0D}" type="parTrans" cxnId="{A9B93B48-7628-432F-8DBA-809D8A7B2DA5}">
      <dgm:prSet/>
      <dgm:spPr/>
      <dgm:t>
        <a:bodyPr/>
        <a:lstStyle/>
        <a:p>
          <a:endParaRPr lang="en-US"/>
        </a:p>
      </dgm:t>
    </dgm:pt>
    <dgm:pt modelId="{5061D4AC-2450-4204-939A-3987F9A80034}" type="sibTrans" cxnId="{A9B93B48-7628-432F-8DBA-809D8A7B2DA5}">
      <dgm:prSet/>
      <dgm:spPr/>
      <dgm:t>
        <a:bodyPr/>
        <a:lstStyle/>
        <a:p>
          <a:endParaRPr lang="en-US"/>
        </a:p>
      </dgm:t>
    </dgm:pt>
    <dgm:pt modelId="{BE02DA8E-521B-4C68-80CA-7F7176DCB19E}">
      <dgm:prSet custT="1"/>
      <dgm:spPr/>
      <dgm:t>
        <a:bodyPr/>
        <a:lstStyle/>
        <a:p>
          <a:r>
            <a:rPr lang="en-US" sz="1600"/>
            <a:t>Requires lifelong insulin therapy.</a:t>
          </a:r>
        </a:p>
      </dgm:t>
    </dgm:pt>
    <dgm:pt modelId="{11F2554D-8C3C-4A7C-89DF-AEC1100C7828}" type="parTrans" cxnId="{69105C54-D151-4C7A-AFC5-88FE71A02561}">
      <dgm:prSet/>
      <dgm:spPr/>
      <dgm:t>
        <a:bodyPr/>
        <a:lstStyle/>
        <a:p>
          <a:endParaRPr lang="en-US"/>
        </a:p>
      </dgm:t>
    </dgm:pt>
    <dgm:pt modelId="{58288E81-A494-4F17-9752-9145788C3D10}" type="sibTrans" cxnId="{69105C54-D151-4C7A-AFC5-88FE71A02561}">
      <dgm:prSet/>
      <dgm:spPr/>
      <dgm:t>
        <a:bodyPr/>
        <a:lstStyle/>
        <a:p>
          <a:endParaRPr lang="en-US"/>
        </a:p>
      </dgm:t>
    </dgm:pt>
    <dgm:pt modelId="{64272DCD-9B0F-4FEC-9C69-B703BD81972E}">
      <dgm:prSet custT="1"/>
      <dgm:spPr/>
      <dgm:t>
        <a:bodyPr/>
        <a:lstStyle/>
        <a:p>
          <a:r>
            <a:rPr lang="en-US" sz="1600" dirty="0"/>
            <a:t>Sudden onset with symptoms such as polyuria (excessive urine production), polydipsia (excessive thirst), polyphagia (excessive appetite), and weight loss.</a:t>
          </a:r>
        </a:p>
      </dgm:t>
    </dgm:pt>
    <dgm:pt modelId="{F75539D8-A852-4309-A6F2-2FC89DE9E69A}" type="parTrans" cxnId="{160B3B59-D04E-45AF-984C-4D531497BA55}">
      <dgm:prSet/>
      <dgm:spPr/>
      <dgm:t>
        <a:bodyPr/>
        <a:lstStyle/>
        <a:p>
          <a:endParaRPr lang="en-US"/>
        </a:p>
      </dgm:t>
    </dgm:pt>
    <dgm:pt modelId="{8A26A01B-FDB4-4F2A-BC4A-16EDF44EA251}" type="sibTrans" cxnId="{160B3B59-D04E-45AF-984C-4D531497BA55}">
      <dgm:prSet/>
      <dgm:spPr/>
      <dgm:t>
        <a:bodyPr/>
        <a:lstStyle/>
        <a:p>
          <a:endParaRPr lang="en-US"/>
        </a:p>
      </dgm:t>
    </dgm:pt>
    <dgm:pt modelId="{7420C420-88EA-43A2-B849-A6BA7DCBD43F}">
      <dgm:prSet/>
      <dgm:spPr/>
      <dgm:t>
        <a:bodyPr/>
        <a:lstStyle/>
        <a:p>
          <a:r>
            <a:rPr lang="en-US" b="1"/>
            <a:t>Type 2 Diabetes Mellitus (T2DM):</a:t>
          </a:r>
          <a:endParaRPr lang="en-US"/>
        </a:p>
      </dgm:t>
    </dgm:pt>
    <dgm:pt modelId="{5E983BE0-463C-4FC5-8687-D2113EECD616}" type="parTrans" cxnId="{05EAAC95-7D0B-46AA-B811-2A9FAEF65FF5}">
      <dgm:prSet/>
      <dgm:spPr/>
      <dgm:t>
        <a:bodyPr/>
        <a:lstStyle/>
        <a:p>
          <a:endParaRPr lang="en-US"/>
        </a:p>
      </dgm:t>
    </dgm:pt>
    <dgm:pt modelId="{0F2E7E8C-1341-45D9-B6BF-D48E6AF6F00E}" type="sibTrans" cxnId="{05EAAC95-7D0B-46AA-B811-2A9FAEF65FF5}">
      <dgm:prSet/>
      <dgm:spPr/>
      <dgm:t>
        <a:bodyPr/>
        <a:lstStyle/>
        <a:p>
          <a:endParaRPr lang="en-US"/>
        </a:p>
      </dgm:t>
    </dgm:pt>
    <dgm:pt modelId="{B8EED6DD-6F4D-44A6-9AE3-FC50CF0C058B}">
      <dgm:prSet custT="1"/>
      <dgm:spPr/>
      <dgm:t>
        <a:bodyPr/>
        <a:lstStyle/>
        <a:p>
          <a:r>
            <a:rPr lang="en-US" sz="1600"/>
            <a:t>Characterized by insulin resistance and relative insulin deficiency.</a:t>
          </a:r>
        </a:p>
      </dgm:t>
    </dgm:pt>
    <dgm:pt modelId="{E616E145-7623-49DE-935F-E861237BC111}" type="parTrans" cxnId="{1E7A82CB-532F-4915-8421-93948FA6D380}">
      <dgm:prSet/>
      <dgm:spPr/>
      <dgm:t>
        <a:bodyPr/>
        <a:lstStyle/>
        <a:p>
          <a:endParaRPr lang="en-US"/>
        </a:p>
      </dgm:t>
    </dgm:pt>
    <dgm:pt modelId="{0256DE80-0380-47C8-91E9-1B80CBC2A8B2}" type="sibTrans" cxnId="{1E7A82CB-532F-4915-8421-93948FA6D380}">
      <dgm:prSet/>
      <dgm:spPr/>
      <dgm:t>
        <a:bodyPr/>
        <a:lstStyle/>
        <a:p>
          <a:endParaRPr lang="en-US"/>
        </a:p>
      </dgm:t>
    </dgm:pt>
    <dgm:pt modelId="{4953971A-E631-4D34-9F32-C1EB937E42FA}">
      <dgm:prSet custT="1"/>
      <dgm:spPr/>
      <dgm:t>
        <a:bodyPr/>
        <a:lstStyle/>
        <a:p>
          <a:r>
            <a:rPr lang="en-US" sz="1600" dirty="0"/>
            <a:t>Commonly associated with obesity, sedentary lifestyle, and poor diet.</a:t>
          </a:r>
        </a:p>
      </dgm:t>
    </dgm:pt>
    <dgm:pt modelId="{A33006FE-1DE5-409A-86CB-598ABF52E650}" type="parTrans" cxnId="{D7670643-98E6-46AE-89B3-4F1940C69BF9}">
      <dgm:prSet/>
      <dgm:spPr/>
      <dgm:t>
        <a:bodyPr/>
        <a:lstStyle/>
        <a:p>
          <a:endParaRPr lang="en-US"/>
        </a:p>
      </dgm:t>
    </dgm:pt>
    <dgm:pt modelId="{43DCF976-6765-448B-B904-C2CABEE79B23}" type="sibTrans" cxnId="{D7670643-98E6-46AE-89B3-4F1940C69BF9}">
      <dgm:prSet/>
      <dgm:spPr/>
      <dgm:t>
        <a:bodyPr/>
        <a:lstStyle/>
        <a:p>
          <a:endParaRPr lang="en-US"/>
        </a:p>
      </dgm:t>
    </dgm:pt>
    <dgm:pt modelId="{A1697BD4-EBD7-4478-AAE9-78B22F821D6E}">
      <dgm:prSet custT="1"/>
      <dgm:spPr/>
      <dgm:t>
        <a:bodyPr/>
        <a:lstStyle/>
        <a:p>
          <a:r>
            <a:rPr lang="en-US" sz="1600"/>
            <a:t>Accounts for about 90–95% of all diabetes cases worldwide.</a:t>
          </a:r>
        </a:p>
      </dgm:t>
    </dgm:pt>
    <dgm:pt modelId="{D273A646-0317-4D72-B55D-FE384147D566}" type="parTrans" cxnId="{79E32543-208A-4AEE-B93E-D939556D5220}">
      <dgm:prSet/>
      <dgm:spPr/>
      <dgm:t>
        <a:bodyPr/>
        <a:lstStyle/>
        <a:p>
          <a:endParaRPr lang="en-US"/>
        </a:p>
      </dgm:t>
    </dgm:pt>
    <dgm:pt modelId="{ED6BF9E6-ECA8-4186-AE51-28EAEEAE5372}" type="sibTrans" cxnId="{79E32543-208A-4AEE-B93E-D939556D5220}">
      <dgm:prSet/>
      <dgm:spPr/>
      <dgm:t>
        <a:bodyPr/>
        <a:lstStyle/>
        <a:p>
          <a:endParaRPr lang="en-US"/>
        </a:p>
      </dgm:t>
    </dgm:pt>
    <dgm:pt modelId="{D11E5228-C63E-455F-8E9E-BCDEACEB9A1A}">
      <dgm:prSet custT="1"/>
      <dgm:spPr/>
      <dgm:t>
        <a:bodyPr/>
        <a:lstStyle/>
        <a:p>
          <a:r>
            <a:rPr lang="en-US" sz="1600" dirty="0"/>
            <a:t>Can be managed through lifestyle modification, oral hypoglycemics, and sometimes insulin.</a:t>
          </a:r>
        </a:p>
      </dgm:t>
    </dgm:pt>
    <dgm:pt modelId="{A9463F10-E3C4-4956-9A01-D1F65A677B5B}" type="parTrans" cxnId="{4C80095F-126A-4CB5-AA04-E4CA6E3F268F}">
      <dgm:prSet/>
      <dgm:spPr/>
      <dgm:t>
        <a:bodyPr/>
        <a:lstStyle/>
        <a:p>
          <a:endParaRPr lang="en-US"/>
        </a:p>
      </dgm:t>
    </dgm:pt>
    <dgm:pt modelId="{AA725873-402D-4096-832E-BA7E216143F5}" type="sibTrans" cxnId="{4C80095F-126A-4CB5-AA04-E4CA6E3F268F}">
      <dgm:prSet/>
      <dgm:spPr/>
      <dgm:t>
        <a:bodyPr/>
        <a:lstStyle/>
        <a:p>
          <a:endParaRPr lang="en-US"/>
        </a:p>
      </dgm:t>
    </dgm:pt>
    <dgm:pt modelId="{5E227E3B-654B-401F-8E15-CD3C413DB6EA}">
      <dgm:prSet/>
      <dgm:spPr/>
      <dgm:t>
        <a:bodyPr/>
        <a:lstStyle/>
        <a:p>
          <a:r>
            <a:rPr lang="en-US" b="1"/>
            <a:t>Gestational Diabetes Mellitus (GDM):</a:t>
          </a:r>
          <a:endParaRPr lang="en-US"/>
        </a:p>
      </dgm:t>
    </dgm:pt>
    <dgm:pt modelId="{4F4314DA-BB9D-435D-91E1-4035EB8C8C0E}" type="parTrans" cxnId="{A95C9A05-AB0C-4D7D-A272-D0BA318B3393}">
      <dgm:prSet/>
      <dgm:spPr/>
      <dgm:t>
        <a:bodyPr/>
        <a:lstStyle/>
        <a:p>
          <a:endParaRPr lang="en-US"/>
        </a:p>
      </dgm:t>
    </dgm:pt>
    <dgm:pt modelId="{8653C7F3-BB7F-4A04-A4E6-B637C7A567EE}" type="sibTrans" cxnId="{A95C9A05-AB0C-4D7D-A272-D0BA318B3393}">
      <dgm:prSet/>
      <dgm:spPr/>
      <dgm:t>
        <a:bodyPr/>
        <a:lstStyle/>
        <a:p>
          <a:endParaRPr lang="en-US"/>
        </a:p>
      </dgm:t>
    </dgm:pt>
    <dgm:pt modelId="{9BA037FD-10CC-4368-AC56-58727EE28EB0}">
      <dgm:prSet custT="1"/>
      <dgm:spPr/>
      <dgm:t>
        <a:bodyPr/>
        <a:lstStyle/>
        <a:p>
          <a:r>
            <a:rPr lang="en-US" sz="1600" dirty="0"/>
            <a:t>Develops during pregnancy due to hormonal changes leading to insulin resistance.</a:t>
          </a:r>
        </a:p>
      </dgm:t>
    </dgm:pt>
    <dgm:pt modelId="{06073382-5E2A-4A0C-AA7C-01664D05D8CA}" type="parTrans" cxnId="{468FD773-35B1-46C8-BA63-F7D3F10701DF}">
      <dgm:prSet/>
      <dgm:spPr/>
      <dgm:t>
        <a:bodyPr/>
        <a:lstStyle/>
        <a:p>
          <a:endParaRPr lang="en-US"/>
        </a:p>
      </dgm:t>
    </dgm:pt>
    <dgm:pt modelId="{410A8ED7-3B01-4BA4-95AE-FA6C76DEAA94}" type="sibTrans" cxnId="{468FD773-35B1-46C8-BA63-F7D3F10701DF}">
      <dgm:prSet/>
      <dgm:spPr/>
      <dgm:t>
        <a:bodyPr/>
        <a:lstStyle/>
        <a:p>
          <a:endParaRPr lang="en-US"/>
        </a:p>
      </dgm:t>
    </dgm:pt>
    <dgm:pt modelId="{6ED9E1D5-25BF-4ECF-AD7C-95A1FA726116}">
      <dgm:prSet custT="1"/>
      <dgm:spPr/>
      <dgm:t>
        <a:bodyPr/>
        <a:lstStyle/>
        <a:p>
          <a:r>
            <a:rPr lang="en-US" sz="1600" dirty="0"/>
            <a:t>Usually resolves after delivery but increases lifetime risk of Type 2 diabetes.</a:t>
          </a:r>
        </a:p>
      </dgm:t>
    </dgm:pt>
    <dgm:pt modelId="{1514DEF1-B502-426F-B642-78F939FA72A0}" type="parTrans" cxnId="{7368EFA1-3D9D-409A-8828-1576C91A1D66}">
      <dgm:prSet/>
      <dgm:spPr/>
      <dgm:t>
        <a:bodyPr/>
        <a:lstStyle/>
        <a:p>
          <a:endParaRPr lang="en-US"/>
        </a:p>
      </dgm:t>
    </dgm:pt>
    <dgm:pt modelId="{5CA661F8-E910-48FE-9B8B-BC8E5A301AD6}" type="sibTrans" cxnId="{7368EFA1-3D9D-409A-8828-1576C91A1D66}">
      <dgm:prSet/>
      <dgm:spPr/>
      <dgm:t>
        <a:bodyPr/>
        <a:lstStyle/>
        <a:p>
          <a:endParaRPr lang="en-US"/>
        </a:p>
      </dgm:t>
    </dgm:pt>
    <dgm:pt modelId="{56BA97EC-BB05-45BE-B28E-19D6D8933AB7}" type="pres">
      <dgm:prSet presAssocID="{B5D37F62-50C9-4F25-9AA7-D5E846F00B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12E8E3C-89A6-417C-A6EF-9B6FA427EEBF}" type="pres">
      <dgm:prSet presAssocID="{26A3363F-D7C2-456F-AA56-0373F5CA5B02}" presName="composite" presStyleCnt="0"/>
      <dgm:spPr/>
    </dgm:pt>
    <dgm:pt modelId="{BB739747-2C7A-48FC-B60F-0FFBC020F952}" type="pres">
      <dgm:prSet presAssocID="{26A3363F-D7C2-456F-AA56-0373F5CA5B02}" presName="parTx" presStyleLbl="alignNode1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0C10AAE-58E8-4054-B403-9E439B943228}" type="pres">
      <dgm:prSet presAssocID="{26A3363F-D7C2-456F-AA56-0373F5CA5B02}" presName="desTx" presStyleLbl="alignAccFollowNode1" presStyleIdx="0" presStyleCnt="3" custScaleY="95616" custLinFactNeighborY="2723">
        <dgm:presLayoutVars/>
      </dgm:prSet>
      <dgm:spPr/>
      <dgm:t>
        <a:bodyPr/>
        <a:lstStyle/>
        <a:p>
          <a:endParaRPr lang="en-US"/>
        </a:p>
      </dgm:t>
    </dgm:pt>
    <dgm:pt modelId="{DEF5AD23-A604-481E-9E9A-6CA26892C199}" type="pres">
      <dgm:prSet presAssocID="{B6EE6622-8487-40B3-AC78-842917ADBE51}" presName="space" presStyleCnt="0"/>
      <dgm:spPr/>
    </dgm:pt>
    <dgm:pt modelId="{964C8F82-7A1E-475B-905B-9737EC734857}" type="pres">
      <dgm:prSet presAssocID="{7420C420-88EA-43A2-B849-A6BA7DCBD43F}" presName="composite" presStyleCnt="0"/>
      <dgm:spPr/>
    </dgm:pt>
    <dgm:pt modelId="{BB444E42-1C05-488B-8BF2-42109F3195D1}" type="pres">
      <dgm:prSet presAssocID="{7420C420-88EA-43A2-B849-A6BA7DCBD43F}" presName="parTx" presStyleLbl="alignNode1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6A0470F-0D1E-4802-89C6-C5C12E4979E1}" type="pres">
      <dgm:prSet presAssocID="{7420C420-88EA-43A2-B849-A6BA7DCBD43F}" presName="desTx" presStyleLbl="alignAccFollowNode1" presStyleIdx="1" presStyleCnt="3">
        <dgm:presLayoutVars/>
      </dgm:prSet>
      <dgm:spPr/>
      <dgm:t>
        <a:bodyPr/>
        <a:lstStyle/>
        <a:p>
          <a:endParaRPr lang="en-US"/>
        </a:p>
      </dgm:t>
    </dgm:pt>
    <dgm:pt modelId="{E4DC14CC-AD33-4781-AC20-F604BC6202DD}" type="pres">
      <dgm:prSet presAssocID="{0F2E7E8C-1341-45D9-B6BF-D48E6AF6F00E}" presName="space" presStyleCnt="0"/>
      <dgm:spPr/>
    </dgm:pt>
    <dgm:pt modelId="{5E201F5D-720C-42AA-80EA-055D1A1C823A}" type="pres">
      <dgm:prSet presAssocID="{5E227E3B-654B-401F-8E15-CD3C413DB6EA}" presName="composite" presStyleCnt="0"/>
      <dgm:spPr/>
    </dgm:pt>
    <dgm:pt modelId="{D1AD8ACD-0521-4291-AE6B-DA8A44D0E267}" type="pres">
      <dgm:prSet presAssocID="{5E227E3B-654B-401F-8E15-CD3C413DB6EA}" presName="parTx" presStyleLbl="alignNode1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23ADE6A-4A96-4D52-972C-B6884C24348B}" type="pres">
      <dgm:prSet presAssocID="{5E227E3B-654B-401F-8E15-CD3C413DB6EA}" presName="desTx" presStyleLbl="alignAccFollowNode1" presStyleIdx="2" presStyleCnt="3">
        <dgm:presLayoutVars/>
      </dgm:prSet>
      <dgm:spPr/>
      <dgm:t>
        <a:bodyPr/>
        <a:lstStyle/>
        <a:p>
          <a:endParaRPr lang="en-US"/>
        </a:p>
      </dgm:t>
    </dgm:pt>
  </dgm:ptLst>
  <dgm:cxnLst>
    <dgm:cxn modelId="{A95C9A05-AB0C-4D7D-A272-D0BA318B3393}" srcId="{B5D37F62-50C9-4F25-9AA7-D5E846F00BD8}" destId="{5E227E3B-654B-401F-8E15-CD3C413DB6EA}" srcOrd="2" destOrd="0" parTransId="{4F4314DA-BB9D-435D-91E1-4035EB8C8C0E}" sibTransId="{8653C7F3-BB7F-4A04-A4E6-B637C7A567EE}"/>
    <dgm:cxn modelId="{41805712-7B61-4A6E-9EE0-16BF99D45087}" type="presOf" srcId="{64272DCD-9B0F-4FEC-9C69-B703BD81972E}" destId="{A0C10AAE-58E8-4054-B403-9E439B943228}" srcOrd="0" destOrd="3" presId="urn:microsoft.com/office/officeart/2016/7/layout/ChevronBlockProcess"/>
    <dgm:cxn modelId="{076FF167-1719-451E-8F66-A7F92557C2BB}" type="presOf" srcId="{26A3363F-D7C2-456F-AA56-0373F5CA5B02}" destId="{BB739747-2C7A-48FC-B60F-0FFBC020F952}" srcOrd="0" destOrd="0" presId="urn:microsoft.com/office/officeart/2016/7/layout/ChevronBlockProcess"/>
    <dgm:cxn modelId="{160B3B59-D04E-45AF-984C-4D531497BA55}" srcId="{26A3363F-D7C2-456F-AA56-0373F5CA5B02}" destId="{64272DCD-9B0F-4FEC-9C69-B703BD81972E}" srcOrd="3" destOrd="0" parTransId="{F75539D8-A852-4309-A6F2-2FC89DE9E69A}" sibTransId="{8A26A01B-FDB4-4F2A-BC4A-16EDF44EA251}"/>
    <dgm:cxn modelId="{2B669C2E-4527-4B70-99CF-2EBF00A180CA}" type="presOf" srcId="{B5D37F62-50C9-4F25-9AA7-D5E846F00BD8}" destId="{56BA97EC-BB05-45BE-B28E-19D6D8933AB7}" srcOrd="0" destOrd="0" presId="urn:microsoft.com/office/officeart/2016/7/layout/ChevronBlockProcess"/>
    <dgm:cxn modelId="{05EAAC95-7D0B-46AA-B811-2A9FAEF65FF5}" srcId="{B5D37F62-50C9-4F25-9AA7-D5E846F00BD8}" destId="{7420C420-88EA-43A2-B849-A6BA7DCBD43F}" srcOrd="1" destOrd="0" parTransId="{5E983BE0-463C-4FC5-8687-D2113EECD616}" sibTransId="{0F2E7E8C-1341-45D9-B6BF-D48E6AF6F00E}"/>
    <dgm:cxn modelId="{E31346B1-C063-44D0-98F7-CCB01FE03209}" type="presOf" srcId="{9BA037FD-10CC-4368-AC56-58727EE28EB0}" destId="{523ADE6A-4A96-4D52-972C-B6884C24348B}" srcOrd="0" destOrd="0" presId="urn:microsoft.com/office/officeart/2016/7/layout/ChevronBlockProcess"/>
    <dgm:cxn modelId="{0131E49E-BAD1-46ED-93F1-56B6AC820155}" type="presOf" srcId="{7420C420-88EA-43A2-B849-A6BA7DCBD43F}" destId="{BB444E42-1C05-488B-8BF2-42109F3195D1}" srcOrd="0" destOrd="0" presId="urn:microsoft.com/office/officeart/2016/7/layout/ChevronBlockProcess"/>
    <dgm:cxn modelId="{1E7A82CB-532F-4915-8421-93948FA6D380}" srcId="{7420C420-88EA-43A2-B849-A6BA7DCBD43F}" destId="{B8EED6DD-6F4D-44A6-9AE3-FC50CF0C058B}" srcOrd="0" destOrd="0" parTransId="{E616E145-7623-49DE-935F-E861237BC111}" sibTransId="{0256DE80-0380-47C8-91E9-1B80CBC2A8B2}"/>
    <dgm:cxn modelId="{79E32543-208A-4AEE-B93E-D939556D5220}" srcId="{7420C420-88EA-43A2-B849-A6BA7DCBD43F}" destId="{A1697BD4-EBD7-4478-AAE9-78B22F821D6E}" srcOrd="2" destOrd="0" parTransId="{D273A646-0317-4D72-B55D-FE384147D566}" sibTransId="{ED6BF9E6-ECA8-4186-AE51-28EAEEAE5372}"/>
    <dgm:cxn modelId="{CED46AD7-EA18-48A8-B7DF-F5FC961403BA}" type="presOf" srcId="{4953971A-E631-4D34-9F32-C1EB937E42FA}" destId="{D6A0470F-0D1E-4802-89C6-C5C12E4979E1}" srcOrd="0" destOrd="1" presId="urn:microsoft.com/office/officeart/2016/7/layout/ChevronBlockProcess"/>
    <dgm:cxn modelId="{C79EDF5E-6059-4D46-9D7A-112629A43B80}" type="presOf" srcId="{6ED9E1D5-25BF-4ECF-AD7C-95A1FA726116}" destId="{523ADE6A-4A96-4D52-972C-B6884C24348B}" srcOrd="0" destOrd="1" presId="urn:microsoft.com/office/officeart/2016/7/layout/ChevronBlockProcess"/>
    <dgm:cxn modelId="{C19AB949-416F-45D4-BE61-0FC5CFB98A76}" type="presOf" srcId="{6E12EF91-017C-4753-A673-9F91C14C359A}" destId="{A0C10AAE-58E8-4054-B403-9E439B943228}" srcOrd="0" destOrd="0" presId="urn:microsoft.com/office/officeart/2016/7/layout/ChevronBlockProcess"/>
    <dgm:cxn modelId="{4C80095F-126A-4CB5-AA04-E4CA6E3F268F}" srcId="{7420C420-88EA-43A2-B849-A6BA7DCBD43F}" destId="{D11E5228-C63E-455F-8E9E-BCDEACEB9A1A}" srcOrd="3" destOrd="0" parTransId="{A9463F10-E3C4-4956-9A01-D1F65A677B5B}" sibTransId="{AA725873-402D-4096-832E-BA7E216143F5}"/>
    <dgm:cxn modelId="{69105C54-D151-4C7A-AFC5-88FE71A02561}" srcId="{26A3363F-D7C2-456F-AA56-0373F5CA5B02}" destId="{BE02DA8E-521B-4C68-80CA-7F7176DCB19E}" srcOrd="2" destOrd="0" parTransId="{11F2554D-8C3C-4A7C-89DF-AEC1100C7828}" sibTransId="{58288E81-A494-4F17-9752-9145788C3D10}"/>
    <dgm:cxn modelId="{03821D94-23F4-428B-852B-3A02F527014C}" type="presOf" srcId="{11F83D58-2412-47C9-A65B-7AAD7554A447}" destId="{A0C10AAE-58E8-4054-B403-9E439B943228}" srcOrd="0" destOrd="1" presId="urn:microsoft.com/office/officeart/2016/7/layout/ChevronBlockProcess"/>
    <dgm:cxn modelId="{045BF38B-B992-4164-BD82-456996BDED55}" srcId="{B5D37F62-50C9-4F25-9AA7-D5E846F00BD8}" destId="{26A3363F-D7C2-456F-AA56-0373F5CA5B02}" srcOrd="0" destOrd="0" parTransId="{1853E7AE-EEC9-4CAB-9E11-D0F2999CDDCA}" sibTransId="{B6EE6622-8487-40B3-AC78-842917ADBE51}"/>
    <dgm:cxn modelId="{A9B93B48-7628-432F-8DBA-809D8A7B2DA5}" srcId="{26A3363F-D7C2-456F-AA56-0373F5CA5B02}" destId="{11F83D58-2412-47C9-A65B-7AAD7554A447}" srcOrd="1" destOrd="0" parTransId="{F368FBB6-EE8E-44E6-91D6-1EDB02B81F0D}" sibTransId="{5061D4AC-2450-4204-939A-3987F9A80034}"/>
    <dgm:cxn modelId="{526919E6-81DB-4928-92EE-4720540B5412}" type="presOf" srcId="{B8EED6DD-6F4D-44A6-9AE3-FC50CF0C058B}" destId="{D6A0470F-0D1E-4802-89C6-C5C12E4979E1}" srcOrd="0" destOrd="0" presId="urn:microsoft.com/office/officeart/2016/7/layout/ChevronBlockProcess"/>
    <dgm:cxn modelId="{FA46E8F1-081A-460C-91FC-097C137DCCD8}" srcId="{26A3363F-D7C2-456F-AA56-0373F5CA5B02}" destId="{6E12EF91-017C-4753-A673-9F91C14C359A}" srcOrd="0" destOrd="0" parTransId="{A05F6688-A932-44D8-A6B8-F122E32D8183}" sibTransId="{643D05ED-8FFD-41CB-ADA6-F25B70075635}"/>
    <dgm:cxn modelId="{0D018918-878E-48FB-B879-0870DFA8816F}" type="presOf" srcId="{A1697BD4-EBD7-4478-AAE9-78B22F821D6E}" destId="{D6A0470F-0D1E-4802-89C6-C5C12E4979E1}" srcOrd="0" destOrd="2" presId="urn:microsoft.com/office/officeart/2016/7/layout/ChevronBlockProcess"/>
    <dgm:cxn modelId="{D7670643-98E6-46AE-89B3-4F1940C69BF9}" srcId="{7420C420-88EA-43A2-B849-A6BA7DCBD43F}" destId="{4953971A-E631-4D34-9F32-C1EB937E42FA}" srcOrd="1" destOrd="0" parTransId="{A33006FE-1DE5-409A-86CB-598ABF52E650}" sibTransId="{43DCF976-6765-448B-B904-C2CABEE79B23}"/>
    <dgm:cxn modelId="{8CEDCA0D-1BAD-43B0-A4F3-2F0D23F99F17}" type="presOf" srcId="{BE02DA8E-521B-4C68-80CA-7F7176DCB19E}" destId="{A0C10AAE-58E8-4054-B403-9E439B943228}" srcOrd="0" destOrd="2" presId="urn:microsoft.com/office/officeart/2016/7/layout/ChevronBlockProcess"/>
    <dgm:cxn modelId="{7368EFA1-3D9D-409A-8828-1576C91A1D66}" srcId="{5E227E3B-654B-401F-8E15-CD3C413DB6EA}" destId="{6ED9E1D5-25BF-4ECF-AD7C-95A1FA726116}" srcOrd="1" destOrd="0" parTransId="{1514DEF1-B502-426F-B642-78F939FA72A0}" sibTransId="{5CA661F8-E910-48FE-9B8B-BC8E5A301AD6}"/>
    <dgm:cxn modelId="{BC504F31-F646-4737-8B15-9B527A9685E9}" type="presOf" srcId="{D11E5228-C63E-455F-8E9E-BCDEACEB9A1A}" destId="{D6A0470F-0D1E-4802-89C6-C5C12E4979E1}" srcOrd="0" destOrd="3" presId="urn:microsoft.com/office/officeart/2016/7/layout/ChevronBlockProcess"/>
    <dgm:cxn modelId="{468FD773-35B1-46C8-BA63-F7D3F10701DF}" srcId="{5E227E3B-654B-401F-8E15-CD3C413DB6EA}" destId="{9BA037FD-10CC-4368-AC56-58727EE28EB0}" srcOrd="0" destOrd="0" parTransId="{06073382-5E2A-4A0C-AA7C-01664D05D8CA}" sibTransId="{410A8ED7-3B01-4BA4-95AE-FA6C76DEAA94}"/>
    <dgm:cxn modelId="{E33C429E-9B64-492F-BBE2-67FE19557439}" type="presOf" srcId="{5E227E3B-654B-401F-8E15-CD3C413DB6EA}" destId="{D1AD8ACD-0521-4291-AE6B-DA8A44D0E267}" srcOrd="0" destOrd="0" presId="urn:microsoft.com/office/officeart/2016/7/layout/ChevronBlockProcess"/>
    <dgm:cxn modelId="{67AE9486-48D3-4CA0-9DCB-1AEC0BDF2F3A}" type="presParOf" srcId="{56BA97EC-BB05-45BE-B28E-19D6D8933AB7}" destId="{B12E8E3C-89A6-417C-A6EF-9B6FA427EEBF}" srcOrd="0" destOrd="0" presId="urn:microsoft.com/office/officeart/2016/7/layout/ChevronBlockProcess"/>
    <dgm:cxn modelId="{EF657897-62A4-4AA9-9F31-B07F0A2DAAF0}" type="presParOf" srcId="{B12E8E3C-89A6-417C-A6EF-9B6FA427EEBF}" destId="{BB739747-2C7A-48FC-B60F-0FFBC020F952}" srcOrd="0" destOrd="0" presId="urn:microsoft.com/office/officeart/2016/7/layout/ChevronBlockProcess"/>
    <dgm:cxn modelId="{BADD754F-5B7F-4314-AB2B-7FF0E25A7F21}" type="presParOf" srcId="{B12E8E3C-89A6-417C-A6EF-9B6FA427EEBF}" destId="{A0C10AAE-58E8-4054-B403-9E439B943228}" srcOrd="1" destOrd="0" presId="urn:microsoft.com/office/officeart/2016/7/layout/ChevronBlockProcess"/>
    <dgm:cxn modelId="{854480F8-B9AB-44C2-8AB3-FEBC221B8264}" type="presParOf" srcId="{56BA97EC-BB05-45BE-B28E-19D6D8933AB7}" destId="{DEF5AD23-A604-481E-9E9A-6CA26892C199}" srcOrd="1" destOrd="0" presId="urn:microsoft.com/office/officeart/2016/7/layout/ChevronBlockProcess"/>
    <dgm:cxn modelId="{C359699C-4CA9-4E03-AD19-64BABA6A0558}" type="presParOf" srcId="{56BA97EC-BB05-45BE-B28E-19D6D8933AB7}" destId="{964C8F82-7A1E-475B-905B-9737EC734857}" srcOrd="2" destOrd="0" presId="urn:microsoft.com/office/officeart/2016/7/layout/ChevronBlockProcess"/>
    <dgm:cxn modelId="{0701F91E-6AA6-419D-A829-7180AC676FC6}" type="presParOf" srcId="{964C8F82-7A1E-475B-905B-9737EC734857}" destId="{BB444E42-1C05-488B-8BF2-42109F3195D1}" srcOrd="0" destOrd="0" presId="urn:microsoft.com/office/officeart/2016/7/layout/ChevronBlockProcess"/>
    <dgm:cxn modelId="{B19C547D-C652-4186-9429-1CEFDD4983C7}" type="presParOf" srcId="{964C8F82-7A1E-475B-905B-9737EC734857}" destId="{D6A0470F-0D1E-4802-89C6-C5C12E4979E1}" srcOrd="1" destOrd="0" presId="urn:microsoft.com/office/officeart/2016/7/layout/ChevronBlockProcess"/>
    <dgm:cxn modelId="{E44C8F6D-7006-4869-A916-248E564863E1}" type="presParOf" srcId="{56BA97EC-BB05-45BE-B28E-19D6D8933AB7}" destId="{E4DC14CC-AD33-4781-AC20-F604BC6202DD}" srcOrd="3" destOrd="0" presId="urn:microsoft.com/office/officeart/2016/7/layout/ChevronBlockProcess"/>
    <dgm:cxn modelId="{7671D780-7AC3-461D-A213-7135894A4FAB}" type="presParOf" srcId="{56BA97EC-BB05-45BE-B28E-19D6D8933AB7}" destId="{5E201F5D-720C-42AA-80EA-055D1A1C823A}" srcOrd="4" destOrd="0" presId="urn:microsoft.com/office/officeart/2016/7/layout/ChevronBlockProcess"/>
    <dgm:cxn modelId="{EF120952-AA17-4432-BB11-D388BBDD49F0}" type="presParOf" srcId="{5E201F5D-720C-42AA-80EA-055D1A1C823A}" destId="{D1AD8ACD-0521-4291-AE6B-DA8A44D0E267}" srcOrd="0" destOrd="0" presId="urn:microsoft.com/office/officeart/2016/7/layout/ChevronBlockProcess"/>
    <dgm:cxn modelId="{A92923FD-4D00-44D2-87BC-A55C814A3AA8}" type="presParOf" srcId="{5E201F5D-720C-42AA-80EA-055D1A1C823A}" destId="{523ADE6A-4A96-4D52-972C-B6884C24348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B0B3C6-129F-469C-9A7F-956DE8B39D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A8597E-14E3-4514-BF3D-3DA28A8D3238}">
      <dgm:prSet/>
      <dgm:spPr/>
      <dgm:t>
        <a:bodyPr/>
        <a:lstStyle/>
        <a:p>
          <a:r>
            <a:rPr lang="en-US" b="1"/>
            <a:t>Non-Modifiable Factors:</a:t>
          </a:r>
          <a:endParaRPr lang="en-US"/>
        </a:p>
      </dgm:t>
    </dgm:pt>
    <dgm:pt modelId="{4034369D-0A08-4510-90F8-90399CA706A5}" type="parTrans" cxnId="{47618326-EDB2-4437-89A4-8FDB0193795C}">
      <dgm:prSet/>
      <dgm:spPr/>
      <dgm:t>
        <a:bodyPr/>
        <a:lstStyle/>
        <a:p>
          <a:endParaRPr lang="en-US"/>
        </a:p>
      </dgm:t>
    </dgm:pt>
    <dgm:pt modelId="{EE224E44-C52B-46E7-97EF-CF8EF79ECE63}" type="sibTrans" cxnId="{47618326-EDB2-4437-89A4-8FDB0193795C}">
      <dgm:prSet/>
      <dgm:spPr/>
      <dgm:t>
        <a:bodyPr/>
        <a:lstStyle/>
        <a:p>
          <a:endParaRPr lang="en-US"/>
        </a:p>
      </dgm:t>
    </dgm:pt>
    <dgm:pt modelId="{13266398-2334-41AC-A628-55F3F5E2EA6D}">
      <dgm:prSet/>
      <dgm:spPr/>
      <dgm:t>
        <a:bodyPr/>
        <a:lstStyle/>
        <a:p>
          <a:r>
            <a:rPr lang="en-US" b="1" dirty="0"/>
            <a:t>Family History:</a:t>
          </a:r>
          <a:r>
            <a:rPr lang="en-US" dirty="0"/>
            <a:t> Genetic predisposition increases risk.</a:t>
          </a:r>
        </a:p>
      </dgm:t>
    </dgm:pt>
    <dgm:pt modelId="{2F16B79D-0105-4D7E-9AE6-3D0957DE055F}" type="parTrans" cxnId="{B203B40F-B12C-4A4F-852E-716E341970CF}">
      <dgm:prSet/>
      <dgm:spPr/>
      <dgm:t>
        <a:bodyPr/>
        <a:lstStyle/>
        <a:p>
          <a:endParaRPr lang="en-US"/>
        </a:p>
      </dgm:t>
    </dgm:pt>
    <dgm:pt modelId="{7ECDC22F-B545-4448-ACBC-F4FA7C1DF44F}" type="sibTrans" cxnId="{B203B40F-B12C-4A4F-852E-716E341970CF}">
      <dgm:prSet/>
      <dgm:spPr/>
      <dgm:t>
        <a:bodyPr/>
        <a:lstStyle/>
        <a:p>
          <a:endParaRPr lang="en-US"/>
        </a:p>
      </dgm:t>
    </dgm:pt>
    <dgm:pt modelId="{6A474E21-7A16-4651-9DA0-A2FB8625A117}">
      <dgm:prSet/>
      <dgm:spPr/>
      <dgm:t>
        <a:bodyPr/>
        <a:lstStyle/>
        <a:p>
          <a:r>
            <a:rPr lang="en-US" b="1"/>
            <a:t>Age:</a:t>
          </a:r>
          <a:r>
            <a:rPr lang="en-US"/>
            <a:t> Risk increases after 45 years.</a:t>
          </a:r>
        </a:p>
      </dgm:t>
    </dgm:pt>
    <dgm:pt modelId="{2E830348-3231-4DD2-B764-8BF5DF86E1B7}" type="parTrans" cxnId="{678A0C78-FF74-4AF8-B7C9-41A7E799DA07}">
      <dgm:prSet/>
      <dgm:spPr/>
      <dgm:t>
        <a:bodyPr/>
        <a:lstStyle/>
        <a:p>
          <a:endParaRPr lang="en-US"/>
        </a:p>
      </dgm:t>
    </dgm:pt>
    <dgm:pt modelId="{40148A00-697E-4002-A926-8424D583523A}" type="sibTrans" cxnId="{678A0C78-FF74-4AF8-B7C9-41A7E799DA07}">
      <dgm:prSet/>
      <dgm:spPr/>
      <dgm:t>
        <a:bodyPr/>
        <a:lstStyle/>
        <a:p>
          <a:endParaRPr lang="en-US"/>
        </a:p>
      </dgm:t>
    </dgm:pt>
    <dgm:pt modelId="{98059B60-9393-472E-A678-FA76FCDA0495}">
      <dgm:prSet/>
      <dgm:spPr/>
      <dgm:t>
        <a:bodyPr/>
        <a:lstStyle/>
        <a:p>
          <a:r>
            <a:rPr lang="en-US" b="1"/>
            <a:t>Ethnicity:</a:t>
          </a:r>
          <a:r>
            <a:rPr lang="en-US"/>
            <a:t> Black African, African Caribbean and South Asian at higher risk.</a:t>
          </a:r>
        </a:p>
      </dgm:t>
    </dgm:pt>
    <dgm:pt modelId="{7FC6270A-9A2E-41DE-9E9B-59EA77661AAE}" type="parTrans" cxnId="{A2FE166E-3D38-45F1-BE6F-53A2782F269E}">
      <dgm:prSet/>
      <dgm:spPr/>
      <dgm:t>
        <a:bodyPr/>
        <a:lstStyle/>
        <a:p>
          <a:endParaRPr lang="en-US"/>
        </a:p>
      </dgm:t>
    </dgm:pt>
    <dgm:pt modelId="{03E496FC-387E-4988-9D00-78DBE2C92F05}" type="sibTrans" cxnId="{A2FE166E-3D38-45F1-BE6F-53A2782F269E}">
      <dgm:prSet/>
      <dgm:spPr/>
      <dgm:t>
        <a:bodyPr/>
        <a:lstStyle/>
        <a:p>
          <a:endParaRPr lang="en-US"/>
        </a:p>
      </dgm:t>
    </dgm:pt>
    <dgm:pt modelId="{15C87A33-20D4-4AED-8BE6-E963CFAC5730}">
      <dgm:prSet/>
      <dgm:spPr/>
      <dgm:t>
        <a:bodyPr/>
        <a:lstStyle/>
        <a:p>
          <a:r>
            <a:rPr lang="en-US" b="1"/>
            <a:t>History of GDM:</a:t>
          </a:r>
          <a:r>
            <a:rPr lang="en-US"/>
            <a:t> Women with previous gestational diabetes are at higher risk later in life.</a:t>
          </a:r>
        </a:p>
      </dgm:t>
    </dgm:pt>
    <dgm:pt modelId="{AFEE5790-E5B2-4670-B6CB-8998E4B1FD59}" type="parTrans" cxnId="{80CEF00C-FD89-44C2-A970-83F1241D4EA4}">
      <dgm:prSet/>
      <dgm:spPr/>
      <dgm:t>
        <a:bodyPr/>
        <a:lstStyle/>
        <a:p>
          <a:endParaRPr lang="en-US"/>
        </a:p>
      </dgm:t>
    </dgm:pt>
    <dgm:pt modelId="{9D488D94-3C41-41B2-A5D9-CAD276D08E5E}" type="sibTrans" cxnId="{80CEF00C-FD89-44C2-A970-83F1241D4EA4}">
      <dgm:prSet/>
      <dgm:spPr/>
      <dgm:t>
        <a:bodyPr/>
        <a:lstStyle/>
        <a:p>
          <a:endParaRPr lang="en-US"/>
        </a:p>
      </dgm:t>
    </dgm:pt>
    <dgm:pt modelId="{170BC280-C8E7-45B0-A675-F0A48B2DA925}">
      <dgm:prSet/>
      <dgm:spPr/>
      <dgm:t>
        <a:bodyPr/>
        <a:lstStyle/>
        <a:p>
          <a:r>
            <a:rPr lang="en-US" b="1"/>
            <a:t>Modifiable Factors:</a:t>
          </a:r>
          <a:endParaRPr lang="en-US"/>
        </a:p>
      </dgm:t>
    </dgm:pt>
    <dgm:pt modelId="{3B8594B3-4B16-4982-8E25-D6FFF88AD5B1}" type="parTrans" cxnId="{9148DD49-565C-4007-AD21-3A820BC74220}">
      <dgm:prSet/>
      <dgm:spPr/>
      <dgm:t>
        <a:bodyPr/>
        <a:lstStyle/>
        <a:p>
          <a:endParaRPr lang="en-US"/>
        </a:p>
      </dgm:t>
    </dgm:pt>
    <dgm:pt modelId="{91E6F552-9A97-458A-BD13-A0703C3B9DC6}" type="sibTrans" cxnId="{9148DD49-565C-4007-AD21-3A820BC74220}">
      <dgm:prSet/>
      <dgm:spPr/>
      <dgm:t>
        <a:bodyPr/>
        <a:lstStyle/>
        <a:p>
          <a:endParaRPr lang="en-US"/>
        </a:p>
      </dgm:t>
    </dgm:pt>
    <dgm:pt modelId="{7CDF7F5D-1DB7-436B-B0F4-E49C201910EA}">
      <dgm:prSet/>
      <dgm:spPr/>
      <dgm:t>
        <a:bodyPr/>
        <a:lstStyle/>
        <a:p>
          <a:r>
            <a:rPr lang="en-US" b="1"/>
            <a:t>Obesity and Overweight:</a:t>
          </a:r>
          <a:r>
            <a:rPr lang="en-US"/>
            <a:t> Especially central obesity (abdominal fat).</a:t>
          </a:r>
        </a:p>
      </dgm:t>
    </dgm:pt>
    <dgm:pt modelId="{B6BB171D-6244-4F27-BAA7-EAA96426EFF3}" type="parTrans" cxnId="{97983482-4C25-45A4-8BF7-D5EE3D658C5C}">
      <dgm:prSet/>
      <dgm:spPr/>
      <dgm:t>
        <a:bodyPr/>
        <a:lstStyle/>
        <a:p>
          <a:endParaRPr lang="en-US"/>
        </a:p>
      </dgm:t>
    </dgm:pt>
    <dgm:pt modelId="{C07453D8-AD0E-465E-A706-80FEFDCE72AC}" type="sibTrans" cxnId="{97983482-4C25-45A4-8BF7-D5EE3D658C5C}">
      <dgm:prSet/>
      <dgm:spPr/>
      <dgm:t>
        <a:bodyPr/>
        <a:lstStyle/>
        <a:p>
          <a:endParaRPr lang="en-US"/>
        </a:p>
      </dgm:t>
    </dgm:pt>
    <dgm:pt modelId="{BD248F59-D027-46D4-AE81-7B27E9C2072B}">
      <dgm:prSet/>
      <dgm:spPr/>
      <dgm:t>
        <a:bodyPr/>
        <a:lstStyle/>
        <a:p>
          <a:r>
            <a:rPr lang="en-US" b="1"/>
            <a:t>Unhealthy Diet:</a:t>
          </a:r>
          <a:r>
            <a:rPr lang="en-US"/>
            <a:t> High intake of refined sugars, saturated fats, and processed foods.</a:t>
          </a:r>
        </a:p>
      </dgm:t>
    </dgm:pt>
    <dgm:pt modelId="{99DAA0A7-14DB-4FF9-88DE-ED3DEBBED90F}" type="parTrans" cxnId="{2D9F14AC-18AD-4F51-9B42-7451005F4212}">
      <dgm:prSet/>
      <dgm:spPr/>
      <dgm:t>
        <a:bodyPr/>
        <a:lstStyle/>
        <a:p>
          <a:endParaRPr lang="en-US"/>
        </a:p>
      </dgm:t>
    </dgm:pt>
    <dgm:pt modelId="{EE025D84-47E7-412F-AA04-B9C2FDE7A01D}" type="sibTrans" cxnId="{2D9F14AC-18AD-4F51-9B42-7451005F4212}">
      <dgm:prSet/>
      <dgm:spPr/>
      <dgm:t>
        <a:bodyPr/>
        <a:lstStyle/>
        <a:p>
          <a:endParaRPr lang="en-US"/>
        </a:p>
      </dgm:t>
    </dgm:pt>
    <dgm:pt modelId="{10FF5B90-B90B-4542-A16C-67B83EE5EF80}">
      <dgm:prSet/>
      <dgm:spPr/>
      <dgm:t>
        <a:bodyPr/>
        <a:lstStyle/>
        <a:p>
          <a:r>
            <a:rPr lang="en-US" b="1"/>
            <a:t>Physical Inactivity:</a:t>
          </a:r>
          <a:r>
            <a:rPr lang="en-US"/>
            <a:t> Sedentary lifestyle decreases insulin sensitivity.</a:t>
          </a:r>
        </a:p>
      </dgm:t>
    </dgm:pt>
    <dgm:pt modelId="{9C184BDC-B408-4F81-91E9-622EEAC9010E}" type="parTrans" cxnId="{5DF79801-916B-4976-9FC8-B89D5778469A}">
      <dgm:prSet/>
      <dgm:spPr/>
      <dgm:t>
        <a:bodyPr/>
        <a:lstStyle/>
        <a:p>
          <a:endParaRPr lang="en-US"/>
        </a:p>
      </dgm:t>
    </dgm:pt>
    <dgm:pt modelId="{58A87005-8C20-484E-82E0-BEADAC3A5B06}" type="sibTrans" cxnId="{5DF79801-916B-4976-9FC8-B89D5778469A}">
      <dgm:prSet/>
      <dgm:spPr/>
      <dgm:t>
        <a:bodyPr/>
        <a:lstStyle/>
        <a:p>
          <a:endParaRPr lang="en-US"/>
        </a:p>
      </dgm:t>
    </dgm:pt>
    <dgm:pt modelId="{D9D022D2-A140-439A-A91A-C028ACB5CD9D}">
      <dgm:prSet/>
      <dgm:spPr/>
      <dgm:t>
        <a:bodyPr/>
        <a:lstStyle/>
        <a:p>
          <a:r>
            <a:rPr lang="en-US" b="1" dirty="0"/>
            <a:t>Smoking and Alcohol Use:</a:t>
          </a:r>
          <a:r>
            <a:rPr lang="en-US" dirty="0"/>
            <a:t> Increase insulin resistance.</a:t>
          </a:r>
        </a:p>
      </dgm:t>
    </dgm:pt>
    <dgm:pt modelId="{96DDB5E8-45FE-44F0-955F-DBAD93A30BA9}" type="parTrans" cxnId="{885EFE4D-EB11-4660-8781-2F2241F020A9}">
      <dgm:prSet/>
      <dgm:spPr/>
      <dgm:t>
        <a:bodyPr/>
        <a:lstStyle/>
        <a:p>
          <a:endParaRPr lang="en-US"/>
        </a:p>
      </dgm:t>
    </dgm:pt>
    <dgm:pt modelId="{AAD3E26E-B84A-427B-80E3-FD6BC51A0E18}" type="sibTrans" cxnId="{885EFE4D-EB11-4660-8781-2F2241F020A9}">
      <dgm:prSet/>
      <dgm:spPr/>
      <dgm:t>
        <a:bodyPr/>
        <a:lstStyle/>
        <a:p>
          <a:endParaRPr lang="en-US"/>
        </a:p>
      </dgm:t>
    </dgm:pt>
    <dgm:pt modelId="{571DB190-BEB1-4093-B6FE-6F28DBD44978}" type="pres">
      <dgm:prSet presAssocID="{06B0B3C6-129F-469C-9A7F-956DE8B39D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EC6A0-FADC-4ED0-83ED-BD0817D72EC2}" type="pres">
      <dgm:prSet presAssocID="{21A8597E-14E3-4514-BF3D-3DA28A8D3238}" presName="parentLin" presStyleCnt="0"/>
      <dgm:spPr/>
    </dgm:pt>
    <dgm:pt modelId="{92767CE6-A52E-47A3-BA07-3493B9184617}" type="pres">
      <dgm:prSet presAssocID="{21A8597E-14E3-4514-BF3D-3DA28A8D3238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AB12A9E-85CC-4DF9-A3EB-83DC1B20B4E5}" type="pres">
      <dgm:prSet presAssocID="{21A8597E-14E3-4514-BF3D-3DA28A8D323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15739-1981-4135-A117-F10EEA8EE617}" type="pres">
      <dgm:prSet presAssocID="{21A8597E-14E3-4514-BF3D-3DA28A8D3238}" presName="negativeSpace" presStyleCnt="0"/>
      <dgm:spPr/>
    </dgm:pt>
    <dgm:pt modelId="{01AFC45B-0CD7-44A5-8206-AD357B6CF637}" type="pres">
      <dgm:prSet presAssocID="{21A8597E-14E3-4514-BF3D-3DA28A8D3238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CA08F-6BDA-4915-9FAF-8009D8DF867B}" type="pres">
      <dgm:prSet presAssocID="{EE224E44-C52B-46E7-97EF-CF8EF79ECE63}" presName="spaceBetweenRectangles" presStyleCnt="0"/>
      <dgm:spPr/>
    </dgm:pt>
    <dgm:pt modelId="{1D13CF14-E5D4-4316-8B0A-9D760AE9763D}" type="pres">
      <dgm:prSet presAssocID="{170BC280-C8E7-45B0-A675-F0A48B2DA925}" presName="parentLin" presStyleCnt="0"/>
      <dgm:spPr/>
    </dgm:pt>
    <dgm:pt modelId="{DAD39FE2-6A2B-49AA-A5F7-8B509E7C528C}" type="pres">
      <dgm:prSet presAssocID="{170BC280-C8E7-45B0-A675-F0A48B2DA92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B0324A98-2189-413A-B7CE-62A85CF235C9}" type="pres">
      <dgm:prSet presAssocID="{170BC280-C8E7-45B0-A675-F0A48B2DA92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143D93-475A-473C-B610-9C09217A56DB}" type="pres">
      <dgm:prSet presAssocID="{170BC280-C8E7-45B0-A675-F0A48B2DA925}" presName="negativeSpace" presStyleCnt="0"/>
      <dgm:spPr/>
    </dgm:pt>
    <dgm:pt modelId="{3D536CFA-58AD-4738-8DCB-DC07BCDAA5D5}" type="pres">
      <dgm:prSet presAssocID="{170BC280-C8E7-45B0-A675-F0A48B2DA92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FE166E-3D38-45F1-BE6F-53A2782F269E}" srcId="{21A8597E-14E3-4514-BF3D-3DA28A8D3238}" destId="{98059B60-9393-472E-A678-FA76FCDA0495}" srcOrd="2" destOrd="0" parTransId="{7FC6270A-9A2E-41DE-9E9B-59EA77661AAE}" sibTransId="{03E496FC-387E-4988-9D00-78DBE2C92F05}"/>
    <dgm:cxn modelId="{4909DEB0-061C-4876-97CB-B9BEE48562F7}" type="presOf" srcId="{21A8597E-14E3-4514-BF3D-3DA28A8D3238}" destId="{5AB12A9E-85CC-4DF9-A3EB-83DC1B20B4E5}" srcOrd="1" destOrd="0" presId="urn:microsoft.com/office/officeart/2005/8/layout/list1"/>
    <dgm:cxn modelId="{EB2FB3F7-5511-4EB5-9F8E-A11C5B68907D}" type="presOf" srcId="{D9D022D2-A140-439A-A91A-C028ACB5CD9D}" destId="{3D536CFA-58AD-4738-8DCB-DC07BCDAA5D5}" srcOrd="0" destOrd="3" presId="urn:microsoft.com/office/officeart/2005/8/layout/list1"/>
    <dgm:cxn modelId="{7143F3DE-98C9-4440-9601-AA98D920612E}" type="presOf" srcId="{BD248F59-D027-46D4-AE81-7B27E9C2072B}" destId="{3D536CFA-58AD-4738-8DCB-DC07BCDAA5D5}" srcOrd="0" destOrd="1" presId="urn:microsoft.com/office/officeart/2005/8/layout/list1"/>
    <dgm:cxn modelId="{4D70D0F6-9322-43AD-ABF0-43BFA90F622C}" type="presOf" srcId="{6A474E21-7A16-4651-9DA0-A2FB8625A117}" destId="{01AFC45B-0CD7-44A5-8206-AD357B6CF637}" srcOrd="0" destOrd="1" presId="urn:microsoft.com/office/officeart/2005/8/layout/list1"/>
    <dgm:cxn modelId="{B203B40F-B12C-4A4F-852E-716E341970CF}" srcId="{21A8597E-14E3-4514-BF3D-3DA28A8D3238}" destId="{13266398-2334-41AC-A628-55F3F5E2EA6D}" srcOrd="0" destOrd="0" parTransId="{2F16B79D-0105-4D7E-9AE6-3D0957DE055F}" sibTransId="{7ECDC22F-B545-4448-ACBC-F4FA7C1DF44F}"/>
    <dgm:cxn modelId="{9148DD49-565C-4007-AD21-3A820BC74220}" srcId="{06B0B3C6-129F-469C-9A7F-956DE8B39D24}" destId="{170BC280-C8E7-45B0-A675-F0A48B2DA925}" srcOrd="1" destOrd="0" parTransId="{3B8594B3-4B16-4982-8E25-D6FFF88AD5B1}" sibTransId="{91E6F552-9A97-458A-BD13-A0703C3B9DC6}"/>
    <dgm:cxn modelId="{1545F42A-6B33-41DA-982F-CD8BF934FB60}" type="presOf" srcId="{98059B60-9393-472E-A678-FA76FCDA0495}" destId="{01AFC45B-0CD7-44A5-8206-AD357B6CF637}" srcOrd="0" destOrd="2" presId="urn:microsoft.com/office/officeart/2005/8/layout/list1"/>
    <dgm:cxn modelId="{90C24E6D-F70C-491A-AA5B-3F39AD56E47A}" type="presOf" srcId="{15C87A33-20D4-4AED-8BE6-E963CFAC5730}" destId="{01AFC45B-0CD7-44A5-8206-AD357B6CF637}" srcOrd="0" destOrd="3" presId="urn:microsoft.com/office/officeart/2005/8/layout/list1"/>
    <dgm:cxn modelId="{5D729B85-3A94-434E-94FB-2247790231B5}" type="presOf" srcId="{10FF5B90-B90B-4542-A16C-67B83EE5EF80}" destId="{3D536CFA-58AD-4738-8DCB-DC07BCDAA5D5}" srcOrd="0" destOrd="2" presId="urn:microsoft.com/office/officeart/2005/8/layout/list1"/>
    <dgm:cxn modelId="{8DE52F3A-F124-45F8-BADC-6330EAB768B2}" type="presOf" srcId="{7CDF7F5D-1DB7-436B-B0F4-E49C201910EA}" destId="{3D536CFA-58AD-4738-8DCB-DC07BCDAA5D5}" srcOrd="0" destOrd="0" presId="urn:microsoft.com/office/officeart/2005/8/layout/list1"/>
    <dgm:cxn modelId="{8921AAF2-6C7F-439A-A58F-37A50BAB2D9E}" type="presOf" srcId="{06B0B3C6-129F-469C-9A7F-956DE8B39D24}" destId="{571DB190-BEB1-4093-B6FE-6F28DBD44978}" srcOrd="0" destOrd="0" presId="urn:microsoft.com/office/officeart/2005/8/layout/list1"/>
    <dgm:cxn modelId="{885EFE4D-EB11-4660-8781-2F2241F020A9}" srcId="{170BC280-C8E7-45B0-A675-F0A48B2DA925}" destId="{D9D022D2-A140-439A-A91A-C028ACB5CD9D}" srcOrd="3" destOrd="0" parTransId="{96DDB5E8-45FE-44F0-955F-DBAD93A30BA9}" sibTransId="{AAD3E26E-B84A-427B-80E3-FD6BC51A0E18}"/>
    <dgm:cxn modelId="{80CEF00C-FD89-44C2-A970-83F1241D4EA4}" srcId="{21A8597E-14E3-4514-BF3D-3DA28A8D3238}" destId="{15C87A33-20D4-4AED-8BE6-E963CFAC5730}" srcOrd="3" destOrd="0" parTransId="{AFEE5790-E5B2-4670-B6CB-8998E4B1FD59}" sibTransId="{9D488D94-3C41-41B2-A5D9-CAD276D08E5E}"/>
    <dgm:cxn modelId="{2D9F14AC-18AD-4F51-9B42-7451005F4212}" srcId="{170BC280-C8E7-45B0-A675-F0A48B2DA925}" destId="{BD248F59-D027-46D4-AE81-7B27E9C2072B}" srcOrd="1" destOrd="0" parTransId="{99DAA0A7-14DB-4FF9-88DE-ED3DEBBED90F}" sibTransId="{EE025D84-47E7-412F-AA04-B9C2FDE7A01D}"/>
    <dgm:cxn modelId="{47618326-EDB2-4437-89A4-8FDB0193795C}" srcId="{06B0B3C6-129F-469C-9A7F-956DE8B39D24}" destId="{21A8597E-14E3-4514-BF3D-3DA28A8D3238}" srcOrd="0" destOrd="0" parTransId="{4034369D-0A08-4510-90F8-90399CA706A5}" sibTransId="{EE224E44-C52B-46E7-97EF-CF8EF79ECE63}"/>
    <dgm:cxn modelId="{5DF79801-916B-4976-9FC8-B89D5778469A}" srcId="{170BC280-C8E7-45B0-A675-F0A48B2DA925}" destId="{10FF5B90-B90B-4542-A16C-67B83EE5EF80}" srcOrd="2" destOrd="0" parTransId="{9C184BDC-B408-4F81-91E9-622EEAC9010E}" sibTransId="{58A87005-8C20-484E-82E0-BEADAC3A5B06}"/>
    <dgm:cxn modelId="{C76441BC-430D-479E-8BB1-7697208B5144}" type="presOf" srcId="{21A8597E-14E3-4514-BF3D-3DA28A8D3238}" destId="{92767CE6-A52E-47A3-BA07-3493B9184617}" srcOrd="0" destOrd="0" presId="urn:microsoft.com/office/officeart/2005/8/layout/list1"/>
    <dgm:cxn modelId="{97983482-4C25-45A4-8BF7-D5EE3D658C5C}" srcId="{170BC280-C8E7-45B0-A675-F0A48B2DA925}" destId="{7CDF7F5D-1DB7-436B-B0F4-E49C201910EA}" srcOrd="0" destOrd="0" parTransId="{B6BB171D-6244-4F27-BAA7-EAA96426EFF3}" sibTransId="{C07453D8-AD0E-465E-A706-80FEFDCE72AC}"/>
    <dgm:cxn modelId="{881500DE-B833-49A2-804D-68E4C198DB47}" type="presOf" srcId="{170BC280-C8E7-45B0-A675-F0A48B2DA925}" destId="{DAD39FE2-6A2B-49AA-A5F7-8B509E7C528C}" srcOrd="0" destOrd="0" presId="urn:microsoft.com/office/officeart/2005/8/layout/list1"/>
    <dgm:cxn modelId="{E586B694-A150-46C2-B424-2CA7E8B2430F}" type="presOf" srcId="{170BC280-C8E7-45B0-A675-F0A48B2DA925}" destId="{B0324A98-2189-413A-B7CE-62A85CF235C9}" srcOrd="1" destOrd="0" presId="urn:microsoft.com/office/officeart/2005/8/layout/list1"/>
    <dgm:cxn modelId="{7543CBD1-8868-4F36-A543-94246F01499F}" type="presOf" srcId="{13266398-2334-41AC-A628-55F3F5E2EA6D}" destId="{01AFC45B-0CD7-44A5-8206-AD357B6CF637}" srcOrd="0" destOrd="0" presId="urn:microsoft.com/office/officeart/2005/8/layout/list1"/>
    <dgm:cxn modelId="{678A0C78-FF74-4AF8-B7C9-41A7E799DA07}" srcId="{21A8597E-14E3-4514-BF3D-3DA28A8D3238}" destId="{6A474E21-7A16-4651-9DA0-A2FB8625A117}" srcOrd="1" destOrd="0" parTransId="{2E830348-3231-4DD2-B764-8BF5DF86E1B7}" sibTransId="{40148A00-697E-4002-A926-8424D583523A}"/>
    <dgm:cxn modelId="{915F5C1F-4A07-49B1-AA86-EFC627689DAC}" type="presParOf" srcId="{571DB190-BEB1-4093-B6FE-6F28DBD44978}" destId="{F20EC6A0-FADC-4ED0-83ED-BD0817D72EC2}" srcOrd="0" destOrd="0" presId="urn:microsoft.com/office/officeart/2005/8/layout/list1"/>
    <dgm:cxn modelId="{CB7C805B-78AD-4A46-A03C-5B427331BA7D}" type="presParOf" srcId="{F20EC6A0-FADC-4ED0-83ED-BD0817D72EC2}" destId="{92767CE6-A52E-47A3-BA07-3493B9184617}" srcOrd="0" destOrd="0" presId="urn:microsoft.com/office/officeart/2005/8/layout/list1"/>
    <dgm:cxn modelId="{A5F21E69-5269-46A0-A58A-8044A6F4840E}" type="presParOf" srcId="{F20EC6A0-FADC-4ED0-83ED-BD0817D72EC2}" destId="{5AB12A9E-85CC-4DF9-A3EB-83DC1B20B4E5}" srcOrd="1" destOrd="0" presId="urn:microsoft.com/office/officeart/2005/8/layout/list1"/>
    <dgm:cxn modelId="{B68304C0-4384-46F5-A6D3-3DE7BF54EEC5}" type="presParOf" srcId="{571DB190-BEB1-4093-B6FE-6F28DBD44978}" destId="{6F315739-1981-4135-A117-F10EEA8EE617}" srcOrd="1" destOrd="0" presId="urn:microsoft.com/office/officeart/2005/8/layout/list1"/>
    <dgm:cxn modelId="{21D1782A-B7B5-4FC0-93E5-2464CF91C946}" type="presParOf" srcId="{571DB190-BEB1-4093-B6FE-6F28DBD44978}" destId="{01AFC45B-0CD7-44A5-8206-AD357B6CF637}" srcOrd="2" destOrd="0" presId="urn:microsoft.com/office/officeart/2005/8/layout/list1"/>
    <dgm:cxn modelId="{85691372-854F-4EE1-B10F-3B159DFCEA83}" type="presParOf" srcId="{571DB190-BEB1-4093-B6FE-6F28DBD44978}" destId="{EAFCA08F-6BDA-4915-9FAF-8009D8DF867B}" srcOrd="3" destOrd="0" presId="urn:microsoft.com/office/officeart/2005/8/layout/list1"/>
    <dgm:cxn modelId="{7D3C7652-6703-4952-A443-B34D0E4B5E3B}" type="presParOf" srcId="{571DB190-BEB1-4093-B6FE-6F28DBD44978}" destId="{1D13CF14-E5D4-4316-8B0A-9D760AE9763D}" srcOrd="4" destOrd="0" presId="urn:microsoft.com/office/officeart/2005/8/layout/list1"/>
    <dgm:cxn modelId="{DFA1F556-8659-4CC6-8074-121331059F4E}" type="presParOf" srcId="{1D13CF14-E5D4-4316-8B0A-9D760AE9763D}" destId="{DAD39FE2-6A2B-49AA-A5F7-8B509E7C528C}" srcOrd="0" destOrd="0" presId="urn:microsoft.com/office/officeart/2005/8/layout/list1"/>
    <dgm:cxn modelId="{3C3D7B20-0E77-40DC-B74F-DB367A1EEA04}" type="presParOf" srcId="{1D13CF14-E5D4-4316-8B0A-9D760AE9763D}" destId="{B0324A98-2189-413A-B7CE-62A85CF235C9}" srcOrd="1" destOrd="0" presId="urn:microsoft.com/office/officeart/2005/8/layout/list1"/>
    <dgm:cxn modelId="{878E9D5E-2D30-4E88-A8E2-876940EAF891}" type="presParOf" srcId="{571DB190-BEB1-4093-B6FE-6F28DBD44978}" destId="{60143D93-475A-473C-B610-9C09217A56DB}" srcOrd="5" destOrd="0" presId="urn:microsoft.com/office/officeart/2005/8/layout/list1"/>
    <dgm:cxn modelId="{FFCA0CFD-A730-4626-B1B3-0FD4E6DA2AC9}" type="presParOf" srcId="{571DB190-BEB1-4093-B6FE-6F28DBD44978}" destId="{3D536CFA-58AD-4738-8DCB-DC07BCDAA5D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A46714-2396-4BE2-A65E-D3E24F3050A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D2BC73B-69E0-4E39-8EA5-588A5893A32E}">
      <dgm:prSet/>
      <dgm:spPr/>
      <dgm:t>
        <a:bodyPr/>
        <a:lstStyle/>
        <a:p>
          <a:r>
            <a:rPr lang="en-US" b="1"/>
            <a:t>Glycemic Index (GI) and Load (GL):</a:t>
          </a:r>
          <a:r>
            <a:rPr lang="en-US"/>
            <a:t/>
          </a:r>
          <a:br>
            <a:rPr lang="en-US"/>
          </a:br>
          <a:r>
            <a:rPr lang="en-US"/>
            <a:t>Prefer low-GI foods such as legumes, oats, and whole grains to reduce post-meal glucose spikes.</a:t>
          </a:r>
        </a:p>
      </dgm:t>
    </dgm:pt>
    <dgm:pt modelId="{04444720-72F8-45FD-A8C0-9431F0F2FA33}" type="parTrans" cxnId="{B582C58A-A4CA-4CCA-9742-C70F97DD0249}">
      <dgm:prSet/>
      <dgm:spPr/>
      <dgm:t>
        <a:bodyPr/>
        <a:lstStyle/>
        <a:p>
          <a:endParaRPr lang="en-US"/>
        </a:p>
      </dgm:t>
    </dgm:pt>
    <dgm:pt modelId="{08DB62EB-6054-46CE-808A-D7D45A92174C}" type="sibTrans" cxnId="{B582C58A-A4CA-4CCA-9742-C70F97DD0249}">
      <dgm:prSet/>
      <dgm:spPr/>
      <dgm:t>
        <a:bodyPr/>
        <a:lstStyle/>
        <a:p>
          <a:endParaRPr lang="en-US"/>
        </a:p>
      </dgm:t>
    </dgm:pt>
    <dgm:pt modelId="{3E72D3D6-74D0-4696-BD28-8E55DA4AE68C}">
      <dgm:prSet/>
      <dgm:spPr/>
      <dgm:t>
        <a:bodyPr/>
        <a:lstStyle/>
        <a:p>
          <a:r>
            <a:rPr lang="en-US" b="1" dirty="0"/>
            <a:t>Meal Frequency:</a:t>
          </a:r>
          <a:r>
            <a:rPr lang="en-US" dirty="0"/>
            <a:t/>
          </a:r>
          <a:br>
            <a:rPr lang="en-US" dirty="0"/>
          </a:br>
          <a:r>
            <a:rPr lang="en-US" dirty="0"/>
            <a:t>3 main meals and 1–2 healthy snacks per day help maintain steady blood glucose.</a:t>
          </a:r>
        </a:p>
      </dgm:t>
    </dgm:pt>
    <dgm:pt modelId="{C63D4558-D38B-4D6C-8191-A31EB1F913C4}" type="parTrans" cxnId="{00B0767B-F276-42E6-AFF8-9941B257697E}">
      <dgm:prSet/>
      <dgm:spPr/>
      <dgm:t>
        <a:bodyPr/>
        <a:lstStyle/>
        <a:p>
          <a:endParaRPr lang="en-US"/>
        </a:p>
      </dgm:t>
    </dgm:pt>
    <dgm:pt modelId="{A9538595-2ACC-451D-B428-9660BD28B544}" type="sibTrans" cxnId="{00B0767B-F276-42E6-AFF8-9941B257697E}">
      <dgm:prSet/>
      <dgm:spPr/>
      <dgm:t>
        <a:bodyPr/>
        <a:lstStyle/>
        <a:p>
          <a:endParaRPr lang="en-US"/>
        </a:p>
      </dgm:t>
    </dgm:pt>
    <dgm:pt modelId="{BE550A24-49A2-4E95-ACE6-F9A4633C78C1}">
      <dgm:prSet/>
      <dgm:spPr/>
      <dgm:t>
        <a:bodyPr/>
        <a:lstStyle/>
        <a:p>
          <a:r>
            <a:rPr lang="en-US" b="1"/>
            <a:t>Hydration:</a:t>
          </a:r>
          <a:r>
            <a:rPr lang="en-US"/>
            <a:t/>
          </a:r>
          <a:br>
            <a:rPr lang="en-US"/>
          </a:br>
          <a:r>
            <a:rPr lang="en-US"/>
            <a:t>Encourage adequate water intake; avoid sugary drinks.</a:t>
          </a:r>
        </a:p>
      </dgm:t>
    </dgm:pt>
    <dgm:pt modelId="{E2725FB8-E9B8-4B3C-9550-DD7126A1500E}" type="parTrans" cxnId="{A2083C53-F520-4476-90EC-B752978ED888}">
      <dgm:prSet/>
      <dgm:spPr/>
      <dgm:t>
        <a:bodyPr/>
        <a:lstStyle/>
        <a:p>
          <a:endParaRPr lang="en-US"/>
        </a:p>
      </dgm:t>
    </dgm:pt>
    <dgm:pt modelId="{E8F0E74F-2476-4E3D-B758-188791087798}" type="sibTrans" cxnId="{A2083C53-F520-4476-90EC-B752978ED888}">
      <dgm:prSet/>
      <dgm:spPr/>
      <dgm:t>
        <a:bodyPr/>
        <a:lstStyle/>
        <a:p>
          <a:endParaRPr lang="en-US"/>
        </a:p>
      </dgm:t>
    </dgm:pt>
    <dgm:pt modelId="{E22BEDD6-C9C5-4666-9FEA-EF5A6040E272}">
      <dgm:prSet/>
      <dgm:spPr/>
      <dgm:t>
        <a:bodyPr/>
        <a:lstStyle/>
        <a:p>
          <a:r>
            <a:rPr lang="en-US" b="1"/>
            <a:t>Cooking Methods:</a:t>
          </a:r>
          <a:r>
            <a:rPr lang="en-US"/>
            <a:t/>
          </a:r>
          <a:br>
            <a:rPr lang="en-US"/>
          </a:br>
          <a:r>
            <a:rPr lang="en-US"/>
            <a:t>Prefer boiling, grilling, or steaming over frying.</a:t>
          </a:r>
        </a:p>
      </dgm:t>
    </dgm:pt>
    <dgm:pt modelId="{55906EA0-BD1C-4FBB-B767-DFFD2B43A586}" type="parTrans" cxnId="{F75EE2EA-6899-4FA6-A5C7-5385AC274EAA}">
      <dgm:prSet/>
      <dgm:spPr/>
      <dgm:t>
        <a:bodyPr/>
        <a:lstStyle/>
        <a:p>
          <a:endParaRPr lang="en-US"/>
        </a:p>
      </dgm:t>
    </dgm:pt>
    <dgm:pt modelId="{0ED54023-4702-42CF-9F52-9803C5E6CBA7}" type="sibTrans" cxnId="{F75EE2EA-6899-4FA6-A5C7-5385AC274EAA}">
      <dgm:prSet/>
      <dgm:spPr/>
      <dgm:t>
        <a:bodyPr/>
        <a:lstStyle/>
        <a:p>
          <a:endParaRPr lang="en-US"/>
        </a:p>
      </dgm:t>
    </dgm:pt>
    <dgm:pt modelId="{12E5048A-C5DF-405A-8BB9-1A4664DA738E}">
      <dgm:prSet/>
      <dgm:spPr/>
      <dgm:t>
        <a:bodyPr/>
        <a:lstStyle/>
        <a:p>
          <a:r>
            <a:rPr lang="en-US" b="1"/>
            <a:t>Alcohol:</a:t>
          </a:r>
          <a:r>
            <a:rPr lang="en-US"/>
            <a:t/>
          </a:r>
          <a:br>
            <a:rPr lang="en-US"/>
          </a:br>
          <a:r>
            <a:rPr lang="en-US"/>
            <a:t>If taken, consume in moderation and always with food to avoid hypoglycemia.</a:t>
          </a:r>
        </a:p>
      </dgm:t>
    </dgm:pt>
    <dgm:pt modelId="{B544ECAC-9358-420C-8ED2-FE4476DCED77}" type="parTrans" cxnId="{A528A7B1-B69D-43F6-9E2D-7776534B4C8C}">
      <dgm:prSet/>
      <dgm:spPr/>
      <dgm:t>
        <a:bodyPr/>
        <a:lstStyle/>
        <a:p>
          <a:endParaRPr lang="en-US"/>
        </a:p>
      </dgm:t>
    </dgm:pt>
    <dgm:pt modelId="{3B247229-AB38-40E1-BFD3-DE8240A60B37}" type="sibTrans" cxnId="{A528A7B1-B69D-43F6-9E2D-7776534B4C8C}">
      <dgm:prSet/>
      <dgm:spPr/>
      <dgm:t>
        <a:bodyPr/>
        <a:lstStyle/>
        <a:p>
          <a:endParaRPr lang="en-US"/>
        </a:p>
      </dgm:t>
    </dgm:pt>
    <dgm:pt modelId="{D0EC1FD9-AD4C-4F00-8069-5A04ED1C8379}">
      <dgm:prSet/>
      <dgm:spPr/>
      <dgm:t>
        <a:bodyPr/>
        <a:lstStyle/>
        <a:p>
          <a:r>
            <a:rPr lang="en-US" b="1"/>
            <a:t>Sodium Intake:</a:t>
          </a:r>
          <a:r>
            <a:rPr lang="en-US"/>
            <a:t/>
          </a:r>
          <a:br>
            <a:rPr lang="en-US"/>
          </a:br>
          <a:r>
            <a:rPr lang="en-US"/>
            <a:t>Limit to less than 5 g (≈1 teaspoon) of salt daily to manage hypertension risk.</a:t>
          </a:r>
        </a:p>
      </dgm:t>
    </dgm:pt>
    <dgm:pt modelId="{FFE4D73F-57D9-40D4-9A23-9C5818E9BA04}" type="parTrans" cxnId="{F5561238-EB70-4EF3-B7F5-73218DA75190}">
      <dgm:prSet/>
      <dgm:spPr/>
      <dgm:t>
        <a:bodyPr/>
        <a:lstStyle/>
        <a:p>
          <a:endParaRPr lang="en-US"/>
        </a:p>
      </dgm:t>
    </dgm:pt>
    <dgm:pt modelId="{A0B20C8D-F038-4ED7-850A-045E9CBEDCFE}" type="sibTrans" cxnId="{F5561238-EB70-4EF3-B7F5-73218DA75190}">
      <dgm:prSet/>
      <dgm:spPr/>
      <dgm:t>
        <a:bodyPr/>
        <a:lstStyle/>
        <a:p>
          <a:endParaRPr lang="en-US"/>
        </a:p>
      </dgm:t>
    </dgm:pt>
    <dgm:pt modelId="{2679B606-B9F3-4B59-B82A-CF983FBA9CE9}" type="pres">
      <dgm:prSet presAssocID="{95A46714-2396-4BE2-A65E-D3E24F3050A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93EE15-E6D2-42AF-A805-2363200DFC31}" type="pres">
      <dgm:prSet presAssocID="{CD2BC73B-69E0-4E39-8EA5-588A5893A32E}" presName="thickLine" presStyleLbl="alignNode1" presStyleIdx="0" presStyleCnt="6"/>
      <dgm:spPr/>
    </dgm:pt>
    <dgm:pt modelId="{4B001355-1C35-4A05-8310-4410E59882B1}" type="pres">
      <dgm:prSet presAssocID="{CD2BC73B-69E0-4E39-8EA5-588A5893A32E}" presName="horz1" presStyleCnt="0"/>
      <dgm:spPr/>
    </dgm:pt>
    <dgm:pt modelId="{022E0F78-1F60-4688-A4EF-C2853EC95AA3}" type="pres">
      <dgm:prSet presAssocID="{CD2BC73B-69E0-4E39-8EA5-588A5893A32E}" presName="tx1" presStyleLbl="revTx" presStyleIdx="0" presStyleCnt="6"/>
      <dgm:spPr/>
      <dgm:t>
        <a:bodyPr/>
        <a:lstStyle/>
        <a:p>
          <a:endParaRPr lang="en-US"/>
        </a:p>
      </dgm:t>
    </dgm:pt>
    <dgm:pt modelId="{4B6B9D29-5C69-47E5-A3BE-DB0491FB4230}" type="pres">
      <dgm:prSet presAssocID="{CD2BC73B-69E0-4E39-8EA5-588A5893A32E}" presName="vert1" presStyleCnt="0"/>
      <dgm:spPr/>
    </dgm:pt>
    <dgm:pt modelId="{3157DC5B-4D74-40BD-B373-937FC62A0912}" type="pres">
      <dgm:prSet presAssocID="{3E72D3D6-74D0-4696-BD28-8E55DA4AE68C}" presName="thickLine" presStyleLbl="alignNode1" presStyleIdx="1" presStyleCnt="6"/>
      <dgm:spPr/>
    </dgm:pt>
    <dgm:pt modelId="{EB8611CE-BAA6-4B7D-921F-A6EF9C961992}" type="pres">
      <dgm:prSet presAssocID="{3E72D3D6-74D0-4696-BD28-8E55DA4AE68C}" presName="horz1" presStyleCnt="0"/>
      <dgm:spPr/>
    </dgm:pt>
    <dgm:pt modelId="{C19EAD56-5FAF-4CF7-817C-7C44D63FD115}" type="pres">
      <dgm:prSet presAssocID="{3E72D3D6-74D0-4696-BD28-8E55DA4AE68C}" presName="tx1" presStyleLbl="revTx" presStyleIdx="1" presStyleCnt="6"/>
      <dgm:spPr/>
      <dgm:t>
        <a:bodyPr/>
        <a:lstStyle/>
        <a:p>
          <a:endParaRPr lang="en-US"/>
        </a:p>
      </dgm:t>
    </dgm:pt>
    <dgm:pt modelId="{76DC3F3D-DF0A-4A28-BE6F-60E537E5822B}" type="pres">
      <dgm:prSet presAssocID="{3E72D3D6-74D0-4696-BD28-8E55DA4AE68C}" presName="vert1" presStyleCnt="0"/>
      <dgm:spPr/>
    </dgm:pt>
    <dgm:pt modelId="{B5D55D86-5E99-4267-B816-75A95BCA0B7F}" type="pres">
      <dgm:prSet presAssocID="{BE550A24-49A2-4E95-ACE6-F9A4633C78C1}" presName="thickLine" presStyleLbl="alignNode1" presStyleIdx="2" presStyleCnt="6"/>
      <dgm:spPr/>
    </dgm:pt>
    <dgm:pt modelId="{3D46BED2-89D7-4F47-8F67-D89D9014AEC1}" type="pres">
      <dgm:prSet presAssocID="{BE550A24-49A2-4E95-ACE6-F9A4633C78C1}" presName="horz1" presStyleCnt="0"/>
      <dgm:spPr/>
    </dgm:pt>
    <dgm:pt modelId="{5B5E9538-70F9-4FB9-84C0-DEAB70CAF71D}" type="pres">
      <dgm:prSet presAssocID="{BE550A24-49A2-4E95-ACE6-F9A4633C78C1}" presName="tx1" presStyleLbl="revTx" presStyleIdx="2" presStyleCnt="6"/>
      <dgm:spPr/>
      <dgm:t>
        <a:bodyPr/>
        <a:lstStyle/>
        <a:p>
          <a:endParaRPr lang="en-US"/>
        </a:p>
      </dgm:t>
    </dgm:pt>
    <dgm:pt modelId="{002E7662-2EE2-4F84-BC5C-386555AEB1F1}" type="pres">
      <dgm:prSet presAssocID="{BE550A24-49A2-4E95-ACE6-F9A4633C78C1}" presName="vert1" presStyleCnt="0"/>
      <dgm:spPr/>
    </dgm:pt>
    <dgm:pt modelId="{7C81028D-C2D3-4416-8DF1-4EBB08FE0867}" type="pres">
      <dgm:prSet presAssocID="{E22BEDD6-C9C5-4666-9FEA-EF5A6040E272}" presName="thickLine" presStyleLbl="alignNode1" presStyleIdx="3" presStyleCnt="6"/>
      <dgm:spPr/>
    </dgm:pt>
    <dgm:pt modelId="{629ABBBA-4B7E-4112-A710-E5990534BDD6}" type="pres">
      <dgm:prSet presAssocID="{E22BEDD6-C9C5-4666-9FEA-EF5A6040E272}" presName="horz1" presStyleCnt="0"/>
      <dgm:spPr/>
    </dgm:pt>
    <dgm:pt modelId="{7E1DC048-6B4D-4D0C-A849-38BE4C9D311B}" type="pres">
      <dgm:prSet presAssocID="{E22BEDD6-C9C5-4666-9FEA-EF5A6040E272}" presName="tx1" presStyleLbl="revTx" presStyleIdx="3" presStyleCnt="6"/>
      <dgm:spPr/>
      <dgm:t>
        <a:bodyPr/>
        <a:lstStyle/>
        <a:p>
          <a:endParaRPr lang="en-US"/>
        </a:p>
      </dgm:t>
    </dgm:pt>
    <dgm:pt modelId="{A44C3306-0255-4233-8ADB-1D3EE8660DB1}" type="pres">
      <dgm:prSet presAssocID="{E22BEDD6-C9C5-4666-9FEA-EF5A6040E272}" presName="vert1" presStyleCnt="0"/>
      <dgm:spPr/>
    </dgm:pt>
    <dgm:pt modelId="{79AD5359-AF6B-44E0-B0A7-D53A758C26FB}" type="pres">
      <dgm:prSet presAssocID="{12E5048A-C5DF-405A-8BB9-1A4664DA738E}" presName="thickLine" presStyleLbl="alignNode1" presStyleIdx="4" presStyleCnt="6"/>
      <dgm:spPr/>
    </dgm:pt>
    <dgm:pt modelId="{91E0EDF8-DAAC-4818-8C8A-3330BD260E6C}" type="pres">
      <dgm:prSet presAssocID="{12E5048A-C5DF-405A-8BB9-1A4664DA738E}" presName="horz1" presStyleCnt="0"/>
      <dgm:spPr/>
    </dgm:pt>
    <dgm:pt modelId="{264EFA36-2CDE-4C5D-82A3-3FEA93139AEF}" type="pres">
      <dgm:prSet presAssocID="{12E5048A-C5DF-405A-8BB9-1A4664DA738E}" presName="tx1" presStyleLbl="revTx" presStyleIdx="4" presStyleCnt="6"/>
      <dgm:spPr/>
      <dgm:t>
        <a:bodyPr/>
        <a:lstStyle/>
        <a:p>
          <a:endParaRPr lang="en-US"/>
        </a:p>
      </dgm:t>
    </dgm:pt>
    <dgm:pt modelId="{E1D02D30-2460-42CC-BC5B-264ADC0ABB4C}" type="pres">
      <dgm:prSet presAssocID="{12E5048A-C5DF-405A-8BB9-1A4664DA738E}" presName="vert1" presStyleCnt="0"/>
      <dgm:spPr/>
    </dgm:pt>
    <dgm:pt modelId="{BC53E7D0-530A-4812-8747-82F1B73D4F3D}" type="pres">
      <dgm:prSet presAssocID="{D0EC1FD9-AD4C-4F00-8069-5A04ED1C8379}" presName="thickLine" presStyleLbl="alignNode1" presStyleIdx="5" presStyleCnt="6"/>
      <dgm:spPr/>
    </dgm:pt>
    <dgm:pt modelId="{D054A951-1E5F-40F1-A779-281AF960E2CD}" type="pres">
      <dgm:prSet presAssocID="{D0EC1FD9-AD4C-4F00-8069-5A04ED1C8379}" presName="horz1" presStyleCnt="0"/>
      <dgm:spPr/>
    </dgm:pt>
    <dgm:pt modelId="{92273181-5D5F-4FFF-80EC-E8216C0B8FBF}" type="pres">
      <dgm:prSet presAssocID="{D0EC1FD9-AD4C-4F00-8069-5A04ED1C8379}" presName="tx1" presStyleLbl="revTx" presStyleIdx="5" presStyleCnt="6"/>
      <dgm:spPr/>
      <dgm:t>
        <a:bodyPr/>
        <a:lstStyle/>
        <a:p>
          <a:endParaRPr lang="en-US"/>
        </a:p>
      </dgm:t>
    </dgm:pt>
    <dgm:pt modelId="{79ED58B4-5B39-449E-A8D0-B42033C02581}" type="pres">
      <dgm:prSet presAssocID="{D0EC1FD9-AD4C-4F00-8069-5A04ED1C8379}" presName="vert1" presStyleCnt="0"/>
      <dgm:spPr/>
    </dgm:pt>
  </dgm:ptLst>
  <dgm:cxnLst>
    <dgm:cxn modelId="{C198B53E-087C-45AB-A207-D6A9D069A9F2}" type="presOf" srcId="{95A46714-2396-4BE2-A65E-D3E24F3050A8}" destId="{2679B606-B9F3-4B59-B82A-CF983FBA9CE9}" srcOrd="0" destOrd="0" presId="urn:microsoft.com/office/officeart/2008/layout/LinedList"/>
    <dgm:cxn modelId="{EA8E09B0-BFF8-42E2-A645-B52FB259D2E8}" type="presOf" srcId="{D0EC1FD9-AD4C-4F00-8069-5A04ED1C8379}" destId="{92273181-5D5F-4FFF-80EC-E8216C0B8FBF}" srcOrd="0" destOrd="0" presId="urn:microsoft.com/office/officeart/2008/layout/LinedList"/>
    <dgm:cxn modelId="{39DCB0CA-231E-4807-949D-A58A47A96093}" type="presOf" srcId="{E22BEDD6-C9C5-4666-9FEA-EF5A6040E272}" destId="{7E1DC048-6B4D-4D0C-A849-38BE4C9D311B}" srcOrd="0" destOrd="0" presId="urn:microsoft.com/office/officeart/2008/layout/LinedList"/>
    <dgm:cxn modelId="{A528A7B1-B69D-43F6-9E2D-7776534B4C8C}" srcId="{95A46714-2396-4BE2-A65E-D3E24F3050A8}" destId="{12E5048A-C5DF-405A-8BB9-1A4664DA738E}" srcOrd="4" destOrd="0" parTransId="{B544ECAC-9358-420C-8ED2-FE4476DCED77}" sibTransId="{3B247229-AB38-40E1-BFD3-DE8240A60B37}"/>
    <dgm:cxn modelId="{B582C58A-A4CA-4CCA-9742-C70F97DD0249}" srcId="{95A46714-2396-4BE2-A65E-D3E24F3050A8}" destId="{CD2BC73B-69E0-4E39-8EA5-588A5893A32E}" srcOrd="0" destOrd="0" parTransId="{04444720-72F8-45FD-A8C0-9431F0F2FA33}" sibTransId="{08DB62EB-6054-46CE-808A-D7D45A92174C}"/>
    <dgm:cxn modelId="{B1E31A16-F2CA-459E-9DDE-C151128CC508}" type="presOf" srcId="{CD2BC73B-69E0-4E39-8EA5-588A5893A32E}" destId="{022E0F78-1F60-4688-A4EF-C2853EC95AA3}" srcOrd="0" destOrd="0" presId="urn:microsoft.com/office/officeart/2008/layout/LinedList"/>
    <dgm:cxn modelId="{F75EE2EA-6899-4FA6-A5C7-5385AC274EAA}" srcId="{95A46714-2396-4BE2-A65E-D3E24F3050A8}" destId="{E22BEDD6-C9C5-4666-9FEA-EF5A6040E272}" srcOrd="3" destOrd="0" parTransId="{55906EA0-BD1C-4FBB-B767-DFFD2B43A586}" sibTransId="{0ED54023-4702-42CF-9F52-9803C5E6CBA7}"/>
    <dgm:cxn modelId="{A2083C53-F520-4476-90EC-B752978ED888}" srcId="{95A46714-2396-4BE2-A65E-D3E24F3050A8}" destId="{BE550A24-49A2-4E95-ACE6-F9A4633C78C1}" srcOrd="2" destOrd="0" parTransId="{E2725FB8-E9B8-4B3C-9550-DD7126A1500E}" sibTransId="{E8F0E74F-2476-4E3D-B758-188791087798}"/>
    <dgm:cxn modelId="{00B0767B-F276-42E6-AFF8-9941B257697E}" srcId="{95A46714-2396-4BE2-A65E-D3E24F3050A8}" destId="{3E72D3D6-74D0-4696-BD28-8E55DA4AE68C}" srcOrd="1" destOrd="0" parTransId="{C63D4558-D38B-4D6C-8191-A31EB1F913C4}" sibTransId="{A9538595-2ACC-451D-B428-9660BD28B544}"/>
    <dgm:cxn modelId="{52F58034-C75A-495C-AB31-B7D863B656DA}" type="presOf" srcId="{12E5048A-C5DF-405A-8BB9-1A4664DA738E}" destId="{264EFA36-2CDE-4C5D-82A3-3FEA93139AEF}" srcOrd="0" destOrd="0" presId="urn:microsoft.com/office/officeart/2008/layout/LinedList"/>
    <dgm:cxn modelId="{586B41E4-DD60-4039-A6ED-0320596E53A2}" type="presOf" srcId="{BE550A24-49A2-4E95-ACE6-F9A4633C78C1}" destId="{5B5E9538-70F9-4FB9-84C0-DEAB70CAF71D}" srcOrd="0" destOrd="0" presId="urn:microsoft.com/office/officeart/2008/layout/LinedList"/>
    <dgm:cxn modelId="{F5561238-EB70-4EF3-B7F5-73218DA75190}" srcId="{95A46714-2396-4BE2-A65E-D3E24F3050A8}" destId="{D0EC1FD9-AD4C-4F00-8069-5A04ED1C8379}" srcOrd="5" destOrd="0" parTransId="{FFE4D73F-57D9-40D4-9A23-9C5818E9BA04}" sibTransId="{A0B20C8D-F038-4ED7-850A-045E9CBEDCFE}"/>
    <dgm:cxn modelId="{B2B5EFBB-DD4A-4AC5-995F-68280D2414E0}" type="presOf" srcId="{3E72D3D6-74D0-4696-BD28-8E55DA4AE68C}" destId="{C19EAD56-5FAF-4CF7-817C-7C44D63FD115}" srcOrd="0" destOrd="0" presId="urn:microsoft.com/office/officeart/2008/layout/LinedList"/>
    <dgm:cxn modelId="{79A814BE-C589-4CC6-BF7C-572B5F086163}" type="presParOf" srcId="{2679B606-B9F3-4B59-B82A-CF983FBA9CE9}" destId="{D693EE15-E6D2-42AF-A805-2363200DFC31}" srcOrd="0" destOrd="0" presId="urn:microsoft.com/office/officeart/2008/layout/LinedList"/>
    <dgm:cxn modelId="{48C37362-F644-4DB3-9A74-F2C48145CF71}" type="presParOf" srcId="{2679B606-B9F3-4B59-B82A-CF983FBA9CE9}" destId="{4B001355-1C35-4A05-8310-4410E59882B1}" srcOrd="1" destOrd="0" presId="urn:microsoft.com/office/officeart/2008/layout/LinedList"/>
    <dgm:cxn modelId="{1DA472DD-9774-4F32-8DF8-23B159A44003}" type="presParOf" srcId="{4B001355-1C35-4A05-8310-4410E59882B1}" destId="{022E0F78-1F60-4688-A4EF-C2853EC95AA3}" srcOrd="0" destOrd="0" presId="urn:microsoft.com/office/officeart/2008/layout/LinedList"/>
    <dgm:cxn modelId="{AC673DCF-C220-4DE2-86F0-221BD2B042E5}" type="presParOf" srcId="{4B001355-1C35-4A05-8310-4410E59882B1}" destId="{4B6B9D29-5C69-47E5-A3BE-DB0491FB4230}" srcOrd="1" destOrd="0" presId="urn:microsoft.com/office/officeart/2008/layout/LinedList"/>
    <dgm:cxn modelId="{D75C06A5-FAB3-4466-8823-67E36249747B}" type="presParOf" srcId="{2679B606-B9F3-4B59-B82A-CF983FBA9CE9}" destId="{3157DC5B-4D74-40BD-B373-937FC62A0912}" srcOrd="2" destOrd="0" presId="urn:microsoft.com/office/officeart/2008/layout/LinedList"/>
    <dgm:cxn modelId="{59CE2317-6C89-4A83-8EA8-57D9949A80D6}" type="presParOf" srcId="{2679B606-B9F3-4B59-B82A-CF983FBA9CE9}" destId="{EB8611CE-BAA6-4B7D-921F-A6EF9C961992}" srcOrd="3" destOrd="0" presId="urn:microsoft.com/office/officeart/2008/layout/LinedList"/>
    <dgm:cxn modelId="{DFA2A1D6-E34C-48FE-9D15-B671CD49D0BF}" type="presParOf" srcId="{EB8611CE-BAA6-4B7D-921F-A6EF9C961992}" destId="{C19EAD56-5FAF-4CF7-817C-7C44D63FD115}" srcOrd="0" destOrd="0" presId="urn:microsoft.com/office/officeart/2008/layout/LinedList"/>
    <dgm:cxn modelId="{A6DE3E78-AB90-4953-A143-30501E27DA82}" type="presParOf" srcId="{EB8611CE-BAA6-4B7D-921F-A6EF9C961992}" destId="{76DC3F3D-DF0A-4A28-BE6F-60E537E5822B}" srcOrd="1" destOrd="0" presId="urn:microsoft.com/office/officeart/2008/layout/LinedList"/>
    <dgm:cxn modelId="{483AC0B7-08D8-4BFE-971D-3F6E8A1293B2}" type="presParOf" srcId="{2679B606-B9F3-4B59-B82A-CF983FBA9CE9}" destId="{B5D55D86-5E99-4267-B816-75A95BCA0B7F}" srcOrd="4" destOrd="0" presId="urn:microsoft.com/office/officeart/2008/layout/LinedList"/>
    <dgm:cxn modelId="{E38F0DD3-E5B5-434A-82CA-D4C1BBCFC2A1}" type="presParOf" srcId="{2679B606-B9F3-4B59-B82A-CF983FBA9CE9}" destId="{3D46BED2-89D7-4F47-8F67-D89D9014AEC1}" srcOrd="5" destOrd="0" presId="urn:microsoft.com/office/officeart/2008/layout/LinedList"/>
    <dgm:cxn modelId="{A82E117D-BB1A-4AE2-9F2D-4F5CDD92236E}" type="presParOf" srcId="{3D46BED2-89D7-4F47-8F67-D89D9014AEC1}" destId="{5B5E9538-70F9-4FB9-84C0-DEAB70CAF71D}" srcOrd="0" destOrd="0" presId="urn:microsoft.com/office/officeart/2008/layout/LinedList"/>
    <dgm:cxn modelId="{1DFA7B6B-EAD1-4640-803B-FDCCD9A97DEF}" type="presParOf" srcId="{3D46BED2-89D7-4F47-8F67-D89D9014AEC1}" destId="{002E7662-2EE2-4F84-BC5C-386555AEB1F1}" srcOrd="1" destOrd="0" presId="urn:microsoft.com/office/officeart/2008/layout/LinedList"/>
    <dgm:cxn modelId="{6E44F5CC-6931-4580-8020-1CEA201F6876}" type="presParOf" srcId="{2679B606-B9F3-4B59-B82A-CF983FBA9CE9}" destId="{7C81028D-C2D3-4416-8DF1-4EBB08FE0867}" srcOrd="6" destOrd="0" presId="urn:microsoft.com/office/officeart/2008/layout/LinedList"/>
    <dgm:cxn modelId="{3E594978-C553-40DF-AE66-B288B484DBDD}" type="presParOf" srcId="{2679B606-B9F3-4B59-B82A-CF983FBA9CE9}" destId="{629ABBBA-4B7E-4112-A710-E5990534BDD6}" srcOrd="7" destOrd="0" presId="urn:microsoft.com/office/officeart/2008/layout/LinedList"/>
    <dgm:cxn modelId="{B20B5988-FC7E-4CF8-A50E-AEFD7B00289C}" type="presParOf" srcId="{629ABBBA-4B7E-4112-A710-E5990534BDD6}" destId="{7E1DC048-6B4D-4D0C-A849-38BE4C9D311B}" srcOrd="0" destOrd="0" presId="urn:microsoft.com/office/officeart/2008/layout/LinedList"/>
    <dgm:cxn modelId="{99DD3F16-3967-4050-B7B5-2A2486EFA3DF}" type="presParOf" srcId="{629ABBBA-4B7E-4112-A710-E5990534BDD6}" destId="{A44C3306-0255-4233-8ADB-1D3EE8660DB1}" srcOrd="1" destOrd="0" presId="urn:microsoft.com/office/officeart/2008/layout/LinedList"/>
    <dgm:cxn modelId="{74DBE5B8-0046-40BC-89CD-9332EAB5DE1E}" type="presParOf" srcId="{2679B606-B9F3-4B59-B82A-CF983FBA9CE9}" destId="{79AD5359-AF6B-44E0-B0A7-D53A758C26FB}" srcOrd="8" destOrd="0" presId="urn:microsoft.com/office/officeart/2008/layout/LinedList"/>
    <dgm:cxn modelId="{E7705D55-AFDE-44E9-A774-EDE1A60623E3}" type="presParOf" srcId="{2679B606-B9F3-4B59-B82A-CF983FBA9CE9}" destId="{91E0EDF8-DAAC-4818-8C8A-3330BD260E6C}" srcOrd="9" destOrd="0" presId="urn:microsoft.com/office/officeart/2008/layout/LinedList"/>
    <dgm:cxn modelId="{37F45CEA-3C93-47F9-8283-E83539F2CF15}" type="presParOf" srcId="{91E0EDF8-DAAC-4818-8C8A-3330BD260E6C}" destId="{264EFA36-2CDE-4C5D-82A3-3FEA93139AEF}" srcOrd="0" destOrd="0" presId="urn:microsoft.com/office/officeart/2008/layout/LinedList"/>
    <dgm:cxn modelId="{1078AF14-417D-4E75-A692-83CF1F550E20}" type="presParOf" srcId="{91E0EDF8-DAAC-4818-8C8A-3330BD260E6C}" destId="{E1D02D30-2460-42CC-BC5B-264ADC0ABB4C}" srcOrd="1" destOrd="0" presId="urn:microsoft.com/office/officeart/2008/layout/LinedList"/>
    <dgm:cxn modelId="{20889A30-5302-464D-A539-AB8B65E0A13D}" type="presParOf" srcId="{2679B606-B9F3-4B59-B82A-CF983FBA9CE9}" destId="{BC53E7D0-530A-4812-8747-82F1B73D4F3D}" srcOrd="10" destOrd="0" presId="urn:microsoft.com/office/officeart/2008/layout/LinedList"/>
    <dgm:cxn modelId="{BB158932-EA16-44F6-A4C4-F7780A5E0213}" type="presParOf" srcId="{2679B606-B9F3-4B59-B82A-CF983FBA9CE9}" destId="{D054A951-1E5F-40F1-A779-281AF960E2CD}" srcOrd="11" destOrd="0" presId="urn:microsoft.com/office/officeart/2008/layout/LinedList"/>
    <dgm:cxn modelId="{9E503E90-6FC5-4ED7-8D32-FF715982789A}" type="presParOf" srcId="{D054A951-1E5F-40F1-A779-281AF960E2CD}" destId="{92273181-5D5F-4FFF-80EC-E8216C0B8FBF}" srcOrd="0" destOrd="0" presId="urn:microsoft.com/office/officeart/2008/layout/LinedList"/>
    <dgm:cxn modelId="{C810E08C-5D7C-4DA6-890B-140FE77A79C6}" type="presParOf" srcId="{D054A951-1E5F-40F1-A779-281AF960E2CD}" destId="{79ED58B4-5B39-449E-A8D0-B42033C025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39747-2C7A-48FC-B60F-0FFBC020F952}">
      <dsp:nvSpPr>
        <dsp:cNvPr id="0" name=""/>
        <dsp:cNvSpPr/>
      </dsp:nvSpPr>
      <dsp:spPr>
        <a:xfrm>
          <a:off x="4077" y="354690"/>
          <a:ext cx="3796263" cy="1138878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20" tIns="140620" rIns="140620" bIns="14062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Type 1 Diabetes Mellitus (T1DM):</a:t>
          </a:r>
          <a:endParaRPr lang="en-US" sz="2500" kern="1200"/>
        </a:p>
      </dsp:txBody>
      <dsp:txXfrm>
        <a:off x="345740" y="354690"/>
        <a:ext cx="3112937" cy="1138878"/>
      </dsp:txXfrm>
    </dsp:sp>
    <dsp:sp modelId="{A0C10AAE-58E8-4054-B403-9E439B943228}">
      <dsp:nvSpPr>
        <dsp:cNvPr id="0" name=""/>
        <dsp:cNvSpPr/>
      </dsp:nvSpPr>
      <dsp:spPr>
        <a:xfrm>
          <a:off x="4077" y="1443180"/>
          <a:ext cx="3454599" cy="31450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90" tIns="272990" rIns="272990" bIns="5459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Autoimmune destruction of pancreatic β-cells → absolute insulin deficiency.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Usually occurs in childhood or adolescence.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Requires lifelong insulin therapy.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Sudden onset with symptoms such as polyuria (excessive urine production), polydipsia (excessive thirst), polyphagia (excessive appetite), and weight loss.</a:t>
          </a:r>
        </a:p>
      </dsp:txBody>
      <dsp:txXfrm>
        <a:off x="4077" y="1443180"/>
        <a:ext cx="3454599" cy="3145049"/>
      </dsp:txXfrm>
    </dsp:sp>
    <dsp:sp modelId="{BB444E42-1C05-488B-8BF2-42109F3195D1}">
      <dsp:nvSpPr>
        <dsp:cNvPr id="0" name=""/>
        <dsp:cNvSpPr/>
      </dsp:nvSpPr>
      <dsp:spPr>
        <a:xfrm>
          <a:off x="3743920" y="424668"/>
          <a:ext cx="3796263" cy="1138878"/>
        </a:xfrm>
        <a:prstGeom prst="chevron">
          <a:avLst>
            <a:gd name="adj" fmla="val 3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20" tIns="140620" rIns="140620" bIns="14062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Type 2 Diabetes Mellitus (T2DM):</a:t>
          </a:r>
          <a:endParaRPr lang="en-US" sz="2500" kern="1200"/>
        </a:p>
      </dsp:txBody>
      <dsp:txXfrm>
        <a:off x="4085583" y="424668"/>
        <a:ext cx="3112937" cy="1138878"/>
      </dsp:txXfrm>
    </dsp:sp>
    <dsp:sp modelId="{D6A0470F-0D1E-4802-89C6-C5C12E4979E1}">
      <dsp:nvSpPr>
        <dsp:cNvPr id="0" name=""/>
        <dsp:cNvSpPr/>
      </dsp:nvSpPr>
      <dsp:spPr>
        <a:xfrm>
          <a:off x="3743920" y="1563547"/>
          <a:ext cx="3454599" cy="2865138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90" tIns="272990" rIns="272990" bIns="5459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Characterized by insulin resistance and relative insulin deficiency.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Commonly associated with obesity, sedentary lifestyle, and poor diet.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Accounts for about 90–95% of all diabetes cases worldwide.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Can be managed through lifestyle modification, oral hypoglycemics, and sometimes insulin.</a:t>
          </a:r>
        </a:p>
      </dsp:txBody>
      <dsp:txXfrm>
        <a:off x="3743920" y="1563547"/>
        <a:ext cx="3454599" cy="2865138"/>
      </dsp:txXfrm>
    </dsp:sp>
    <dsp:sp modelId="{D1AD8ACD-0521-4291-AE6B-DA8A44D0E267}">
      <dsp:nvSpPr>
        <dsp:cNvPr id="0" name=""/>
        <dsp:cNvSpPr/>
      </dsp:nvSpPr>
      <dsp:spPr>
        <a:xfrm>
          <a:off x="7483762" y="424668"/>
          <a:ext cx="3796263" cy="1138878"/>
        </a:xfrm>
        <a:prstGeom prst="chevron">
          <a:avLst>
            <a:gd name="adj" fmla="val 3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620" tIns="140620" rIns="140620" bIns="14062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Gestational Diabetes Mellitus (GDM):</a:t>
          </a:r>
          <a:endParaRPr lang="en-US" sz="2500" kern="1200"/>
        </a:p>
      </dsp:txBody>
      <dsp:txXfrm>
        <a:off x="7825425" y="424668"/>
        <a:ext cx="3112937" cy="1138878"/>
      </dsp:txXfrm>
    </dsp:sp>
    <dsp:sp modelId="{523ADE6A-4A96-4D52-972C-B6884C24348B}">
      <dsp:nvSpPr>
        <dsp:cNvPr id="0" name=""/>
        <dsp:cNvSpPr/>
      </dsp:nvSpPr>
      <dsp:spPr>
        <a:xfrm>
          <a:off x="7483762" y="1563547"/>
          <a:ext cx="3454599" cy="2865138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990" tIns="272990" rIns="272990" bIns="5459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Develops during pregnancy due to hormonal changes leading to insulin resistance.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Usually resolves after delivery but increases lifetime risk of Type 2 diabetes.</a:t>
          </a:r>
        </a:p>
      </dsp:txBody>
      <dsp:txXfrm>
        <a:off x="7483762" y="1563547"/>
        <a:ext cx="3454599" cy="2865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FC45B-0CD7-44A5-8206-AD357B6CF637}">
      <dsp:nvSpPr>
        <dsp:cNvPr id="0" name=""/>
        <dsp:cNvSpPr/>
      </dsp:nvSpPr>
      <dsp:spPr>
        <a:xfrm>
          <a:off x="0" y="388015"/>
          <a:ext cx="11029615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21" tIns="458216" rIns="8560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/>
            <a:t>Family History:</a:t>
          </a:r>
          <a:r>
            <a:rPr lang="en-US" sz="2200" kern="1200" dirty="0"/>
            <a:t> Genetic predisposition increases risk.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Age:</a:t>
          </a:r>
          <a:r>
            <a:rPr lang="en-US" sz="2200" kern="1200"/>
            <a:t> Risk increases after 45 years.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Ethnicity:</a:t>
          </a:r>
          <a:r>
            <a:rPr lang="en-US" sz="2200" kern="1200"/>
            <a:t> Black African, African Caribbean and South Asian at higher risk.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History of GDM:</a:t>
          </a:r>
          <a:r>
            <a:rPr lang="en-US" sz="2200" kern="1200"/>
            <a:t> Women with previous gestational diabetes are at higher risk later in life.</a:t>
          </a:r>
        </a:p>
      </dsp:txBody>
      <dsp:txXfrm>
        <a:off x="0" y="388015"/>
        <a:ext cx="11029615" cy="2148300"/>
      </dsp:txXfrm>
    </dsp:sp>
    <dsp:sp modelId="{5AB12A9E-85CC-4DF9-A3EB-83DC1B20B4E5}">
      <dsp:nvSpPr>
        <dsp:cNvPr id="0" name=""/>
        <dsp:cNvSpPr/>
      </dsp:nvSpPr>
      <dsp:spPr>
        <a:xfrm>
          <a:off x="551480" y="63295"/>
          <a:ext cx="772073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Non-Modifiable Factors:</a:t>
          </a:r>
          <a:endParaRPr lang="en-US" sz="2200" kern="1200"/>
        </a:p>
      </dsp:txBody>
      <dsp:txXfrm>
        <a:off x="583183" y="94998"/>
        <a:ext cx="7657324" cy="586034"/>
      </dsp:txXfrm>
    </dsp:sp>
    <dsp:sp modelId="{3D536CFA-58AD-4738-8DCB-DC07BCDAA5D5}">
      <dsp:nvSpPr>
        <dsp:cNvPr id="0" name=""/>
        <dsp:cNvSpPr/>
      </dsp:nvSpPr>
      <dsp:spPr>
        <a:xfrm>
          <a:off x="0" y="2979835"/>
          <a:ext cx="11029615" cy="214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021" tIns="458216" rIns="856021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Obesity and Overweight:</a:t>
          </a:r>
          <a:r>
            <a:rPr lang="en-US" sz="2200" kern="1200"/>
            <a:t> Especially central obesity (abdominal fat).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Unhealthy Diet:</a:t>
          </a:r>
          <a:r>
            <a:rPr lang="en-US" sz="2200" kern="1200"/>
            <a:t> High intake of refined sugars, saturated fats, and processed foods.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/>
            <a:t>Physical Inactivity:</a:t>
          </a:r>
          <a:r>
            <a:rPr lang="en-US" sz="2200" kern="1200"/>
            <a:t> Sedentary lifestyle decreases insulin sensitivity.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1" kern="1200" dirty="0"/>
            <a:t>Smoking and Alcohol Use:</a:t>
          </a:r>
          <a:r>
            <a:rPr lang="en-US" sz="2200" kern="1200" dirty="0"/>
            <a:t> Increase insulin resistance.</a:t>
          </a:r>
        </a:p>
      </dsp:txBody>
      <dsp:txXfrm>
        <a:off x="0" y="2979835"/>
        <a:ext cx="11029615" cy="2148300"/>
      </dsp:txXfrm>
    </dsp:sp>
    <dsp:sp modelId="{B0324A98-2189-413A-B7CE-62A85CF235C9}">
      <dsp:nvSpPr>
        <dsp:cNvPr id="0" name=""/>
        <dsp:cNvSpPr/>
      </dsp:nvSpPr>
      <dsp:spPr>
        <a:xfrm>
          <a:off x="551480" y="2655115"/>
          <a:ext cx="7720730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825" tIns="0" rIns="291825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/>
            <a:t>Modifiable Factors:</a:t>
          </a:r>
          <a:endParaRPr lang="en-US" sz="2200" kern="1200"/>
        </a:p>
      </dsp:txBody>
      <dsp:txXfrm>
        <a:off x="583183" y="2686818"/>
        <a:ext cx="765732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3EE15-E6D2-42AF-A805-2363200DFC31}">
      <dsp:nvSpPr>
        <dsp:cNvPr id="0" name=""/>
        <dsp:cNvSpPr/>
      </dsp:nvSpPr>
      <dsp:spPr>
        <a:xfrm>
          <a:off x="0" y="2153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E0F78-1F60-4688-A4EF-C2853EC95AA3}">
      <dsp:nvSpPr>
        <dsp:cNvPr id="0" name=""/>
        <dsp:cNvSpPr/>
      </dsp:nvSpPr>
      <dsp:spPr>
        <a:xfrm>
          <a:off x="0" y="2153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Glycemic Index (GI) and Load (GL):</a:t>
          </a:r>
          <a:r>
            <a:rPr lang="en-US" sz="1600" kern="1200"/>
            <a:t/>
          </a:r>
          <a:br>
            <a:rPr lang="en-US" sz="1600" kern="1200"/>
          </a:br>
          <a:r>
            <a:rPr lang="en-US" sz="1600" kern="1200"/>
            <a:t>Prefer low-GI foods such as legumes, oats, and whole grains to reduce post-meal glucose spikes.</a:t>
          </a:r>
        </a:p>
      </dsp:txBody>
      <dsp:txXfrm>
        <a:off x="0" y="2153"/>
        <a:ext cx="7037222" cy="734486"/>
      </dsp:txXfrm>
    </dsp:sp>
    <dsp:sp modelId="{3157DC5B-4D74-40BD-B373-937FC62A0912}">
      <dsp:nvSpPr>
        <dsp:cNvPr id="0" name=""/>
        <dsp:cNvSpPr/>
      </dsp:nvSpPr>
      <dsp:spPr>
        <a:xfrm>
          <a:off x="0" y="736640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EAD56-5FAF-4CF7-817C-7C44D63FD115}">
      <dsp:nvSpPr>
        <dsp:cNvPr id="0" name=""/>
        <dsp:cNvSpPr/>
      </dsp:nvSpPr>
      <dsp:spPr>
        <a:xfrm>
          <a:off x="0" y="736640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Meal Frequency:</a:t>
          </a:r>
          <a:r>
            <a:rPr lang="en-US" sz="1600" kern="1200" dirty="0"/>
            <a:t/>
          </a:r>
          <a:br>
            <a:rPr lang="en-US" sz="1600" kern="1200" dirty="0"/>
          </a:br>
          <a:r>
            <a:rPr lang="en-US" sz="1600" kern="1200" dirty="0"/>
            <a:t>3 main meals and 1–2 healthy snacks per day help maintain steady blood glucose.</a:t>
          </a:r>
        </a:p>
      </dsp:txBody>
      <dsp:txXfrm>
        <a:off x="0" y="736640"/>
        <a:ext cx="7037222" cy="734486"/>
      </dsp:txXfrm>
    </dsp:sp>
    <dsp:sp modelId="{B5D55D86-5E99-4267-B816-75A95BCA0B7F}">
      <dsp:nvSpPr>
        <dsp:cNvPr id="0" name=""/>
        <dsp:cNvSpPr/>
      </dsp:nvSpPr>
      <dsp:spPr>
        <a:xfrm>
          <a:off x="0" y="1471126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E9538-70F9-4FB9-84C0-DEAB70CAF71D}">
      <dsp:nvSpPr>
        <dsp:cNvPr id="0" name=""/>
        <dsp:cNvSpPr/>
      </dsp:nvSpPr>
      <dsp:spPr>
        <a:xfrm>
          <a:off x="0" y="1471126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Hydration:</a:t>
          </a:r>
          <a:r>
            <a:rPr lang="en-US" sz="1600" kern="1200"/>
            <a:t/>
          </a:r>
          <a:br>
            <a:rPr lang="en-US" sz="1600" kern="1200"/>
          </a:br>
          <a:r>
            <a:rPr lang="en-US" sz="1600" kern="1200"/>
            <a:t>Encourage adequate water intake; avoid sugary drinks.</a:t>
          </a:r>
        </a:p>
      </dsp:txBody>
      <dsp:txXfrm>
        <a:off x="0" y="1471126"/>
        <a:ext cx="7037222" cy="734486"/>
      </dsp:txXfrm>
    </dsp:sp>
    <dsp:sp modelId="{7C81028D-C2D3-4416-8DF1-4EBB08FE0867}">
      <dsp:nvSpPr>
        <dsp:cNvPr id="0" name=""/>
        <dsp:cNvSpPr/>
      </dsp:nvSpPr>
      <dsp:spPr>
        <a:xfrm>
          <a:off x="0" y="2205613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DC048-6B4D-4D0C-A849-38BE4C9D311B}">
      <dsp:nvSpPr>
        <dsp:cNvPr id="0" name=""/>
        <dsp:cNvSpPr/>
      </dsp:nvSpPr>
      <dsp:spPr>
        <a:xfrm>
          <a:off x="0" y="2205613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Cooking Methods:</a:t>
          </a:r>
          <a:r>
            <a:rPr lang="en-US" sz="1600" kern="1200"/>
            <a:t/>
          </a:r>
          <a:br>
            <a:rPr lang="en-US" sz="1600" kern="1200"/>
          </a:br>
          <a:r>
            <a:rPr lang="en-US" sz="1600" kern="1200"/>
            <a:t>Prefer boiling, grilling, or steaming over frying.</a:t>
          </a:r>
        </a:p>
      </dsp:txBody>
      <dsp:txXfrm>
        <a:off x="0" y="2205613"/>
        <a:ext cx="7037222" cy="734486"/>
      </dsp:txXfrm>
    </dsp:sp>
    <dsp:sp modelId="{79AD5359-AF6B-44E0-B0A7-D53A758C26FB}">
      <dsp:nvSpPr>
        <dsp:cNvPr id="0" name=""/>
        <dsp:cNvSpPr/>
      </dsp:nvSpPr>
      <dsp:spPr>
        <a:xfrm>
          <a:off x="0" y="2940099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EFA36-2CDE-4C5D-82A3-3FEA93139AEF}">
      <dsp:nvSpPr>
        <dsp:cNvPr id="0" name=""/>
        <dsp:cNvSpPr/>
      </dsp:nvSpPr>
      <dsp:spPr>
        <a:xfrm>
          <a:off x="0" y="2940099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Alcohol:</a:t>
          </a:r>
          <a:r>
            <a:rPr lang="en-US" sz="1600" kern="1200"/>
            <a:t/>
          </a:r>
          <a:br>
            <a:rPr lang="en-US" sz="1600" kern="1200"/>
          </a:br>
          <a:r>
            <a:rPr lang="en-US" sz="1600" kern="1200"/>
            <a:t>If taken, consume in moderation and always with food to avoid hypoglycemia.</a:t>
          </a:r>
        </a:p>
      </dsp:txBody>
      <dsp:txXfrm>
        <a:off x="0" y="2940099"/>
        <a:ext cx="7037222" cy="734486"/>
      </dsp:txXfrm>
    </dsp:sp>
    <dsp:sp modelId="{BC53E7D0-530A-4812-8747-82F1B73D4F3D}">
      <dsp:nvSpPr>
        <dsp:cNvPr id="0" name=""/>
        <dsp:cNvSpPr/>
      </dsp:nvSpPr>
      <dsp:spPr>
        <a:xfrm>
          <a:off x="0" y="3674585"/>
          <a:ext cx="703722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3181-5D5F-4FFF-80EC-E8216C0B8FBF}">
      <dsp:nvSpPr>
        <dsp:cNvPr id="0" name=""/>
        <dsp:cNvSpPr/>
      </dsp:nvSpPr>
      <dsp:spPr>
        <a:xfrm>
          <a:off x="0" y="3674585"/>
          <a:ext cx="7037222" cy="734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/>
            <a:t>Sodium Intake:</a:t>
          </a:r>
          <a:r>
            <a:rPr lang="en-US" sz="1600" kern="1200"/>
            <a:t/>
          </a:r>
          <a:br>
            <a:rPr lang="en-US" sz="1600" kern="1200"/>
          </a:br>
          <a:r>
            <a:rPr lang="en-US" sz="1600" kern="1200"/>
            <a:t>Limit to less than 5 g (≈1 teaspoon) of salt daily to manage hypertension risk.</a:t>
          </a:r>
        </a:p>
      </dsp:txBody>
      <dsp:txXfrm>
        <a:off x="0" y="3674585"/>
        <a:ext cx="7037222" cy="734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4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5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5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70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67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7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36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0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682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15" r:id="rId6"/>
    <p:sldLayoutId id="2147483711" r:id="rId7"/>
    <p:sldLayoutId id="2147483712" r:id="rId8"/>
    <p:sldLayoutId id="2147483713" r:id="rId9"/>
    <p:sldLayoutId id="2147483714" r:id="rId10"/>
    <p:sldLayoutId id="2147483716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2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8B5841-7363-D5D5-9A47-7F2CC0A18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Dietary management of Diabetes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E4D8E-35E8-4815-F605-83BAC862B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085" y="4199553"/>
            <a:ext cx="4153989" cy="2188184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By </a:t>
            </a:r>
          </a:p>
          <a:p>
            <a:pPr>
              <a:lnSpc>
                <a:spcPct val="100000"/>
              </a:lnSpc>
            </a:pPr>
            <a:r>
              <a:rPr lang="en-US" sz="2300" dirty="0"/>
              <a:t>Dietitian Precious </a:t>
            </a:r>
            <a:r>
              <a:rPr lang="en-US" sz="2300" dirty="0" err="1"/>
              <a:t>Aisosa</a:t>
            </a:r>
            <a:r>
              <a:rPr lang="en-US" sz="2300" dirty="0"/>
              <a:t> Okonkwo (RDN</a:t>
            </a:r>
            <a:r>
              <a:rPr lang="en-US" sz="2300" dirty="0" smtClean="0"/>
              <a:t>)</a:t>
            </a:r>
          </a:p>
          <a:p>
            <a:pPr>
              <a:lnSpc>
                <a:spcPct val="100000"/>
              </a:lnSpc>
            </a:pPr>
            <a:endParaRPr lang="en-US" sz="2000" dirty="0" smtClean="0"/>
          </a:p>
          <a:p>
            <a:pPr>
              <a:lnSpc>
                <a:spcPct val="100000"/>
              </a:lnSpc>
            </a:pPr>
            <a:r>
              <a:rPr lang="en-US" sz="2000" dirty="0" smtClean="0"/>
              <a:t>NUTRITION AND DIETETICS UNIT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FNPH BENIN</a:t>
            </a:r>
            <a:endParaRPr lang="en-US" sz="20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Picture 3" descr="Apple with measuring tape">
            <a:extLst>
              <a:ext uri="{FF2B5EF4-FFF2-40B4-BE49-F238E27FC236}">
                <a16:creationId xmlns:a16="http://schemas.microsoft.com/office/drawing/2014/main" id="{A03B1946-15AA-3A87-6812-F07781EFF84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7458" b="-1"/>
          <a:stretch>
            <a:fillRect/>
          </a:stretch>
        </p:blipFill>
        <p:spPr>
          <a:xfrm>
            <a:off x="4654295" y="10"/>
            <a:ext cx="75377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71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0C5A5-B440-5DCB-85AB-A0136833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tx2"/>
                </a:solidFill>
              </a:rPr>
              <a:t>Dietary Management OF DIABETES</a:t>
            </a:r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FB7E-8378-75E2-61B7-26D585C22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748413"/>
            <a:ext cx="6764151" cy="484330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</a:rPr>
              <a:t>Why Diet Matters: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</a:rPr>
              <a:t>Nutrition is the cornerstone of diabetes control.</a:t>
            </a:r>
            <a:endParaRPr lang="en-US" sz="2400" dirty="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400" b="1" dirty="0">
                <a:solidFill>
                  <a:schemeClr val="tx2"/>
                </a:solidFill>
              </a:rPr>
              <a:t>Proper diet helps:</a:t>
            </a:r>
            <a:endParaRPr lang="en-US" sz="2400" dirty="0">
              <a:solidFill>
                <a:schemeClr val="tx2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Normalize blood glucose levels.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Manage body weight.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Improve lipid and blood pressure control.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Delay or prevent complications.</a:t>
            </a:r>
          </a:p>
          <a:p>
            <a:pPr lvl="2"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</a:rPr>
              <a:t>Support mental and emotional health.</a:t>
            </a:r>
          </a:p>
        </p:txBody>
      </p:sp>
      <p:pic>
        <p:nvPicPr>
          <p:cNvPr id="7172" name="Picture 4" descr="Recommended Nutritional Requirements for Older Adults - bodySCULPT">
            <a:extLst>
              <a:ext uri="{FF2B5EF4-FFF2-40B4-BE49-F238E27FC236}">
                <a16:creationId xmlns:a16="http://schemas.microsoft.com/office/drawing/2014/main" id="{626F534D-1C96-C773-CD11-D47F869B2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7" r="10059"/>
          <a:stretch>
            <a:fillRect/>
          </a:stretch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4" name="Rectangle 8213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96344-B81B-C14E-892E-7FF6C9C56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78251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Goals of Dietary Management</a:t>
            </a:r>
          </a:p>
        </p:txBody>
      </p:sp>
      <p:sp>
        <p:nvSpPr>
          <p:cNvPr id="8215" name="Rectangle 821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3F4ED-2B6F-551C-E8F8-47A57C2880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720646"/>
            <a:ext cx="6309003" cy="459166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Achieve and maintain optimal blood glucose levels within or close to the normal range.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Promote and sustain a healthy body weight through balanced caloric intake.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Improve lipid profile and blood pressure to lower cardiovascular risk.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Prevent or delay the onset and progression of diabetes-related complications.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Ensure adequate nutrition to meet energy and nutrient requirements.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Encourage lifestyle modification that supports long-term metabolic control.</a:t>
            </a:r>
          </a:p>
          <a:p>
            <a:pPr algn="just">
              <a:lnSpc>
                <a:spcPct val="100000"/>
              </a:lnSpc>
            </a:pPr>
            <a:r>
              <a:rPr lang="en-US" sz="1800" dirty="0">
                <a:solidFill>
                  <a:schemeClr val="tx2"/>
                </a:solidFill>
              </a:rPr>
              <a:t>Promote overall health, well-being, and quality of life.</a:t>
            </a:r>
          </a:p>
        </p:txBody>
      </p:sp>
      <p:pic>
        <p:nvPicPr>
          <p:cNvPr id="1027" name="Picture 3" descr="Cardiovascular disease: impacts and risks • Heart Research Institute">
            <a:extLst>
              <a:ext uri="{FF2B5EF4-FFF2-40B4-BE49-F238E27FC236}">
                <a16:creationId xmlns:a16="http://schemas.microsoft.com/office/drawing/2014/main" id="{FDE4D687-B240-71D9-88C8-1FCE5CA1E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r="33619"/>
          <a:stretch>
            <a:fillRect/>
          </a:stretch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6" name="Rectangle 9225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879E3-F861-2175-115E-E7E5A20E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1" y="710045"/>
            <a:ext cx="6125496" cy="73475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Principles of Medical Nutrition Therapy (MNT)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225" name="Rectangle 9224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08D1C-9151-ED28-3F0E-96F542B55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95" y="1465006"/>
            <a:ext cx="7858675" cy="497598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b="1" dirty="0"/>
              <a:t>DEFINITION</a:t>
            </a:r>
          </a:p>
          <a:p>
            <a:pPr algn="just"/>
            <a:r>
              <a:rPr lang="en-US" b="1" dirty="0"/>
              <a:t>Medical Nutrition Therapy (MNT) is an evidence-based, individualized nutrition approach used in the management of diabetes to achieve specific clinical and health outcomes.</a:t>
            </a:r>
          </a:p>
          <a:p>
            <a:pPr marL="0" indent="0" algn="just">
              <a:buNone/>
            </a:pPr>
            <a:r>
              <a:rPr lang="en-US" b="1" dirty="0"/>
              <a:t>POINTS:</a:t>
            </a:r>
          </a:p>
          <a:p>
            <a:pPr lvl="0" algn="just"/>
            <a:r>
              <a:rPr lang="en-US" dirty="0"/>
              <a:t>Diet plans should be tailored to personal needs, preferences, culture, age, activity level, and health status.</a:t>
            </a:r>
          </a:p>
          <a:p>
            <a:pPr lvl="0" algn="just"/>
            <a:r>
              <a:rPr lang="en-US" dirty="0"/>
              <a:t>Adjust total caloric intake to maintain or achieve desirable body weight.</a:t>
            </a:r>
          </a:p>
          <a:p>
            <a:pPr lvl="0" algn="just"/>
            <a:r>
              <a:rPr lang="en-US" dirty="0"/>
              <a:t>Encourage nutrient-rich foods such as whole grains, fruits, vegetables, lean proteins, and healthy fats.</a:t>
            </a:r>
          </a:p>
          <a:p>
            <a:pPr lvl="0" algn="just"/>
            <a:r>
              <a:rPr lang="en-US" dirty="0"/>
              <a:t>Focus on carbohydrates with low glycemic index (GI) and glycemic load (GL) to reduce glucose spikes.</a:t>
            </a:r>
          </a:p>
          <a:p>
            <a:pPr lvl="0" algn="just"/>
            <a:r>
              <a:rPr lang="en-US" dirty="0"/>
              <a:t>Maintain consistent meal timing to prevent hypoglycemia or hyperglycemia.</a:t>
            </a:r>
          </a:p>
          <a:p>
            <a:pPr lvl="0" algn="just"/>
            <a:r>
              <a:rPr lang="en-US" dirty="0"/>
              <a:t>Promote realistic, enjoyable, and lifelong eating habits.</a:t>
            </a:r>
          </a:p>
          <a:p>
            <a:pPr lvl="0" algn="just"/>
            <a:r>
              <a:rPr lang="en-US" dirty="0"/>
              <a:t>Integrate MNT with medication, physical activity, and self-monitoring of blood glucose.</a:t>
            </a:r>
          </a:p>
        </p:txBody>
      </p:sp>
      <p:pic>
        <p:nvPicPr>
          <p:cNvPr id="9218" name="Picture 2" descr="Growing Research Connects Nutrition and Mental Health">
            <a:extLst>
              <a:ext uri="{FF2B5EF4-FFF2-40B4-BE49-F238E27FC236}">
                <a16:creationId xmlns:a16="http://schemas.microsoft.com/office/drawing/2014/main" id="{DEB343DE-E766-1A77-FCAA-4A1ACC4E1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1" r="7657" b="-1"/>
          <a:stretch>
            <a:fillRect/>
          </a:stretch>
        </p:blipFill>
        <p:spPr bwMode="auto">
          <a:xfrm>
            <a:off x="8298426" y="10"/>
            <a:ext cx="389357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ssorted vegetables and fruits">
            <a:extLst>
              <a:ext uri="{FF2B5EF4-FFF2-40B4-BE49-F238E27FC236}">
                <a16:creationId xmlns:a16="http://schemas.microsoft.com/office/drawing/2014/main" id="{15066EA0-0560-676F-1A68-9B0D362CFA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540" r="9091" b="10851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CDD954-DD6C-4E81-6AD0-664947381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297" y="702156"/>
            <a:ext cx="11572568" cy="62422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nutrients Distribution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118F0D-3033-4432-BAC9-10CF90EA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524000"/>
            <a:ext cx="5742038" cy="5181600"/>
          </a:xfrm>
          <a:solidFill>
            <a:schemeClr val="bg1">
              <a:alpha val="90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sz="1800" b="1" dirty="0"/>
              <a:t>Macronutrients Distribution: </a:t>
            </a:r>
            <a:r>
              <a:rPr lang="en-US" sz="1800" dirty="0"/>
              <a:t>Macronutrients provide the body’s main sources of energy. The goal is to ensure balanced intake while maintaining optimal glucose control.</a:t>
            </a:r>
          </a:p>
          <a:p>
            <a:r>
              <a:rPr lang="en-US" sz="1800" b="1" dirty="0"/>
              <a:t>Carbohydrates:</a:t>
            </a:r>
            <a:r>
              <a:rPr lang="en-US" sz="1800" dirty="0"/>
              <a:t> 45-60% (Emphasize complex carbohydrates (whole grains, legumes, fruits, vegetables). Limit refined carbs and added sugars).</a:t>
            </a:r>
          </a:p>
          <a:p>
            <a:r>
              <a:rPr lang="en-US" sz="1800" b="1" dirty="0"/>
              <a:t>Protein:</a:t>
            </a:r>
            <a:r>
              <a:rPr lang="en-US" sz="1800" dirty="0"/>
              <a:t> 15-20% (Choose lean protein sources such as fish, poultry, legumes, and low-fat dairy. Adjust for kidney function and activity level).</a:t>
            </a:r>
          </a:p>
          <a:p>
            <a:r>
              <a:rPr lang="en-US" sz="1800" b="1" dirty="0"/>
              <a:t>Fat:</a:t>
            </a:r>
            <a:r>
              <a:rPr lang="en-US" sz="1800" dirty="0"/>
              <a:t> 20-35% (Focus on unsaturated fats (olive oil, nuts, avocado). Limit saturated fats (&lt;10% of calories) and avoid trans fats entirely).</a:t>
            </a:r>
          </a:p>
          <a:p>
            <a:r>
              <a:rPr lang="en-US" sz="1800" b="1" dirty="0"/>
              <a:t>Fiber: 25-30g/day (</a:t>
            </a:r>
            <a:r>
              <a:rPr lang="en-US" sz="1800" dirty="0"/>
              <a:t>Improves satiety, aids digestion, and lowers postprandial glucose levels.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B0082C-CBDE-2EFE-FB29-1E1C5F38509F}"/>
              </a:ext>
            </a:extLst>
          </p:cNvPr>
          <p:cNvSpPr txBox="1">
            <a:spLocks/>
          </p:cNvSpPr>
          <p:nvPr/>
        </p:nvSpPr>
        <p:spPr>
          <a:xfrm>
            <a:off x="6245939" y="1533832"/>
            <a:ext cx="5660926" cy="5171768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t" anchorCtr="0">
            <a:normAutofit fontScale="925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/>
              <a:t>Micronutrients Distribution: </a:t>
            </a:r>
            <a:r>
              <a:rPr lang="en-US" dirty="0"/>
              <a:t>Micronutrients play a vital role in glucose metabolism and prevention of diabetic complications.</a:t>
            </a:r>
          </a:p>
          <a:p>
            <a:pPr lvl="0" algn="just"/>
            <a:r>
              <a:rPr lang="en-US" b="1" dirty="0"/>
              <a:t>Chromium:</a:t>
            </a:r>
            <a:r>
              <a:rPr lang="en-US" dirty="0"/>
              <a:t> Enhances insulin action and glucose tolerance. Found in whole grains, nuts, and broccoli.</a:t>
            </a:r>
          </a:p>
          <a:p>
            <a:pPr lvl="0" algn="just"/>
            <a:r>
              <a:rPr lang="en-US" b="1" dirty="0"/>
              <a:t>Magnesium: </a:t>
            </a:r>
            <a:r>
              <a:rPr lang="en-US" dirty="0"/>
              <a:t>Supports insulin secretion and glucose utilization. Sources: green leafy vegetables, nuts, and legumes.</a:t>
            </a:r>
          </a:p>
          <a:p>
            <a:pPr lvl="0" algn="just"/>
            <a:r>
              <a:rPr lang="en-US" b="1" dirty="0"/>
              <a:t>Zinc:</a:t>
            </a:r>
            <a:r>
              <a:rPr lang="en-US" dirty="0"/>
              <a:t> Aids in insulin synthesis and storage. Found in seafood, meat, and whole grains.</a:t>
            </a:r>
          </a:p>
          <a:p>
            <a:pPr lvl="0" algn="just"/>
            <a:r>
              <a:rPr lang="en-US" b="1" dirty="0"/>
              <a:t>Vitamin D:</a:t>
            </a:r>
            <a:r>
              <a:rPr lang="en-US" dirty="0"/>
              <a:t> Low levels are linked to insulin resistance; found in fatty fish, eggs, and fortified milk.</a:t>
            </a:r>
          </a:p>
          <a:p>
            <a:pPr lvl="0" algn="just"/>
            <a:r>
              <a:rPr lang="en-US" b="1" dirty="0"/>
              <a:t>Vitamin B12: </a:t>
            </a:r>
            <a:r>
              <a:rPr lang="en-US" dirty="0"/>
              <a:t>Important for nerve health, especially in patients on metformin therapy.</a:t>
            </a:r>
          </a:p>
          <a:p>
            <a:pPr lvl="0" algn="just"/>
            <a:r>
              <a:rPr lang="en-US" b="1" dirty="0"/>
              <a:t>Antioxidants (Vitamins C &amp; E): </a:t>
            </a:r>
            <a:r>
              <a:rPr lang="en-US" dirty="0"/>
              <a:t>Protect against oxidative stress and vascular complications.</a:t>
            </a:r>
          </a:p>
        </p:txBody>
      </p:sp>
    </p:spTree>
    <p:extLst>
      <p:ext uri="{BB962C8B-B14F-4D97-AF65-F5344CB8AC3E}">
        <p14:creationId xmlns:p14="http://schemas.microsoft.com/office/powerpoint/2010/main" val="19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1" name="Rectangle 4120">
            <a:extLst>
              <a:ext uri="{FF2B5EF4-FFF2-40B4-BE49-F238E27FC236}">
                <a16:creationId xmlns:a16="http://schemas.microsoft.com/office/drawing/2014/main" id="{B3B8DB28-FA7D-4C33-BBA2-6D73D0156D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The dangers of salt and sugar; easy tips to stay away | Health - Times Now">
            <a:extLst>
              <a:ext uri="{FF2B5EF4-FFF2-40B4-BE49-F238E27FC236}">
                <a16:creationId xmlns:a16="http://schemas.microsoft.com/office/drawing/2014/main" id="{E8D8D95A-8B21-DD62-D74D-7E277E701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0" name="Rectangle 4119">
            <a:extLst>
              <a:ext uri="{FF2B5EF4-FFF2-40B4-BE49-F238E27FC236}">
                <a16:creationId xmlns:a16="http://schemas.microsoft.com/office/drawing/2014/main" id="{264FF5A0-304A-44DA-A4D4-A1E66D92FC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8" y="457200"/>
            <a:ext cx="7507224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122" name="Rectangle 4121">
            <a:extLst>
              <a:ext uri="{FF2B5EF4-FFF2-40B4-BE49-F238E27FC236}">
                <a16:creationId xmlns:a16="http://schemas.microsoft.com/office/drawing/2014/main" id="{AD43769B-7D6E-4E76-B810-BEC3B774B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067" y="597643"/>
            <a:ext cx="7503665" cy="5794689"/>
          </a:xfrm>
          <a:prstGeom prst="rect">
            <a:avLst/>
          </a:prstGeom>
          <a:solidFill>
            <a:srgbClr val="465359">
              <a:alpha val="97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713260-228B-08A8-665E-250AC0791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69" y="779503"/>
            <a:ext cx="7034288" cy="69760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Special Considerations</a:t>
            </a:r>
          </a:p>
        </p:txBody>
      </p:sp>
      <p:graphicFrame>
        <p:nvGraphicFramePr>
          <p:cNvPr id="4124" name="Content Placeholder 2">
            <a:extLst>
              <a:ext uri="{FF2B5EF4-FFF2-40B4-BE49-F238E27FC236}">
                <a16:creationId xmlns:a16="http://schemas.microsoft.com/office/drawing/2014/main" id="{BE452335-C8F2-AD11-2DD8-3EEDC33C8AA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0885" y="1678075"/>
          <a:ext cx="7037222" cy="4411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48512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C0DB97-9E37-8CE6-7C11-0E9E0D9E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769" y="770982"/>
            <a:ext cx="7225075" cy="654696"/>
          </a:xfrm>
        </p:spPr>
        <p:txBody>
          <a:bodyPr>
            <a:normAutofit/>
          </a:bodyPr>
          <a:lstStyle/>
          <a:p>
            <a:r>
              <a:rPr lang="en-US" dirty="0"/>
              <a:t>Nutrition in Special Populations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C6C63-9EF7-D8DC-5AF5-F32E59362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244" y="1493411"/>
            <a:ext cx="5122607" cy="47107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/>
              <a:t>a. Children and Adolescents:</a:t>
            </a:r>
            <a:endParaRPr lang="en-US" dirty="0"/>
          </a:p>
          <a:p>
            <a:pPr algn="just"/>
            <a:r>
              <a:rPr lang="en-US" dirty="0"/>
              <a:t>Ensure adequate calories and nutrients for growth and development.</a:t>
            </a:r>
          </a:p>
          <a:p>
            <a:pPr algn="just"/>
            <a:r>
              <a:rPr lang="en-US" dirty="0"/>
              <a:t>Emphasize family-based dietary education and carbohydrate counting.</a:t>
            </a:r>
          </a:p>
          <a:p>
            <a:pPr algn="just"/>
            <a:r>
              <a:rPr lang="en-US" dirty="0"/>
              <a:t>Avoid overly restrictive diets.</a:t>
            </a:r>
          </a:p>
          <a:p>
            <a:pPr marL="0" indent="0" algn="just">
              <a:buNone/>
            </a:pPr>
            <a:r>
              <a:rPr lang="en-US" b="1" dirty="0"/>
              <a:t>b. Pregnant Women (Gestational Diabetes):</a:t>
            </a:r>
            <a:endParaRPr lang="en-US" dirty="0"/>
          </a:p>
          <a:p>
            <a:pPr algn="just"/>
            <a:r>
              <a:rPr lang="en-US" dirty="0"/>
              <a:t>Maintain balanced meals with controlled carbohydrates.</a:t>
            </a:r>
          </a:p>
          <a:p>
            <a:pPr algn="just"/>
            <a:r>
              <a:rPr lang="en-US" dirty="0"/>
              <a:t>Distribute carbohydrates evenly throughout the day.</a:t>
            </a:r>
          </a:p>
          <a:p>
            <a:pPr algn="just"/>
            <a:r>
              <a:rPr lang="en-US" dirty="0"/>
              <a:t>Regular blood glucose monitoring is essential.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1C3660-4C80-5EE0-B7EF-F865A0E54AA0}"/>
              </a:ext>
            </a:extLst>
          </p:cNvPr>
          <p:cNvSpPr txBox="1">
            <a:spLocks/>
          </p:cNvSpPr>
          <p:nvPr/>
        </p:nvSpPr>
        <p:spPr>
          <a:xfrm>
            <a:off x="6528619" y="1307691"/>
            <a:ext cx="5043949" cy="5048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 panose="05020102010507070707" pitchFamily="18" charset="2"/>
              <a:buNone/>
            </a:pPr>
            <a:r>
              <a:rPr lang="en-US" b="1" dirty="0"/>
              <a:t>c. Elderly Individuals:</a:t>
            </a:r>
            <a:endParaRPr lang="en-US" dirty="0"/>
          </a:p>
          <a:p>
            <a:pPr algn="just"/>
            <a:r>
              <a:rPr lang="en-US" dirty="0"/>
              <a:t>Focus on easy-to-digest, nutrient-rich foods.</a:t>
            </a:r>
          </a:p>
          <a:p>
            <a:pPr algn="just"/>
            <a:r>
              <a:rPr lang="en-US" dirty="0"/>
              <a:t>Prevent malnutrition while maintaining glycemic control.</a:t>
            </a:r>
          </a:p>
          <a:p>
            <a:pPr algn="just"/>
            <a:r>
              <a:rPr lang="en-US" dirty="0"/>
              <a:t>Address dental issues, reduced appetite, and limited mobility.</a:t>
            </a:r>
          </a:p>
          <a:p>
            <a:pPr marL="0" indent="0" algn="just">
              <a:buFont typeface="Wingdings 2" panose="05020102010507070707" pitchFamily="18" charset="2"/>
              <a:buNone/>
            </a:pPr>
            <a:r>
              <a:rPr lang="en-US" b="1" dirty="0"/>
              <a:t>d. Patients with Kidney Disease:</a:t>
            </a:r>
            <a:endParaRPr lang="en-US" dirty="0"/>
          </a:p>
          <a:p>
            <a:pPr algn="just"/>
            <a:r>
              <a:rPr lang="en-US" dirty="0"/>
              <a:t>Limit protein, sodium, and potassium depending on renal function.</a:t>
            </a:r>
          </a:p>
          <a:p>
            <a:pPr algn="just"/>
            <a:r>
              <a:rPr lang="en-US" dirty="0"/>
              <a:t>Collaborate with a renal dietitian for individualized plans.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42D99F8-FA6F-D241-15FC-667D50951839}"/>
              </a:ext>
            </a:extLst>
          </p:cNvPr>
          <p:cNvCxnSpPr>
            <a:cxnSpLocks/>
          </p:cNvCxnSpPr>
          <p:nvPr/>
        </p:nvCxnSpPr>
        <p:spPr>
          <a:xfrm>
            <a:off x="6145161" y="1641987"/>
            <a:ext cx="0" cy="425736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8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F5CA77-F900-CC59-198F-08CE5A805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8" name="Rectangle 5127">
            <a:extLst>
              <a:ext uri="{FF2B5EF4-FFF2-40B4-BE49-F238E27FC236}">
                <a16:creationId xmlns:a16="http://schemas.microsoft.com/office/drawing/2014/main" id="{04A0542D-EEB8-13CE-1BE0-BB9FA379ED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97EDFE-7AFE-C686-69AC-678346AD1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556373"/>
          </a:xfrm>
        </p:spPr>
        <p:txBody>
          <a:bodyPr>
            <a:noAutofit/>
          </a:bodyPr>
          <a:lstStyle/>
          <a:p>
            <a:r>
              <a:rPr lang="en-US" dirty="0"/>
              <a:t>Monitoring and Evaluation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30" name="Rectangle 5129">
            <a:extLst>
              <a:ext uri="{FF2B5EF4-FFF2-40B4-BE49-F238E27FC236}">
                <a16:creationId xmlns:a16="http://schemas.microsoft.com/office/drawing/2014/main" id="{64E2C261-9A11-8D1D-A901-C2D258C731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32" name="Rectangle 5131">
            <a:extLst>
              <a:ext uri="{FF2B5EF4-FFF2-40B4-BE49-F238E27FC236}">
                <a16:creationId xmlns:a16="http://schemas.microsoft.com/office/drawing/2014/main" id="{F6A69E50-2FCE-7F47-2EFB-C4FB803D4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134" name="Rectangle 5133">
            <a:extLst>
              <a:ext uri="{FF2B5EF4-FFF2-40B4-BE49-F238E27FC236}">
                <a16:creationId xmlns:a16="http://schemas.microsoft.com/office/drawing/2014/main" id="{046C2A2C-CE5D-BD77-6876-2A39F93DE4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23" name="Picture 3" descr="Why Nurse Practitioner vs Doctor?">
            <a:extLst>
              <a:ext uri="{FF2B5EF4-FFF2-40B4-BE49-F238E27FC236}">
                <a16:creationId xmlns:a16="http://schemas.microsoft.com/office/drawing/2014/main" id="{C938C1D6-C819-5E43-D632-EEECDDBBA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7" r="32592" b="-1"/>
          <a:stretch>
            <a:fillRect/>
          </a:stretch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134E4-490E-EC9F-3145-82B3C8157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5" y="1504335"/>
            <a:ext cx="7229171" cy="48669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Continuous monitoring ensures that dietary interventions are effective and safe.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Monitoring Parameters:</a:t>
            </a:r>
            <a:endParaRPr lang="en-US" dirty="0"/>
          </a:p>
          <a:p>
            <a:r>
              <a:rPr lang="en-US" b="1" dirty="0"/>
              <a:t>Anthropometric:</a:t>
            </a:r>
            <a:r>
              <a:rPr lang="en-US" dirty="0"/>
              <a:t> Weight, BMI, waist circumference.</a:t>
            </a:r>
          </a:p>
          <a:p>
            <a:r>
              <a:rPr lang="en-US" b="1" dirty="0"/>
              <a:t>Biochemical:</a:t>
            </a:r>
            <a:r>
              <a:rPr lang="en-US" dirty="0"/>
              <a:t> Fasting glucose, HbA1c, lipid profile, renal function.</a:t>
            </a:r>
          </a:p>
          <a:p>
            <a:r>
              <a:rPr lang="en-US" b="1" dirty="0"/>
              <a:t>Clinical:</a:t>
            </a:r>
            <a:r>
              <a:rPr lang="en-US" dirty="0"/>
              <a:t> Blood pressure, symptoms of hypo/hyperglycemia, nutritional deficiencies.</a:t>
            </a:r>
          </a:p>
          <a:p>
            <a:r>
              <a:rPr lang="en-US" b="1" dirty="0"/>
              <a:t>Dietary:</a:t>
            </a:r>
            <a:r>
              <a:rPr lang="en-US" dirty="0"/>
              <a:t> Food diaries, meal recall, portion control.</a:t>
            </a:r>
          </a:p>
          <a:p>
            <a:r>
              <a:rPr lang="en-US" b="1" dirty="0"/>
              <a:t>Behavioral:</a:t>
            </a:r>
            <a:r>
              <a:rPr lang="en-US" dirty="0"/>
              <a:t> Adherence to dietary advice, physical activity, and self-monitoring of blood glucose.</a:t>
            </a:r>
          </a:p>
          <a:p>
            <a:pPr marL="0" indent="0">
              <a:buNone/>
            </a:pPr>
            <a:r>
              <a:rPr lang="en-US" b="1" dirty="0"/>
              <a:t>Frequency:</a:t>
            </a:r>
            <a:endParaRPr lang="en-US" dirty="0"/>
          </a:p>
          <a:p>
            <a:r>
              <a:rPr lang="en-US" dirty="0"/>
              <a:t>Every 3–6 months or as clinically indicated.</a:t>
            </a:r>
          </a:p>
          <a:p>
            <a:r>
              <a:rPr lang="en-US" dirty="0"/>
              <a:t>Adjust the nutrition plan based on progress and lab results.</a:t>
            </a:r>
          </a:p>
        </p:txBody>
      </p:sp>
    </p:spTree>
    <p:extLst>
      <p:ext uri="{BB962C8B-B14F-4D97-AF65-F5344CB8AC3E}">
        <p14:creationId xmlns:p14="http://schemas.microsoft.com/office/powerpoint/2010/main" val="14946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5E805A-7579-3E9F-46DD-96ED545976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4" name="Rectangle 5143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1A1B7A-4E71-D29E-0B28-DC7079C9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tx2"/>
                </a:solidFill>
              </a:rPr>
              <a:t>Role of the DIETITIAN AND Multidisciplinary Team</a:t>
            </a:r>
          </a:p>
        </p:txBody>
      </p:sp>
      <p:sp>
        <p:nvSpPr>
          <p:cNvPr id="5146" name="Rectangle 514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43" name="Rectangle 5142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145" name="Rectangle 5144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74" name="Picture 2" descr="THE DIFFERENCE BETWEEN GENERAL MEDICINE AND INTERNAL MEDICINE? - German  Heart Centre">
            <a:extLst>
              <a:ext uri="{FF2B5EF4-FFF2-40B4-BE49-F238E27FC236}">
                <a16:creationId xmlns:a16="http://schemas.microsoft.com/office/drawing/2014/main" id="{2A08B016-9D80-3D53-07E5-6C2AAC4CD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47" r="27293" b="-1"/>
          <a:stretch>
            <a:fillRect/>
          </a:stretch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14B3-B6A5-3FE2-3ABA-BA406770A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2"/>
            <a:ext cx="7514522" cy="468513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Role of the Dietitian: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Conduct comprehensive nutrition assessment.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Develop and implement individualized meal plans.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Provide education on food choices, label reading, and portion sizes.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Support lifestyle modification and behavioral change.</a:t>
            </a:r>
          </a:p>
          <a:p>
            <a:pPr>
              <a:lnSpc>
                <a:spcPct val="100000"/>
              </a:lnSpc>
            </a:pPr>
            <a:r>
              <a:rPr lang="en-US" sz="1800" dirty="0"/>
              <a:t>Evaluate progress and make necessary adjustments.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800" b="1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1800" b="1" dirty="0"/>
              <a:t>Multidisciplinary Team Approach:</a:t>
            </a: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1800" b="1" dirty="0"/>
              <a:t>Physician/Endocrinologist:</a:t>
            </a:r>
            <a:r>
              <a:rPr lang="en-US" sz="1800" dirty="0"/>
              <a:t> Diagnoses and manages medical treatment.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Nurse:</a:t>
            </a:r>
            <a:r>
              <a:rPr lang="en-US" sz="1800" dirty="0"/>
              <a:t> Reinforces dietary education, monitors glucose and weight.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Pharmacist:</a:t>
            </a:r>
            <a:r>
              <a:rPr lang="en-US" sz="1800" dirty="0"/>
              <a:t> Reviews drug-nutrient interactions.</a:t>
            </a:r>
          </a:p>
          <a:p>
            <a:pPr>
              <a:lnSpc>
                <a:spcPct val="100000"/>
              </a:lnSpc>
            </a:pPr>
            <a:r>
              <a:rPr lang="en-US" sz="1800" b="1" dirty="0" smtClean="0"/>
              <a:t>Physiotherapist:</a:t>
            </a:r>
            <a:r>
              <a:rPr lang="en-US" sz="1800" dirty="0" smtClean="0"/>
              <a:t> </a:t>
            </a:r>
            <a:r>
              <a:rPr lang="en-US" sz="1800" dirty="0"/>
              <a:t>Designs appropriate physical activity plans.</a:t>
            </a:r>
          </a:p>
          <a:p>
            <a:pPr>
              <a:lnSpc>
                <a:spcPct val="100000"/>
              </a:lnSpc>
            </a:pPr>
            <a:r>
              <a:rPr lang="en-US" sz="1800" b="1" dirty="0"/>
              <a:t>Psychologist/Counselor:</a:t>
            </a:r>
            <a:r>
              <a:rPr lang="en-US" sz="1800" dirty="0"/>
              <a:t> Supports behavior modification and adherence.</a:t>
            </a:r>
          </a:p>
        </p:txBody>
      </p:sp>
    </p:spTree>
    <p:extLst>
      <p:ext uri="{BB962C8B-B14F-4D97-AF65-F5344CB8AC3E}">
        <p14:creationId xmlns:p14="http://schemas.microsoft.com/office/powerpoint/2010/main" val="13412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81C66-D562-D79D-DDF6-8E26C325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368" y="702156"/>
            <a:ext cx="9842090" cy="851341"/>
          </a:xfrm>
        </p:spPr>
        <p:txBody>
          <a:bodyPr/>
          <a:lstStyle/>
          <a:p>
            <a:pPr algn="ctr"/>
            <a:r>
              <a:rPr lang="en-US" dirty="0"/>
              <a:t>One Day sample Menu for A Diabetic Patient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9EF115D-8295-3AE7-FA25-26C2342E1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7067152"/>
              </p:ext>
            </p:extLst>
          </p:nvPr>
        </p:nvGraphicFramePr>
        <p:xfrm>
          <a:off x="1297857" y="1741795"/>
          <a:ext cx="9665112" cy="3469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704">
                  <a:extLst>
                    <a:ext uri="{9D8B030D-6E8A-4147-A177-3AD203B41FA5}">
                      <a16:colId xmlns:a16="http://schemas.microsoft.com/office/drawing/2014/main" val="2737125520"/>
                    </a:ext>
                  </a:extLst>
                </a:gridCol>
                <a:gridCol w="3221704">
                  <a:extLst>
                    <a:ext uri="{9D8B030D-6E8A-4147-A177-3AD203B41FA5}">
                      <a16:colId xmlns:a16="http://schemas.microsoft.com/office/drawing/2014/main" val="3806265120"/>
                    </a:ext>
                  </a:extLst>
                </a:gridCol>
                <a:gridCol w="3221704">
                  <a:extLst>
                    <a:ext uri="{9D8B030D-6E8A-4147-A177-3AD203B41FA5}">
                      <a16:colId xmlns:a16="http://schemas.microsoft.com/office/drawing/2014/main" val="1485520178"/>
                    </a:ext>
                  </a:extLst>
                </a:gridCol>
              </a:tblGrid>
              <a:tr h="8374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BREAKFAST</a:t>
                      </a:r>
                    </a:p>
                    <a:p>
                      <a:pPr algn="ctr"/>
                      <a:r>
                        <a:rPr lang="en-US" sz="2000" dirty="0"/>
                        <a:t>(7:30AM)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LUNCH</a:t>
                      </a:r>
                    </a:p>
                    <a:p>
                      <a:pPr algn="ctr"/>
                      <a:r>
                        <a:rPr lang="en-US" sz="2000" dirty="0"/>
                        <a:t>(12:30PM)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DINNER</a:t>
                      </a:r>
                    </a:p>
                    <a:p>
                      <a:pPr algn="ctr"/>
                      <a:r>
                        <a:rPr lang="en-US" sz="2000" dirty="0"/>
                        <a:t>(6:00PM)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4531859"/>
                  </a:ext>
                </a:extLst>
              </a:tr>
              <a:tr h="2631885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300ml wrap of </a:t>
                      </a:r>
                      <a:r>
                        <a:rPr lang="en-US" sz="2000" dirty="0" err="1"/>
                        <a:t>moi-moi</a:t>
                      </a:r>
                      <a:r>
                        <a:rPr lang="en-US" sz="2000" dirty="0"/>
                        <a:t> with 300ml of Pap and 2dtsp filled 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Midday snack 1pm or 2pm</a:t>
                      </a:r>
                    </a:p>
                    <a:p>
                      <a:pPr algn="l"/>
                      <a:r>
                        <a:rPr lang="en-US" sz="2000" dirty="0"/>
                        <a:t>Cucumber (Eaten freely)</a:t>
                      </a:r>
                    </a:p>
                    <a:p>
                      <a:pPr algn="l"/>
                      <a:r>
                        <a:rPr lang="en-US" sz="2000" dirty="0"/>
                        <a:t>Banana (2 fingers)</a:t>
                      </a:r>
                    </a:p>
                    <a:p>
                      <a:pPr algn="l"/>
                      <a:endParaRPr lang="en-US" sz="2000" dirty="0"/>
                    </a:p>
                    <a:p>
                      <a:pPr algn="l"/>
                      <a:r>
                        <a:rPr lang="en-US" sz="2000" dirty="0"/>
                        <a:t>15dtsp of Rice with diced cabbage and carrot and 10g beef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2 medium sized boiled plantain with bulky vegetable sauce and dried fish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39327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198F83A-2847-9760-79E9-0B50AF7DA261}"/>
              </a:ext>
            </a:extLst>
          </p:cNvPr>
          <p:cNvSpPr txBox="1"/>
          <p:nvPr/>
        </p:nvSpPr>
        <p:spPr>
          <a:xfrm>
            <a:off x="1386349" y="5378245"/>
            <a:ext cx="957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Note: </a:t>
            </a:r>
            <a:r>
              <a:rPr lang="en-US" sz="1600" dirty="0"/>
              <a:t>Meal plan is suitable for change and personalized depending on the BMI ( Body Mass Index) of the patient.</a:t>
            </a:r>
          </a:p>
        </p:txBody>
      </p:sp>
    </p:spTree>
    <p:extLst>
      <p:ext uri="{BB962C8B-B14F-4D97-AF65-F5344CB8AC3E}">
        <p14:creationId xmlns:p14="http://schemas.microsoft.com/office/powerpoint/2010/main" val="6967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57E7A-8CDB-F006-C4F8-354B3D3D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3018"/>
          </a:xfrm>
        </p:spPr>
        <p:txBody>
          <a:bodyPr/>
          <a:lstStyle/>
          <a:p>
            <a:r>
              <a:rPr lang="en-US" dirty="0"/>
              <a:t>Key Challenges and 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33218-1561-0CB5-2029-298B715BA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07736"/>
            <a:ext cx="5475478" cy="46925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/>
              <a:t>Challenges:</a:t>
            </a:r>
            <a:endParaRPr lang="en-US" sz="2400" dirty="0"/>
          </a:p>
          <a:p>
            <a:r>
              <a:rPr lang="en-US" sz="2400" dirty="0"/>
              <a:t>Poor dietary adherence and limited patient education.</a:t>
            </a:r>
          </a:p>
          <a:p>
            <a:r>
              <a:rPr lang="en-US" sz="2400" dirty="0"/>
              <a:t>Socioeconomic constraints and food insecurity.</a:t>
            </a:r>
          </a:p>
          <a:p>
            <a:r>
              <a:rPr lang="en-US" sz="2400" dirty="0"/>
              <a:t>Cultural beliefs and dietary habits.</a:t>
            </a:r>
          </a:p>
          <a:p>
            <a:r>
              <a:rPr lang="en-US" sz="2400" dirty="0"/>
              <a:t>Lack of follow-up and multidisciplinary collaboration.</a:t>
            </a:r>
          </a:p>
          <a:p>
            <a:r>
              <a:rPr lang="en-US" sz="2400" dirty="0"/>
              <a:t>Inconsistent meal timing or portion sizes.</a:t>
            </a:r>
          </a:p>
          <a:p>
            <a:r>
              <a:rPr lang="en-US" sz="2400" dirty="0"/>
              <a:t>Overreliance on medications without lifestyle changes.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D4FF1F6-51A4-5B75-43D8-4DB411CCB3F1}"/>
              </a:ext>
            </a:extLst>
          </p:cNvPr>
          <p:cNvSpPr txBox="1">
            <a:spLocks/>
          </p:cNvSpPr>
          <p:nvPr/>
        </p:nvSpPr>
        <p:spPr>
          <a:xfrm>
            <a:off x="6292644" y="1602820"/>
            <a:ext cx="5500059" cy="4692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Recommendations:</a:t>
            </a:r>
            <a:endParaRPr lang="en-US" sz="2400" dirty="0"/>
          </a:p>
          <a:p>
            <a:r>
              <a:rPr lang="en-US" sz="2400" dirty="0"/>
              <a:t>Strengthen nutrition education and counseling at all care levels.</a:t>
            </a:r>
          </a:p>
          <a:p>
            <a:r>
              <a:rPr lang="en-US" sz="2400" dirty="0"/>
              <a:t>Encourage family and community involvement in dietary planning.</a:t>
            </a:r>
          </a:p>
          <a:p>
            <a:r>
              <a:rPr lang="en-US" sz="2400" dirty="0"/>
              <a:t>Promote affordable and locally available healthy foods.</a:t>
            </a:r>
          </a:p>
          <a:p>
            <a:r>
              <a:rPr lang="en-US" sz="2400" dirty="0"/>
              <a:t>Integrate routine nutritional monitoring into clinical follow-ups.</a:t>
            </a:r>
          </a:p>
          <a:p>
            <a:r>
              <a:rPr lang="en-US" sz="2400" dirty="0"/>
              <a:t>Train healthcare professionals on updated nutrition guidelines.</a:t>
            </a:r>
          </a:p>
          <a:p>
            <a:r>
              <a:rPr lang="en-US" sz="2400" dirty="0"/>
              <a:t>Empower patients through self-management education and goal-setting.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36753F-F014-F038-5C40-26E408910C14}"/>
              </a:ext>
            </a:extLst>
          </p:cNvPr>
          <p:cNvCxnSpPr/>
          <p:nvPr/>
        </p:nvCxnSpPr>
        <p:spPr>
          <a:xfrm>
            <a:off x="6096000" y="1779639"/>
            <a:ext cx="0" cy="44441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45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103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D3772EE4-ED5E-4D3A-A306-B22CF8667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1676A9-4279-9A50-F682-D4EED2A6E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280" y="944752"/>
            <a:ext cx="3259016" cy="6328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Content</a:t>
            </a:r>
          </a:p>
        </p:txBody>
      </p:sp>
      <p:sp>
        <p:nvSpPr>
          <p:cNvPr id="1036" name="Rectangle 1035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40" name="Rectangle 1039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C3DB5-80B5-DD26-DDA0-CC68EC7D4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82" y="1789471"/>
            <a:ext cx="3637934" cy="4418497"/>
          </a:xfrm>
        </p:spPr>
        <p:txBody>
          <a:bodyPr anchor="t">
            <a:normAutofit fontScale="925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Introduction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Types of Diabetes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Risk Factors for Diabetes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Complications of Diabetes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Dietary Management of Diabetes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Goals of Dietary Management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Principles of Medical Nutrition Therapy (MNT)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Macronutrient &amp; Micronutrient Distribution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Special Considerations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Nutrition in Special Populations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Monitoring and Evaluation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Role of the Dietitian and Multidisciplinary Team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Key Challenges and Recommendations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600" dirty="0">
                <a:solidFill>
                  <a:srgbClr val="FFFFFF"/>
                </a:solidFill>
              </a:rPr>
              <a:t>Conclusion</a:t>
            </a:r>
          </a:p>
        </p:txBody>
      </p:sp>
      <p:pic>
        <p:nvPicPr>
          <p:cNvPr id="1027" name="Picture 3" descr="Balance' is the key word in new dietary guidance for heart health |  American Heart Association">
            <a:extLst>
              <a:ext uri="{FF2B5EF4-FFF2-40B4-BE49-F238E27FC236}">
                <a16:creationId xmlns:a16="http://schemas.microsoft.com/office/drawing/2014/main" id="{C6307282-9F07-5294-DDBD-3FEF28B42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" r="1" b="1"/>
          <a:stretch>
            <a:fillRect/>
          </a:stretch>
        </p:blipFill>
        <p:spPr bwMode="auto">
          <a:xfrm>
            <a:off x="4241830" y="601200"/>
            <a:ext cx="7503636" cy="578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99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D3FCD-4DEB-70D5-ED8B-0E7BFC971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C8B9-7EE6-61EB-92AE-C4952C8B9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53018"/>
          </a:xfrm>
        </p:spPr>
        <p:txBody>
          <a:bodyPr/>
          <a:lstStyle/>
          <a:p>
            <a:r>
              <a:rPr lang="en-US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AA4E6-ACC2-8986-3511-898B8755C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607735"/>
            <a:ext cx="11029615" cy="4812729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Dietary management is the foundation of diabetes care, complementing pharmacologic and lifestyle interventions.</a:t>
            </a:r>
          </a:p>
          <a:p>
            <a:pPr algn="just"/>
            <a:r>
              <a:rPr lang="en-US" sz="2400" dirty="0"/>
              <a:t>An individualized, balanced, and culturally appropriate diet helps maintain glycemic control, reduce complications, and improve quality of life.</a:t>
            </a:r>
          </a:p>
          <a:p>
            <a:pPr algn="just"/>
            <a:r>
              <a:rPr lang="en-US" sz="2400" dirty="0"/>
              <a:t>Consistent monitoring, patient education, and a coordinated multidisciplinary approach are critical for success.</a:t>
            </a:r>
          </a:p>
          <a:p>
            <a:pPr algn="just"/>
            <a:r>
              <a:rPr lang="en-US" sz="2400" dirty="0"/>
              <a:t>Effective dietary management transforms diabetes from a life-limiting disease into a manageable condition with optimal health outcomes.</a:t>
            </a:r>
          </a:p>
        </p:txBody>
      </p:sp>
    </p:spTree>
    <p:extLst>
      <p:ext uri="{BB962C8B-B14F-4D97-AF65-F5344CB8AC3E}">
        <p14:creationId xmlns:p14="http://schemas.microsoft.com/office/powerpoint/2010/main" val="23082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E80A7-A65F-3BC0-249E-FCBC9FD89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13F1D-5E04-AA46-CE8E-DC6E2822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084439"/>
            <a:ext cx="11029615" cy="38909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International Diabetes Federation (2024). Retrieved from: https://idf.org/our-network/regions-and-members/africa/members/nigeria/</a:t>
            </a:r>
          </a:p>
          <a:p>
            <a:r>
              <a:rPr lang="en-US" dirty="0"/>
              <a:t>WHO (</a:t>
            </a:r>
            <a:r>
              <a:rPr lang="en-US" i="1" dirty="0"/>
              <a:t>18 November 2024). </a:t>
            </a:r>
            <a:r>
              <a:rPr lang="en-US" dirty="0" err="1"/>
              <a:t>Prioritise</a:t>
            </a:r>
            <a:r>
              <a:rPr lang="en-US" dirty="0"/>
              <a:t> your health by knowing your blood sugar status and living a healthy lifestyle. Retrieved from: https://www.afro.who.int/countries/nigeria/news/prioritise-your-health-knowing-your-blood-sugar-status-and-living-healthy-lifestyle</a:t>
            </a:r>
          </a:p>
          <a:p>
            <a:r>
              <a:rPr lang="en-US" dirty="0" err="1"/>
              <a:t>Goldney</a:t>
            </a:r>
            <a:r>
              <a:rPr lang="en-US" dirty="0"/>
              <a:t> J, Barker MM, Sargeant JA, Daynes E, </a:t>
            </a:r>
            <a:r>
              <a:rPr lang="en-US" dirty="0" err="1"/>
              <a:t>Papamargaritis</a:t>
            </a:r>
            <a:r>
              <a:rPr lang="en-US" dirty="0"/>
              <a:t> D, Shabnam S, Goff LM, </a:t>
            </a:r>
            <a:r>
              <a:rPr lang="en-US" dirty="0" err="1"/>
              <a:t>Khunti</a:t>
            </a:r>
            <a:r>
              <a:rPr lang="en-US" dirty="0"/>
              <a:t> K, Henson J, Davies MJ, Zaccardi F. Burden of vascular risk factors by age, sex, ethnicity and deprivation in young adults with and without newly diagnosed type 2 diabetes. Diabetes Research and Clinical Practice. 2025 Feb 1;220:112002.</a:t>
            </a:r>
          </a:p>
          <a:p>
            <a:r>
              <a:rPr lang="en-US" dirty="0"/>
              <a:t>Diabetes UK </a:t>
            </a:r>
            <a:r>
              <a:rPr lang="en-US" b="1" dirty="0"/>
              <a:t>(</a:t>
            </a:r>
            <a:r>
              <a:rPr lang="en-US" dirty="0"/>
              <a:t>Feb 6, 2019). Ethnicity and type 2 diabetes. Retrieved from https://www.diabetes.org.uk/about-diabetes/type-2-diabetes/diabetes-ethnicity</a:t>
            </a:r>
          </a:p>
          <a:p>
            <a:r>
              <a:rPr lang="en-US" dirty="0"/>
              <a:t>WHO (14 November 2024). Diabetes. Retrieved from https://www.who.int/news-room/fact-sheets/detail/diabetes</a:t>
            </a:r>
          </a:p>
        </p:txBody>
      </p:sp>
    </p:spTree>
    <p:extLst>
      <p:ext uri="{BB962C8B-B14F-4D97-AF65-F5344CB8AC3E}">
        <p14:creationId xmlns:p14="http://schemas.microsoft.com/office/powerpoint/2010/main" val="336382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Close up image of hands applauding">
            <a:extLst>
              <a:ext uri="{FF2B5EF4-FFF2-40B4-BE49-F238E27FC236}">
                <a16:creationId xmlns:a16="http://schemas.microsoft.com/office/drawing/2014/main" id="{755E2810-4696-6E91-CD85-C1FB5462DB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96" b="15134"/>
          <a:stretch>
            <a:fillRect/>
          </a:stretch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C2D585-CF2D-87A6-B39C-ABC74F835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643467"/>
            <a:ext cx="5452529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Thank you for your audience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31935" y="1397930"/>
            <a:ext cx="6858003" cy="4062128"/>
          </a:xfrm>
          <a:prstGeom prst="rect">
            <a:avLst/>
          </a:prstGeom>
          <a:gradFill flip="none" rotWithShape="1">
            <a:gsLst>
              <a:gs pos="48000">
                <a:schemeClr val="tx1">
                  <a:alpha val="24000"/>
                </a:schemeClr>
              </a:gs>
              <a:gs pos="85000">
                <a:schemeClr val="tx1">
                  <a:alpha val="4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6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DA6930-E02F-C5FA-33BE-801DEC231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8D25C-2DB5-D593-E139-0A7B30201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To understand the importance of nutrition in diabetes control and prevention.</a:t>
            </a:r>
          </a:p>
          <a:p>
            <a:r>
              <a:rPr lang="en-US">
                <a:solidFill>
                  <a:schemeClr val="tx2"/>
                </a:solidFill>
              </a:rPr>
              <a:t>To identify the goals and guiding principles of dietary management.</a:t>
            </a:r>
          </a:p>
          <a:p>
            <a:r>
              <a:rPr lang="en-US">
                <a:solidFill>
                  <a:schemeClr val="tx2"/>
                </a:solidFill>
              </a:rPr>
              <a:t>To outline appropriate macronutrient and micronutrient distribution for diabetic patients.</a:t>
            </a:r>
          </a:p>
          <a:p>
            <a:r>
              <a:rPr lang="en-US">
                <a:solidFill>
                  <a:schemeClr val="tx2"/>
                </a:solidFill>
              </a:rPr>
              <a:t>To recognize dietary considerations for special populations and comorbid conditions.</a:t>
            </a:r>
          </a:p>
          <a:p>
            <a:r>
              <a:rPr lang="en-US">
                <a:solidFill>
                  <a:schemeClr val="tx2"/>
                </a:solidFill>
              </a:rPr>
              <a:t>To emphasize the role of the dietitian and the multidisciplinary team in diabetes care.</a:t>
            </a:r>
          </a:p>
        </p:txBody>
      </p:sp>
      <p:pic>
        <p:nvPicPr>
          <p:cNvPr id="2050" name="Picture 2" descr="Dietary interventions for cardiometabolic health">
            <a:extLst>
              <a:ext uri="{FF2B5EF4-FFF2-40B4-BE49-F238E27FC236}">
                <a16:creationId xmlns:a16="http://schemas.microsoft.com/office/drawing/2014/main" id="{5E2507E3-DCC3-28D6-71BB-48C5762C2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2" r="28328"/>
          <a:stretch>
            <a:fillRect/>
          </a:stretch>
        </p:blipFill>
        <p:spPr bwMode="auto">
          <a:xfrm>
            <a:off x="7521283" y="10"/>
            <a:ext cx="467071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8C97474-5879-4DB5-B4F3-F035710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2AF00E-D433-4047-863F-BCB69CEC3C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588" y="601200"/>
            <a:ext cx="7498616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A90ED-A2D4-3EBC-CCAC-4A0B6C05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59" y="810203"/>
            <a:ext cx="6647905" cy="546649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997DBEA-6DFC-457A-9850-E535053549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46CF5-953A-4916-BFF4-F5558E5C23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7B945C-B433-4DFF-9A67-A5C9257E47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C9489-3296-7F36-5C1B-1086C1F5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59" y="1691148"/>
            <a:ext cx="6690843" cy="4442954"/>
          </a:xfrm>
        </p:spPr>
        <p:txBody>
          <a:bodyPr>
            <a:noAutofit/>
          </a:bodyPr>
          <a:lstStyle/>
          <a:p>
            <a:pPr lvl="0" algn="just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Diabetes mellitus (DM) is a chronic, complex metabolic disease characterized by persistent hyperglycemia due to defects in insulin secretion, insulin action, or both.</a:t>
            </a:r>
          </a:p>
          <a:p>
            <a:pPr lvl="0" algn="just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It affects millions globally and is a major cause of morbidity, disability, and premature death.</a:t>
            </a:r>
          </a:p>
          <a:p>
            <a:pPr lvl="0" algn="just">
              <a:lnSpc>
                <a:spcPct val="100000"/>
              </a:lnSpc>
            </a:pPr>
            <a:r>
              <a:rPr lang="en-US" sz="2000" dirty="0"/>
              <a:t>Globally, approximately 537 million people have diabetes, a number projected to rise significantly. In Nigeria, the number of adult cases is estimated to be around 2.9, with a significant number of cases remaining undiagnosed. The prevalence in Nigeria is estimated to 3.0% (WHO, 2024; IDF, 2024). </a:t>
            </a:r>
            <a:endParaRPr lang="en-US" sz="2000" dirty="0">
              <a:solidFill>
                <a:srgbClr val="FFFFFF"/>
              </a:solidFill>
            </a:endParaRPr>
          </a:p>
          <a:p>
            <a:pPr lvl="0" algn="just">
              <a:lnSpc>
                <a:spcPct val="100000"/>
              </a:lnSpc>
            </a:pPr>
            <a:r>
              <a:rPr lang="en-US" sz="2000" dirty="0">
                <a:solidFill>
                  <a:srgbClr val="FFFFFF"/>
                </a:solidFill>
              </a:rPr>
              <a:t>Effective management of diabetes requires medical care, lifestyle modification, and dietary regulation.</a:t>
            </a:r>
          </a:p>
        </p:txBody>
      </p:sp>
      <p:pic>
        <p:nvPicPr>
          <p:cNvPr id="7" name="Graphic 6" descr="Kidney">
            <a:extLst>
              <a:ext uri="{FF2B5EF4-FFF2-40B4-BE49-F238E27FC236}">
                <a16:creationId xmlns:a16="http://schemas.microsoft.com/office/drawing/2014/main" id="{E8CFDBAB-9CE9-4A6B-A031-B595C9625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76761" y="2049354"/>
            <a:ext cx="3053422" cy="30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4228-6F10-6691-8355-5D6F9357F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4226"/>
          </a:xfrm>
        </p:spPr>
        <p:txBody>
          <a:bodyPr>
            <a:normAutofit/>
          </a:bodyPr>
          <a:lstStyle/>
          <a:p>
            <a:r>
              <a:rPr lang="en-US" dirty="0"/>
              <a:t>Types of Diabetes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5D5BA6-00A2-4703-0AD4-1DE3050B98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108252"/>
              </p:ext>
            </p:extLst>
          </p:nvPr>
        </p:nvGraphicFramePr>
        <p:xfrm>
          <a:off x="581024" y="1567543"/>
          <a:ext cx="11306175" cy="4853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117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562C5-656A-AC53-AE36-E60CC017F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44863"/>
          </a:xfrm>
        </p:spPr>
        <p:txBody>
          <a:bodyPr/>
          <a:lstStyle/>
          <a:p>
            <a:r>
              <a:rPr lang="en-US" dirty="0"/>
              <a:t>Risk Factors for Diabetes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2B59792-A619-6BD7-FECF-66F169CD7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75606"/>
              </p:ext>
            </p:extLst>
          </p:nvPr>
        </p:nvGraphicFramePr>
        <p:xfrm>
          <a:off x="581192" y="1396181"/>
          <a:ext cx="11029615" cy="5191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8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E7C7A-A221-9B5C-CE9E-F07ABF610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74468"/>
          </a:xfrm>
        </p:spPr>
        <p:txBody>
          <a:bodyPr/>
          <a:lstStyle/>
          <a:p>
            <a:r>
              <a:rPr lang="en-US" cap="none" dirty="0"/>
              <a:t>RANGES FOR BLOOD GLUCOSE LEVELS</a:t>
            </a:r>
          </a:p>
        </p:txBody>
      </p:sp>
      <p:pic>
        <p:nvPicPr>
          <p:cNvPr id="1026" name="Picture 2" descr="Blood Sugar Level Chart | BioRender Science Templates">
            <a:extLst>
              <a:ext uri="{FF2B5EF4-FFF2-40B4-BE49-F238E27FC236}">
                <a16:creationId xmlns:a16="http://schemas.microsoft.com/office/drawing/2014/main" id="{EFA66A66-09CA-8C65-45AD-5FD5A47DAE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57" y="1470187"/>
            <a:ext cx="7264958" cy="5085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623002-C158-F358-3BFB-DC144CE8A7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900"/>
          <a:stretch>
            <a:fillRect/>
          </a:stretch>
        </p:blipFill>
        <p:spPr>
          <a:xfrm rot="16200000">
            <a:off x="-40879" y="2491309"/>
            <a:ext cx="5077799" cy="2982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51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B2FDB-790E-C54B-FD27-84F15CD20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7"/>
            <a:ext cx="11029616" cy="563936"/>
          </a:xfrm>
        </p:spPr>
        <p:txBody>
          <a:bodyPr>
            <a:noAutofit/>
          </a:bodyPr>
          <a:lstStyle/>
          <a:p>
            <a:r>
              <a:rPr lang="en-US" dirty="0"/>
              <a:t>Complications of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4A75-0234-CBAC-3002-193BC50FB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1668026"/>
            <a:ext cx="7186184" cy="4903596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Microvascular Complications (Affecting Small Blood Vessels) </a:t>
            </a:r>
            <a:endParaRPr lang="en-US" dirty="0"/>
          </a:p>
          <a:p>
            <a:pPr lvl="1"/>
            <a:r>
              <a:rPr lang="en-US" dirty="0"/>
              <a:t>Diabetic Retinopathy: affects the blood vessels in the eyes, potentially leading to vision loss and blindness.</a:t>
            </a:r>
          </a:p>
          <a:p>
            <a:pPr lvl="1"/>
            <a:r>
              <a:rPr lang="en-US" dirty="0"/>
              <a:t>Diabetic Nephropathy: damages the kidneys' filtering system, which can result in kidney failure.</a:t>
            </a:r>
          </a:p>
          <a:p>
            <a:pPr lvl="1"/>
            <a:r>
              <a:rPr lang="en-US" dirty="0"/>
              <a:t>Diabetic Neuropathy: is nerve damage, often causing numbness, tingling, pain, or weakness in the hands and feet.</a:t>
            </a:r>
          </a:p>
          <a:p>
            <a:r>
              <a:rPr lang="en-US" b="1" dirty="0"/>
              <a:t>Macrovascular Complications (Affecting Larger Blood Vessels) </a:t>
            </a:r>
            <a:endParaRPr lang="en-US" dirty="0"/>
          </a:p>
          <a:p>
            <a:pPr lvl="1"/>
            <a:r>
              <a:rPr lang="en-US" dirty="0"/>
              <a:t>Heart Disease and Stroke: </a:t>
            </a:r>
          </a:p>
          <a:p>
            <a:pPr marL="324000" lvl="1" indent="0">
              <a:buNone/>
            </a:pPr>
            <a:r>
              <a:rPr lang="en-US" dirty="0"/>
              <a:t>Diabetes significantly increases the risk of heart attack and stroke due to narrowed blood vessels and poor circulation.</a:t>
            </a:r>
          </a:p>
          <a:p>
            <a:pPr lvl="1"/>
            <a:r>
              <a:rPr lang="en-US" dirty="0"/>
              <a:t>Poor Circulation in Legs: </a:t>
            </a:r>
          </a:p>
          <a:p>
            <a:pPr marL="324000" lvl="1" indent="0">
              <a:buNone/>
            </a:pPr>
            <a:r>
              <a:rPr lang="en-US" dirty="0"/>
              <a:t>This can lead to cramps when walking and, in severe cases, may require amputation of the feet.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05910A-0238-F1AC-0692-CFD7F85F95D6}"/>
              </a:ext>
            </a:extLst>
          </p:cNvPr>
          <p:cNvSpPr txBox="1">
            <a:spLocks/>
          </p:cNvSpPr>
          <p:nvPr/>
        </p:nvSpPr>
        <p:spPr>
          <a:xfrm>
            <a:off x="733592" y="24932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E6FBC6-DEDA-CB56-1496-E391FF3B48E3}"/>
              </a:ext>
            </a:extLst>
          </p:cNvPr>
          <p:cNvSpPr txBox="1">
            <a:spLocks/>
          </p:cNvSpPr>
          <p:nvPr/>
        </p:nvSpPr>
        <p:spPr>
          <a:xfrm>
            <a:off x="4476120" y="3835228"/>
            <a:ext cx="7287087" cy="22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Diabetes and Vascular Disease | The Foundation to Advance Vascular Cures">
            <a:extLst>
              <a:ext uri="{FF2B5EF4-FFF2-40B4-BE49-F238E27FC236}">
                <a16:creationId xmlns:a16="http://schemas.microsoft.com/office/drawing/2014/main" id="{D7202012-0340-EB2B-6FB7-E4445302E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95" y="1617785"/>
            <a:ext cx="4109776" cy="41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1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BBEE3C-B714-0DEA-F9F6-2E0E667CD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064D2207-AA67-DAD1-D42E-7A07328CA8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836F12-F169-C8E7-A8EB-8756F342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99" y="694040"/>
            <a:ext cx="8870283" cy="541908"/>
          </a:xfrm>
        </p:spPr>
        <p:txBody>
          <a:bodyPr anchor="t">
            <a:noAutofit/>
          </a:bodyPr>
          <a:lstStyle/>
          <a:p>
            <a:r>
              <a:rPr lang="en-US" dirty="0"/>
              <a:t>Complications of Diabetes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3333-30CC-8544-4F5E-88ABE914F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976" y="1346479"/>
            <a:ext cx="7365491" cy="5375868"/>
          </a:xfrm>
        </p:spPr>
        <p:txBody>
          <a:bodyPr anchor="t">
            <a:normAutofit/>
          </a:bodyPr>
          <a:lstStyle/>
          <a:p>
            <a:r>
              <a:rPr lang="en-US" sz="2400" b="1" dirty="0"/>
              <a:t>Other Complications</a:t>
            </a:r>
            <a:endParaRPr lang="en-US" sz="2400" dirty="0"/>
          </a:p>
          <a:p>
            <a:pPr lvl="1"/>
            <a:r>
              <a:rPr lang="en-US" sz="2000" dirty="0"/>
              <a:t>Skin and Oral Health Problems: </a:t>
            </a:r>
          </a:p>
          <a:p>
            <a:pPr lvl="2"/>
            <a:r>
              <a:rPr lang="en-US" sz="1800" dirty="0"/>
              <a:t>People with diabetes are more prone to infections and skin issues, as well as gum disease. </a:t>
            </a:r>
          </a:p>
          <a:p>
            <a:pPr lvl="1"/>
            <a:r>
              <a:rPr lang="en-US" sz="2000" dirty="0"/>
              <a:t>Foot Problems: </a:t>
            </a:r>
          </a:p>
          <a:p>
            <a:pPr lvl="2"/>
            <a:r>
              <a:rPr lang="en-US" sz="1800" dirty="0"/>
              <a:t>Nerve damage and poor blood flow increase the risk of non-healing sores and infections, which can lead to amputation. </a:t>
            </a:r>
          </a:p>
          <a:p>
            <a:pPr lvl="1"/>
            <a:r>
              <a:rPr lang="en-US" sz="2000" dirty="0"/>
              <a:t>Hearing Loss: </a:t>
            </a:r>
          </a:p>
          <a:p>
            <a:pPr lvl="2"/>
            <a:r>
              <a:rPr lang="en-US" sz="1800" dirty="0"/>
              <a:t>Diabetes makes hearing loss more common. </a:t>
            </a:r>
          </a:p>
          <a:p>
            <a:pPr lvl="1"/>
            <a:r>
              <a:rPr lang="en-US" sz="2000" dirty="0"/>
              <a:t>Digestive Problems: </a:t>
            </a:r>
          </a:p>
          <a:p>
            <a:pPr lvl="2"/>
            <a:r>
              <a:rPr lang="en-US" sz="1800" dirty="0"/>
              <a:t>Some individuals may develop gastroparesis, a condition that slows stomach emptying. </a:t>
            </a:r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BE047182-D574-4420-02BD-B15749636F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70F9EDA4-AE82-51D4-9890-D3FD6D2AF0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6832D855-C8B5-8666-2EF6-1D436A827A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39DEC0-91B6-1739-67A4-0EC096B8AFAC}"/>
              </a:ext>
            </a:extLst>
          </p:cNvPr>
          <p:cNvSpPr txBox="1">
            <a:spLocks/>
          </p:cNvSpPr>
          <p:nvPr/>
        </p:nvSpPr>
        <p:spPr>
          <a:xfrm>
            <a:off x="733592" y="2493264"/>
            <a:ext cx="11029615" cy="36344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AB61CA-66B0-A40D-AD75-A2EE9504D0E6}"/>
              </a:ext>
            </a:extLst>
          </p:cNvPr>
          <p:cNvSpPr txBox="1">
            <a:spLocks/>
          </p:cNvSpPr>
          <p:nvPr/>
        </p:nvSpPr>
        <p:spPr>
          <a:xfrm>
            <a:off x="4476120" y="3835228"/>
            <a:ext cx="7287087" cy="22925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410+ Diabetes Complications Stock Photos, Pictures &amp; Royalty-Free Images -  iStock | Stroke, Diabetes care, Insulin">
            <a:extLst>
              <a:ext uri="{FF2B5EF4-FFF2-40B4-BE49-F238E27FC236}">
                <a16:creationId xmlns:a16="http://schemas.microsoft.com/office/drawing/2014/main" id="{F5FFD7C6-6AA0-BA73-3607-0858C13CC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2" y="1919234"/>
            <a:ext cx="4494753" cy="449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4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2111</Words>
  <Application>Microsoft Office PowerPoint</Application>
  <PresentationFormat>Widescreen</PresentationFormat>
  <Paragraphs>210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Gill Sans MT</vt:lpstr>
      <vt:lpstr>Neue Haas Grotesk Text Pro</vt:lpstr>
      <vt:lpstr>Tw Cen MT</vt:lpstr>
      <vt:lpstr>Wingdings 2</vt:lpstr>
      <vt:lpstr>DividendVTI</vt:lpstr>
      <vt:lpstr>Dietary management of Diabetes</vt:lpstr>
      <vt:lpstr>Content</vt:lpstr>
      <vt:lpstr>Objectives</vt:lpstr>
      <vt:lpstr>Introduction</vt:lpstr>
      <vt:lpstr>Types of Diabetes</vt:lpstr>
      <vt:lpstr>Risk Factors for Diabetes</vt:lpstr>
      <vt:lpstr>RANGES FOR BLOOD GLUCOSE LEVELS</vt:lpstr>
      <vt:lpstr>Complications of Diabetes</vt:lpstr>
      <vt:lpstr>Complications of Diabetes (CONT.)</vt:lpstr>
      <vt:lpstr>Dietary Management OF DIABETES</vt:lpstr>
      <vt:lpstr>Goals of Dietary Management</vt:lpstr>
      <vt:lpstr>Principles of Medical Nutrition Therapy (MNT)</vt:lpstr>
      <vt:lpstr>nutrients Distribution</vt:lpstr>
      <vt:lpstr>Special Considerations</vt:lpstr>
      <vt:lpstr>Nutrition in Special Populations</vt:lpstr>
      <vt:lpstr>Monitoring and Evaluation</vt:lpstr>
      <vt:lpstr>Role of the DIETITIAN AND Multidisciplinary Team</vt:lpstr>
      <vt:lpstr>One Day sample Menu for A Diabetic Patient</vt:lpstr>
      <vt:lpstr>Key Challenges and Recommendations</vt:lpstr>
      <vt:lpstr>Conclusion</vt:lpstr>
      <vt:lpstr>References</vt:lpstr>
      <vt:lpstr>Thank you for your audience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Dietary management of Diabetes</dc:title>
  <dc:creator>MIS</dc:creator>
  <cp:lastModifiedBy>OSAHENI</cp:lastModifiedBy>
  <cp:revision>12</cp:revision>
  <dcterms:created xsi:type="dcterms:W3CDTF">2025-10-08T22:38:01Z</dcterms:created>
  <dcterms:modified xsi:type="dcterms:W3CDTF">2026-03-10T12:41:02Z</dcterms:modified>
</cp:coreProperties>
</file>