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97" r:id="rId6"/>
    <p:sldId id="269" r:id="rId7"/>
    <p:sldId id="270" r:id="rId8"/>
    <p:sldId id="272" r:id="rId9"/>
    <p:sldId id="273" r:id="rId10"/>
    <p:sldId id="299" r:id="rId11"/>
    <p:sldId id="261" r:id="rId12"/>
    <p:sldId id="266" r:id="rId13"/>
    <p:sldId id="267" r:id="rId14"/>
    <p:sldId id="268" r:id="rId15"/>
    <p:sldId id="263" r:id="rId16"/>
    <p:sldId id="292" r:id="rId17"/>
    <p:sldId id="293" r:id="rId18"/>
    <p:sldId id="294" r:id="rId19"/>
    <p:sldId id="295" r:id="rId20"/>
    <p:sldId id="289" r:id="rId21"/>
    <p:sldId id="290" r:id="rId22"/>
    <p:sldId id="291" r:id="rId23"/>
    <p:sldId id="264" r:id="rId24"/>
    <p:sldId id="296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7515"/>
            <a:ext cx="9144000" cy="307276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charset="0"/>
                <a:cs typeface="Times New Roman" panose="02020603050405020304" charset="0"/>
              </a:rPr>
              <a:t>EXTRAPYRAMIDAL PATHWAYS IN RELATION TO PSYCHIATRY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293624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DR JOAN .O. UKAH; MBBS ILORIN</a:t>
            </a:r>
          </a:p>
          <a:p>
            <a:endParaRPr lang="en-US" dirty="0"/>
          </a:p>
          <a:p>
            <a:r>
              <a:rPr lang="en-US" smtClean="0"/>
              <a:t>February</a:t>
            </a:r>
            <a:r>
              <a:rPr lang="en-US" dirty="0"/>
              <a:t>, 2026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51840"/>
          </a:xfrm>
        </p:spPr>
        <p:txBody>
          <a:bodyPr>
            <a:normAutofit fontScale="90000"/>
          </a:bodyPr>
          <a:lstStyle/>
          <a:p>
            <a:r>
              <a:rPr lang="en-US" altLang="en-GB"/>
              <a:t>PHYSIOLOGY</a:t>
            </a:r>
          </a:p>
        </p:txBody>
      </p:sp>
      <p:pic>
        <p:nvPicPr>
          <p:cNvPr id="2" name="Content Placeholder 1" descr="Screenshot_20260217_080918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1124585"/>
            <a:ext cx="12192635" cy="5733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1685"/>
          </a:xfrm>
        </p:spPr>
        <p:txBody>
          <a:bodyPr/>
          <a:lstStyle/>
          <a:p>
            <a:r>
              <a:rPr lang="en-US" altLang="en-GB"/>
              <a:t>PATHOPHYSIOLOGY</a:t>
            </a:r>
          </a:p>
        </p:txBody>
      </p:sp>
      <p:pic>
        <p:nvPicPr>
          <p:cNvPr id="9" name="Content Placeholder 8" descr="Screenshot_20260217_072321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0260"/>
            <a:ext cx="12192635" cy="6076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5515"/>
          </a:xfrm>
        </p:spPr>
        <p:txBody>
          <a:bodyPr/>
          <a:lstStyle/>
          <a:p>
            <a:r>
              <a:rPr lang="en-US" altLang="en-GB"/>
              <a:t>PATHOPHYSIOLOGY</a:t>
            </a:r>
          </a:p>
        </p:txBody>
      </p:sp>
      <p:pic>
        <p:nvPicPr>
          <p:cNvPr id="2" name="Content Placeholder 1" descr="Screenshot_20260217_071830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944880"/>
            <a:ext cx="12190730" cy="5913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1855"/>
          </a:xfrm>
        </p:spPr>
        <p:txBody>
          <a:bodyPr/>
          <a:lstStyle/>
          <a:p>
            <a:r>
              <a:rPr lang="en-US" altLang="en-GB"/>
              <a:t>PATHOPHYSIOLOGY</a:t>
            </a:r>
          </a:p>
        </p:txBody>
      </p:sp>
      <p:pic>
        <p:nvPicPr>
          <p:cNvPr id="2" name="Content Placeholder 1" descr="Screenshot_20260217_071947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2490"/>
            <a:ext cx="12192635" cy="59855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6445"/>
          </a:xfrm>
        </p:spPr>
        <p:txBody>
          <a:bodyPr/>
          <a:lstStyle/>
          <a:p>
            <a:r>
              <a:rPr lang="en-US" altLang="en-GB"/>
              <a:t>PATHOPHYSIOLOGY</a:t>
            </a:r>
          </a:p>
        </p:txBody>
      </p:sp>
      <p:pic>
        <p:nvPicPr>
          <p:cNvPr id="2" name="Content Placeholder 1" descr="Screenshot_20260217_072519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6445"/>
            <a:ext cx="12192635" cy="6091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0910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2865"/>
            <a:ext cx="10515600" cy="5525135"/>
          </a:xfrm>
        </p:spPr>
        <p:txBody>
          <a:bodyPr/>
          <a:lstStyle/>
          <a:p>
            <a:pPr>
              <a:buFont typeface="Wingdings" panose="05000000000000000000" charset="0"/>
              <a:buChar char="ü"/>
            </a:pPr>
            <a:r>
              <a:rPr lang="en-US" altLang="en-GB"/>
              <a:t>Antipsychotics and Antidepressants</a:t>
            </a:r>
          </a:p>
          <a:p>
            <a:pPr marL="0" indent="0">
              <a:buFont typeface="Wingdings" panose="05000000000000000000" charset="0"/>
              <a:buNone/>
            </a:pPr>
            <a:endParaRPr lang="en-US" altLang="en-GB"/>
          </a:p>
          <a:p>
            <a:pPr>
              <a:buFont typeface="Wingdings" panose="05000000000000000000" charset="0"/>
              <a:buChar char="ü"/>
            </a:pPr>
            <a:r>
              <a:rPr lang="en-US" altLang="en-GB"/>
              <a:t>Extrapyramidal Symptoms (EPS):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en-GB"/>
              <a:t>Acute dystonia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en-GB"/>
              <a:t>Akathisia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en-GB"/>
              <a:t>Parkinsonism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en-GB"/>
              <a:t>Tardive dyskinesia</a:t>
            </a:r>
          </a:p>
          <a:p>
            <a:pPr>
              <a:buFont typeface="Wingdings" panose="05000000000000000000" charset="0"/>
              <a:buChar char="Ø"/>
            </a:pPr>
            <a:endParaRPr lang="en-US" altLang="en-GB"/>
          </a:p>
          <a:p>
            <a:pPr>
              <a:buFont typeface="Wingdings" panose="05000000000000000000" charset="0"/>
              <a:buChar char="ü"/>
            </a:pPr>
            <a:r>
              <a:rPr lang="en-US" altLang="en-GB"/>
              <a:t>Neuroleptic Malignant Syndrome (NMS)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6445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4308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7080"/>
            <a:ext cx="12192000" cy="60909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575" y="0"/>
            <a:ext cx="9547225" cy="1303655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4410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1303655"/>
            <a:ext cx="10515600" cy="55537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365" y="0"/>
            <a:ext cx="9576435" cy="1258570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4445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515" y="1468120"/>
            <a:ext cx="10407650" cy="53898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05" y="0"/>
            <a:ext cx="9561195" cy="930910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4819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2865"/>
            <a:ext cx="10516235" cy="55251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GB"/>
              <a:t>INTRODUCTION</a:t>
            </a:r>
          </a:p>
          <a:p>
            <a:r>
              <a:rPr lang="en-US" altLang="en-GB"/>
              <a:t>DEFINITION</a:t>
            </a:r>
          </a:p>
          <a:p>
            <a:r>
              <a:rPr lang="en-US" altLang="en-GB"/>
              <a:t>COMPONENTS</a:t>
            </a:r>
          </a:p>
          <a:p>
            <a:r>
              <a:rPr lang="en-US" altLang="en-GB"/>
              <a:t>NEUROANATOMY</a:t>
            </a:r>
          </a:p>
          <a:p>
            <a:r>
              <a:rPr lang="en-US" altLang="en-GB"/>
              <a:t>PHYSIOLOGY</a:t>
            </a:r>
          </a:p>
          <a:p>
            <a:r>
              <a:rPr lang="en-US" altLang="en-GB"/>
              <a:t>PATHOPHYSIOLOGY</a:t>
            </a:r>
          </a:p>
          <a:p>
            <a:r>
              <a:rPr lang="en-US" altLang="en-GB"/>
              <a:t>CLINICAL RELEVANCE IN PSYCHIATRY</a:t>
            </a:r>
          </a:p>
          <a:p>
            <a:r>
              <a:rPr lang="en-US" altLang="en-GB"/>
              <a:t>CONCLUSION</a:t>
            </a:r>
          </a:p>
          <a:p>
            <a:r>
              <a:rPr lang="en-US" altLang="en-GB"/>
              <a:t>REFERENCES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815" y="0"/>
            <a:ext cx="8667750" cy="766445"/>
          </a:xfrm>
        </p:spPr>
        <p:txBody>
          <a:bodyPr/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5131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766445"/>
            <a:ext cx="12192000" cy="60915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690" y="635"/>
            <a:ext cx="8009890" cy="869950"/>
          </a:xfrm>
        </p:spPr>
        <p:txBody>
          <a:bodyPr>
            <a:normAutofit fontScale="90000"/>
          </a:bodyPr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5330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870585"/>
            <a:ext cx="12192635" cy="59874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040" y="0"/>
            <a:ext cx="9128760" cy="647700"/>
          </a:xfrm>
        </p:spPr>
        <p:txBody>
          <a:bodyPr>
            <a:normAutofit fontScale="90000"/>
          </a:bodyPr>
          <a:lstStyle/>
          <a:p>
            <a:r>
              <a:rPr lang="en-US" altLang="en-GB"/>
              <a:t>CLINICAL RELEVANCE IN PSYCHIATRY</a:t>
            </a:r>
          </a:p>
        </p:txBody>
      </p:sp>
      <p:pic>
        <p:nvPicPr>
          <p:cNvPr id="4" name="Content Placeholder 3" descr="Screenshot_20260217_075620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648335"/>
            <a:ext cx="12190730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B"/>
              <a:t>A thorough understanding of the extrapyramidal pathways is important in good Psychiatric practice.</a:t>
            </a:r>
          </a:p>
          <a:p>
            <a:endParaRPr lang="en-US" altLang="en-GB"/>
          </a:p>
          <a:p>
            <a:r>
              <a:rPr lang="en-US" altLang="en-GB"/>
              <a:t>This would allow for symptom correlation to a Psychiatry disorder, appropriate management and treatment monitoring.</a:t>
            </a:r>
          </a:p>
          <a:p>
            <a:endParaRPr lang="en-US" altLang="en-GB"/>
          </a:p>
          <a:p>
            <a:endParaRPr lang="en-US" alt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B"/>
              <a:t>Klein et al, 2019</a:t>
            </a:r>
          </a:p>
          <a:p>
            <a:r>
              <a:rPr lang="en-US" altLang="en-GB"/>
              <a:t>Chapter 1, Molecular Imaging of the Human Emotion Circuit, National Library of Medicine, 2023</a:t>
            </a:r>
          </a:p>
          <a:p>
            <a:r>
              <a:rPr lang="en-US" altLang="en-GB"/>
              <a:t>Dopamine Pathways, Antipsychotics and EPS, @dirtymedicine, 2020</a:t>
            </a:r>
          </a:p>
          <a:p>
            <a:r>
              <a:rPr lang="en-US" altLang="en-GB"/>
              <a:t>Basal Ganglia, Direct vs. Indirect Pathways dirtymedicine, 2021</a:t>
            </a:r>
          </a:p>
          <a:p>
            <a:r>
              <a:rPr lang="en-US" altLang="en-GB"/>
              <a:t>2-minute Neuroscience: Direct Pathway of the Basal Ganglia @neurochallenged, 2020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GB"/>
              <a:t>THANK YOU FOR YOUR ATTENTION DEAR MEDICAL ELDERS AND COLLEAGUES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GB"/>
              <a:t>Questions, corrections and comments please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INTRODUCTION/</a:t>
            </a:r>
            <a:r>
              <a:rPr lang="en-US" altLang="en-GB">
                <a:sym typeface="+mn-ea"/>
              </a:rPr>
              <a:t>DEFINITION</a:t>
            </a:r>
            <a:endParaRPr lang="en-US" alt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B"/>
              <a:t>The extrapyramidal pathways are of great relevance in Psychiatry.</a:t>
            </a:r>
          </a:p>
          <a:p>
            <a:endParaRPr lang="en-US" altLang="en-GB"/>
          </a:p>
          <a:p>
            <a:r>
              <a:rPr lang="en-US" altLang="en-GB"/>
              <a:t>Major morbidities and even mortalities can arise as a result of pathologies or iatrogenicities affecting these extrapyramidal systems.</a:t>
            </a:r>
          </a:p>
          <a:p>
            <a:endParaRPr lang="en-US" altLang="en-GB"/>
          </a:p>
          <a:p>
            <a:r>
              <a:rPr lang="en-US" altLang="en-GB">
                <a:sym typeface="+mn-ea"/>
              </a:rPr>
              <a:t>Specific descending </a:t>
            </a:r>
            <a:r>
              <a:rPr lang="en-US" altLang="en-GB" b="1">
                <a:sym typeface="+mn-ea"/>
              </a:rPr>
              <a:t>motor tracts</a:t>
            </a:r>
            <a:r>
              <a:rPr lang="en-US" altLang="en-GB">
                <a:sym typeface="+mn-ea"/>
              </a:rPr>
              <a:t> majorly involved in </a:t>
            </a:r>
            <a:r>
              <a:rPr lang="en-US" altLang="en-GB" u="sng">
                <a:sym typeface="+mn-ea"/>
              </a:rPr>
              <a:t>involuntary movements</a:t>
            </a:r>
            <a:r>
              <a:rPr lang="en-US" altLang="en-GB">
                <a:sym typeface="+mn-ea"/>
              </a:rPr>
              <a:t> and do not pass through the medullary pyramids,but via the </a:t>
            </a:r>
            <a:r>
              <a:rPr lang="en-US" altLang="en-GB" b="1">
                <a:sym typeface="+mn-ea"/>
              </a:rPr>
              <a:t>tegmentum </a:t>
            </a:r>
            <a:endParaRPr lang="en-US" altLang="en-GB" b="1"/>
          </a:p>
          <a:p>
            <a:endParaRPr lang="en-US" altLang="en-GB"/>
          </a:p>
          <a:p>
            <a:endParaRPr lang="en-US" altLang="en-GB"/>
          </a:p>
          <a:p>
            <a:pPr marL="0" indent="0">
              <a:buNone/>
            </a:pPr>
            <a:endParaRPr lang="en-US" alt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/>
              <a:t>COMPONENTS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GB"/>
              <a:t>EFFECTORS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40105" y="3056255"/>
            <a:ext cx="5157470" cy="3133725"/>
          </a:xfrm>
        </p:spPr>
        <p:txBody>
          <a:bodyPr/>
          <a:lstStyle/>
          <a:p>
            <a:r>
              <a:rPr lang="en-US" altLang="en-GB"/>
              <a:t>Tectospinal tract</a:t>
            </a:r>
          </a:p>
          <a:p>
            <a:r>
              <a:rPr lang="en-US" altLang="en-GB"/>
              <a:t>Vestibulospinal tract</a:t>
            </a:r>
          </a:p>
          <a:p>
            <a:r>
              <a:rPr lang="en-US" altLang="en-GB"/>
              <a:t>Rectospinal tract</a:t>
            </a:r>
          </a:p>
          <a:p>
            <a:r>
              <a:rPr lang="en-US" altLang="en-GB"/>
              <a:t>Rubrospinal tract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GB"/>
              <a:t>MODULATORS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3056255"/>
            <a:ext cx="5183505" cy="3133725"/>
          </a:xfrm>
        </p:spPr>
        <p:txBody>
          <a:bodyPr/>
          <a:lstStyle/>
          <a:p>
            <a:r>
              <a:rPr lang="en-US" altLang="en-GB" b="1" i="1"/>
              <a:t>Nigrostriatal pathway</a:t>
            </a:r>
            <a:endParaRPr lang="en-US" altLang="en-GB"/>
          </a:p>
          <a:p>
            <a:r>
              <a:rPr lang="en-US" altLang="en-GB"/>
              <a:t>Tuberoinfundibular pathway</a:t>
            </a:r>
          </a:p>
          <a:p>
            <a:r>
              <a:rPr lang="en-US" altLang="en-GB"/>
              <a:t>Mesolimbic pathway</a:t>
            </a:r>
          </a:p>
          <a:p>
            <a:r>
              <a:rPr lang="en-US" altLang="en-GB"/>
              <a:t>Mesocortical pathway</a:t>
            </a:r>
          </a:p>
          <a:p>
            <a:r>
              <a:rPr lang="en-US" altLang="en-GB" b="1" i="1"/>
              <a:t>Direct pathway</a:t>
            </a:r>
          </a:p>
          <a:p>
            <a:r>
              <a:rPr lang="en-US" altLang="en-GB" b="1" i="1"/>
              <a:t>Indirect pathway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6910"/>
          </a:xfrm>
        </p:spPr>
        <p:txBody>
          <a:bodyPr>
            <a:normAutofit fontScale="90000"/>
          </a:bodyPr>
          <a:lstStyle/>
          <a:p>
            <a:r>
              <a:rPr lang="en-US" altLang="en-GB"/>
              <a:t>NEUROANATOMY</a:t>
            </a:r>
          </a:p>
        </p:txBody>
      </p:sp>
      <p:pic>
        <p:nvPicPr>
          <p:cNvPr id="6" name="Content Placeholder 5" descr="tempFileForShare_20260218-05204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676910"/>
            <a:ext cx="6019800" cy="6180455"/>
          </a:xfrm>
          <a:prstGeom prst="rect">
            <a:avLst/>
          </a:prstGeom>
        </p:spPr>
      </p:pic>
      <p:pic>
        <p:nvPicPr>
          <p:cNvPr id="7" name="Content Placeholder 6" descr="Screenshot_20260218_051452_Chrom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2475" y="676910"/>
            <a:ext cx="6358890" cy="6181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1685"/>
          </a:xfrm>
        </p:spPr>
        <p:txBody>
          <a:bodyPr/>
          <a:lstStyle/>
          <a:p>
            <a:r>
              <a:rPr lang="en-US" altLang="en-GB"/>
              <a:t>NEUROANATOMY</a:t>
            </a:r>
          </a:p>
        </p:txBody>
      </p:sp>
      <p:pic>
        <p:nvPicPr>
          <p:cNvPr id="2" name="Content Placeholder 1" descr="Screenshot_20260217_082119_Chrome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1050"/>
            <a:ext cx="12191365" cy="6076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6135"/>
          </a:xfrm>
        </p:spPr>
        <p:txBody>
          <a:bodyPr/>
          <a:lstStyle/>
          <a:p>
            <a:r>
              <a:rPr lang="en-US" altLang="en-GB"/>
              <a:t>NEUROANATOMY</a:t>
            </a:r>
          </a:p>
        </p:txBody>
      </p:sp>
      <p:pic>
        <p:nvPicPr>
          <p:cNvPr id="2" name="Content Placeholder 1" descr="Screenshot_20260217_081919_Chrome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826135"/>
            <a:ext cx="12191365" cy="60318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7565" y="0"/>
            <a:ext cx="10516235" cy="1378585"/>
          </a:xfrm>
        </p:spPr>
        <p:txBody>
          <a:bodyPr>
            <a:noAutofit/>
          </a:bodyPr>
          <a:lstStyle/>
          <a:p>
            <a:r>
              <a:rPr lang="en-US" altLang="en-GB"/>
              <a:t>Basal Ganglia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GB">
                <a:solidFill>
                  <a:schemeClr val="tx1"/>
                </a:solidFill>
              </a:rPr>
              <a:t>Collection of </a:t>
            </a:r>
            <a:r>
              <a:rPr lang="en-US" altLang="en-GB" b="1">
                <a:solidFill>
                  <a:schemeClr val="tx1"/>
                </a:solidFill>
              </a:rPr>
              <a:t>subcortical interconnected </a:t>
            </a:r>
            <a:r>
              <a:rPr lang="en-US" altLang="en-GB">
                <a:solidFill>
                  <a:schemeClr val="tx1"/>
                </a:solidFill>
              </a:rPr>
              <a:t>structures</a:t>
            </a:r>
            <a:endParaRPr lang="en-US" altLang="en-GB" b="1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en-GB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en-GB">
                <a:solidFill>
                  <a:schemeClr val="tx1"/>
                </a:solidFill>
              </a:rPr>
              <a:t>Made up of:</a:t>
            </a:r>
          </a:p>
          <a:p>
            <a:r>
              <a:rPr lang="en-US" altLang="en-GB" b="1">
                <a:solidFill>
                  <a:schemeClr val="tx1"/>
                </a:solidFill>
              </a:rPr>
              <a:t>Caudate nucleus</a:t>
            </a:r>
          </a:p>
          <a:p>
            <a:r>
              <a:rPr lang="en-US" altLang="en-GB" b="1">
                <a:solidFill>
                  <a:schemeClr val="tx1"/>
                </a:solidFill>
              </a:rPr>
              <a:t>Putamen</a:t>
            </a:r>
          </a:p>
          <a:p>
            <a:r>
              <a:rPr lang="en-US" altLang="en-GB" b="1">
                <a:solidFill>
                  <a:schemeClr val="tx1"/>
                </a:solidFill>
              </a:rPr>
              <a:t>Globus pallidus</a:t>
            </a:r>
          </a:p>
          <a:p>
            <a:r>
              <a:rPr lang="en-US" altLang="en-GB" b="1">
                <a:solidFill>
                  <a:schemeClr val="tx1"/>
                </a:solidFill>
              </a:rPr>
              <a:t>Subthalamic nucleus</a:t>
            </a:r>
          </a:p>
          <a:p>
            <a:r>
              <a:rPr lang="en-US" altLang="en-GB" b="1">
                <a:solidFill>
                  <a:schemeClr val="tx1"/>
                </a:solidFill>
              </a:rPr>
              <a:t>Substantia nigra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GB">
                <a:sym typeface="+mn-ea"/>
              </a:rPr>
              <a:t>Overall effect is to </a:t>
            </a:r>
            <a:r>
              <a:rPr lang="en-US" altLang="en-GB" i="1">
                <a:sym typeface="+mn-ea"/>
              </a:rPr>
              <a:t>coordinate movement</a:t>
            </a:r>
            <a:endParaRPr lang="en-US" altLang="en-GB" i="1"/>
          </a:p>
          <a:p>
            <a:r>
              <a:rPr lang="en-US" altLang="en-GB" u="sng">
                <a:sym typeface="+mn-ea"/>
              </a:rPr>
              <a:t>Excitatory</a:t>
            </a:r>
            <a:r>
              <a:rPr lang="en-US" altLang="en-GB">
                <a:sym typeface="+mn-ea"/>
              </a:rPr>
              <a:t> </a:t>
            </a:r>
            <a:r>
              <a:rPr lang="en-US" altLang="en-GB" b="1">
                <a:solidFill>
                  <a:schemeClr val="accent6">
                    <a:lumMod val="50000"/>
                  </a:schemeClr>
                </a:solidFill>
                <a:sym typeface="+mn-ea"/>
              </a:rPr>
              <a:t>Glutamate </a:t>
            </a:r>
            <a:r>
              <a:rPr lang="en-US" altLang="en-GB" b="1">
                <a:sym typeface="+mn-ea"/>
              </a:rPr>
              <a:t>(indirect pathway)</a:t>
            </a:r>
            <a:endParaRPr lang="en-US" altLang="en-GB" b="1">
              <a:solidFill>
                <a:schemeClr val="tx1"/>
              </a:solidFill>
            </a:endParaRPr>
          </a:p>
          <a:p>
            <a:r>
              <a:rPr lang="en-US" altLang="en-GB" u="sng">
                <a:sym typeface="+mn-ea"/>
              </a:rPr>
              <a:t>Inhibitory</a:t>
            </a:r>
            <a:r>
              <a:rPr lang="en-US" altLang="en-GB">
                <a:sym typeface="+mn-ea"/>
              </a:rPr>
              <a:t> </a:t>
            </a:r>
            <a:r>
              <a:rPr lang="en-US" altLang="en-GB" b="1">
                <a:solidFill>
                  <a:srgbClr val="FF0000"/>
                </a:solidFill>
                <a:sym typeface="+mn-ea"/>
              </a:rPr>
              <a:t>GABA</a:t>
            </a:r>
            <a:r>
              <a:rPr lang="en-US" altLang="en-GB" b="1">
                <a:sym typeface="+mn-ea"/>
              </a:rPr>
              <a:t> ( direct pathway)</a:t>
            </a:r>
            <a:endParaRPr lang="en-US" altLang="en-GB" b="1">
              <a:solidFill>
                <a:schemeClr val="tx1"/>
              </a:solidFill>
            </a:endParaRPr>
          </a:p>
          <a:p>
            <a:endParaRPr lang="en-GB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5995"/>
          </a:xfrm>
        </p:spPr>
        <p:txBody>
          <a:bodyPr/>
          <a:lstStyle/>
          <a:p>
            <a:r>
              <a:rPr lang="en-US" altLang="en-GB"/>
              <a:t>PHYSIOLOGY</a:t>
            </a:r>
          </a:p>
        </p:txBody>
      </p:sp>
      <p:pic>
        <p:nvPicPr>
          <p:cNvPr id="4" name="Content Placeholder 3" descr="Screenshot_20260217_080146_YouTub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5995"/>
            <a:ext cx="12191365" cy="58820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Custom</PresentationFormat>
  <Paragraphs>85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EXTRAPYRAMIDAL PATHWAYS IN RELATION TO PSYCHIATRY</vt:lpstr>
      <vt:lpstr>OUTLINE</vt:lpstr>
      <vt:lpstr>INTRODUCTION/DEFINITION</vt:lpstr>
      <vt:lpstr>COMPONENTS</vt:lpstr>
      <vt:lpstr>NEUROANATOMY</vt:lpstr>
      <vt:lpstr>NEUROANATOMY</vt:lpstr>
      <vt:lpstr>NEUROANATOMY</vt:lpstr>
      <vt:lpstr>Basal Ganglia</vt:lpstr>
      <vt:lpstr>PHYSIOLOGY</vt:lpstr>
      <vt:lpstr>PHYSIOLOGY</vt:lpstr>
      <vt:lpstr>PATHOPHYSIOLOGY</vt:lpstr>
      <vt:lpstr>PATHOPHYSIOLOGY</vt:lpstr>
      <vt:lpstr>PATHOPHYSIOLOGY</vt:lpstr>
      <vt:lpstr>PATHOPHYSIOLOGY</vt:lpstr>
      <vt:lpstr>CLINICAL RELEVANCE IN PSYCHIATRY</vt:lpstr>
      <vt:lpstr>CLINICAL RELEVANCE IN PSYCHIATRY</vt:lpstr>
      <vt:lpstr>CLINICAL RELEVANCE IN PSYCHIATRY</vt:lpstr>
      <vt:lpstr>CLINICAL RELEVANCE IN PSYCHIATRY</vt:lpstr>
      <vt:lpstr>CLINICAL RELEVANCE IN PSYCHIATRY</vt:lpstr>
      <vt:lpstr>CLINICAL RELEVANCE IN PSYCHIATRY</vt:lpstr>
      <vt:lpstr>CLINICAL RELEVANCE IN PSYCHIATRY</vt:lpstr>
      <vt:lpstr>CLINICAL RELEVANCE IN PSYCHIATRY</vt:lpstr>
      <vt:lpstr>CONCLUSION</vt:lpstr>
      <vt:lpstr>REFERENCES</vt:lpstr>
      <vt:lpstr>THANK YOU FOR YOUR ATTENTION DEAR MEDICAL ELDERS AND COLLEAGUES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TEGA</cp:lastModifiedBy>
  <cp:revision>13</cp:revision>
  <dcterms:created xsi:type="dcterms:W3CDTF">2025-07-23T00:59:00Z</dcterms:created>
  <dcterms:modified xsi:type="dcterms:W3CDTF">2026-02-18T08:01:05Z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315355B41A9A47CE8111A5E6A7CD86FE_11</vt:lpwstr>
  </property>
  <property fmtid="{D5CDD505-2E9C-101B-9397-08002B2CF9AE}" pid="3" name="KSOProductBuildVer">
    <vt:lpwstr>2057-12.2.0.23197</vt:lpwstr>
  </property>
</Properties>
</file>