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57" r:id="rId3"/>
    <p:sldId id="258" r:id="rId4"/>
    <p:sldId id="259" r:id="rId5"/>
    <p:sldId id="262" r:id="rId6"/>
    <p:sldId id="263" r:id="rId7"/>
    <p:sldId id="260" r:id="rId8"/>
    <p:sldId id="264" r:id="rId9"/>
    <p:sldId id="265" r:id="rId10"/>
    <p:sldId id="261" r:id="rId11"/>
    <p:sldId id="274" r:id="rId12"/>
    <p:sldId id="266" r:id="rId13"/>
    <p:sldId id="273" r:id="rId14"/>
    <p:sldId id="275" r:id="rId15"/>
    <p:sldId id="276" r:id="rId16"/>
    <p:sldId id="277" r:id="rId17"/>
    <p:sldId id="267" r:id="rId18"/>
    <p:sldId id="280" r:id="rId19"/>
    <p:sldId id="270" r:id="rId20"/>
    <p:sldId id="268" r:id="rId21"/>
    <p:sldId id="269" r:id="rId22"/>
    <p:sldId id="271" r:id="rId23"/>
    <p:sldId id="272" r:id="rId24"/>
    <p:sldId id="278" r:id="rId25"/>
    <p:sldId id="279"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94615"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83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CCC4E1-AA8E-4CF6-A7BC-1AB005846BD9}" type="datetimeFigureOut">
              <a:rPr lang="en-GB" smtClean="0"/>
              <a:t>09/07/2025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3ECCC-0256-40FF-9C46-F86CB94AC983}" type="slidenum">
              <a:rPr lang="en-GB" smtClean="0"/>
              <a:t>‹#›</a:t>
            </a:fld>
            <a:endParaRPr lang="en-GB"/>
          </a:p>
        </p:txBody>
      </p:sp>
    </p:spTree>
    <p:extLst>
      <p:ext uri="{BB962C8B-B14F-4D97-AF65-F5344CB8AC3E}">
        <p14:creationId xmlns:p14="http://schemas.microsoft.com/office/powerpoint/2010/main" val="381058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A3ECCC-0256-40FF-9C46-F86CB94AC983}" type="slidenum">
              <a:rPr lang="en-GB" smtClean="0"/>
              <a:t>14</a:t>
            </a:fld>
            <a:endParaRPr lang="en-GB"/>
          </a:p>
        </p:txBody>
      </p:sp>
    </p:spTree>
    <p:extLst>
      <p:ext uri="{BB962C8B-B14F-4D97-AF65-F5344CB8AC3E}">
        <p14:creationId xmlns:p14="http://schemas.microsoft.com/office/powerpoint/2010/main" val="2838490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C5B3284-6C9B-4DB3-85FE-B3370B8026A3}" type="datetime1">
              <a:rPr lang="en-GB" smtClean="0"/>
              <a:t>09/07/2025</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741A327-7563-4FF4-BDAE-DEB11338904A}" type="slidenum">
              <a:rPr lang="en-GB" smtClean="0"/>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23129B-039B-4822-AC35-FD57ADF6B366}" type="datetime1">
              <a:rPr lang="en-GB" smtClean="0"/>
              <a:t>09/07/2025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1A327-7563-4FF4-BDAE-DEB11338904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4DCE86-0744-42C6-BC47-B4545AB634A7}" type="datetime1">
              <a:rPr lang="en-GB" smtClean="0"/>
              <a:t>09/07/2025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1A327-7563-4FF4-BDAE-DEB11338904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B23B7F0-67D9-47DB-8AF3-9C42D8305638}" type="datetime1">
              <a:rPr lang="en-GB" smtClean="0"/>
              <a:t>09/07/2025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1A327-7563-4FF4-BDAE-DEB11338904A}" type="slidenum">
              <a:rPr lang="en-GB" smtClean="0"/>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158F593-CB8D-414A-BF40-6F5FEAB625E2}" type="datetime1">
              <a:rPr lang="en-GB" smtClean="0"/>
              <a:t>09/07/2025</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741A327-7563-4FF4-BDAE-DEB11338904A}"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AF0DD49-1CB6-4E1C-8502-49A81D0266EB}" type="datetime1">
              <a:rPr lang="en-GB" smtClean="0"/>
              <a:t>09/07/2025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41A327-7563-4FF4-BDAE-DEB11338904A}" type="slidenum">
              <a:rPr lang="en-GB" smtClean="0"/>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F3A0297-F0C5-4629-8937-6546C85026A9}" type="datetime1">
              <a:rPr lang="en-GB" smtClean="0"/>
              <a:t>09/07/2025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41A327-7563-4FF4-BDAE-DEB11338904A}" type="slidenum">
              <a:rPr lang="en-GB" smtClean="0"/>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875FF5-6A23-47F6-89DC-1805B6465ECA}" type="datetime1">
              <a:rPr lang="en-GB" smtClean="0"/>
              <a:t>09/07/2025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41A327-7563-4FF4-BDAE-DEB11338904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AF839-9756-4245-8FB2-CD6CCB2F0216}" type="datetime1">
              <a:rPr lang="en-GB" smtClean="0"/>
              <a:t>09/07/2025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41A327-7563-4FF4-BDAE-DEB11338904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AE807D1-50FC-4288-9AAA-8A6F825FDCD8}" type="datetime1">
              <a:rPr lang="en-GB" smtClean="0"/>
              <a:t>09/07/2025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41A327-7563-4FF4-BDAE-DEB11338904A}" type="slidenum">
              <a:rPr lang="en-GB" smtClean="0"/>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984EDE4-2BFC-43B6-AAE5-436272309DD3}" type="datetime1">
              <a:rPr lang="en-GB" smtClean="0"/>
              <a:t>09/07/2025</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F741A327-7563-4FF4-BDAE-DEB11338904A}" type="slidenum">
              <a:rPr lang="en-GB" smtClean="0"/>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FAF3B75-2F86-49CD-B665-89EEDB099295}" type="datetime1">
              <a:rPr lang="en-GB" smtClean="0"/>
              <a:t>09/07/2025</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741A327-7563-4FF4-BDAE-DEB11338904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4725144"/>
            <a:ext cx="4272642" cy="2016224"/>
          </a:xfrm>
        </p:spPr>
        <p:txBody>
          <a:bodyPr>
            <a:normAutofit/>
          </a:bodyPr>
          <a:lstStyle/>
          <a:p>
            <a:r>
              <a:rPr lang="en-US" sz="2000" dirty="0">
                <a:latin typeface="Arial Black" pitchFamily="34" charset="0"/>
              </a:rPr>
              <a:t>BY</a:t>
            </a:r>
          </a:p>
          <a:p>
            <a:r>
              <a:rPr lang="en-US" sz="2000" dirty="0">
                <a:latin typeface="Arial Black" pitchFamily="34" charset="0"/>
              </a:rPr>
              <a:t>OSADOLOR B. OSAHENI (PT)</a:t>
            </a:r>
          </a:p>
          <a:p>
            <a:r>
              <a:rPr lang="en-US" sz="2000" dirty="0">
                <a:latin typeface="Arial Black" pitchFamily="34" charset="0"/>
              </a:rPr>
              <a:t>PHYSIOTHERAPY UNIT</a:t>
            </a:r>
          </a:p>
          <a:p>
            <a:r>
              <a:rPr lang="en-US" sz="2000" dirty="0">
                <a:latin typeface="Arial Black" pitchFamily="34" charset="0"/>
              </a:rPr>
              <a:t>F.N.P.H BENIN CITY</a:t>
            </a:r>
            <a:endParaRPr lang="en-GB" sz="2000" dirty="0">
              <a:latin typeface="Arial Black" pitchFamily="34" charset="0"/>
            </a:endParaRPr>
          </a:p>
        </p:txBody>
      </p:sp>
      <p:sp>
        <p:nvSpPr>
          <p:cNvPr id="2" name="Title 1"/>
          <p:cNvSpPr>
            <a:spLocks noGrp="1"/>
          </p:cNvSpPr>
          <p:nvPr>
            <p:ph type="ctrTitle"/>
          </p:nvPr>
        </p:nvSpPr>
        <p:spPr>
          <a:xfrm>
            <a:off x="467544" y="1628800"/>
            <a:ext cx="8280920" cy="1224136"/>
          </a:xfrm>
        </p:spPr>
        <p:txBody>
          <a:bodyPr>
            <a:noAutofit/>
          </a:bodyPr>
          <a:lstStyle/>
          <a:p>
            <a:r>
              <a:rPr lang="en-US" sz="3000" b="1" dirty="0"/>
              <a:t>ERGONOMICS IN THE HEALTHCARE SETTING:</a:t>
            </a:r>
            <a:r>
              <a:rPr lang="en-US" sz="2800" b="1" dirty="0"/>
              <a:t/>
            </a:r>
            <a:br>
              <a:rPr lang="en-US" sz="2800" b="1" dirty="0"/>
            </a:br>
            <a:r>
              <a:rPr lang="en-US" sz="2800" b="1" dirty="0"/>
              <a:t> PROTECTING THE CAREGIVER’S PHYSICAL HEALTH</a:t>
            </a:r>
            <a:endParaRPr lang="en-GB" sz="28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327" r="4905" b="20182"/>
          <a:stretch/>
        </p:blipFill>
        <p:spPr>
          <a:xfrm>
            <a:off x="4283968" y="3068960"/>
            <a:ext cx="4859676" cy="3608218"/>
          </a:xfrm>
          <a:prstGeom prst="rect">
            <a:avLst/>
          </a:prstGeom>
        </p:spPr>
      </p:pic>
    </p:spTree>
    <p:extLst>
      <p:ext uri="{BB962C8B-B14F-4D97-AF65-F5344CB8AC3E}">
        <p14:creationId xmlns:p14="http://schemas.microsoft.com/office/powerpoint/2010/main" val="167415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352928" cy="868958"/>
          </a:xfrm>
        </p:spPr>
        <p:txBody>
          <a:bodyPr>
            <a:noAutofit/>
          </a:bodyPr>
          <a:lstStyle/>
          <a:p>
            <a:pPr algn="ctr"/>
            <a:r>
              <a:rPr lang="en-US" sz="2800" dirty="0">
                <a:latin typeface="Arial Black" pitchFamily="34" charset="0"/>
              </a:rPr>
              <a:t>IMPORTANCES OF GOOD ERGONOMICS</a:t>
            </a:r>
            <a:endParaRPr lang="en-GB" sz="2800" dirty="0">
              <a:latin typeface="Arial Black" pitchFamily="34" charset="0"/>
            </a:endParaRPr>
          </a:p>
        </p:txBody>
      </p:sp>
      <p:sp>
        <p:nvSpPr>
          <p:cNvPr id="3" name="Content Placeholder 2"/>
          <p:cNvSpPr>
            <a:spLocks noGrp="1"/>
          </p:cNvSpPr>
          <p:nvPr>
            <p:ph sz="quarter" idx="1"/>
          </p:nvPr>
        </p:nvSpPr>
        <p:spPr>
          <a:xfrm>
            <a:off x="611560" y="1196752"/>
            <a:ext cx="8075240" cy="5184576"/>
          </a:xfrm>
        </p:spPr>
        <p:txBody>
          <a:bodyPr>
            <a:normAutofit lnSpcReduction="10000"/>
          </a:bodyPr>
          <a:lstStyle/>
          <a:p>
            <a:pPr>
              <a:lnSpc>
                <a:spcPct val="120000"/>
              </a:lnSpc>
            </a:pPr>
            <a:r>
              <a:rPr lang="en-US" sz="2800" dirty="0">
                <a:latin typeface="Arial Black" pitchFamily="34" charset="0"/>
                <a:cs typeface="Times New Roman" panose="02020603050405020304" pitchFamily="18" charset="0"/>
              </a:rPr>
              <a:t>Reduced Risk of Injury</a:t>
            </a:r>
          </a:p>
          <a:p>
            <a:pPr>
              <a:lnSpc>
                <a:spcPct val="120000"/>
              </a:lnSpc>
            </a:pPr>
            <a:r>
              <a:rPr lang="en-US" sz="2800" dirty="0">
                <a:latin typeface="Arial Black" pitchFamily="34" charset="0"/>
                <a:cs typeface="Times New Roman" panose="02020603050405020304" pitchFamily="18" charset="0"/>
              </a:rPr>
              <a:t>Increased Productivity</a:t>
            </a:r>
          </a:p>
          <a:p>
            <a:pPr>
              <a:lnSpc>
                <a:spcPct val="120000"/>
              </a:lnSpc>
            </a:pPr>
            <a:r>
              <a:rPr lang="en-US" sz="2800" dirty="0">
                <a:latin typeface="Arial Black" pitchFamily="34" charset="0"/>
                <a:cs typeface="Times New Roman" panose="02020603050405020304" pitchFamily="18" charset="0"/>
              </a:rPr>
              <a:t>Improved Posture and Spine Health</a:t>
            </a:r>
          </a:p>
          <a:p>
            <a:pPr>
              <a:lnSpc>
                <a:spcPct val="120000"/>
              </a:lnSpc>
            </a:pPr>
            <a:r>
              <a:rPr lang="en-US" sz="2800" dirty="0">
                <a:latin typeface="Arial Black" pitchFamily="34" charset="0"/>
                <a:cs typeface="Times New Roman" panose="02020603050405020304" pitchFamily="18" charset="0"/>
              </a:rPr>
              <a:t>Decreased Fatigue</a:t>
            </a:r>
          </a:p>
          <a:p>
            <a:pPr>
              <a:lnSpc>
                <a:spcPct val="120000"/>
              </a:lnSpc>
            </a:pPr>
            <a:r>
              <a:rPr lang="en-US" sz="2800" dirty="0">
                <a:latin typeface="Arial Black" pitchFamily="34" charset="0"/>
                <a:cs typeface="Times New Roman" panose="02020603050405020304" pitchFamily="18" charset="0"/>
              </a:rPr>
              <a:t>Enhanced Workplace Safety</a:t>
            </a:r>
          </a:p>
          <a:p>
            <a:pPr>
              <a:lnSpc>
                <a:spcPct val="120000"/>
              </a:lnSpc>
            </a:pPr>
            <a:r>
              <a:rPr lang="en-US" sz="2800" dirty="0">
                <a:latin typeface="Arial Black" pitchFamily="34" charset="0"/>
                <a:cs typeface="Times New Roman" panose="02020603050405020304" pitchFamily="18" charset="0"/>
              </a:rPr>
              <a:t>Reduced Healthcare Cost</a:t>
            </a:r>
          </a:p>
          <a:p>
            <a:pPr>
              <a:lnSpc>
                <a:spcPct val="120000"/>
              </a:lnSpc>
            </a:pPr>
            <a:r>
              <a:rPr lang="en-US" sz="2800" dirty="0">
                <a:latin typeface="Arial Black" pitchFamily="34" charset="0"/>
                <a:cs typeface="Times New Roman" panose="02020603050405020304" pitchFamily="18" charset="0"/>
              </a:rPr>
              <a:t>Improved employee engagement and job satisfaction</a:t>
            </a:r>
          </a:p>
          <a:p>
            <a:pPr>
              <a:lnSpc>
                <a:spcPct val="120000"/>
              </a:lnSpc>
            </a:pPr>
            <a:r>
              <a:rPr lang="en-US" sz="2800" dirty="0">
                <a:latin typeface="Arial Black" pitchFamily="34" charset="0"/>
                <a:cs typeface="Times New Roman" panose="02020603050405020304" pitchFamily="18" charset="0"/>
              </a:rPr>
              <a:t>Improved quality of patient care</a:t>
            </a:r>
            <a:endParaRPr lang="en-GB" sz="2800" dirty="0">
              <a:latin typeface="Arial Black" pitchFamily="34" charset="0"/>
            </a:endParaRPr>
          </a:p>
          <a:p>
            <a:endParaRPr lang="en-GB" dirty="0">
              <a:latin typeface="Arial Black" pitchFamily="34" charset="0"/>
            </a:endParaRPr>
          </a:p>
        </p:txBody>
      </p:sp>
      <p:sp>
        <p:nvSpPr>
          <p:cNvPr id="4" name="Slide Number Placeholder 3">
            <a:extLst>
              <a:ext uri="{FF2B5EF4-FFF2-40B4-BE49-F238E27FC236}">
                <a16:creationId xmlns:a16="http://schemas.microsoft.com/office/drawing/2014/main" xmlns="" id="{40D4410D-8FC6-41E9-A8C7-FB3CEF49F6AF}"/>
              </a:ext>
            </a:extLst>
          </p:cNvPr>
          <p:cNvSpPr>
            <a:spLocks noGrp="1"/>
          </p:cNvSpPr>
          <p:nvPr>
            <p:ph type="sldNum" sz="quarter" idx="12"/>
          </p:nvPr>
        </p:nvSpPr>
        <p:spPr/>
        <p:txBody>
          <a:bodyPr/>
          <a:lstStyle/>
          <a:p>
            <a:fld id="{F741A327-7563-4FF4-BDAE-DEB11338904A}" type="slidenum">
              <a:rPr lang="en-GB" smtClean="0"/>
              <a:t>10</a:t>
            </a:fld>
            <a:endParaRPr lang="en-GB"/>
          </a:p>
        </p:txBody>
      </p:sp>
    </p:spTree>
    <p:extLst>
      <p:ext uri="{BB962C8B-B14F-4D97-AF65-F5344CB8AC3E}">
        <p14:creationId xmlns:p14="http://schemas.microsoft.com/office/powerpoint/2010/main" val="143522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Arial Black" pitchFamily="34" charset="0"/>
              </a:rPr>
              <a:t>ERGONOMIC SOLUTIONS AND INTERVENTION</a:t>
            </a:r>
            <a:endParaRPr lang="en-GB" sz="3200" dirty="0">
              <a:latin typeface="Arial Black" pitchFamily="34" charset="0"/>
            </a:endParaRPr>
          </a:p>
        </p:txBody>
      </p:sp>
      <p:sp>
        <p:nvSpPr>
          <p:cNvPr id="3" name="Content Placeholder 2"/>
          <p:cNvSpPr>
            <a:spLocks noGrp="1"/>
          </p:cNvSpPr>
          <p:nvPr>
            <p:ph sz="quarter" idx="1"/>
          </p:nvPr>
        </p:nvSpPr>
        <p:spPr>
          <a:xfrm>
            <a:off x="539552" y="1447800"/>
            <a:ext cx="8280920" cy="5005536"/>
          </a:xfrm>
        </p:spPr>
        <p:txBody>
          <a:bodyPr>
            <a:normAutofit/>
          </a:bodyPr>
          <a:lstStyle/>
          <a:p>
            <a:r>
              <a:rPr lang="en-US" dirty="0">
                <a:latin typeface="Arial Black" pitchFamily="34" charset="0"/>
              </a:rPr>
              <a:t>Setup a good workstation and layout</a:t>
            </a:r>
          </a:p>
          <a:p>
            <a:r>
              <a:rPr lang="en-US" dirty="0">
                <a:latin typeface="Arial Black" pitchFamily="34" charset="0"/>
              </a:rPr>
              <a:t>Minimize manual lifting and use mechanical lifts/transfer devices</a:t>
            </a:r>
          </a:p>
          <a:p>
            <a:r>
              <a:rPr lang="en-US" dirty="0">
                <a:latin typeface="Arial Black" pitchFamily="34" charset="0"/>
              </a:rPr>
              <a:t>Adopt proper body mechanics and posture</a:t>
            </a:r>
          </a:p>
          <a:p>
            <a:r>
              <a:rPr lang="en-US" dirty="0">
                <a:latin typeface="Arial Black" pitchFamily="34" charset="0"/>
              </a:rPr>
              <a:t>Provide Ergonomic training for staff</a:t>
            </a:r>
          </a:p>
          <a:p>
            <a:r>
              <a:rPr lang="en-US" dirty="0">
                <a:latin typeface="Arial Black" pitchFamily="34" charset="0"/>
              </a:rPr>
              <a:t>Rotate tasks and schedule rest breaks</a:t>
            </a:r>
          </a:p>
          <a:p>
            <a:r>
              <a:rPr lang="en-US" dirty="0">
                <a:latin typeface="Arial Black" pitchFamily="34" charset="0"/>
              </a:rPr>
              <a:t>Promote wellness practices such as stretching, movement breaks </a:t>
            </a:r>
            <a:r>
              <a:rPr lang="en-US" dirty="0" err="1">
                <a:latin typeface="Arial Black" pitchFamily="34" charset="0"/>
              </a:rPr>
              <a:t>etc</a:t>
            </a:r>
            <a:endParaRPr lang="en-US" dirty="0">
              <a:latin typeface="Arial Black" pitchFamily="34" charset="0"/>
            </a:endParaRPr>
          </a:p>
          <a:p>
            <a:r>
              <a:rPr lang="en-US" dirty="0">
                <a:latin typeface="Arial Black" pitchFamily="34" charset="0"/>
              </a:rPr>
              <a:t>Use of ergonomic </a:t>
            </a:r>
            <a:r>
              <a:rPr lang="en-US" dirty="0" err="1">
                <a:latin typeface="Arial Black" pitchFamily="34" charset="0"/>
              </a:rPr>
              <a:t>equipments</a:t>
            </a:r>
            <a:r>
              <a:rPr lang="en-US" dirty="0">
                <a:latin typeface="Arial Black" pitchFamily="34" charset="0"/>
              </a:rPr>
              <a:t> and accessories: back cushion, laptop stands etc.</a:t>
            </a:r>
            <a:endParaRPr lang="en-GB" dirty="0">
              <a:latin typeface="Arial Black" pitchFamily="34" charset="0"/>
            </a:endParaRPr>
          </a:p>
        </p:txBody>
      </p:sp>
      <p:sp>
        <p:nvSpPr>
          <p:cNvPr id="4" name="Slide Number Placeholder 3">
            <a:extLst>
              <a:ext uri="{FF2B5EF4-FFF2-40B4-BE49-F238E27FC236}">
                <a16:creationId xmlns:a16="http://schemas.microsoft.com/office/drawing/2014/main" xmlns="" id="{F293318B-E449-73A2-5347-11687B688504}"/>
              </a:ext>
            </a:extLst>
          </p:cNvPr>
          <p:cNvSpPr>
            <a:spLocks noGrp="1"/>
          </p:cNvSpPr>
          <p:nvPr>
            <p:ph type="sldNum" sz="quarter" idx="12"/>
          </p:nvPr>
        </p:nvSpPr>
        <p:spPr/>
        <p:txBody>
          <a:bodyPr/>
          <a:lstStyle/>
          <a:p>
            <a:fld id="{F741A327-7563-4FF4-BDAE-DEB11338904A}" type="slidenum">
              <a:rPr lang="en-GB" smtClean="0"/>
              <a:t>11</a:t>
            </a:fld>
            <a:endParaRPr lang="en-GB"/>
          </a:p>
        </p:txBody>
      </p:sp>
    </p:spTree>
    <p:extLst>
      <p:ext uri="{BB962C8B-B14F-4D97-AF65-F5344CB8AC3E}">
        <p14:creationId xmlns:p14="http://schemas.microsoft.com/office/powerpoint/2010/main" val="173797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424936" cy="936104"/>
          </a:xfrm>
        </p:spPr>
        <p:txBody>
          <a:bodyPr>
            <a:normAutofit fontScale="90000"/>
          </a:bodyPr>
          <a:lstStyle/>
          <a:p>
            <a:pPr algn="ctr"/>
            <a:r>
              <a:rPr lang="en-US" sz="3200" dirty="0">
                <a:latin typeface="Arial Black" pitchFamily="34" charset="0"/>
              </a:rPr>
              <a:t>ERGONOMIC SOLUTIONS AND INTERVENTION</a:t>
            </a:r>
            <a:endParaRPr lang="en-GB" sz="3200" dirty="0">
              <a:latin typeface="Arial Black" pitchFamily="34" charset="0"/>
            </a:endParaRPr>
          </a:p>
        </p:txBody>
      </p:sp>
      <p:pic>
        <p:nvPicPr>
          <p:cNvPr id="4" name="Content Placeholder 6"/>
          <p:cNvPicPr>
            <a:picLocks noGrp="1" noChangeAspect="1"/>
          </p:cNvPicPr>
          <p:nvPr>
            <p:ph sz="quarter" idx="1"/>
          </p:nvPr>
        </p:nvPicPr>
        <p:blipFill>
          <a:blip r:embed="rId2"/>
          <a:stretch>
            <a:fillRect/>
          </a:stretch>
        </p:blipFill>
        <p:spPr>
          <a:xfrm>
            <a:off x="611560" y="2060848"/>
            <a:ext cx="7776863" cy="4392488"/>
          </a:xfrm>
          <a:prstGeom prst="rect">
            <a:avLst/>
          </a:prstGeom>
        </p:spPr>
      </p:pic>
      <p:sp>
        <p:nvSpPr>
          <p:cNvPr id="6" name="TextBox 5"/>
          <p:cNvSpPr txBox="1"/>
          <p:nvPr/>
        </p:nvSpPr>
        <p:spPr>
          <a:xfrm>
            <a:off x="1259632" y="1589787"/>
            <a:ext cx="6984776" cy="400110"/>
          </a:xfrm>
          <a:prstGeom prst="rect">
            <a:avLst/>
          </a:prstGeom>
          <a:noFill/>
        </p:spPr>
        <p:txBody>
          <a:bodyPr wrap="square" rtlCol="0">
            <a:spAutoFit/>
          </a:bodyPr>
          <a:lstStyle/>
          <a:p>
            <a:r>
              <a:rPr lang="en-US" sz="2000" b="1" dirty="0">
                <a:latin typeface="Arial Black" pitchFamily="34" charset="0"/>
                <a:cs typeface="Times New Roman" pitchFamily="18" charset="0"/>
              </a:rPr>
              <a:t>PROPER WORKSTATION AND SITTING POSTURE</a:t>
            </a:r>
            <a:endParaRPr lang="en-GB" sz="2000" b="1" dirty="0">
              <a:latin typeface="Arial Black" pitchFamily="34" charset="0"/>
              <a:cs typeface="Times New Roman" pitchFamily="18" charset="0"/>
            </a:endParaRPr>
          </a:p>
        </p:txBody>
      </p:sp>
      <p:sp>
        <p:nvSpPr>
          <p:cNvPr id="3" name="Slide Number Placeholder 2">
            <a:extLst>
              <a:ext uri="{FF2B5EF4-FFF2-40B4-BE49-F238E27FC236}">
                <a16:creationId xmlns:a16="http://schemas.microsoft.com/office/drawing/2014/main" xmlns="" id="{80002FA4-F90A-1D06-6D3B-850F87E7CC70}"/>
              </a:ext>
            </a:extLst>
          </p:cNvPr>
          <p:cNvSpPr>
            <a:spLocks noGrp="1"/>
          </p:cNvSpPr>
          <p:nvPr>
            <p:ph type="sldNum" sz="quarter" idx="12"/>
          </p:nvPr>
        </p:nvSpPr>
        <p:spPr/>
        <p:txBody>
          <a:bodyPr/>
          <a:lstStyle/>
          <a:p>
            <a:fld id="{F741A327-7563-4FF4-BDAE-DEB11338904A}" type="slidenum">
              <a:rPr lang="en-GB" smtClean="0"/>
              <a:t>12</a:t>
            </a:fld>
            <a:endParaRPr lang="en-GB"/>
          </a:p>
        </p:txBody>
      </p:sp>
    </p:spTree>
    <p:extLst>
      <p:ext uri="{BB962C8B-B14F-4D97-AF65-F5344CB8AC3E}">
        <p14:creationId xmlns:p14="http://schemas.microsoft.com/office/powerpoint/2010/main" val="308081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27584" y="476672"/>
            <a:ext cx="7772400" cy="5832648"/>
          </a:xfrm>
        </p:spPr>
        <p:txBody>
          <a:bodyPr/>
          <a:lstStyle/>
          <a:p>
            <a:pPr marL="0" indent="0" algn="ctr">
              <a:buNone/>
            </a:pPr>
            <a:r>
              <a:rPr lang="en-US" dirty="0">
                <a:latin typeface="Arial Black" pitchFamily="34" charset="0"/>
              </a:rPr>
              <a:t>GOOD AND BAD SITTING POSTURES</a:t>
            </a:r>
          </a:p>
          <a:p>
            <a:pPr marL="0" indent="0">
              <a:buNone/>
            </a:pPr>
            <a:endParaRPr lang="en-GB" dirty="0"/>
          </a:p>
        </p:txBody>
      </p:sp>
      <p:pic>
        <p:nvPicPr>
          <p:cNvPr id="4" name="Picture 6"/>
          <p:cNvPicPr>
            <a:picLocks noChangeAspect="1"/>
          </p:cNvPicPr>
          <p:nvPr/>
        </p:nvPicPr>
        <p:blipFill>
          <a:blip r:embed="rId2"/>
          <a:stretch>
            <a:fillRect/>
          </a:stretch>
        </p:blipFill>
        <p:spPr>
          <a:xfrm>
            <a:off x="683568" y="1268760"/>
            <a:ext cx="8044387" cy="5040560"/>
          </a:xfrm>
          <a:prstGeom prst="rect">
            <a:avLst/>
          </a:prstGeom>
        </p:spPr>
      </p:pic>
      <p:sp>
        <p:nvSpPr>
          <p:cNvPr id="2" name="Slide Number Placeholder 1">
            <a:extLst>
              <a:ext uri="{FF2B5EF4-FFF2-40B4-BE49-F238E27FC236}">
                <a16:creationId xmlns:a16="http://schemas.microsoft.com/office/drawing/2014/main" xmlns="" id="{15300986-27C0-BD3F-8CA8-D972F87E6443}"/>
              </a:ext>
            </a:extLst>
          </p:cNvPr>
          <p:cNvSpPr>
            <a:spLocks noGrp="1"/>
          </p:cNvSpPr>
          <p:nvPr>
            <p:ph type="sldNum" sz="quarter" idx="12"/>
          </p:nvPr>
        </p:nvSpPr>
        <p:spPr/>
        <p:txBody>
          <a:bodyPr/>
          <a:lstStyle/>
          <a:p>
            <a:fld id="{F741A327-7563-4FF4-BDAE-DEB11338904A}" type="slidenum">
              <a:rPr lang="en-GB" smtClean="0"/>
              <a:t>13</a:t>
            </a:fld>
            <a:endParaRPr lang="en-GB"/>
          </a:p>
        </p:txBody>
      </p:sp>
    </p:spTree>
    <p:extLst>
      <p:ext uri="{BB962C8B-B14F-4D97-AF65-F5344CB8AC3E}">
        <p14:creationId xmlns:p14="http://schemas.microsoft.com/office/powerpoint/2010/main" val="250131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068" y="260648"/>
            <a:ext cx="7738356" cy="720080"/>
          </a:xfrm>
        </p:spPr>
        <p:txBody>
          <a:bodyPr>
            <a:normAutofit fontScale="90000"/>
          </a:bodyPr>
          <a:lstStyle/>
          <a:p>
            <a:pPr algn="ctr"/>
            <a:r>
              <a:rPr lang="en-US" dirty="0">
                <a:latin typeface="Arial Black" pitchFamily="34" charset="0"/>
              </a:rPr>
              <a:t>LIFTING TECHNIQUE</a:t>
            </a:r>
            <a:endParaRPr lang="en-GB" dirty="0">
              <a:latin typeface="Arial Black" pitchFamily="34" charset="0"/>
            </a:endParaRPr>
          </a:p>
        </p:txBody>
      </p:sp>
      <p:pic>
        <p:nvPicPr>
          <p:cNvPr id="4" name="Content Placeholder 8"/>
          <p:cNvPicPr>
            <a:picLocks noGrp="1" noChangeAspect="1"/>
          </p:cNvPicPr>
          <p:nvPr>
            <p:ph sz="quarter" idx="1"/>
          </p:nvPr>
        </p:nvPicPr>
        <p:blipFill>
          <a:blip r:embed="rId3"/>
          <a:stretch>
            <a:fillRect/>
          </a:stretch>
        </p:blipFill>
        <p:spPr>
          <a:xfrm>
            <a:off x="941051" y="980728"/>
            <a:ext cx="7488832" cy="266429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44229"/>
          <a:stretch/>
        </p:blipFill>
        <p:spPr>
          <a:xfrm>
            <a:off x="539552" y="3789040"/>
            <a:ext cx="8291830" cy="2736304"/>
          </a:xfrm>
          <a:prstGeom prst="rect">
            <a:avLst/>
          </a:prstGeom>
        </p:spPr>
      </p:pic>
      <p:sp>
        <p:nvSpPr>
          <p:cNvPr id="6" name="Multiply 5"/>
          <p:cNvSpPr/>
          <p:nvPr/>
        </p:nvSpPr>
        <p:spPr>
          <a:xfrm>
            <a:off x="539552" y="692696"/>
            <a:ext cx="936104" cy="7920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alf Frame 7"/>
          <p:cNvSpPr/>
          <p:nvPr/>
        </p:nvSpPr>
        <p:spPr>
          <a:xfrm rot="12316177">
            <a:off x="7938757" y="524885"/>
            <a:ext cx="622213" cy="731667"/>
          </a:xfrm>
          <a:prstGeom prst="halfFrame">
            <a:avLst>
              <a:gd name="adj1" fmla="val 21813"/>
              <a:gd name="adj2" fmla="val 2540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a:extLst>
              <a:ext uri="{FF2B5EF4-FFF2-40B4-BE49-F238E27FC236}">
                <a16:creationId xmlns:a16="http://schemas.microsoft.com/office/drawing/2014/main" xmlns="" id="{09E6C77E-9531-0341-B315-949EE6F5E421}"/>
              </a:ext>
            </a:extLst>
          </p:cNvPr>
          <p:cNvSpPr>
            <a:spLocks noGrp="1"/>
          </p:cNvSpPr>
          <p:nvPr>
            <p:ph type="sldNum" sz="quarter" idx="12"/>
          </p:nvPr>
        </p:nvSpPr>
        <p:spPr/>
        <p:txBody>
          <a:bodyPr/>
          <a:lstStyle/>
          <a:p>
            <a:fld id="{F741A327-7563-4FF4-BDAE-DEB11338904A}" type="slidenum">
              <a:rPr lang="en-GB" smtClean="0"/>
              <a:t>14</a:t>
            </a:fld>
            <a:endParaRPr lang="en-GB"/>
          </a:p>
        </p:txBody>
      </p:sp>
    </p:spTree>
    <p:extLst>
      <p:ext uri="{BB962C8B-B14F-4D97-AF65-F5344CB8AC3E}">
        <p14:creationId xmlns:p14="http://schemas.microsoft.com/office/powerpoint/2010/main" val="1594720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dirty="0">
                <a:latin typeface="Arial Black" pitchFamily="34" charset="0"/>
              </a:rPr>
              <a:t>ERGONOMICS FURNITURES</a:t>
            </a:r>
            <a:endParaRPr lang="en-GB" dirty="0">
              <a:latin typeface="Arial Black" pitchFamily="34" charset="0"/>
            </a:endParaRPr>
          </a:p>
        </p:txBody>
      </p:sp>
      <p:pic>
        <p:nvPicPr>
          <p:cNvPr id="4" name="Picture 4"/>
          <p:cNvPicPr>
            <a:picLocks noGrp="1" noChangeAspect="1"/>
          </p:cNvPicPr>
          <p:nvPr>
            <p:ph sz="quarter" idx="1"/>
          </p:nvPr>
        </p:nvPicPr>
        <p:blipFill rotWithShape="1">
          <a:blip r:embed="rId2"/>
          <a:srcRect t="8847"/>
          <a:stretch>
            <a:fillRect/>
          </a:stretch>
        </p:blipFill>
        <p:spPr>
          <a:xfrm>
            <a:off x="539552" y="1052736"/>
            <a:ext cx="4201270" cy="5328592"/>
          </a:xfrm>
          <a:prstGeom prst="rect">
            <a:avLst/>
          </a:prstGeom>
        </p:spPr>
      </p:pic>
      <p:sp>
        <p:nvSpPr>
          <p:cNvPr id="3" name="AutoShape 2" descr="C:\Users\PROFHB~1.OSA\AppData\Local\Temp\{B2914390-8877-42F4-8D82-EEF9E28C5B93}.tm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2776"/>
            <a:ext cx="432048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xmlns="" id="{055F0AE1-67A7-BFE7-8BAE-921D17E2BCB6}"/>
              </a:ext>
            </a:extLst>
          </p:cNvPr>
          <p:cNvSpPr>
            <a:spLocks noGrp="1"/>
          </p:cNvSpPr>
          <p:nvPr>
            <p:ph type="sldNum" sz="quarter" idx="12"/>
          </p:nvPr>
        </p:nvSpPr>
        <p:spPr/>
        <p:txBody>
          <a:bodyPr/>
          <a:lstStyle/>
          <a:p>
            <a:fld id="{F741A327-7563-4FF4-BDAE-DEB11338904A}" type="slidenum">
              <a:rPr lang="en-GB" smtClean="0"/>
              <a:t>15</a:t>
            </a:fld>
            <a:endParaRPr lang="en-GB"/>
          </a:p>
        </p:txBody>
      </p:sp>
    </p:spTree>
    <p:extLst>
      <p:ext uri="{BB962C8B-B14F-4D97-AF65-F5344CB8AC3E}">
        <p14:creationId xmlns:p14="http://schemas.microsoft.com/office/powerpoint/2010/main" val="370406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52" y="260648"/>
            <a:ext cx="7772400" cy="868958"/>
          </a:xfrm>
        </p:spPr>
        <p:txBody>
          <a:bodyPr>
            <a:normAutofit fontScale="90000"/>
          </a:bodyPr>
          <a:lstStyle/>
          <a:p>
            <a:pPr algn="ctr"/>
            <a:r>
              <a:rPr lang="en-US" dirty="0">
                <a:latin typeface="Arial Black" pitchFamily="34" charset="0"/>
              </a:rPr>
              <a:t>ERGONOMICS FURNITURES</a:t>
            </a:r>
            <a:endParaRPr lang="en-GB" dirty="0">
              <a:latin typeface="Arial Black" pitchFamily="34" charset="0"/>
            </a:endParaRPr>
          </a:p>
        </p:txBody>
      </p:sp>
      <p:sp>
        <p:nvSpPr>
          <p:cNvPr id="3" name="Content Placeholder 2"/>
          <p:cNvSpPr>
            <a:spLocks noGrp="1"/>
          </p:cNvSpPr>
          <p:nvPr>
            <p:ph sz="quarter" idx="1"/>
          </p:nvPr>
        </p:nvSpPr>
        <p:spPr>
          <a:xfrm>
            <a:off x="323528" y="1126232"/>
            <a:ext cx="8363272" cy="4751040"/>
          </a:xfrm>
        </p:spPr>
        <p:txBody>
          <a:bodyPr/>
          <a:lstStyle/>
          <a:p>
            <a:pPr marL="0" indent="0">
              <a:buNone/>
            </a:pPr>
            <a:r>
              <a:rPr lang="en-US" dirty="0">
                <a:latin typeface="Arial Black" pitchFamily="34" charset="0"/>
              </a:rPr>
              <a:t>WORK DESK</a:t>
            </a:r>
          </a:p>
          <a:p>
            <a:pPr marL="0" indent="0">
              <a:buNone/>
            </a:pPr>
            <a:endParaRPr lang="en-GB" dirty="0"/>
          </a:p>
        </p:txBody>
      </p:sp>
      <p:pic>
        <p:nvPicPr>
          <p:cNvPr id="4" name="Picture 9"/>
          <p:cNvPicPr>
            <a:picLocks noChangeAspect="1"/>
          </p:cNvPicPr>
          <p:nvPr/>
        </p:nvPicPr>
        <p:blipFill>
          <a:blip r:embed="rId2"/>
          <a:stretch>
            <a:fillRect/>
          </a:stretch>
        </p:blipFill>
        <p:spPr>
          <a:xfrm>
            <a:off x="444003" y="1772816"/>
            <a:ext cx="3911973" cy="4520502"/>
          </a:xfrm>
          <a:prstGeom prst="rect">
            <a:avLst/>
          </a:prstGeom>
        </p:spPr>
      </p:pic>
      <p:pic>
        <p:nvPicPr>
          <p:cNvPr id="5" name="Picture 8"/>
          <p:cNvPicPr>
            <a:picLocks noChangeAspect="1"/>
          </p:cNvPicPr>
          <p:nvPr/>
        </p:nvPicPr>
        <p:blipFill>
          <a:blip r:embed="rId3"/>
          <a:stretch>
            <a:fillRect/>
          </a:stretch>
        </p:blipFill>
        <p:spPr>
          <a:xfrm>
            <a:off x="4716016" y="1772816"/>
            <a:ext cx="3995936" cy="4520502"/>
          </a:xfrm>
          <a:prstGeom prst="rect">
            <a:avLst/>
          </a:prstGeom>
        </p:spPr>
      </p:pic>
      <p:sp>
        <p:nvSpPr>
          <p:cNvPr id="6" name="Slide Number Placeholder 5">
            <a:extLst>
              <a:ext uri="{FF2B5EF4-FFF2-40B4-BE49-F238E27FC236}">
                <a16:creationId xmlns:a16="http://schemas.microsoft.com/office/drawing/2014/main" xmlns="" id="{8F92D34A-909F-31F5-4AC5-9F98379947C6}"/>
              </a:ext>
            </a:extLst>
          </p:cNvPr>
          <p:cNvSpPr>
            <a:spLocks noGrp="1"/>
          </p:cNvSpPr>
          <p:nvPr>
            <p:ph type="sldNum" sz="quarter" idx="12"/>
          </p:nvPr>
        </p:nvSpPr>
        <p:spPr/>
        <p:txBody>
          <a:bodyPr/>
          <a:lstStyle/>
          <a:p>
            <a:fld id="{F741A327-7563-4FF4-BDAE-DEB11338904A}" type="slidenum">
              <a:rPr lang="en-GB" smtClean="0"/>
              <a:t>16</a:t>
            </a:fld>
            <a:endParaRPr lang="en-GB"/>
          </a:p>
        </p:txBody>
      </p:sp>
    </p:spTree>
    <p:extLst>
      <p:ext uri="{BB962C8B-B14F-4D97-AF65-F5344CB8AC3E}">
        <p14:creationId xmlns:p14="http://schemas.microsoft.com/office/powerpoint/2010/main" val="283978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6646"/>
            <a:ext cx="7772400" cy="634082"/>
          </a:xfrm>
        </p:spPr>
        <p:txBody>
          <a:bodyPr>
            <a:normAutofit fontScale="90000"/>
          </a:bodyPr>
          <a:lstStyle/>
          <a:p>
            <a:r>
              <a:rPr lang="en-US" dirty="0">
                <a:latin typeface="Arial Black" pitchFamily="34" charset="0"/>
              </a:rPr>
              <a:t>ERGONOMIC ACCESSORIES</a:t>
            </a:r>
            <a:endParaRPr lang="en-GB" dirty="0">
              <a:latin typeface="Arial Black" pitchFamily="34" charset="0"/>
            </a:endParaRPr>
          </a:p>
        </p:txBody>
      </p:sp>
      <p:sp>
        <p:nvSpPr>
          <p:cNvPr id="3" name="Content Placeholder 2"/>
          <p:cNvSpPr>
            <a:spLocks noGrp="1"/>
          </p:cNvSpPr>
          <p:nvPr>
            <p:ph sz="quarter" idx="1"/>
          </p:nvPr>
        </p:nvSpPr>
        <p:spPr>
          <a:xfrm>
            <a:off x="539552" y="1052736"/>
            <a:ext cx="8147248" cy="1080120"/>
          </a:xfrm>
        </p:spPr>
        <p:txBody>
          <a:bodyPr/>
          <a:lstStyle/>
          <a:p>
            <a:pPr marL="0" indent="0">
              <a:buNone/>
            </a:pPr>
            <a:r>
              <a:rPr lang="en-US" dirty="0">
                <a:latin typeface="Arial Black" pitchFamily="34" charset="0"/>
              </a:rPr>
              <a:t>Laptop holder, document holder and lumbar support pillow</a:t>
            </a:r>
            <a:endParaRPr lang="en-GB" dirty="0">
              <a:latin typeface="Arial Black" pitchFamily="34" charset="0"/>
            </a:endParaRPr>
          </a:p>
        </p:txBody>
      </p:sp>
      <p:pic>
        <p:nvPicPr>
          <p:cNvPr id="4" name="Picture 2"/>
          <p:cNvPicPr>
            <a:picLocks noChangeAspect="1"/>
          </p:cNvPicPr>
          <p:nvPr/>
        </p:nvPicPr>
        <p:blipFill>
          <a:blip r:embed="rId2"/>
          <a:stretch>
            <a:fillRect/>
          </a:stretch>
        </p:blipFill>
        <p:spPr>
          <a:xfrm>
            <a:off x="423682" y="2110082"/>
            <a:ext cx="4076310" cy="4271246"/>
          </a:xfrm>
          <a:prstGeom prst="rect">
            <a:avLst/>
          </a:prstGeom>
        </p:spPr>
      </p:pic>
      <p:pic>
        <p:nvPicPr>
          <p:cNvPr id="5" name="Picture 4"/>
          <p:cNvPicPr>
            <a:picLocks noChangeAspect="1"/>
          </p:cNvPicPr>
          <p:nvPr/>
        </p:nvPicPr>
        <p:blipFill>
          <a:blip r:embed="rId3"/>
          <a:stretch>
            <a:fillRect/>
          </a:stretch>
        </p:blipFill>
        <p:spPr>
          <a:xfrm>
            <a:off x="5082918" y="2132856"/>
            <a:ext cx="3305506" cy="4248471"/>
          </a:xfrm>
          <a:prstGeom prst="rect">
            <a:avLst/>
          </a:prstGeom>
        </p:spPr>
      </p:pic>
      <p:sp>
        <p:nvSpPr>
          <p:cNvPr id="6" name="Slide Number Placeholder 5">
            <a:extLst>
              <a:ext uri="{FF2B5EF4-FFF2-40B4-BE49-F238E27FC236}">
                <a16:creationId xmlns:a16="http://schemas.microsoft.com/office/drawing/2014/main" xmlns="" id="{D2F39CF6-12D6-EA1E-6D85-A84F48A99D14}"/>
              </a:ext>
            </a:extLst>
          </p:cNvPr>
          <p:cNvSpPr>
            <a:spLocks noGrp="1"/>
          </p:cNvSpPr>
          <p:nvPr>
            <p:ph type="sldNum" sz="quarter" idx="12"/>
          </p:nvPr>
        </p:nvSpPr>
        <p:spPr/>
        <p:txBody>
          <a:bodyPr/>
          <a:lstStyle/>
          <a:p>
            <a:fld id="{F741A327-7563-4FF4-BDAE-DEB11338904A}" type="slidenum">
              <a:rPr lang="en-GB" smtClean="0"/>
              <a:t>17</a:t>
            </a:fld>
            <a:endParaRPr lang="en-GB"/>
          </a:p>
        </p:txBody>
      </p:sp>
    </p:spTree>
    <p:extLst>
      <p:ext uri="{BB962C8B-B14F-4D97-AF65-F5344CB8AC3E}">
        <p14:creationId xmlns:p14="http://schemas.microsoft.com/office/powerpoint/2010/main" val="245004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6646"/>
            <a:ext cx="7772400" cy="634082"/>
          </a:xfrm>
        </p:spPr>
        <p:txBody>
          <a:bodyPr>
            <a:normAutofit fontScale="90000"/>
          </a:bodyPr>
          <a:lstStyle/>
          <a:p>
            <a:r>
              <a:rPr lang="en-US" dirty="0">
                <a:latin typeface="Arial Black" pitchFamily="34" charset="0"/>
              </a:rPr>
              <a:t>ERGONOMIC ACCESSORIES</a:t>
            </a:r>
            <a:endParaRPr lang="en-GB" dirty="0">
              <a:latin typeface="Arial Black" pitchFamily="34" charset="0"/>
            </a:endParaRPr>
          </a:p>
        </p:txBody>
      </p:sp>
      <p:pic>
        <p:nvPicPr>
          <p:cNvPr id="4" name="Picture 2" descr="C:\Users\PROFHB~1.OSA\AppData\Local\Temp\{2704DDA6-0ACF-4775-8236-C100D78B2DA1}.tmp"/>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18665"/>
          <a:stretch/>
        </p:blipFill>
        <p:spPr bwMode="auto">
          <a:xfrm>
            <a:off x="467543" y="1503948"/>
            <a:ext cx="4869293" cy="47333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916832"/>
            <a:ext cx="3422430" cy="4176464"/>
          </a:xfrm>
          <a:prstGeom prst="rect">
            <a:avLst/>
          </a:prstGeom>
        </p:spPr>
      </p:pic>
      <p:sp>
        <p:nvSpPr>
          <p:cNvPr id="6" name="TextBox 5"/>
          <p:cNvSpPr txBox="1"/>
          <p:nvPr/>
        </p:nvSpPr>
        <p:spPr>
          <a:xfrm>
            <a:off x="395536" y="980728"/>
            <a:ext cx="6336704" cy="523220"/>
          </a:xfrm>
          <a:prstGeom prst="rect">
            <a:avLst/>
          </a:prstGeom>
          <a:noFill/>
        </p:spPr>
        <p:txBody>
          <a:bodyPr wrap="square" rtlCol="0">
            <a:spAutoFit/>
          </a:bodyPr>
          <a:lstStyle/>
          <a:p>
            <a:r>
              <a:rPr lang="en-US" sz="2800" dirty="0">
                <a:latin typeface="Arial Black" pitchFamily="34" charset="0"/>
                <a:cs typeface="Times New Roman" pitchFamily="18" charset="0"/>
              </a:rPr>
              <a:t>Ergonomic back support</a:t>
            </a:r>
            <a:endParaRPr lang="en-GB" sz="2800" dirty="0">
              <a:latin typeface="Arial Black" pitchFamily="34" charset="0"/>
              <a:cs typeface="Times New Roman" pitchFamily="18" charset="0"/>
            </a:endParaRPr>
          </a:p>
        </p:txBody>
      </p:sp>
      <p:sp>
        <p:nvSpPr>
          <p:cNvPr id="3" name="Slide Number Placeholder 2">
            <a:extLst>
              <a:ext uri="{FF2B5EF4-FFF2-40B4-BE49-F238E27FC236}">
                <a16:creationId xmlns:a16="http://schemas.microsoft.com/office/drawing/2014/main" xmlns="" id="{51EBBD63-4D1E-E83B-1F34-84AF68AE0291}"/>
              </a:ext>
            </a:extLst>
          </p:cNvPr>
          <p:cNvSpPr>
            <a:spLocks noGrp="1"/>
          </p:cNvSpPr>
          <p:nvPr>
            <p:ph type="sldNum" sz="quarter" idx="12"/>
          </p:nvPr>
        </p:nvSpPr>
        <p:spPr/>
        <p:txBody>
          <a:bodyPr/>
          <a:lstStyle/>
          <a:p>
            <a:fld id="{F741A327-7563-4FF4-BDAE-DEB11338904A}" type="slidenum">
              <a:rPr lang="en-GB" smtClean="0"/>
              <a:t>18</a:t>
            </a:fld>
            <a:endParaRPr lang="en-GB"/>
          </a:p>
        </p:txBody>
      </p:sp>
    </p:spTree>
    <p:extLst>
      <p:ext uri="{BB962C8B-B14F-4D97-AF65-F5344CB8AC3E}">
        <p14:creationId xmlns:p14="http://schemas.microsoft.com/office/powerpoint/2010/main" val="99428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200800" cy="792088"/>
          </a:xfrm>
        </p:spPr>
        <p:txBody>
          <a:bodyPr/>
          <a:lstStyle/>
          <a:p>
            <a:pPr algn="ctr"/>
            <a:r>
              <a:rPr lang="en-US" dirty="0">
                <a:latin typeface="Arial Black" pitchFamily="34" charset="0"/>
              </a:rPr>
              <a:t>DESK STRECHES</a:t>
            </a:r>
            <a:endParaRPr lang="en-GB" dirty="0">
              <a:latin typeface="Arial Black" pitchFamily="34" charset="0"/>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3528" y="980728"/>
            <a:ext cx="8496944" cy="5472608"/>
          </a:xfrm>
        </p:spPr>
      </p:pic>
      <p:sp>
        <p:nvSpPr>
          <p:cNvPr id="3" name="Slide Number Placeholder 2">
            <a:extLst>
              <a:ext uri="{FF2B5EF4-FFF2-40B4-BE49-F238E27FC236}">
                <a16:creationId xmlns:a16="http://schemas.microsoft.com/office/drawing/2014/main" xmlns="" id="{58DBC82B-6935-9647-C8D6-95D629C81A6F}"/>
              </a:ext>
            </a:extLst>
          </p:cNvPr>
          <p:cNvSpPr>
            <a:spLocks noGrp="1"/>
          </p:cNvSpPr>
          <p:nvPr>
            <p:ph type="sldNum" sz="quarter" idx="12"/>
          </p:nvPr>
        </p:nvSpPr>
        <p:spPr/>
        <p:txBody>
          <a:bodyPr/>
          <a:lstStyle/>
          <a:p>
            <a:fld id="{F741A327-7563-4FF4-BDAE-DEB11338904A}" type="slidenum">
              <a:rPr lang="en-GB" smtClean="0"/>
              <a:t>19</a:t>
            </a:fld>
            <a:endParaRPr lang="en-GB"/>
          </a:p>
        </p:txBody>
      </p:sp>
    </p:spTree>
    <p:extLst>
      <p:ext uri="{BB962C8B-B14F-4D97-AF65-F5344CB8AC3E}">
        <p14:creationId xmlns:p14="http://schemas.microsoft.com/office/powerpoint/2010/main" val="200402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2630"/>
            <a:ext cx="7772400" cy="850106"/>
          </a:xfrm>
        </p:spPr>
        <p:txBody>
          <a:bodyPr/>
          <a:lstStyle/>
          <a:p>
            <a:r>
              <a:rPr lang="en-US" dirty="0">
                <a:latin typeface="Arial Black" pitchFamily="34" charset="0"/>
              </a:rPr>
              <a:t>OUTLINE</a:t>
            </a:r>
            <a:endParaRPr lang="en-GB" dirty="0">
              <a:latin typeface="Arial Black" pitchFamily="34" charset="0"/>
            </a:endParaRPr>
          </a:p>
        </p:txBody>
      </p:sp>
      <p:sp>
        <p:nvSpPr>
          <p:cNvPr id="3" name="Content Placeholder 2"/>
          <p:cNvSpPr>
            <a:spLocks noGrp="1"/>
          </p:cNvSpPr>
          <p:nvPr>
            <p:ph sz="quarter" idx="1"/>
          </p:nvPr>
        </p:nvSpPr>
        <p:spPr>
          <a:xfrm>
            <a:off x="323528" y="1052736"/>
            <a:ext cx="8424936" cy="5400600"/>
          </a:xfrm>
        </p:spPr>
        <p:txBody>
          <a:bodyPr>
            <a:noAutofit/>
          </a:bodyPr>
          <a:lstStyle/>
          <a:p>
            <a:pPr lvl="1">
              <a:lnSpc>
                <a:spcPct val="150000"/>
              </a:lnSpc>
            </a:pPr>
            <a:r>
              <a:rPr lang="en-US" sz="2000" dirty="0">
                <a:latin typeface="Arial Black" pitchFamily="34" charset="0"/>
                <a:cs typeface="Arial" pitchFamily="34" charset="0"/>
              </a:rPr>
              <a:t>INTRODUCTION</a:t>
            </a:r>
          </a:p>
          <a:p>
            <a:pPr lvl="1">
              <a:lnSpc>
                <a:spcPct val="150000"/>
              </a:lnSpc>
            </a:pPr>
            <a:r>
              <a:rPr lang="en-US" sz="2000" dirty="0">
                <a:latin typeface="Arial Black" pitchFamily="34" charset="0"/>
                <a:cs typeface="Arial" pitchFamily="34" charset="0"/>
              </a:rPr>
              <a:t>RISK FACTORS OF WMSDs IN HEALTHCARE</a:t>
            </a:r>
          </a:p>
          <a:p>
            <a:pPr lvl="1">
              <a:lnSpc>
                <a:spcPct val="150000"/>
              </a:lnSpc>
            </a:pPr>
            <a:r>
              <a:rPr lang="en-US" sz="2000" dirty="0">
                <a:latin typeface="Arial Black" pitchFamily="34" charset="0"/>
                <a:cs typeface="Arial" pitchFamily="34" charset="0"/>
              </a:rPr>
              <a:t>IMPACT OF POOR ERGONOMICS  AND WMSDs</a:t>
            </a:r>
          </a:p>
          <a:p>
            <a:pPr lvl="1">
              <a:lnSpc>
                <a:spcPct val="150000"/>
              </a:lnSpc>
            </a:pPr>
            <a:r>
              <a:rPr lang="en-US" sz="2000" dirty="0">
                <a:latin typeface="Arial Black" pitchFamily="34" charset="0"/>
                <a:cs typeface="Arial" pitchFamily="34" charset="0"/>
              </a:rPr>
              <a:t>IMPORTANCE OF GOOD ERGONOMICS</a:t>
            </a:r>
          </a:p>
          <a:p>
            <a:pPr lvl="1">
              <a:lnSpc>
                <a:spcPct val="150000"/>
              </a:lnSpc>
            </a:pPr>
            <a:r>
              <a:rPr lang="en-US" sz="2000" dirty="0">
                <a:latin typeface="Arial Black" pitchFamily="34" charset="0"/>
                <a:cs typeface="Arial" pitchFamily="34" charset="0"/>
              </a:rPr>
              <a:t>ERGONOMIC SOLUTIONS AND INTERVENTION</a:t>
            </a:r>
          </a:p>
          <a:p>
            <a:pPr lvl="1">
              <a:lnSpc>
                <a:spcPct val="150000"/>
              </a:lnSpc>
            </a:pPr>
            <a:r>
              <a:rPr lang="en-US" sz="2000" dirty="0">
                <a:latin typeface="Arial Black" pitchFamily="34" charset="0"/>
                <a:cs typeface="Arial" pitchFamily="34" charset="0"/>
              </a:rPr>
              <a:t>SETTING UP AN ERGONOMIC WORKPLACE</a:t>
            </a:r>
          </a:p>
          <a:p>
            <a:pPr lvl="1">
              <a:lnSpc>
                <a:spcPct val="150000"/>
              </a:lnSpc>
            </a:pPr>
            <a:r>
              <a:rPr lang="en-US" sz="2000" dirty="0">
                <a:latin typeface="Arial Black" pitchFamily="34" charset="0"/>
                <a:cs typeface="Arial" pitchFamily="34" charset="0"/>
              </a:rPr>
              <a:t>BARRIERS AND CHALLENGES</a:t>
            </a:r>
          </a:p>
          <a:p>
            <a:pPr lvl="1">
              <a:lnSpc>
                <a:spcPct val="150000"/>
              </a:lnSpc>
            </a:pPr>
            <a:r>
              <a:rPr lang="en-US" sz="2000" dirty="0">
                <a:latin typeface="Arial Black" pitchFamily="34" charset="0"/>
                <a:cs typeface="Arial" pitchFamily="34" charset="0"/>
              </a:rPr>
              <a:t>ACTION POINTS</a:t>
            </a:r>
          </a:p>
          <a:p>
            <a:pPr lvl="1">
              <a:lnSpc>
                <a:spcPct val="150000"/>
              </a:lnSpc>
            </a:pPr>
            <a:r>
              <a:rPr lang="en-US" sz="2000" dirty="0">
                <a:latin typeface="Arial Black" pitchFamily="34" charset="0"/>
                <a:cs typeface="Arial" pitchFamily="34" charset="0"/>
              </a:rPr>
              <a:t>CONCLUSION</a:t>
            </a:r>
          </a:p>
          <a:p>
            <a:pPr lvl="1">
              <a:lnSpc>
                <a:spcPct val="150000"/>
              </a:lnSpc>
            </a:pPr>
            <a:r>
              <a:rPr lang="en-US" sz="2000" dirty="0">
                <a:latin typeface="Arial Black" pitchFamily="34" charset="0"/>
                <a:cs typeface="Arial" pitchFamily="34" charset="0"/>
              </a:rPr>
              <a:t>REFERENCES</a:t>
            </a:r>
          </a:p>
          <a:p>
            <a:pPr lvl="1">
              <a:lnSpc>
                <a:spcPct val="150000"/>
              </a:lnSpc>
            </a:pPr>
            <a:endParaRPr lang="en-US" sz="2000" dirty="0">
              <a:latin typeface="Arial Black" pitchFamily="34" charset="0"/>
              <a:cs typeface="Arial" pitchFamily="34" charset="0"/>
            </a:endParaRPr>
          </a:p>
          <a:p>
            <a:pPr lvl="1">
              <a:lnSpc>
                <a:spcPct val="150000"/>
              </a:lnSpc>
            </a:pPr>
            <a:endParaRPr lang="en-GB" sz="2000" dirty="0">
              <a:latin typeface="Arial Black" pitchFamily="34" charset="0"/>
              <a:cs typeface="Arial" pitchFamily="34" charset="0"/>
            </a:endParaRPr>
          </a:p>
          <a:p>
            <a:pPr lvl="1">
              <a:lnSpc>
                <a:spcPct val="150000"/>
              </a:lnSpc>
            </a:pPr>
            <a:endParaRPr lang="en-GB" sz="2000" dirty="0">
              <a:latin typeface="Arial Black" pitchFamily="34" charset="0"/>
              <a:cs typeface="Arial" pitchFamily="34" charset="0"/>
            </a:endParaRPr>
          </a:p>
        </p:txBody>
      </p:sp>
      <p:sp>
        <p:nvSpPr>
          <p:cNvPr id="4" name="Slide Number Placeholder 3">
            <a:extLst>
              <a:ext uri="{FF2B5EF4-FFF2-40B4-BE49-F238E27FC236}">
                <a16:creationId xmlns:a16="http://schemas.microsoft.com/office/drawing/2014/main" xmlns="" id="{A10BBBD5-2124-079E-A36A-5A2EB1285B01}"/>
              </a:ext>
            </a:extLst>
          </p:cNvPr>
          <p:cNvSpPr>
            <a:spLocks noGrp="1"/>
          </p:cNvSpPr>
          <p:nvPr>
            <p:ph type="sldNum" sz="quarter" idx="12"/>
          </p:nvPr>
        </p:nvSpPr>
        <p:spPr/>
        <p:txBody>
          <a:bodyPr/>
          <a:lstStyle/>
          <a:p>
            <a:fld id="{F741A327-7563-4FF4-BDAE-DEB11338904A}" type="slidenum">
              <a:rPr lang="en-GB" smtClean="0"/>
              <a:t>2</a:t>
            </a:fld>
            <a:endParaRPr lang="en-GB"/>
          </a:p>
        </p:txBody>
      </p:sp>
    </p:spTree>
    <p:extLst>
      <p:ext uri="{BB962C8B-B14F-4D97-AF65-F5344CB8AC3E}">
        <p14:creationId xmlns:p14="http://schemas.microsoft.com/office/powerpoint/2010/main" val="411696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208912" cy="1143000"/>
          </a:xfrm>
        </p:spPr>
        <p:txBody>
          <a:bodyPr>
            <a:normAutofit/>
          </a:bodyPr>
          <a:lstStyle/>
          <a:p>
            <a:pPr algn="ctr"/>
            <a:r>
              <a:rPr lang="en-US" sz="3200" dirty="0">
                <a:solidFill>
                  <a:schemeClr val="accent6">
                    <a:lumMod val="75000"/>
                  </a:schemeClr>
                </a:solidFill>
                <a:latin typeface="Arial Black" pitchFamily="34" charset="0"/>
                <a:cs typeface="Times New Roman" panose="02020603050405020304" pitchFamily="18" charset="0"/>
              </a:rPr>
              <a:t>SETTING UP AN ERGONOMIC WORKPLACE ENVIRONMENT </a:t>
            </a:r>
            <a:endParaRPr lang="en-GB" sz="3200" dirty="0">
              <a:latin typeface="Arial Black" pitchFamily="34" charset="0"/>
            </a:endParaRPr>
          </a:p>
        </p:txBody>
      </p:sp>
      <p:sp>
        <p:nvSpPr>
          <p:cNvPr id="3" name="Content Placeholder 2"/>
          <p:cNvSpPr>
            <a:spLocks noGrp="1"/>
          </p:cNvSpPr>
          <p:nvPr>
            <p:ph sz="quarter" idx="1"/>
          </p:nvPr>
        </p:nvSpPr>
        <p:spPr>
          <a:xfrm>
            <a:off x="539552" y="1591816"/>
            <a:ext cx="8147248" cy="4645496"/>
          </a:xfrm>
        </p:spPr>
        <p:txBody>
          <a:bodyPr/>
          <a:lstStyle/>
          <a:p>
            <a:r>
              <a:rPr lang="en-US" dirty="0">
                <a:latin typeface="Arial Black" pitchFamily="34" charset="0"/>
                <a:cs typeface="Times New Roman" panose="02020603050405020304" pitchFamily="18" charset="0"/>
              </a:rPr>
              <a:t>Needs analysis</a:t>
            </a:r>
          </a:p>
          <a:p>
            <a:pPr marL="0" indent="0">
              <a:buNone/>
            </a:pPr>
            <a:endParaRPr lang="en-US" dirty="0">
              <a:latin typeface="Arial Black" pitchFamily="34" charset="0"/>
              <a:cs typeface="Times New Roman" panose="02020603050405020304" pitchFamily="18" charset="0"/>
            </a:endParaRPr>
          </a:p>
          <a:p>
            <a:r>
              <a:rPr lang="en-US" dirty="0">
                <a:latin typeface="Arial Black" pitchFamily="34" charset="0"/>
                <a:cs typeface="Times New Roman" panose="02020603050405020304" pitchFamily="18" charset="0"/>
              </a:rPr>
              <a:t> Design</a:t>
            </a:r>
          </a:p>
          <a:p>
            <a:endParaRPr lang="en-US" dirty="0">
              <a:latin typeface="Arial Black" pitchFamily="34" charset="0"/>
              <a:cs typeface="Times New Roman" panose="02020603050405020304" pitchFamily="18" charset="0"/>
            </a:endParaRPr>
          </a:p>
          <a:p>
            <a:r>
              <a:rPr lang="en-US" dirty="0">
                <a:latin typeface="Arial Black" pitchFamily="34" charset="0"/>
                <a:cs typeface="Times New Roman" panose="02020603050405020304" pitchFamily="18" charset="0"/>
              </a:rPr>
              <a:t> Development</a:t>
            </a:r>
          </a:p>
          <a:p>
            <a:endParaRPr lang="en-US" dirty="0">
              <a:latin typeface="Arial Black" pitchFamily="34" charset="0"/>
              <a:cs typeface="Times New Roman" panose="02020603050405020304" pitchFamily="18" charset="0"/>
            </a:endParaRPr>
          </a:p>
          <a:p>
            <a:r>
              <a:rPr lang="en-US" dirty="0">
                <a:latin typeface="Arial Black" pitchFamily="34" charset="0"/>
                <a:cs typeface="Times New Roman" panose="02020603050405020304" pitchFamily="18" charset="0"/>
              </a:rPr>
              <a:t> Implementation</a:t>
            </a:r>
          </a:p>
          <a:p>
            <a:endParaRPr lang="en-US" dirty="0">
              <a:latin typeface="Arial Black" pitchFamily="34" charset="0"/>
              <a:cs typeface="Times New Roman" panose="02020603050405020304" pitchFamily="18" charset="0"/>
            </a:endParaRPr>
          </a:p>
          <a:p>
            <a:r>
              <a:rPr lang="en-US" dirty="0">
                <a:latin typeface="Arial Black" pitchFamily="34" charset="0"/>
                <a:cs typeface="Times New Roman" panose="02020603050405020304" pitchFamily="18" charset="0"/>
              </a:rPr>
              <a:t> Evaluation</a:t>
            </a:r>
            <a:endParaRPr lang="en-GB" dirty="0">
              <a:latin typeface="Arial Black" pitchFamily="34" charset="0"/>
            </a:endParaRPr>
          </a:p>
        </p:txBody>
      </p:sp>
      <p:sp>
        <p:nvSpPr>
          <p:cNvPr id="4" name="Slide Number Placeholder 3">
            <a:extLst>
              <a:ext uri="{FF2B5EF4-FFF2-40B4-BE49-F238E27FC236}">
                <a16:creationId xmlns:a16="http://schemas.microsoft.com/office/drawing/2014/main" xmlns="" id="{E506CC65-2BA5-AC35-AA2F-47BF234BD28E}"/>
              </a:ext>
            </a:extLst>
          </p:cNvPr>
          <p:cNvSpPr>
            <a:spLocks noGrp="1"/>
          </p:cNvSpPr>
          <p:nvPr>
            <p:ph type="sldNum" sz="quarter" idx="12"/>
          </p:nvPr>
        </p:nvSpPr>
        <p:spPr/>
        <p:txBody>
          <a:bodyPr/>
          <a:lstStyle/>
          <a:p>
            <a:fld id="{F741A327-7563-4FF4-BDAE-DEB11338904A}" type="slidenum">
              <a:rPr lang="en-GB" smtClean="0"/>
              <a:t>20</a:t>
            </a:fld>
            <a:endParaRPr lang="en-GB"/>
          </a:p>
        </p:txBody>
      </p:sp>
    </p:spTree>
    <p:extLst>
      <p:ext uri="{BB962C8B-B14F-4D97-AF65-F5344CB8AC3E}">
        <p14:creationId xmlns:p14="http://schemas.microsoft.com/office/powerpoint/2010/main" val="300251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7794"/>
            <a:ext cx="7772400" cy="868958"/>
          </a:xfrm>
        </p:spPr>
        <p:txBody>
          <a:bodyPr>
            <a:normAutofit fontScale="90000"/>
          </a:bodyPr>
          <a:lstStyle/>
          <a:p>
            <a:pPr algn="ctr"/>
            <a:r>
              <a:rPr lang="en-US" dirty="0">
                <a:latin typeface="Arial Black" pitchFamily="34" charset="0"/>
              </a:rPr>
              <a:t>BARRIERS AND CHALLENGES</a:t>
            </a:r>
            <a:endParaRPr lang="en-GB" dirty="0">
              <a:latin typeface="Arial Black" pitchFamily="34" charset="0"/>
            </a:endParaRPr>
          </a:p>
        </p:txBody>
      </p:sp>
      <p:sp>
        <p:nvSpPr>
          <p:cNvPr id="3" name="Content Placeholder 2"/>
          <p:cNvSpPr>
            <a:spLocks noGrp="1"/>
          </p:cNvSpPr>
          <p:nvPr>
            <p:ph sz="quarter" idx="1"/>
          </p:nvPr>
        </p:nvSpPr>
        <p:spPr>
          <a:xfrm>
            <a:off x="539552" y="1447800"/>
            <a:ext cx="8147248" cy="4572000"/>
          </a:xfrm>
        </p:spPr>
        <p:txBody>
          <a:bodyPr/>
          <a:lstStyle/>
          <a:p>
            <a:pPr>
              <a:lnSpc>
                <a:spcPct val="200000"/>
              </a:lnSpc>
            </a:pPr>
            <a:r>
              <a:rPr lang="en-US" dirty="0">
                <a:latin typeface="Arial Black" pitchFamily="34" charset="0"/>
              </a:rPr>
              <a:t>Resistance to change.</a:t>
            </a:r>
          </a:p>
          <a:p>
            <a:pPr>
              <a:lnSpc>
                <a:spcPct val="200000"/>
              </a:lnSpc>
            </a:pPr>
            <a:r>
              <a:rPr lang="en-US" dirty="0">
                <a:latin typeface="Arial Black" pitchFamily="34" charset="0"/>
              </a:rPr>
              <a:t>Budget Constraints.</a:t>
            </a:r>
          </a:p>
          <a:p>
            <a:pPr>
              <a:lnSpc>
                <a:spcPct val="200000"/>
              </a:lnSpc>
            </a:pPr>
            <a:r>
              <a:rPr lang="en-US" dirty="0">
                <a:latin typeface="Arial Black" pitchFamily="34" charset="0"/>
              </a:rPr>
              <a:t>Lack of training or awareness.</a:t>
            </a:r>
            <a:endParaRPr lang="en-GB" dirty="0">
              <a:latin typeface="Arial Black" pitchFamily="34" charset="0"/>
            </a:endParaRPr>
          </a:p>
        </p:txBody>
      </p:sp>
      <p:sp>
        <p:nvSpPr>
          <p:cNvPr id="4" name="Slide Number Placeholder 3">
            <a:extLst>
              <a:ext uri="{FF2B5EF4-FFF2-40B4-BE49-F238E27FC236}">
                <a16:creationId xmlns:a16="http://schemas.microsoft.com/office/drawing/2014/main" xmlns="" id="{ED718EBE-2D45-2FA4-D15D-F92F56621909}"/>
              </a:ext>
            </a:extLst>
          </p:cNvPr>
          <p:cNvSpPr>
            <a:spLocks noGrp="1"/>
          </p:cNvSpPr>
          <p:nvPr>
            <p:ph type="sldNum" sz="quarter" idx="12"/>
          </p:nvPr>
        </p:nvSpPr>
        <p:spPr/>
        <p:txBody>
          <a:bodyPr/>
          <a:lstStyle/>
          <a:p>
            <a:fld id="{F741A327-7563-4FF4-BDAE-DEB11338904A}" type="slidenum">
              <a:rPr lang="en-GB" smtClean="0"/>
              <a:t>21</a:t>
            </a:fld>
            <a:endParaRPr lang="en-GB"/>
          </a:p>
        </p:txBody>
      </p:sp>
    </p:spTree>
    <p:extLst>
      <p:ext uri="{BB962C8B-B14F-4D97-AF65-F5344CB8AC3E}">
        <p14:creationId xmlns:p14="http://schemas.microsoft.com/office/powerpoint/2010/main" val="100131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5786"/>
            <a:ext cx="7772400" cy="940966"/>
          </a:xfrm>
        </p:spPr>
        <p:txBody>
          <a:bodyPr/>
          <a:lstStyle/>
          <a:p>
            <a:pPr algn="ctr"/>
            <a:r>
              <a:rPr lang="en-US" dirty="0">
                <a:latin typeface="Arial Black" pitchFamily="34" charset="0"/>
              </a:rPr>
              <a:t>ACTION POINTS</a:t>
            </a:r>
            <a:endParaRPr lang="en-GB" dirty="0">
              <a:latin typeface="Arial Black" pitchFamily="34" charset="0"/>
            </a:endParaRPr>
          </a:p>
        </p:txBody>
      </p:sp>
      <p:sp>
        <p:nvSpPr>
          <p:cNvPr id="3" name="Content Placeholder 2"/>
          <p:cNvSpPr>
            <a:spLocks noGrp="1"/>
          </p:cNvSpPr>
          <p:nvPr>
            <p:ph sz="quarter" idx="1"/>
          </p:nvPr>
        </p:nvSpPr>
        <p:spPr>
          <a:xfrm>
            <a:off x="611560" y="1412776"/>
            <a:ext cx="8075240" cy="5112568"/>
          </a:xfrm>
        </p:spPr>
        <p:txBody>
          <a:bodyPr/>
          <a:lstStyle/>
          <a:p>
            <a:r>
              <a:rPr lang="en-US" dirty="0">
                <a:latin typeface="Arial Black" pitchFamily="34" charset="0"/>
                <a:cs typeface="Times New Roman" panose="02020603050405020304" pitchFamily="18" charset="0"/>
              </a:rPr>
              <a:t>Alternate Between Sitting and Standing</a:t>
            </a:r>
          </a:p>
          <a:p>
            <a:endParaRPr lang="en-US" dirty="0">
              <a:latin typeface="Arial Black" pitchFamily="34" charset="0"/>
              <a:cs typeface="Times New Roman" panose="02020603050405020304" pitchFamily="18" charset="0"/>
            </a:endParaRPr>
          </a:p>
          <a:p>
            <a:r>
              <a:rPr lang="en-US" dirty="0">
                <a:latin typeface="Arial Black" pitchFamily="34" charset="0"/>
                <a:cs typeface="Times New Roman" panose="02020603050405020304" pitchFamily="18" charset="0"/>
              </a:rPr>
              <a:t>Adjust work station Height</a:t>
            </a:r>
          </a:p>
          <a:p>
            <a:endParaRPr lang="en-US" dirty="0">
              <a:latin typeface="Arial Black" pitchFamily="34" charset="0"/>
              <a:cs typeface="Times New Roman" panose="02020603050405020304" pitchFamily="18" charset="0"/>
            </a:endParaRPr>
          </a:p>
          <a:p>
            <a:r>
              <a:rPr lang="en-US" dirty="0">
                <a:latin typeface="Arial Black" pitchFamily="34" charset="0"/>
                <a:cs typeface="Times New Roman" panose="02020603050405020304" pitchFamily="18" charset="0"/>
              </a:rPr>
              <a:t>Use Proper Lighting</a:t>
            </a:r>
          </a:p>
          <a:p>
            <a:endParaRPr lang="en-US" dirty="0">
              <a:latin typeface="Arial Black" pitchFamily="34" charset="0"/>
              <a:cs typeface="Times New Roman" panose="02020603050405020304" pitchFamily="18" charset="0"/>
            </a:endParaRPr>
          </a:p>
          <a:p>
            <a:r>
              <a:rPr lang="en-US" dirty="0">
                <a:latin typeface="Arial Black" pitchFamily="34" charset="0"/>
                <a:cs typeface="Times New Roman" panose="02020603050405020304" pitchFamily="18" charset="0"/>
              </a:rPr>
              <a:t>Engage in Physical Activity</a:t>
            </a:r>
          </a:p>
          <a:p>
            <a:endParaRPr lang="en-GB" dirty="0">
              <a:latin typeface="Arial Black" pitchFamily="34" charset="0"/>
            </a:endParaRPr>
          </a:p>
          <a:p>
            <a:r>
              <a:rPr lang="en-US" dirty="0">
                <a:latin typeface="Arial Black" pitchFamily="34" charset="0"/>
                <a:cs typeface="Times New Roman" panose="02020603050405020304" pitchFamily="18" charset="0"/>
              </a:rPr>
              <a:t>Use a appropriate Chair</a:t>
            </a:r>
            <a:endParaRPr lang="en-GB" dirty="0">
              <a:latin typeface="Arial Black" pitchFamily="34" charset="0"/>
            </a:endParaRPr>
          </a:p>
        </p:txBody>
      </p:sp>
      <p:sp>
        <p:nvSpPr>
          <p:cNvPr id="4" name="Slide Number Placeholder 3">
            <a:extLst>
              <a:ext uri="{FF2B5EF4-FFF2-40B4-BE49-F238E27FC236}">
                <a16:creationId xmlns:a16="http://schemas.microsoft.com/office/drawing/2014/main" xmlns="" id="{568CCA98-1331-CF5B-3A8B-DAD8A1AABA9D}"/>
              </a:ext>
            </a:extLst>
          </p:cNvPr>
          <p:cNvSpPr>
            <a:spLocks noGrp="1"/>
          </p:cNvSpPr>
          <p:nvPr>
            <p:ph type="sldNum" sz="quarter" idx="12"/>
          </p:nvPr>
        </p:nvSpPr>
        <p:spPr/>
        <p:txBody>
          <a:bodyPr/>
          <a:lstStyle/>
          <a:p>
            <a:fld id="{F741A327-7563-4FF4-BDAE-DEB11338904A}" type="slidenum">
              <a:rPr lang="en-GB" smtClean="0"/>
              <a:t>22</a:t>
            </a:fld>
            <a:endParaRPr lang="en-GB"/>
          </a:p>
        </p:txBody>
      </p:sp>
    </p:spTree>
    <p:extLst>
      <p:ext uri="{BB962C8B-B14F-4D97-AF65-F5344CB8AC3E}">
        <p14:creationId xmlns:p14="http://schemas.microsoft.com/office/powerpoint/2010/main" val="2937927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72400" cy="868958"/>
          </a:xfrm>
        </p:spPr>
        <p:txBody>
          <a:bodyPr/>
          <a:lstStyle/>
          <a:p>
            <a:pPr algn="ctr"/>
            <a:r>
              <a:rPr lang="en-US" dirty="0">
                <a:latin typeface="Arial Black" pitchFamily="34" charset="0"/>
              </a:rPr>
              <a:t>ACTION POINTS</a:t>
            </a:r>
            <a:endParaRPr lang="en-GB" dirty="0">
              <a:latin typeface="Arial Black" pitchFamily="34" charset="0"/>
            </a:endParaRPr>
          </a:p>
        </p:txBody>
      </p:sp>
      <p:sp>
        <p:nvSpPr>
          <p:cNvPr id="3" name="Content Placeholder 2"/>
          <p:cNvSpPr>
            <a:spLocks noGrp="1"/>
          </p:cNvSpPr>
          <p:nvPr>
            <p:ph sz="quarter" idx="1"/>
          </p:nvPr>
        </p:nvSpPr>
        <p:spPr>
          <a:xfrm>
            <a:off x="539552" y="1124744"/>
            <a:ext cx="8208912" cy="5256584"/>
          </a:xfrm>
        </p:spPr>
        <p:txBody>
          <a:bodyPr>
            <a:normAutofit/>
          </a:bodyPr>
          <a:lstStyle/>
          <a:p>
            <a:pPr marL="0" indent="0">
              <a:buNone/>
            </a:pPr>
            <a:endParaRPr lang="en-US" dirty="0">
              <a:latin typeface="Arial Black" pitchFamily="34" charset="0"/>
              <a:cs typeface="Times New Roman" panose="02020603050405020304" pitchFamily="18" charset="0"/>
            </a:endParaRPr>
          </a:p>
          <a:p>
            <a:r>
              <a:rPr lang="en-US" dirty="0">
                <a:latin typeface="Arial Black" pitchFamily="34" charset="0"/>
                <a:cs typeface="Times New Roman" panose="02020603050405020304" pitchFamily="18" charset="0"/>
              </a:rPr>
              <a:t>Perform Desk Stretches</a:t>
            </a:r>
          </a:p>
          <a:p>
            <a:endParaRPr lang="en-US" dirty="0">
              <a:latin typeface="Arial Black" pitchFamily="34" charset="0"/>
              <a:cs typeface="Times New Roman" panose="02020603050405020304" pitchFamily="18" charset="0"/>
            </a:endParaRPr>
          </a:p>
          <a:p>
            <a:r>
              <a:rPr lang="en-US" dirty="0">
                <a:latin typeface="Arial Black" pitchFamily="34" charset="0"/>
                <a:cs typeface="Times New Roman" panose="02020603050405020304" pitchFamily="18" charset="0"/>
              </a:rPr>
              <a:t>Position Frequently Used Items Within Reach</a:t>
            </a:r>
          </a:p>
          <a:p>
            <a:endParaRPr lang="en-US" dirty="0">
              <a:latin typeface="Arial Black" pitchFamily="34" charset="0"/>
              <a:cs typeface="Times New Roman" panose="02020603050405020304" pitchFamily="18" charset="0"/>
            </a:endParaRPr>
          </a:p>
          <a:p>
            <a:r>
              <a:rPr lang="en-US" dirty="0">
                <a:latin typeface="Arial Black" pitchFamily="34" charset="0"/>
                <a:cs typeface="Times New Roman" panose="02020603050405020304" pitchFamily="18" charset="0"/>
              </a:rPr>
              <a:t>Maintain Proper Wrist Position</a:t>
            </a:r>
          </a:p>
          <a:p>
            <a:endParaRPr lang="en-US" dirty="0">
              <a:latin typeface="Arial Black" pitchFamily="34" charset="0"/>
              <a:cs typeface="Times New Roman" panose="02020603050405020304" pitchFamily="18" charset="0"/>
            </a:endParaRPr>
          </a:p>
          <a:p>
            <a:r>
              <a:rPr lang="en-US" dirty="0">
                <a:latin typeface="Arial Black" pitchFamily="34" charset="0"/>
                <a:cs typeface="Times New Roman" panose="02020603050405020304" pitchFamily="18" charset="0"/>
              </a:rPr>
              <a:t>Take scheduled Breaks</a:t>
            </a:r>
          </a:p>
        </p:txBody>
      </p:sp>
      <p:sp>
        <p:nvSpPr>
          <p:cNvPr id="4" name="Slide Number Placeholder 3">
            <a:extLst>
              <a:ext uri="{FF2B5EF4-FFF2-40B4-BE49-F238E27FC236}">
                <a16:creationId xmlns:a16="http://schemas.microsoft.com/office/drawing/2014/main" xmlns="" id="{51025F9C-387D-6E39-E027-5481AFD24FED}"/>
              </a:ext>
            </a:extLst>
          </p:cNvPr>
          <p:cNvSpPr>
            <a:spLocks noGrp="1"/>
          </p:cNvSpPr>
          <p:nvPr>
            <p:ph type="sldNum" sz="quarter" idx="12"/>
          </p:nvPr>
        </p:nvSpPr>
        <p:spPr/>
        <p:txBody>
          <a:bodyPr/>
          <a:lstStyle/>
          <a:p>
            <a:fld id="{F741A327-7563-4FF4-BDAE-DEB11338904A}" type="slidenum">
              <a:rPr lang="en-GB" smtClean="0"/>
              <a:t>23</a:t>
            </a:fld>
            <a:endParaRPr lang="en-GB"/>
          </a:p>
        </p:txBody>
      </p:sp>
    </p:spTree>
    <p:extLst>
      <p:ext uri="{BB962C8B-B14F-4D97-AF65-F5344CB8AC3E}">
        <p14:creationId xmlns:p14="http://schemas.microsoft.com/office/powerpoint/2010/main" val="273806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72400" cy="868958"/>
          </a:xfrm>
        </p:spPr>
        <p:txBody>
          <a:bodyPr/>
          <a:lstStyle/>
          <a:p>
            <a:pPr algn="ctr"/>
            <a:r>
              <a:rPr lang="en-US" dirty="0">
                <a:latin typeface="Arial Black" pitchFamily="34" charset="0"/>
              </a:rPr>
              <a:t>CONCLUSION</a:t>
            </a:r>
            <a:endParaRPr lang="en-GB" dirty="0">
              <a:latin typeface="Arial Black" pitchFamily="34" charset="0"/>
            </a:endParaRPr>
          </a:p>
        </p:txBody>
      </p:sp>
      <p:sp>
        <p:nvSpPr>
          <p:cNvPr id="3" name="Content Placeholder 2"/>
          <p:cNvSpPr>
            <a:spLocks noGrp="1"/>
          </p:cNvSpPr>
          <p:nvPr>
            <p:ph sz="quarter" idx="1"/>
          </p:nvPr>
        </p:nvSpPr>
        <p:spPr>
          <a:xfrm>
            <a:off x="395536" y="980728"/>
            <a:ext cx="8424936" cy="5544616"/>
          </a:xfrm>
        </p:spPr>
        <p:txBody>
          <a:bodyPr>
            <a:normAutofit fontScale="85000" lnSpcReduction="10000"/>
          </a:bodyPr>
          <a:lstStyle/>
          <a:p>
            <a:pPr marL="0" indent="0" algn="just">
              <a:buNone/>
            </a:pPr>
            <a:r>
              <a:rPr lang="en-US" dirty="0">
                <a:latin typeface="Arial Black" pitchFamily="34" charset="0"/>
                <a:cs typeface="Times New Roman" panose="02020603050405020304" pitchFamily="18" charset="0"/>
              </a:rPr>
              <a:t>In conclusion, workplace ergonomics in healthcare is a critical factor in ensuring the safety, efficiency, and well-being of both healthcare professionals and patients. By designing tasks, equipment, and environments to fit the needs of healthcare workers, organizations can significantly reduce the risk of WMSDs, enhance productivity, and improve job satisfaction. </a:t>
            </a:r>
          </a:p>
          <a:p>
            <a:pPr marL="0" indent="0" algn="just">
              <a:buNone/>
            </a:pPr>
            <a:endParaRPr lang="en-US" dirty="0">
              <a:latin typeface="Arial Black" pitchFamily="34" charset="0"/>
              <a:cs typeface="Times New Roman" panose="02020603050405020304" pitchFamily="18" charset="0"/>
            </a:endParaRPr>
          </a:p>
          <a:p>
            <a:pPr marL="0" indent="0" algn="just">
              <a:buNone/>
            </a:pPr>
            <a:r>
              <a:rPr lang="en-US" dirty="0">
                <a:latin typeface="Arial Black" pitchFamily="34" charset="0"/>
                <a:cs typeface="Times New Roman" panose="02020603050405020304" pitchFamily="18" charset="0"/>
              </a:rPr>
              <a:t>Management should invest in ergonomic interventions as it not only promote a healthier workforce but also contributes to better patient outcomes and overall healthcare quality.</a:t>
            </a:r>
          </a:p>
          <a:p>
            <a:pPr marL="0" indent="0" algn="just">
              <a:buNone/>
            </a:pPr>
            <a:endParaRPr lang="en-US" dirty="0">
              <a:latin typeface="Arial Black" pitchFamily="34" charset="0"/>
              <a:cs typeface="Times New Roman" panose="02020603050405020304" pitchFamily="18" charset="0"/>
            </a:endParaRPr>
          </a:p>
          <a:p>
            <a:pPr marL="0" indent="0" algn="just">
              <a:buNone/>
            </a:pPr>
            <a:r>
              <a:rPr lang="en-US" dirty="0">
                <a:latin typeface="Arial Black" pitchFamily="34" charset="0"/>
                <a:cs typeface="Times New Roman" panose="02020603050405020304" pitchFamily="18" charset="0"/>
              </a:rPr>
              <a:t>As the demand on healthcare systems continue to grow, prioritizing ergonomics is essential for building a sustainable and resilient healthcare environment.</a:t>
            </a:r>
          </a:p>
          <a:p>
            <a:pPr marL="0" indent="0" algn="just">
              <a:buNone/>
            </a:pPr>
            <a:endParaRPr lang="en-GB" dirty="0">
              <a:latin typeface="Arial Black" pitchFamily="34" charset="0"/>
            </a:endParaRPr>
          </a:p>
        </p:txBody>
      </p:sp>
      <p:sp>
        <p:nvSpPr>
          <p:cNvPr id="4" name="Slide Number Placeholder 3">
            <a:extLst>
              <a:ext uri="{FF2B5EF4-FFF2-40B4-BE49-F238E27FC236}">
                <a16:creationId xmlns:a16="http://schemas.microsoft.com/office/drawing/2014/main" xmlns="" id="{A3B55111-7468-471B-8BA9-2CD411ABF672}"/>
              </a:ext>
            </a:extLst>
          </p:cNvPr>
          <p:cNvSpPr>
            <a:spLocks noGrp="1"/>
          </p:cNvSpPr>
          <p:nvPr>
            <p:ph type="sldNum" sz="quarter" idx="12"/>
          </p:nvPr>
        </p:nvSpPr>
        <p:spPr/>
        <p:txBody>
          <a:bodyPr/>
          <a:lstStyle/>
          <a:p>
            <a:fld id="{F741A327-7563-4FF4-BDAE-DEB11338904A}" type="slidenum">
              <a:rPr lang="en-GB" smtClean="0"/>
              <a:t>24</a:t>
            </a:fld>
            <a:endParaRPr lang="en-GB"/>
          </a:p>
        </p:txBody>
      </p:sp>
    </p:spTree>
    <p:extLst>
      <p:ext uri="{BB962C8B-B14F-4D97-AF65-F5344CB8AC3E}">
        <p14:creationId xmlns:p14="http://schemas.microsoft.com/office/powerpoint/2010/main" val="2670552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72400" cy="868958"/>
          </a:xfrm>
        </p:spPr>
        <p:txBody>
          <a:bodyPr/>
          <a:lstStyle/>
          <a:p>
            <a:pPr algn="ctr"/>
            <a:r>
              <a:rPr lang="en-US" dirty="0">
                <a:latin typeface="Arial Black" pitchFamily="34" charset="0"/>
              </a:rPr>
              <a:t>REFERENCES</a:t>
            </a:r>
            <a:endParaRPr lang="en-GB" dirty="0">
              <a:latin typeface="Arial Black" pitchFamily="34" charset="0"/>
            </a:endParaRPr>
          </a:p>
        </p:txBody>
      </p:sp>
      <p:sp>
        <p:nvSpPr>
          <p:cNvPr id="3" name="Content Placeholder 2"/>
          <p:cNvSpPr>
            <a:spLocks noGrp="1"/>
          </p:cNvSpPr>
          <p:nvPr>
            <p:ph sz="quarter" idx="1"/>
          </p:nvPr>
        </p:nvSpPr>
        <p:spPr>
          <a:xfrm>
            <a:off x="395536" y="980728"/>
            <a:ext cx="8424936" cy="5544616"/>
          </a:xfrm>
        </p:spPr>
        <p:txBody>
          <a:bodyPr>
            <a:normAutofit fontScale="62500" lnSpcReduction="20000"/>
          </a:bodyPr>
          <a:lstStyle/>
          <a:p>
            <a:pPr marL="0" indent="0" algn="just">
              <a:buNone/>
            </a:pPr>
            <a:r>
              <a:rPr lang="en-US" sz="2200" dirty="0" err="1">
                <a:latin typeface="Arial Black" pitchFamily="34" charset="0"/>
              </a:rPr>
              <a:t>Aullianingrum</a:t>
            </a:r>
            <a:r>
              <a:rPr lang="en-US" sz="2200" dirty="0">
                <a:latin typeface="Arial Black" pitchFamily="34" charset="0"/>
              </a:rPr>
              <a:t>, P and </a:t>
            </a:r>
            <a:r>
              <a:rPr lang="en-US" sz="2200" dirty="0" err="1">
                <a:latin typeface="Arial Black" pitchFamily="34" charset="0"/>
              </a:rPr>
              <a:t>Hendra</a:t>
            </a:r>
            <a:r>
              <a:rPr lang="en-US" sz="2200" dirty="0">
                <a:latin typeface="Arial Black" pitchFamily="34" charset="0"/>
              </a:rPr>
              <a:t> (2022) ‘Risk Factors of Musculoskeletal Disorders in Office Workers‘, The Indonesian Journal of Occupational Safety and Health, 11(Special Issue), pp. 68-77</a:t>
            </a:r>
          </a:p>
          <a:p>
            <a:pPr marL="0" indent="0" algn="just">
              <a:buNone/>
            </a:pPr>
            <a:endParaRPr lang="en-US" sz="2200" dirty="0">
              <a:latin typeface="Arial Black" pitchFamily="34" charset="0"/>
            </a:endParaRPr>
          </a:p>
          <a:p>
            <a:pPr marL="0" indent="0" algn="just">
              <a:buNone/>
            </a:pPr>
            <a:r>
              <a:rPr lang="en-US" sz="2200" dirty="0">
                <a:latin typeface="Arial Black" pitchFamily="34" charset="0"/>
              </a:rPr>
              <a:t>Basil K. M., Sylvan O., </a:t>
            </a:r>
            <a:r>
              <a:rPr lang="en-US" sz="2200" dirty="0" err="1">
                <a:latin typeface="Arial Black" pitchFamily="34" charset="0"/>
              </a:rPr>
              <a:t>Jerson</a:t>
            </a:r>
            <a:r>
              <a:rPr lang="en-US" sz="2200" dirty="0">
                <a:latin typeface="Arial Black" pitchFamily="34" charset="0"/>
              </a:rPr>
              <a:t> M. N., Franklin C. B., </a:t>
            </a:r>
            <a:r>
              <a:rPr lang="en-US" sz="2200" dirty="0" err="1">
                <a:latin typeface="Arial Black" pitchFamily="34" charset="0"/>
              </a:rPr>
              <a:t>Elysee</a:t>
            </a:r>
            <a:r>
              <a:rPr lang="en-US" sz="2200" dirty="0">
                <a:latin typeface="Arial Black" pitchFamily="34" charset="0"/>
              </a:rPr>
              <a:t> C., Clarisse N. A. A., </a:t>
            </a:r>
            <a:r>
              <a:rPr lang="en-US" sz="2200" dirty="0" err="1">
                <a:latin typeface="Arial Black" pitchFamily="34" charset="0"/>
              </a:rPr>
              <a:t>Assomo</a:t>
            </a:r>
            <a:r>
              <a:rPr lang="en-US" sz="2200" dirty="0">
                <a:latin typeface="Arial Black" pitchFamily="34" charset="0"/>
              </a:rPr>
              <a:t> B., Emmanuel H. S., </a:t>
            </a:r>
            <a:r>
              <a:rPr lang="en-US" sz="2200" dirty="0" err="1">
                <a:latin typeface="Arial Black" pitchFamily="34" charset="0"/>
              </a:rPr>
              <a:t>Bienvenu</a:t>
            </a:r>
            <a:r>
              <a:rPr lang="en-US" sz="2200" dirty="0">
                <a:latin typeface="Arial Black" pitchFamily="34" charset="0"/>
              </a:rPr>
              <a:t> B. and Samuel H. M. (2023). Epidemiological patterns of Work-Related Musculoskeletal Disorders among Healthcare Workers in Five Reference Hospitals in the city of Douala, Cameroon. </a:t>
            </a:r>
            <a:r>
              <a:rPr lang="en-US" sz="2200" i="1" dirty="0">
                <a:latin typeface="Arial Black" pitchFamily="34" charset="0"/>
              </a:rPr>
              <a:t>Open Journal of  Preventive Medicine.</a:t>
            </a:r>
            <a:r>
              <a:rPr lang="en-US" sz="2200" dirty="0">
                <a:latin typeface="Arial Black" pitchFamily="34" charset="0"/>
              </a:rPr>
              <a:t> 13(5), 109-128</a:t>
            </a:r>
          </a:p>
          <a:p>
            <a:pPr marL="0" indent="0" algn="just">
              <a:buNone/>
            </a:pPr>
            <a:endParaRPr lang="en-US" sz="2200" dirty="0">
              <a:latin typeface="Arial Black" pitchFamily="34" charset="0"/>
            </a:endParaRPr>
          </a:p>
          <a:p>
            <a:pPr marL="0" indent="0" algn="just">
              <a:buNone/>
            </a:pPr>
            <a:r>
              <a:rPr lang="en-US" sz="2200" dirty="0" err="1">
                <a:latin typeface="Arial Black" pitchFamily="34" charset="0"/>
              </a:rPr>
              <a:t>Dul</a:t>
            </a:r>
            <a:r>
              <a:rPr lang="en-US" sz="2200" dirty="0">
                <a:latin typeface="Arial Black" pitchFamily="34" charset="0"/>
              </a:rPr>
              <a:t> J., </a:t>
            </a:r>
            <a:r>
              <a:rPr lang="en-US" sz="2200" dirty="0" err="1">
                <a:latin typeface="Arial Black" pitchFamily="34" charset="0"/>
              </a:rPr>
              <a:t>Beuder</a:t>
            </a:r>
            <a:r>
              <a:rPr lang="en-US" sz="2200" dirty="0">
                <a:latin typeface="Arial Black" pitchFamily="34" charset="0"/>
              </a:rPr>
              <a:t> R., Buckle P., </a:t>
            </a:r>
            <a:r>
              <a:rPr lang="en-US" sz="2200" dirty="0" err="1">
                <a:latin typeface="Arial Black" pitchFamily="34" charset="0"/>
              </a:rPr>
              <a:t>CarayonP</a:t>
            </a:r>
            <a:r>
              <a:rPr lang="en-US" sz="2200" dirty="0">
                <a:latin typeface="Arial Black" pitchFamily="34" charset="0"/>
              </a:rPr>
              <a:t>., </a:t>
            </a:r>
            <a:r>
              <a:rPr lang="en-US" sz="2200" dirty="0" err="1">
                <a:latin typeface="Arial Black" pitchFamily="34" charset="0"/>
              </a:rPr>
              <a:t>Falzon</a:t>
            </a:r>
            <a:r>
              <a:rPr lang="en-US" sz="2200" dirty="0">
                <a:latin typeface="Arial Black" pitchFamily="34" charset="0"/>
              </a:rPr>
              <a:t> P., </a:t>
            </a:r>
            <a:r>
              <a:rPr lang="en-US" sz="2200" dirty="0" err="1">
                <a:latin typeface="Arial Black" pitchFamily="34" charset="0"/>
              </a:rPr>
              <a:t>Marras</a:t>
            </a:r>
            <a:r>
              <a:rPr lang="en-US" sz="2200" dirty="0">
                <a:latin typeface="Arial Black" pitchFamily="34" charset="0"/>
              </a:rPr>
              <a:t> W. S., Wilson J. R. and Van der </a:t>
            </a:r>
            <a:r>
              <a:rPr lang="en-US" sz="2200" dirty="0" err="1">
                <a:latin typeface="Arial Black" pitchFamily="34" charset="0"/>
              </a:rPr>
              <a:t>Doelen</a:t>
            </a:r>
            <a:r>
              <a:rPr lang="en-US" sz="2200" dirty="0">
                <a:latin typeface="Arial Black" pitchFamily="34" charset="0"/>
              </a:rPr>
              <a:t> B. (2012) A Strategy for human factors/ergonomics: developing the discipline and profession. Ergonomics. 1;55(4):377-95</a:t>
            </a:r>
          </a:p>
          <a:p>
            <a:pPr marL="0" indent="0" algn="just">
              <a:buNone/>
            </a:pPr>
            <a:endParaRPr lang="en-US" sz="2200" dirty="0">
              <a:latin typeface="Arial Black" pitchFamily="34" charset="0"/>
            </a:endParaRPr>
          </a:p>
          <a:p>
            <a:pPr marL="0" indent="0" algn="just">
              <a:buNone/>
            </a:pPr>
            <a:r>
              <a:rPr lang="en-US" sz="2200" dirty="0" err="1">
                <a:latin typeface="Arial Black" pitchFamily="34" charset="0"/>
              </a:rPr>
              <a:t>Godsday</a:t>
            </a:r>
            <a:r>
              <a:rPr lang="en-US" sz="2200" dirty="0">
                <a:latin typeface="Arial Black" pitchFamily="34" charset="0"/>
              </a:rPr>
              <a:t> O. U., Trust O., </a:t>
            </a:r>
            <a:r>
              <a:rPr lang="en-US" sz="2200" dirty="0" err="1">
                <a:latin typeface="Arial Black" pitchFamily="34" charset="0"/>
              </a:rPr>
              <a:t>Ezeonu</a:t>
            </a:r>
            <a:r>
              <a:rPr lang="en-US" sz="2200" dirty="0">
                <a:latin typeface="Arial Black" pitchFamily="34" charset="0"/>
              </a:rPr>
              <a:t> N., </a:t>
            </a:r>
            <a:r>
              <a:rPr lang="en-US" sz="2200" dirty="0" err="1">
                <a:latin typeface="Arial Black" pitchFamily="34" charset="0"/>
              </a:rPr>
              <a:t>Ephrim</a:t>
            </a:r>
            <a:r>
              <a:rPr lang="en-US" sz="2200" dirty="0">
                <a:latin typeface="Arial Black" pitchFamily="34" charset="0"/>
              </a:rPr>
              <a:t> C., </a:t>
            </a:r>
            <a:r>
              <a:rPr lang="en-US" sz="2200" dirty="0" err="1">
                <a:latin typeface="Arial Black" pitchFamily="34" charset="0"/>
              </a:rPr>
              <a:t>Chinyere</a:t>
            </a:r>
            <a:r>
              <a:rPr lang="en-US" sz="2200" dirty="0">
                <a:latin typeface="Arial Black" pitchFamily="34" charset="0"/>
              </a:rPr>
              <a:t> C., </a:t>
            </a:r>
            <a:r>
              <a:rPr lang="en-US" sz="2200" dirty="0" err="1">
                <a:latin typeface="Arial Black" pitchFamily="34" charset="0"/>
              </a:rPr>
              <a:t>Ezunu</a:t>
            </a:r>
            <a:r>
              <a:rPr lang="en-US" sz="2200" dirty="0">
                <a:latin typeface="Arial Black" pitchFamily="34" charset="0"/>
              </a:rPr>
              <a:t> E., Ruth K.C., </a:t>
            </a:r>
            <a:r>
              <a:rPr lang="en-US" sz="2200" dirty="0" err="1">
                <a:latin typeface="Arial Black" pitchFamily="34" charset="0"/>
              </a:rPr>
              <a:t>Colins</a:t>
            </a:r>
            <a:r>
              <a:rPr lang="en-US" sz="2200" dirty="0">
                <a:latin typeface="Arial Black" pitchFamily="34" charset="0"/>
              </a:rPr>
              <a:t> O. and </a:t>
            </a:r>
            <a:r>
              <a:rPr lang="en-US" sz="2200" dirty="0" err="1">
                <a:latin typeface="Arial Black" pitchFamily="34" charset="0"/>
              </a:rPr>
              <a:t>Ogbutor</a:t>
            </a:r>
            <a:r>
              <a:rPr lang="en-US" sz="2200" dirty="0">
                <a:latin typeface="Arial Black" pitchFamily="34" charset="0"/>
              </a:rPr>
              <a:t> E. G. (2023). Prevalence of work-related musculoskeletal disorders amongst healthcare professionals at Federal Medical Center </a:t>
            </a:r>
            <a:r>
              <a:rPr lang="en-US" sz="2200" dirty="0" err="1">
                <a:latin typeface="Arial Black" pitchFamily="34" charset="0"/>
              </a:rPr>
              <a:t>Asaba</a:t>
            </a:r>
            <a:r>
              <a:rPr lang="en-US" sz="2200" dirty="0">
                <a:latin typeface="Arial Black" pitchFamily="34" charset="0"/>
              </a:rPr>
              <a:t>, Delta State Nigeria. </a:t>
            </a:r>
            <a:r>
              <a:rPr lang="en-US" sz="2200" i="1" dirty="0">
                <a:latin typeface="Arial Black" pitchFamily="34" charset="0"/>
              </a:rPr>
              <a:t>J Med-</a:t>
            </a:r>
            <a:r>
              <a:rPr lang="en-US" sz="2200" i="1" dirty="0" err="1">
                <a:latin typeface="Arial Black" pitchFamily="34" charset="0"/>
              </a:rPr>
              <a:t>Clin</a:t>
            </a:r>
            <a:r>
              <a:rPr lang="en-US" sz="2200" i="1" dirty="0">
                <a:latin typeface="Arial Black" pitchFamily="34" charset="0"/>
              </a:rPr>
              <a:t> Res and Rev.</a:t>
            </a:r>
            <a:r>
              <a:rPr lang="en-US" sz="2200" dirty="0">
                <a:latin typeface="Arial Black" pitchFamily="34" charset="0"/>
              </a:rPr>
              <a:t> 7(7):1-7</a:t>
            </a:r>
            <a:endParaRPr lang="en-GB" sz="2200" dirty="0">
              <a:latin typeface="Arial Black" pitchFamily="34" charset="0"/>
            </a:endParaRPr>
          </a:p>
          <a:p>
            <a:pPr marL="0" indent="0" algn="just">
              <a:buNone/>
            </a:pPr>
            <a:endParaRPr lang="en-GB" sz="2200" dirty="0">
              <a:latin typeface="Arial Black" pitchFamily="34" charset="0"/>
            </a:endParaRPr>
          </a:p>
          <a:p>
            <a:pPr marL="0" indent="0" algn="just">
              <a:buNone/>
            </a:pPr>
            <a:r>
              <a:rPr lang="en-GB" sz="2200" dirty="0">
                <a:latin typeface="Arial Black" pitchFamily="34" charset="0"/>
              </a:rPr>
              <a:t>Robertson M. M., Huang Y., </a:t>
            </a:r>
            <a:r>
              <a:rPr lang="en-GB" sz="2200" dirty="0" err="1">
                <a:latin typeface="Arial Black" pitchFamily="34" charset="0"/>
              </a:rPr>
              <a:t>Oneil</a:t>
            </a:r>
            <a:r>
              <a:rPr lang="en-GB" sz="2200" dirty="0">
                <a:latin typeface="Arial Black" pitchFamily="34" charset="0"/>
              </a:rPr>
              <a:t> M. J., </a:t>
            </a:r>
            <a:r>
              <a:rPr lang="en-GB" sz="2200" dirty="0" err="1">
                <a:latin typeface="Arial Black" pitchFamily="34" charset="0"/>
              </a:rPr>
              <a:t>Schleifer</a:t>
            </a:r>
            <a:r>
              <a:rPr lang="en-GB" sz="2200" dirty="0">
                <a:latin typeface="Arial Black" pitchFamily="34" charset="0"/>
              </a:rPr>
              <a:t>., 2008. Flexible workspace design and ergonomics training: Impacts on the psychosocial work environment, musculoskeletal health, and work effectiveness among knowledge workers. Appl. Ergo. 39, 482-494</a:t>
            </a:r>
          </a:p>
          <a:p>
            <a:pPr marL="0" indent="0" algn="just">
              <a:buNone/>
            </a:pPr>
            <a:endParaRPr lang="en-US" sz="2200" dirty="0">
              <a:latin typeface="Arial Black" pitchFamily="34" charset="0"/>
            </a:endParaRPr>
          </a:p>
          <a:p>
            <a:pPr marL="0" indent="0" algn="just">
              <a:buNone/>
            </a:pPr>
            <a:r>
              <a:rPr lang="en-US" sz="2200" dirty="0">
                <a:latin typeface="Arial Black" pitchFamily="34" charset="0"/>
              </a:rPr>
              <a:t>Wilson J. R. (2000) Fundamentals of ergonomics in theory and practice. Applied ergonomics. 1;31(6):557-52</a:t>
            </a:r>
          </a:p>
          <a:p>
            <a:pPr marL="0" indent="0" algn="just">
              <a:buNone/>
            </a:pPr>
            <a:endParaRPr lang="en-GB" dirty="0">
              <a:latin typeface="Arial Black" pitchFamily="34" charset="0"/>
            </a:endParaRPr>
          </a:p>
          <a:p>
            <a:pPr algn="just"/>
            <a:endParaRPr lang="en-GB" dirty="0">
              <a:latin typeface="Arial Black" pitchFamily="34" charset="0"/>
            </a:endParaRPr>
          </a:p>
        </p:txBody>
      </p:sp>
      <p:sp>
        <p:nvSpPr>
          <p:cNvPr id="4" name="Slide Number Placeholder 3">
            <a:extLst>
              <a:ext uri="{FF2B5EF4-FFF2-40B4-BE49-F238E27FC236}">
                <a16:creationId xmlns:a16="http://schemas.microsoft.com/office/drawing/2014/main" xmlns="" id="{0E344468-B90F-B2CB-F886-A5CD9D4033E3}"/>
              </a:ext>
            </a:extLst>
          </p:cNvPr>
          <p:cNvSpPr>
            <a:spLocks noGrp="1"/>
          </p:cNvSpPr>
          <p:nvPr>
            <p:ph type="sldNum" sz="quarter" idx="12"/>
          </p:nvPr>
        </p:nvSpPr>
        <p:spPr/>
        <p:txBody>
          <a:bodyPr/>
          <a:lstStyle/>
          <a:p>
            <a:fld id="{F741A327-7563-4FF4-BDAE-DEB11338904A}" type="slidenum">
              <a:rPr lang="en-GB" smtClean="0"/>
              <a:t>25</a:t>
            </a:fld>
            <a:endParaRPr lang="en-GB"/>
          </a:p>
        </p:txBody>
      </p:sp>
    </p:spTree>
    <p:extLst>
      <p:ext uri="{BB962C8B-B14F-4D97-AF65-F5344CB8AC3E}">
        <p14:creationId xmlns:p14="http://schemas.microsoft.com/office/powerpoint/2010/main" val="3341956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204864"/>
            <a:ext cx="8496944" cy="1512168"/>
          </a:xfrm>
        </p:spPr>
        <p:txBody>
          <a:bodyPr/>
          <a:lstStyle/>
          <a:p>
            <a:pPr algn="ctr"/>
            <a:r>
              <a:rPr lang="en-US" sz="4400" b="1" i="1" dirty="0">
                <a:latin typeface="Algerian" pitchFamily="82" charset="0"/>
              </a:rPr>
              <a:t>THANK YOU FOR LISTENING</a:t>
            </a:r>
            <a:r>
              <a:rPr lang="en-US" b="1" i="1" dirty="0">
                <a:latin typeface="Algerian" pitchFamily="82" charset="0"/>
              </a:rPr>
              <a:t>!</a:t>
            </a:r>
            <a:endParaRPr lang="en-GB" b="1" i="1" dirty="0">
              <a:latin typeface="Algerian" pitchFamily="82" charset="0"/>
            </a:endParaRPr>
          </a:p>
        </p:txBody>
      </p:sp>
      <p:sp>
        <p:nvSpPr>
          <p:cNvPr id="2" name="Slide Number Placeholder 1">
            <a:extLst>
              <a:ext uri="{FF2B5EF4-FFF2-40B4-BE49-F238E27FC236}">
                <a16:creationId xmlns:a16="http://schemas.microsoft.com/office/drawing/2014/main" xmlns="" id="{F410B837-F42E-F318-890A-CA8B185114A9}"/>
              </a:ext>
            </a:extLst>
          </p:cNvPr>
          <p:cNvSpPr>
            <a:spLocks noGrp="1"/>
          </p:cNvSpPr>
          <p:nvPr>
            <p:ph type="sldNum" sz="quarter" idx="12"/>
          </p:nvPr>
        </p:nvSpPr>
        <p:spPr/>
        <p:txBody>
          <a:bodyPr/>
          <a:lstStyle/>
          <a:p>
            <a:fld id="{F741A327-7563-4FF4-BDAE-DEB11338904A}" type="slidenum">
              <a:rPr lang="en-GB" smtClean="0"/>
              <a:t>26</a:t>
            </a:fld>
            <a:endParaRPr lang="en-GB"/>
          </a:p>
        </p:txBody>
      </p:sp>
    </p:spTree>
    <p:extLst>
      <p:ext uri="{BB962C8B-B14F-4D97-AF65-F5344CB8AC3E}">
        <p14:creationId xmlns:p14="http://schemas.microsoft.com/office/powerpoint/2010/main" val="2693963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1143000"/>
          </a:xfrm>
        </p:spPr>
        <p:txBody>
          <a:bodyPr/>
          <a:lstStyle/>
          <a:p>
            <a:r>
              <a:rPr lang="en-US" dirty="0">
                <a:latin typeface="Arial Black" pitchFamily="34" charset="0"/>
              </a:rPr>
              <a:t>OBJECTIVES</a:t>
            </a:r>
            <a:endParaRPr lang="en-GB" dirty="0">
              <a:latin typeface="Arial Black" pitchFamily="34" charset="0"/>
            </a:endParaRPr>
          </a:p>
        </p:txBody>
      </p:sp>
      <p:sp>
        <p:nvSpPr>
          <p:cNvPr id="3" name="Content Placeholder 2"/>
          <p:cNvSpPr>
            <a:spLocks noGrp="1"/>
          </p:cNvSpPr>
          <p:nvPr>
            <p:ph sz="quarter" idx="1"/>
          </p:nvPr>
        </p:nvSpPr>
        <p:spPr>
          <a:xfrm>
            <a:off x="539552" y="1447800"/>
            <a:ext cx="8280920" cy="4572000"/>
          </a:xfrm>
        </p:spPr>
        <p:txBody>
          <a:bodyPr/>
          <a:lstStyle/>
          <a:p>
            <a:pPr>
              <a:lnSpc>
                <a:spcPct val="150000"/>
              </a:lnSpc>
            </a:pPr>
            <a:r>
              <a:rPr lang="en-US" dirty="0">
                <a:latin typeface="Arial Black" pitchFamily="34" charset="0"/>
              </a:rPr>
              <a:t>To understand the concept of Ergonomics.</a:t>
            </a:r>
          </a:p>
          <a:p>
            <a:pPr>
              <a:lnSpc>
                <a:spcPct val="150000"/>
              </a:lnSpc>
            </a:pPr>
            <a:r>
              <a:rPr lang="en-US" dirty="0">
                <a:latin typeface="Arial Black" pitchFamily="34" charset="0"/>
              </a:rPr>
              <a:t>To know the importance of good Ergonomics in healthcare setting.</a:t>
            </a:r>
          </a:p>
          <a:p>
            <a:pPr>
              <a:lnSpc>
                <a:spcPct val="150000"/>
              </a:lnSpc>
            </a:pPr>
            <a:r>
              <a:rPr lang="en-US" dirty="0">
                <a:latin typeface="Arial Black" pitchFamily="34" charset="0"/>
              </a:rPr>
              <a:t>To know Ergonomic solutions and interventions to adopt.</a:t>
            </a:r>
            <a:endParaRPr lang="en-GB" dirty="0">
              <a:latin typeface="Arial Black" pitchFamily="34" charset="0"/>
            </a:endParaRPr>
          </a:p>
        </p:txBody>
      </p:sp>
      <p:sp>
        <p:nvSpPr>
          <p:cNvPr id="4" name="Slide Number Placeholder 3">
            <a:extLst>
              <a:ext uri="{FF2B5EF4-FFF2-40B4-BE49-F238E27FC236}">
                <a16:creationId xmlns:a16="http://schemas.microsoft.com/office/drawing/2014/main" xmlns="" id="{F0E2ACF1-AC9A-CB47-C26A-00C3CD77EE70}"/>
              </a:ext>
            </a:extLst>
          </p:cNvPr>
          <p:cNvSpPr>
            <a:spLocks noGrp="1"/>
          </p:cNvSpPr>
          <p:nvPr>
            <p:ph type="sldNum" sz="quarter" idx="12"/>
          </p:nvPr>
        </p:nvSpPr>
        <p:spPr/>
        <p:txBody>
          <a:bodyPr/>
          <a:lstStyle/>
          <a:p>
            <a:fld id="{F741A327-7563-4FF4-BDAE-DEB11338904A}" type="slidenum">
              <a:rPr lang="en-GB" smtClean="0"/>
              <a:t>3</a:t>
            </a:fld>
            <a:endParaRPr lang="en-GB"/>
          </a:p>
        </p:txBody>
      </p:sp>
    </p:spTree>
    <p:extLst>
      <p:ext uri="{BB962C8B-B14F-4D97-AF65-F5344CB8AC3E}">
        <p14:creationId xmlns:p14="http://schemas.microsoft.com/office/powerpoint/2010/main" val="316167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9392"/>
            <a:ext cx="7772400" cy="1143000"/>
          </a:xfrm>
        </p:spPr>
        <p:txBody>
          <a:bodyPr>
            <a:normAutofit/>
          </a:bodyPr>
          <a:lstStyle/>
          <a:p>
            <a:r>
              <a:rPr lang="en-US" dirty="0">
                <a:latin typeface="Arial Black" pitchFamily="34" charset="0"/>
              </a:rPr>
              <a:t>INTRODUCTION</a:t>
            </a:r>
            <a:endParaRPr lang="en-GB" dirty="0">
              <a:latin typeface="Arial Black" pitchFamily="34" charset="0"/>
            </a:endParaRPr>
          </a:p>
        </p:txBody>
      </p:sp>
      <p:sp>
        <p:nvSpPr>
          <p:cNvPr id="3" name="Content Placeholder 2"/>
          <p:cNvSpPr>
            <a:spLocks noGrp="1"/>
          </p:cNvSpPr>
          <p:nvPr>
            <p:ph sz="quarter" idx="1"/>
          </p:nvPr>
        </p:nvSpPr>
        <p:spPr>
          <a:xfrm>
            <a:off x="467544" y="1052736"/>
            <a:ext cx="8219256" cy="5328592"/>
          </a:xfrm>
        </p:spPr>
        <p:txBody>
          <a:bodyPr>
            <a:normAutofit/>
          </a:bodyPr>
          <a:lstStyle/>
          <a:p>
            <a:pPr algn="just"/>
            <a:r>
              <a:rPr lang="en-US" sz="2400" dirty="0">
                <a:latin typeface="Arial Black" pitchFamily="34" charset="0"/>
              </a:rPr>
              <a:t>Ergonomics is the scientific discipline focused on understanding the interactions between humans and other elements of a system, and applying this knowledge to design workplaces, products, and systems that optimize human well-being and overall system performance </a:t>
            </a:r>
            <a:r>
              <a:rPr lang="en-US" sz="2400" b="1" dirty="0">
                <a:latin typeface="Arial Black" pitchFamily="34" charset="0"/>
              </a:rPr>
              <a:t>(International Ergonomics Association)</a:t>
            </a:r>
            <a:r>
              <a:rPr lang="en-US" sz="2400" dirty="0">
                <a:latin typeface="Arial Black" pitchFamily="34" charset="0"/>
              </a:rPr>
              <a:t>. </a:t>
            </a:r>
          </a:p>
          <a:p>
            <a:pPr algn="just"/>
            <a:endParaRPr lang="en-US" sz="2400" dirty="0">
              <a:latin typeface="Arial Black" pitchFamily="34" charset="0"/>
            </a:endParaRPr>
          </a:p>
          <a:p>
            <a:pPr algn="just"/>
            <a:r>
              <a:rPr lang="en-US" sz="2400" dirty="0">
                <a:latin typeface="Arial Black" pitchFamily="34" charset="0"/>
              </a:rPr>
              <a:t>It is about fitting the job to the person, not forcing the person to adapt to poorly designed work conditions, which leads to healthier, safer, and more efficient workplaces</a:t>
            </a:r>
            <a:endParaRPr lang="en-GB" sz="2400" dirty="0">
              <a:latin typeface="Arial Black" pitchFamily="34" charset="0"/>
            </a:endParaRPr>
          </a:p>
          <a:p>
            <a:pPr algn="just"/>
            <a:endParaRPr lang="en-GB" sz="2400" dirty="0">
              <a:latin typeface="Arial Black" pitchFamily="34" charset="0"/>
            </a:endParaRPr>
          </a:p>
        </p:txBody>
      </p:sp>
      <p:sp>
        <p:nvSpPr>
          <p:cNvPr id="4" name="Slide Number Placeholder 3">
            <a:extLst>
              <a:ext uri="{FF2B5EF4-FFF2-40B4-BE49-F238E27FC236}">
                <a16:creationId xmlns:a16="http://schemas.microsoft.com/office/drawing/2014/main" xmlns="" id="{9C41EC7A-27EB-F07E-EBC1-4BC128DC9C68}"/>
              </a:ext>
            </a:extLst>
          </p:cNvPr>
          <p:cNvSpPr>
            <a:spLocks noGrp="1"/>
          </p:cNvSpPr>
          <p:nvPr>
            <p:ph type="sldNum" sz="quarter" idx="12"/>
          </p:nvPr>
        </p:nvSpPr>
        <p:spPr/>
        <p:txBody>
          <a:bodyPr/>
          <a:lstStyle/>
          <a:p>
            <a:fld id="{F741A327-7563-4FF4-BDAE-DEB11338904A}" type="slidenum">
              <a:rPr lang="en-GB" smtClean="0"/>
              <a:t>4</a:t>
            </a:fld>
            <a:endParaRPr lang="en-GB"/>
          </a:p>
        </p:txBody>
      </p:sp>
    </p:spTree>
    <p:extLst>
      <p:ext uri="{BB962C8B-B14F-4D97-AF65-F5344CB8AC3E}">
        <p14:creationId xmlns:p14="http://schemas.microsoft.com/office/powerpoint/2010/main" val="349449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72400" cy="940966"/>
          </a:xfrm>
        </p:spPr>
        <p:txBody>
          <a:bodyPr/>
          <a:lstStyle/>
          <a:p>
            <a:r>
              <a:rPr lang="en-US" dirty="0">
                <a:latin typeface="Arial Black" pitchFamily="34" charset="0"/>
              </a:rPr>
              <a:t>INTRODUCTION</a:t>
            </a:r>
            <a:endParaRPr lang="en-GB" dirty="0">
              <a:latin typeface="Arial Black" pitchFamily="34" charset="0"/>
            </a:endParaRPr>
          </a:p>
        </p:txBody>
      </p:sp>
      <p:sp>
        <p:nvSpPr>
          <p:cNvPr id="3" name="Content Placeholder 2"/>
          <p:cNvSpPr>
            <a:spLocks noGrp="1"/>
          </p:cNvSpPr>
          <p:nvPr>
            <p:ph sz="quarter" idx="1"/>
          </p:nvPr>
        </p:nvSpPr>
        <p:spPr>
          <a:xfrm>
            <a:off x="539552" y="1268760"/>
            <a:ext cx="8147248" cy="5040560"/>
          </a:xfrm>
        </p:spPr>
        <p:txBody>
          <a:bodyPr>
            <a:normAutofit fontScale="92500" lnSpcReduction="10000"/>
          </a:bodyPr>
          <a:lstStyle/>
          <a:p>
            <a:pPr algn="just"/>
            <a:r>
              <a:rPr lang="en-US" dirty="0">
                <a:latin typeface="Arial Black" pitchFamily="34" charset="0"/>
              </a:rPr>
              <a:t>Ergonomics is the study of people in their workplace and is the process in which workplaces, products and systems are designed or rearranged so that they fit the people who use them.</a:t>
            </a:r>
          </a:p>
          <a:p>
            <a:pPr algn="just"/>
            <a:endParaRPr lang="en-US" dirty="0">
              <a:latin typeface="Arial Black" pitchFamily="34" charset="0"/>
            </a:endParaRPr>
          </a:p>
          <a:p>
            <a:pPr algn="just"/>
            <a:r>
              <a:rPr lang="en-US" dirty="0">
                <a:latin typeface="Arial Black" pitchFamily="34" charset="0"/>
              </a:rPr>
              <a:t>It aims to improve workspaces/environments to reduce the risk of injury.</a:t>
            </a:r>
          </a:p>
          <a:p>
            <a:pPr marL="0" indent="0" algn="just">
              <a:buNone/>
            </a:pPr>
            <a:endParaRPr lang="en-GB" dirty="0">
              <a:latin typeface="Arial Black" pitchFamily="34" charset="0"/>
            </a:endParaRPr>
          </a:p>
          <a:p>
            <a:pPr algn="just"/>
            <a:r>
              <a:rPr lang="en-US" dirty="0">
                <a:latin typeface="Arial Black" pitchFamily="34" charset="0"/>
              </a:rPr>
              <a:t>It create safe, comfortable and productive workspaces by bringing human abilities and limitations into the design of a workspace, which includes the individual’s body size, strength, skill, height and sensory abilities.</a:t>
            </a:r>
            <a:endParaRPr lang="en-GB" dirty="0">
              <a:latin typeface="Arial Black" pitchFamily="34" charset="0"/>
            </a:endParaRPr>
          </a:p>
        </p:txBody>
      </p:sp>
      <p:sp>
        <p:nvSpPr>
          <p:cNvPr id="4" name="Slide Number Placeholder 3">
            <a:extLst>
              <a:ext uri="{FF2B5EF4-FFF2-40B4-BE49-F238E27FC236}">
                <a16:creationId xmlns:a16="http://schemas.microsoft.com/office/drawing/2014/main" xmlns="" id="{B23657C4-0E23-E9B2-8953-F91C7EDB5C3F}"/>
              </a:ext>
            </a:extLst>
          </p:cNvPr>
          <p:cNvSpPr>
            <a:spLocks noGrp="1"/>
          </p:cNvSpPr>
          <p:nvPr>
            <p:ph type="sldNum" sz="quarter" idx="12"/>
          </p:nvPr>
        </p:nvSpPr>
        <p:spPr/>
        <p:txBody>
          <a:bodyPr/>
          <a:lstStyle/>
          <a:p>
            <a:fld id="{F741A327-7563-4FF4-BDAE-DEB11338904A}" type="slidenum">
              <a:rPr lang="en-GB" smtClean="0"/>
              <a:t>5</a:t>
            </a:fld>
            <a:endParaRPr lang="en-GB"/>
          </a:p>
        </p:txBody>
      </p:sp>
    </p:spTree>
    <p:extLst>
      <p:ext uri="{BB962C8B-B14F-4D97-AF65-F5344CB8AC3E}">
        <p14:creationId xmlns:p14="http://schemas.microsoft.com/office/powerpoint/2010/main" val="170293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772400" cy="868958"/>
          </a:xfrm>
        </p:spPr>
        <p:txBody>
          <a:bodyPr/>
          <a:lstStyle/>
          <a:p>
            <a:r>
              <a:rPr lang="en-US" dirty="0">
                <a:latin typeface="Arial Black" pitchFamily="34" charset="0"/>
              </a:rPr>
              <a:t>INTRODUCTION</a:t>
            </a:r>
            <a:endParaRPr lang="en-GB" dirty="0">
              <a:latin typeface="Arial Black" pitchFamily="34" charset="0"/>
            </a:endParaRPr>
          </a:p>
        </p:txBody>
      </p:sp>
      <p:sp>
        <p:nvSpPr>
          <p:cNvPr id="3" name="Content Placeholder 2"/>
          <p:cNvSpPr>
            <a:spLocks noGrp="1"/>
          </p:cNvSpPr>
          <p:nvPr>
            <p:ph sz="quarter" idx="1"/>
          </p:nvPr>
        </p:nvSpPr>
        <p:spPr>
          <a:xfrm>
            <a:off x="467544" y="1268760"/>
            <a:ext cx="8280920" cy="5184576"/>
          </a:xfrm>
        </p:spPr>
        <p:txBody>
          <a:bodyPr>
            <a:normAutofit fontScale="92500" lnSpcReduction="10000"/>
          </a:bodyPr>
          <a:lstStyle/>
          <a:p>
            <a:pPr algn="just"/>
            <a:r>
              <a:rPr lang="en-US" dirty="0">
                <a:latin typeface="Arial Black" pitchFamily="34" charset="0"/>
              </a:rPr>
              <a:t>Ergonomics in the healthcare setting is critical for protecting workers from injuries, enhancing their well-being, and simultaneously improving patient care quality.</a:t>
            </a:r>
          </a:p>
          <a:p>
            <a:pPr algn="just"/>
            <a:endParaRPr lang="en-US" dirty="0">
              <a:latin typeface="Arial Black" pitchFamily="34" charset="0"/>
            </a:endParaRPr>
          </a:p>
          <a:p>
            <a:pPr algn="just"/>
            <a:r>
              <a:rPr lang="en-US" dirty="0">
                <a:latin typeface="Arial Black" pitchFamily="34" charset="0"/>
              </a:rPr>
              <a:t>Work-related musculoskeletal disorders (WMSDs) are highly prevalent among health care workers and represent a significant occupational health issue (</a:t>
            </a:r>
            <a:r>
              <a:rPr lang="en-US" dirty="0" err="1">
                <a:latin typeface="Arial Black" pitchFamily="34" charset="0"/>
              </a:rPr>
              <a:t>Godsday</a:t>
            </a:r>
            <a:r>
              <a:rPr lang="en-US" dirty="0">
                <a:latin typeface="Arial Black" pitchFamily="34" charset="0"/>
              </a:rPr>
              <a:t> et al., 2023).</a:t>
            </a:r>
          </a:p>
          <a:p>
            <a:pPr algn="just"/>
            <a:endParaRPr lang="en-US" dirty="0">
              <a:latin typeface="Arial Black" pitchFamily="34" charset="0"/>
            </a:endParaRPr>
          </a:p>
          <a:p>
            <a:pPr algn="just"/>
            <a:r>
              <a:rPr lang="en-US" dirty="0">
                <a:latin typeface="Arial Black" pitchFamily="34" charset="0"/>
              </a:rPr>
              <a:t>These disorders affect muscles, tendons, nerves, ligaments, joints, or spinal discs and are caused or aggravated by work activities</a:t>
            </a:r>
          </a:p>
          <a:p>
            <a:pPr algn="just"/>
            <a:endParaRPr lang="en-GB" dirty="0">
              <a:latin typeface="Arial Black" pitchFamily="34" charset="0"/>
            </a:endParaRPr>
          </a:p>
        </p:txBody>
      </p:sp>
      <p:sp>
        <p:nvSpPr>
          <p:cNvPr id="4" name="Slide Number Placeholder 3">
            <a:extLst>
              <a:ext uri="{FF2B5EF4-FFF2-40B4-BE49-F238E27FC236}">
                <a16:creationId xmlns:a16="http://schemas.microsoft.com/office/drawing/2014/main" xmlns="" id="{9280B591-BFEA-FB29-7460-D6353023BECF}"/>
              </a:ext>
            </a:extLst>
          </p:cNvPr>
          <p:cNvSpPr>
            <a:spLocks noGrp="1"/>
          </p:cNvSpPr>
          <p:nvPr>
            <p:ph type="sldNum" sz="quarter" idx="12"/>
          </p:nvPr>
        </p:nvSpPr>
        <p:spPr/>
        <p:txBody>
          <a:bodyPr/>
          <a:lstStyle/>
          <a:p>
            <a:fld id="{F741A327-7563-4FF4-BDAE-DEB11338904A}" type="slidenum">
              <a:rPr lang="en-GB" smtClean="0"/>
              <a:t>6</a:t>
            </a:fld>
            <a:endParaRPr lang="en-GB"/>
          </a:p>
        </p:txBody>
      </p:sp>
    </p:spTree>
    <p:extLst>
      <p:ext uri="{BB962C8B-B14F-4D97-AF65-F5344CB8AC3E}">
        <p14:creationId xmlns:p14="http://schemas.microsoft.com/office/powerpoint/2010/main" val="114359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940966"/>
          </a:xfrm>
        </p:spPr>
        <p:txBody>
          <a:bodyPr/>
          <a:lstStyle/>
          <a:p>
            <a:r>
              <a:rPr lang="en-US" dirty="0">
                <a:latin typeface="Arial Black" pitchFamily="34" charset="0"/>
              </a:rPr>
              <a:t>INTRODUCTION</a:t>
            </a:r>
            <a:endParaRPr lang="en-GB" dirty="0">
              <a:latin typeface="Arial Black" pitchFamily="34" charset="0"/>
            </a:endParaRPr>
          </a:p>
        </p:txBody>
      </p:sp>
      <p:sp>
        <p:nvSpPr>
          <p:cNvPr id="3" name="Content Placeholder 2"/>
          <p:cNvSpPr>
            <a:spLocks noGrp="1"/>
          </p:cNvSpPr>
          <p:nvPr>
            <p:ph sz="quarter" idx="1"/>
          </p:nvPr>
        </p:nvSpPr>
        <p:spPr>
          <a:xfrm>
            <a:off x="467544" y="1268760"/>
            <a:ext cx="8280920" cy="5184576"/>
          </a:xfrm>
        </p:spPr>
        <p:txBody>
          <a:bodyPr>
            <a:normAutofit lnSpcReduction="10000"/>
          </a:bodyPr>
          <a:lstStyle/>
          <a:p>
            <a:pPr algn="just"/>
            <a:r>
              <a:rPr lang="en-US" dirty="0">
                <a:latin typeface="Arial Black" pitchFamily="34" charset="0"/>
              </a:rPr>
              <a:t>The prevalence of WMSDs among healthcare professionals is notably high, with some studies reporting rates between 60% and 98% among health workers (Basil </a:t>
            </a:r>
            <a:r>
              <a:rPr lang="en-US" dirty="0" err="1">
                <a:latin typeface="Arial Black" pitchFamily="34" charset="0"/>
              </a:rPr>
              <a:t>Kum</a:t>
            </a:r>
            <a:r>
              <a:rPr lang="en-US" dirty="0">
                <a:latin typeface="Arial Black" pitchFamily="34" charset="0"/>
              </a:rPr>
              <a:t> Meh et al., 2023).</a:t>
            </a:r>
            <a:endParaRPr lang="en-GB" dirty="0">
              <a:latin typeface="Arial Black" pitchFamily="34" charset="0"/>
            </a:endParaRPr>
          </a:p>
          <a:p>
            <a:pPr marL="0" indent="0" algn="just">
              <a:buNone/>
            </a:pPr>
            <a:endParaRPr lang="en-GB" dirty="0">
              <a:latin typeface="Arial Black" pitchFamily="34" charset="0"/>
            </a:endParaRPr>
          </a:p>
          <a:p>
            <a:pPr algn="just"/>
            <a:r>
              <a:rPr lang="en-US" dirty="0">
                <a:latin typeface="Arial Black" pitchFamily="34" charset="0"/>
              </a:rPr>
              <a:t>The most commonly affected body regions include the lower back, neck, shoulders, upper back, knees, and wrists/hands.</a:t>
            </a:r>
            <a:endParaRPr lang="en-GB" dirty="0">
              <a:latin typeface="Arial Black" pitchFamily="34" charset="0"/>
            </a:endParaRPr>
          </a:p>
          <a:p>
            <a:pPr marL="0" indent="0" algn="just">
              <a:buNone/>
            </a:pPr>
            <a:endParaRPr lang="en-GB" dirty="0">
              <a:latin typeface="Arial Black" pitchFamily="34" charset="0"/>
            </a:endParaRPr>
          </a:p>
          <a:p>
            <a:pPr algn="just"/>
            <a:r>
              <a:rPr lang="en-US" dirty="0">
                <a:latin typeface="Arial Black" pitchFamily="34" charset="0"/>
              </a:rPr>
              <a:t>Nurses, dentists, med lab scientists and physiotherapists have the highest prevalence of WMSDs</a:t>
            </a:r>
            <a:endParaRPr lang="en-GB" dirty="0">
              <a:latin typeface="Arial Black" pitchFamily="34" charset="0"/>
            </a:endParaRPr>
          </a:p>
        </p:txBody>
      </p:sp>
      <p:sp>
        <p:nvSpPr>
          <p:cNvPr id="4" name="Slide Number Placeholder 3">
            <a:extLst>
              <a:ext uri="{FF2B5EF4-FFF2-40B4-BE49-F238E27FC236}">
                <a16:creationId xmlns:a16="http://schemas.microsoft.com/office/drawing/2014/main" xmlns="" id="{46B7E8AF-C4E3-DF7C-2200-C74D8DED8EE7}"/>
              </a:ext>
            </a:extLst>
          </p:cNvPr>
          <p:cNvSpPr>
            <a:spLocks noGrp="1"/>
          </p:cNvSpPr>
          <p:nvPr>
            <p:ph type="sldNum" sz="quarter" idx="12"/>
          </p:nvPr>
        </p:nvSpPr>
        <p:spPr/>
        <p:txBody>
          <a:bodyPr/>
          <a:lstStyle/>
          <a:p>
            <a:fld id="{F741A327-7563-4FF4-BDAE-DEB11338904A}" type="slidenum">
              <a:rPr lang="en-GB" smtClean="0"/>
              <a:t>7</a:t>
            </a:fld>
            <a:endParaRPr lang="en-GB"/>
          </a:p>
        </p:txBody>
      </p:sp>
    </p:spTree>
    <p:extLst>
      <p:ext uri="{BB962C8B-B14F-4D97-AF65-F5344CB8AC3E}">
        <p14:creationId xmlns:p14="http://schemas.microsoft.com/office/powerpoint/2010/main" val="317817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1143000"/>
          </a:xfrm>
        </p:spPr>
        <p:txBody>
          <a:bodyPr>
            <a:noAutofit/>
          </a:bodyPr>
          <a:lstStyle/>
          <a:p>
            <a:pPr algn="ctr"/>
            <a:r>
              <a:rPr lang="en-US" sz="3200" dirty="0">
                <a:latin typeface="Arial Black" pitchFamily="34" charset="0"/>
              </a:rPr>
              <a:t>RISK FACTORS OF WMSDs IN HEALTHCARE</a:t>
            </a:r>
            <a:endParaRPr lang="en-GB" sz="3200" dirty="0">
              <a:latin typeface="Arial Black" pitchFamily="34" charset="0"/>
            </a:endParaRPr>
          </a:p>
        </p:txBody>
      </p:sp>
      <p:sp>
        <p:nvSpPr>
          <p:cNvPr id="3" name="Content Placeholder 2"/>
          <p:cNvSpPr>
            <a:spLocks noGrp="1"/>
          </p:cNvSpPr>
          <p:nvPr>
            <p:ph sz="quarter" idx="1"/>
          </p:nvPr>
        </p:nvSpPr>
        <p:spPr>
          <a:xfrm>
            <a:off x="539552" y="1447800"/>
            <a:ext cx="8147248" cy="5077544"/>
          </a:xfrm>
        </p:spPr>
        <p:txBody>
          <a:bodyPr>
            <a:noAutofit/>
          </a:bodyPr>
          <a:lstStyle/>
          <a:p>
            <a:r>
              <a:rPr lang="en-US" sz="2400" dirty="0">
                <a:latin typeface="Arial Black" pitchFamily="34" charset="0"/>
              </a:rPr>
              <a:t>Repetitive tasks</a:t>
            </a:r>
          </a:p>
          <a:p>
            <a:endParaRPr lang="en-GB" sz="1000" dirty="0">
              <a:latin typeface="Arial Black" pitchFamily="34" charset="0"/>
            </a:endParaRPr>
          </a:p>
          <a:p>
            <a:r>
              <a:rPr lang="en-US" sz="2400" dirty="0">
                <a:latin typeface="Arial Black" pitchFamily="34" charset="0"/>
              </a:rPr>
              <a:t>Working in awkward or cramped postures and maintaining the same position for long periods (Prolonged sitting or standing). </a:t>
            </a:r>
          </a:p>
          <a:p>
            <a:endParaRPr lang="en-GB" sz="1050" dirty="0">
              <a:latin typeface="Arial Black" pitchFamily="34" charset="0"/>
            </a:endParaRPr>
          </a:p>
          <a:p>
            <a:r>
              <a:rPr lang="en-US" sz="2400" dirty="0">
                <a:latin typeface="Arial Black" pitchFamily="34" charset="0"/>
              </a:rPr>
              <a:t>Heavy workload and working overtime increase risk due to physical and mental fatigue.</a:t>
            </a:r>
          </a:p>
          <a:p>
            <a:endParaRPr lang="en-GB" sz="1000" dirty="0">
              <a:latin typeface="Arial Black" pitchFamily="34" charset="0"/>
            </a:endParaRPr>
          </a:p>
          <a:p>
            <a:r>
              <a:rPr lang="en-US" sz="2400" dirty="0">
                <a:latin typeface="Arial Black" pitchFamily="34" charset="0"/>
              </a:rPr>
              <a:t>Manual patient handling (</a:t>
            </a:r>
            <a:r>
              <a:rPr lang="en-US" sz="2400" dirty="0" err="1">
                <a:latin typeface="Arial Black" pitchFamily="34" charset="0"/>
              </a:rPr>
              <a:t>e.g</a:t>
            </a:r>
            <a:r>
              <a:rPr lang="en-US" sz="2400" dirty="0">
                <a:latin typeface="Arial Black" pitchFamily="34" charset="0"/>
              </a:rPr>
              <a:t> lifting, transferring, or repositioning patients).</a:t>
            </a:r>
          </a:p>
          <a:p>
            <a:endParaRPr lang="en-GB" sz="1000" dirty="0">
              <a:latin typeface="Arial Black" pitchFamily="34" charset="0"/>
            </a:endParaRPr>
          </a:p>
          <a:p>
            <a:r>
              <a:rPr lang="en-US" sz="2400" dirty="0">
                <a:latin typeface="Arial Black" pitchFamily="34" charset="0"/>
              </a:rPr>
              <a:t>Insufficient training on injury prevention</a:t>
            </a:r>
            <a:endParaRPr lang="en-GB" sz="2400" dirty="0">
              <a:latin typeface="Arial Black" pitchFamily="34" charset="0"/>
            </a:endParaRPr>
          </a:p>
        </p:txBody>
      </p:sp>
      <p:sp>
        <p:nvSpPr>
          <p:cNvPr id="4" name="Slide Number Placeholder 3">
            <a:extLst>
              <a:ext uri="{FF2B5EF4-FFF2-40B4-BE49-F238E27FC236}">
                <a16:creationId xmlns:a16="http://schemas.microsoft.com/office/drawing/2014/main" xmlns="" id="{E0DC5F63-93EE-BD07-7DB7-6B52533AB2F2}"/>
              </a:ext>
            </a:extLst>
          </p:cNvPr>
          <p:cNvSpPr>
            <a:spLocks noGrp="1"/>
          </p:cNvSpPr>
          <p:nvPr>
            <p:ph type="sldNum" sz="quarter" idx="12"/>
          </p:nvPr>
        </p:nvSpPr>
        <p:spPr/>
        <p:txBody>
          <a:bodyPr/>
          <a:lstStyle/>
          <a:p>
            <a:fld id="{F741A327-7563-4FF4-BDAE-DEB11338904A}" type="slidenum">
              <a:rPr lang="en-GB" smtClean="0"/>
              <a:t>8</a:t>
            </a:fld>
            <a:endParaRPr lang="en-GB"/>
          </a:p>
        </p:txBody>
      </p:sp>
    </p:spTree>
    <p:extLst>
      <p:ext uri="{BB962C8B-B14F-4D97-AF65-F5344CB8AC3E}">
        <p14:creationId xmlns:p14="http://schemas.microsoft.com/office/powerpoint/2010/main" val="258455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80920" cy="1084982"/>
          </a:xfrm>
        </p:spPr>
        <p:txBody>
          <a:bodyPr>
            <a:normAutofit fontScale="90000"/>
          </a:bodyPr>
          <a:lstStyle/>
          <a:p>
            <a:pPr algn="ctr"/>
            <a:r>
              <a:rPr lang="en-US" sz="3200" dirty="0">
                <a:latin typeface="Arial Black" pitchFamily="34" charset="0"/>
              </a:rPr>
              <a:t>IMPACT OF POOR ERGONOMICS &amp; WMSD</a:t>
            </a:r>
            <a:endParaRPr lang="en-GB" sz="3200" dirty="0">
              <a:latin typeface="Arial Black" pitchFamily="34" charset="0"/>
            </a:endParaRPr>
          </a:p>
        </p:txBody>
      </p:sp>
      <p:sp>
        <p:nvSpPr>
          <p:cNvPr id="3" name="Content Placeholder 2"/>
          <p:cNvSpPr>
            <a:spLocks noGrp="1"/>
          </p:cNvSpPr>
          <p:nvPr>
            <p:ph sz="quarter" idx="1"/>
          </p:nvPr>
        </p:nvSpPr>
        <p:spPr>
          <a:xfrm>
            <a:off x="611560" y="1412776"/>
            <a:ext cx="8075240" cy="4607024"/>
          </a:xfrm>
        </p:spPr>
        <p:txBody>
          <a:bodyPr>
            <a:normAutofit/>
          </a:bodyPr>
          <a:lstStyle/>
          <a:p>
            <a:pPr marL="0" indent="0">
              <a:buNone/>
            </a:pPr>
            <a:endParaRPr lang="en-US" sz="2400" dirty="0">
              <a:latin typeface="Arial Black" pitchFamily="34" charset="0"/>
            </a:endParaRPr>
          </a:p>
          <a:p>
            <a:r>
              <a:rPr lang="en-US" sz="2400" dirty="0">
                <a:latin typeface="Arial Black" pitchFamily="34" charset="0"/>
              </a:rPr>
              <a:t>Absenteeism</a:t>
            </a:r>
          </a:p>
          <a:p>
            <a:endParaRPr lang="en-US" sz="2400" dirty="0">
              <a:latin typeface="Arial Black" pitchFamily="34" charset="0"/>
            </a:endParaRPr>
          </a:p>
          <a:p>
            <a:r>
              <a:rPr lang="en-US" sz="2400" dirty="0">
                <a:latin typeface="Arial Black" pitchFamily="34" charset="0"/>
              </a:rPr>
              <a:t>Reduced productivity</a:t>
            </a:r>
          </a:p>
          <a:p>
            <a:endParaRPr lang="en-US" sz="2400" dirty="0">
              <a:latin typeface="Arial Black" pitchFamily="34" charset="0"/>
            </a:endParaRPr>
          </a:p>
          <a:p>
            <a:r>
              <a:rPr lang="en-US" sz="2400" dirty="0">
                <a:latin typeface="Arial Black" pitchFamily="34" charset="0"/>
              </a:rPr>
              <a:t>Burnout and Turnover</a:t>
            </a:r>
          </a:p>
          <a:p>
            <a:endParaRPr lang="en-US" sz="2400" dirty="0">
              <a:latin typeface="Arial Black" pitchFamily="34" charset="0"/>
            </a:endParaRPr>
          </a:p>
          <a:p>
            <a:r>
              <a:rPr lang="en-US" sz="2400" dirty="0">
                <a:latin typeface="Arial Black" pitchFamily="34" charset="0"/>
              </a:rPr>
              <a:t>Increased healthcare costs.</a:t>
            </a:r>
            <a:endParaRPr lang="en-GB" sz="2400" dirty="0">
              <a:latin typeface="Arial Black" pitchFamily="34" charset="0"/>
            </a:endParaRPr>
          </a:p>
          <a:p>
            <a:pPr marL="0" indent="0">
              <a:buNone/>
            </a:pPr>
            <a:r>
              <a:rPr lang="en-US" sz="2400" dirty="0">
                <a:latin typeface="Arial Black" pitchFamily="34" charset="0"/>
              </a:rPr>
              <a:t> </a:t>
            </a:r>
            <a:endParaRPr lang="en-GB" sz="2400" dirty="0">
              <a:latin typeface="Arial Black" pitchFamily="34" charset="0"/>
            </a:endParaRPr>
          </a:p>
          <a:p>
            <a:endParaRPr lang="en-GB" sz="2400" dirty="0">
              <a:latin typeface="Arial Black" pitchFamily="34" charset="0"/>
            </a:endParaRPr>
          </a:p>
        </p:txBody>
      </p:sp>
      <p:sp>
        <p:nvSpPr>
          <p:cNvPr id="4" name="Slide Number Placeholder 3">
            <a:extLst>
              <a:ext uri="{FF2B5EF4-FFF2-40B4-BE49-F238E27FC236}">
                <a16:creationId xmlns:a16="http://schemas.microsoft.com/office/drawing/2014/main" xmlns="" id="{BE827291-E59C-DFFB-48E0-1A4CA0525AD0}"/>
              </a:ext>
            </a:extLst>
          </p:cNvPr>
          <p:cNvSpPr>
            <a:spLocks noGrp="1"/>
          </p:cNvSpPr>
          <p:nvPr>
            <p:ph type="sldNum" sz="quarter" idx="12"/>
          </p:nvPr>
        </p:nvSpPr>
        <p:spPr/>
        <p:txBody>
          <a:bodyPr/>
          <a:lstStyle/>
          <a:p>
            <a:fld id="{F741A327-7563-4FF4-BDAE-DEB11338904A}" type="slidenum">
              <a:rPr lang="en-GB" smtClean="0"/>
              <a:t>9</a:t>
            </a:fld>
            <a:endParaRPr lang="en-GB"/>
          </a:p>
        </p:txBody>
      </p:sp>
    </p:spTree>
    <p:extLst>
      <p:ext uri="{BB962C8B-B14F-4D97-AF65-F5344CB8AC3E}">
        <p14:creationId xmlns:p14="http://schemas.microsoft.com/office/powerpoint/2010/main" val="1608503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504</TotalTime>
  <Words>1076</Words>
  <Application>Microsoft Office PowerPoint</Application>
  <PresentationFormat>On-screen Show (4:3)</PresentationFormat>
  <Paragraphs>170</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Equity</vt:lpstr>
      <vt:lpstr>ERGONOMICS IN THE HEALTHCARE SETTING:  PROTECTING THE CAREGIVER’S PHYSICAL HEALTH</vt:lpstr>
      <vt:lpstr>OUTLINE</vt:lpstr>
      <vt:lpstr>OBJECTIVES</vt:lpstr>
      <vt:lpstr>INTRODUCTION</vt:lpstr>
      <vt:lpstr>INTRODUCTION</vt:lpstr>
      <vt:lpstr>INTRODUCTION</vt:lpstr>
      <vt:lpstr>INTRODUCTION</vt:lpstr>
      <vt:lpstr>RISK FACTORS OF WMSDs IN HEALTHCARE</vt:lpstr>
      <vt:lpstr>IMPACT OF POOR ERGONOMICS &amp; WMSD</vt:lpstr>
      <vt:lpstr>IMPORTANCES OF GOOD ERGONOMICS</vt:lpstr>
      <vt:lpstr>ERGONOMIC SOLUTIONS AND INTERVENTION</vt:lpstr>
      <vt:lpstr>ERGONOMIC SOLUTIONS AND INTERVENTION</vt:lpstr>
      <vt:lpstr>PowerPoint Presentation</vt:lpstr>
      <vt:lpstr>LIFTING TECHNIQUE</vt:lpstr>
      <vt:lpstr>ERGONOMICS FURNITURES</vt:lpstr>
      <vt:lpstr>ERGONOMICS FURNITURES</vt:lpstr>
      <vt:lpstr>ERGONOMIC ACCESSORIES</vt:lpstr>
      <vt:lpstr>ERGONOMIC ACCESSORIES</vt:lpstr>
      <vt:lpstr>DESK STRECHES</vt:lpstr>
      <vt:lpstr>SETTING UP AN ERGONOMIC WORKPLACE ENVIRONMENT </vt:lpstr>
      <vt:lpstr>BARRIERS AND CHALLENGES</vt:lpstr>
      <vt:lpstr>ACTION POINTS</vt:lpstr>
      <vt:lpstr>ACTION POINTS</vt:lpstr>
      <vt:lpstr>CONCLUSION</vt:lpstr>
      <vt:lpstr>REFERENCES</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 IN HEALTHCARE </dc:title>
  <dc:creator>Prof H. B. OSADOLOR</dc:creator>
  <cp:lastModifiedBy>TEGA</cp:lastModifiedBy>
  <cp:revision>96</cp:revision>
  <dcterms:created xsi:type="dcterms:W3CDTF">2025-07-06T04:05:35Z</dcterms:created>
  <dcterms:modified xsi:type="dcterms:W3CDTF">2025-07-09T11:49:41Z</dcterms:modified>
</cp:coreProperties>
</file>