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86" r:id="rId4"/>
    <p:sldId id="311" r:id="rId5"/>
    <p:sldId id="312" r:id="rId6"/>
    <p:sldId id="307" r:id="rId7"/>
    <p:sldId id="259" r:id="rId8"/>
    <p:sldId id="283" r:id="rId9"/>
    <p:sldId id="298" r:id="rId10"/>
    <p:sldId id="299" r:id="rId11"/>
    <p:sldId id="300" r:id="rId12"/>
    <p:sldId id="274" r:id="rId13"/>
    <p:sldId id="260" r:id="rId14"/>
    <p:sldId id="261" r:id="rId15"/>
    <p:sldId id="262" r:id="rId16"/>
    <p:sldId id="313" r:id="rId17"/>
    <p:sldId id="293" r:id="rId18"/>
    <p:sldId id="314" r:id="rId19"/>
    <p:sldId id="301" r:id="rId20"/>
    <p:sldId id="303" r:id="rId21"/>
    <p:sldId id="269" r:id="rId22"/>
    <p:sldId id="315" r:id="rId23"/>
    <p:sldId id="316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8D314-FEB9-440C-ACEB-D0BBB00A6D4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95A59-D312-4604-AAA9-0E1D710B3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16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2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1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8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03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3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7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8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0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8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1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news-room/fact-sheets/detail/mental-health-strengthening-our-respons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42C0C2-9D84-4A51-A0B9-D1572AAE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BURNOUT AND MENTAL HEALTH OF HEALTH WORKERS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29459F-A79A-4A9E-A2E8-AD5125490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504378"/>
            <a:ext cx="10058400" cy="12321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 JULIUS ADEDDUNTAN; SENIOR REGISTRAR II</a:t>
            </a:r>
          </a:p>
          <a:p>
            <a:pPr algn="ctr"/>
            <a:r>
              <a:rPr lang="en-US" dirty="0"/>
              <a:t>FEDERAL NEUROPSYCHIATRIC HOSPITAL, BENIN; 23 JULY 2025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4C7201D0-6187-4651-9B07-59B959E7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6" y="1737360"/>
            <a:ext cx="11295407" cy="376701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E91C59-EBB2-48CC-BD6B-B92574F8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48B05D-6201-4AB9-8DAA-89DB2E62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902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3679BF-CACC-4F5E-A50E-AFBC0C4C7E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02044"/>
            <a:ext cx="10058400" cy="1450976"/>
          </a:xfrm>
        </p:spPr>
        <p:txBody>
          <a:bodyPr>
            <a:normAutofit/>
          </a:bodyPr>
          <a:lstStyle/>
          <a:p>
            <a:r>
              <a:rPr lang="en-US" sz="3200" b="1" dirty="0"/>
              <a:t>Depersonalization</a:t>
            </a:r>
            <a:endParaRPr lang="en-US" sz="36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AAA36FAF-6F54-43FD-B253-900E298297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44982" y="-35746"/>
            <a:ext cx="8582561" cy="6370302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195338-81EA-4083-855E-04EEC76E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56E95D-3747-4959-B95D-D1BD8666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87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631F6F-4C4F-4AD1-A675-7D9E7E4FDA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114" y="577623"/>
            <a:ext cx="10058400" cy="1449388"/>
          </a:xfrm>
        </p:spPr>
        <p:txBody>
          <a:bodyPr>
            <a:normAutofit/>
          </a:bodyPr>
          <a:lstStyle/>
          <a:p>
            <a:r>
              <a:rPr lang="en-US" sz="3200" b="1" dirty="0"/>
              <a:t>Personal </a:t>
            </a:r>
            <a:br>
              <a:rPr lang="en-US" sz="3200" b="1" dirty="0"/>
            </a:br>
            <a:r>
              <a:rPr lang="en-US" sz="3200" b="1" dirty="0"/>
              <a:t>Achievement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6E31462E-57E5-4477-BD90-98F6F49D61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1752" y="146383"/>
            <a:ext cx="9910250" cy="6133994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CAEFAA-6A6B-4676-9279-C3A2FC0E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FB6D5D-92B8-4D50-BF08-DEFFE023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0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81681-0BE4-46D4-87D8-3C262522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43802" cy="1450757"/>
          </a:xfrm>
        </p:spPr>
        <p:txBody>
          <a:bodyPr>
            <a:normAutofit/>
          </a:bodyPr>
          <a:lstStyle/>
          <a:p>
            <a:r>
              <a:rPr lang="en-US" dirty="0"/>
              <a:t>AETIOLOGY: </a:t>
            </a:r>
            <a:r>
              <a:rPr lang="en-US" sz="4000" dirty="0"/>
              <a:t>6 Core Drivers of Burnout at Work</a:t>
            </a:r>
            <a:r>
              <a:rPr lang="en-US" sz="4000" baseline="30000" dirty="0"/>
              <a:t>7</a:t>
            </a:r>
            <a:r>
              <a:rPr lang="en-US" sz="40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EBB779-06BC-42F2-BC8D-89AC8C74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1. Unmanageable workload</a:t>
            </a:r>
          </a:p>
          <a:p>
            <a:r>
              <a:rPr lang="en-US" sz="2800" dirty="0"/>
              <a:t>2. Insufficient reward/recognition</a:t>
            </a:r>
          </a:p>
          <a:p>
            <a:r>
              <a:rPr lang="en-US" sz="2800" dirty="0"/>
              <a:t>3. lack of fairness/equity</a:t>
            </a:r>
          </a:p>
          <a:p>
            <a:r>
              <a:rPr lang="en-US" sz="2800" dirty="0"/>
              <a:t>4. Breakdown of community/support</a:t>
            </a:r>
          </a:p>
          <a:p>
            <a:r>
              <a:rPr lang="en-US" sz="2800" dirty="0"/>
              <a:t>5. Values disconnect/Conflict</a:t>
            </a:r>
          </a:p>
          <a:p>
            <a:r>
              <a:rPr lang="en-US" sz="2800" dirty="0"/>
              <a:t>6. Low or no autonomy </a:t>
            </a:r>
          </a:p>
          <a:p>
            <a:r>
              <a:rPr lang="en-US" sz="2800" dirty="0"/>
              <a:t>    (flexibility &amp; control)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7F090-B529-452A-B772-B217F307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90" y="1845734"/>
            <a:ext cx="4652355" cy="38046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C68F24-E1B9-40BA-856D-C11D6C71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D9C5F7-A4EF-48DC-9808-76BBF64C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3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1AD0F9B-1188-4B84-8B36-C7026CEAF9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85073" y="51159"/>
            <a:ext cx="10621851" cy="62942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E63B05-259A-45E6-83BA-DD1DC790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36" y="6345382"/>
            <a:ext cx="10138527" cy="59136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13A8122E-02B4-4908-BBE4-8AB4B8A7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BE511F-57B1-4EE2-88D2-F90C22D9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4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874CA52-1A17-4B2A-99FF-4D79DA5E50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71096" y="0"/>
            <a:ext cx="8249808" cy="64008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B48937-25D4-43DB-B63F-EBA70AF2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A3E9BB-5BD0-4BCC-93C6-E9B09A0A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3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EDDFE52-B865-4775-84BD-2BCA45CA2CD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0263" y="0"/>
            <a:ext cx="11391474" cy="6346965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EEDC46-9744-4A49-856C-013DB6C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A6FC52-83AB-47C7-89D5-D8BF435D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12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620022D-B30C-4208-9AF4-18F102B5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CONSEQUENCIES</a:t>
            </a:r>
            <a:r>
              <a:rPr lang="en-US" baseline="30000" dirty="0"/>
              <a:t>8-11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6DB0FD-05FF-41BC-9774-A7184F199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personal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EEA3310-9549-47CF-B4C2-B810EBDF6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410691"/>
            <a:ext cx="4937760" cy="3851563"/>
          </a:xfrm>
        </p:spPr>
        <p:txBody>
          <a:bodyPr>
            <a:normAutofit/>
          </a:bodyPr>
          <a:lstStyle/>
          <a:p>
            <a:r>
              <a:rPr lang="en-US" sz="2400" dirty="0"/>
              <a:t>Impaired Immune system: frequent illness</a:t>
            </a:r>
          </a:p>
          <a:p>
            <a:r>
              <a:rPr lang="en-US" sz="2400" dirty="0"/>
              <a:t>Mental Illnesses: depression, anxiety, manic episodes, suicidality, psychoactive substance abuse</a:t>
            </a:r>
          </a:p>
          <a:p>
            <a:r>
              <a:rPr lang="en-US" sz="2400" dirty="0"/>
              <a:t>Errors/Accidents (at work &amp; otherwise)</a:t>
            </a:r>
          </a:p>
          <a:p>
            <a:r>
              <a:rPr lang="en-US" sz="2400" dirty="0"/>
              <a:t>Job dissatisfaction</a:t>
            </a:r>
          </a:p>
          <a:p>
            <a:r>
              <a:rPr lang="en-US" sz="2400" dirty="0"/>
              <a:t>Blunted growth in medical knowledge and professional development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78DDEA8-17D4-4C0D-AF67-BE608EB28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WORKPLACE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E7D50CA-9185-42AD-8C72-F15F8F898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19" y="2410691"/>
            <a:ext cx="4994563" cy="3851563"/>
          </a:xfrm>
        </p:spPr>
        <p:txBody>
          <a:bodyPr>
            <a:noAutofit/>
          </a:bodyPr>
          <a:lstStyle/>
          <a:p>
            <a:r>
              <a:rPr lang="en-US" sz="2400" dirty="0"/>
              <a:t>Low patient satisfaction</a:t>
            </a:r>
          </a:p>
          <a:p>
            <a:r>
              <a:rPr lang="en-US" sz="2400" dirty="0"/>
              <a:t>Reduced quality of healthcare delivery/Poor clinical outcomes</a:t>
            </a:r>
          </a:p>
          <a:p>
            <a:r>
              <a:rPr lang="en-US" sz="2400" dirty="0"/>
              <a:t>Absenteeism and staff turnover</a:t>
            </a:r>
          </a:p>
          <a:p>
            <a:r>
              <a:rPr lang="en-US" sz="2400" dirty="0"/>
              <a:t>Reluctance to change/lack of flexibility</a:t>
            </a:r>
          </a:p>
          <a:p>
            <a:r>
              <a:rPr lang="en-US" sz="2400" dirty="0"/>
              <a:t>Lack of vision for the future</a:t>
            </a:r>
          </a:p>
          <a:p>
            <a:r>
              <a:rPr lang="en-US" sz="2400" dirty="0"/>
              <a:t>Conflicts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87DC4AE6-A2BE-438A-BA75-6A8D32EB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924" y="0"/>
            <a:ext cx="2602933" cy="1725858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BC18DF80-5351-492C-9522-247B268A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B840327A-9402-4A93-89F3-6733044B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0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9A3BCD-AF43-4FCF-A041-BADB909A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Organizational</a:t>
            </a:r>
            <a:r>
              <a:rPr lang="en-US" baseline="30000" dirty="0"/>
              <a:t>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DF2342-E40A-425D-B438-8D3D372F6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Training and Re-training</a:t>
            </a:r>
          </a:p>
          <a:p>
            <a:r>
              <a:rPr lang="en-US" sz="2800" dirty="0"/>
              <a:t>Human Resource management</a:t>
            </a:r>
          </a:p>
          <a:p>
            <a:r>
              <a:rPr lang="en-US" sz="2800" dirty="0"/>
              <a:t>Effective Communication</a:t>
            </a:r>
          </a:p>
          <a:p>
            <a:r>
              <a:rPr lang="en-US" sz="2800" dirty="0"/>
              <a:t>Infrastructures/Equipment</a:t>
            </a:r>
          </a:p>
          <a:p>
            <a:r>
              <a:rPr lang="en-US" sz="2800" dirty="0"/>
              <a:t>Design appropriate reward system</a:t>
            </a:r>
          </a:p>
          <a:p>
            <a:r>
              <a:rPr lang="en-US" sz="2800" dirty="0"/>
              <a:t>Humane policies/work culture</a:t>
            </a:r>
          </a:p>
          <a:p>
            <a:endParaRPr lang="en-US" sz="28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306390F-4D0B-47BB-8142-7D8B6C845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496" y="1845734"/>
            <a:ext cx="5702413" cy="3808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3C1F74-C1CB-4092-8574-56F00F7E70A6}"/>
              </a:ext>
            </a:extLst>
          </p:cNvPr>
          <p:cNvSpPr txBox="1"/>
          <p:nvPr/>
        </p:nvSpPr>
        <p:spPr>
          <a:xfrm>
            <a:off x="6369496" y="58149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Holistic Strategies: Me &amp; We Approach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xmlns="" id="{2D4CA950-1DAC-4B38-910D-E211A922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F094DE44-6FFE-4D78-BDA1-20AB0A84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7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F8282-92D9-4D44-B702-5C7110AE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Personal</a:t>
            </a:r>
            <a:r>
              <a:rPr lang="en-US" baseline="30000" dirty="0"/>
              <a:t>10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67C099-EA50-45A1-A019-CB0BE15A8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1845733"/>
            <a:ext cx="5403273" cy="447193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Seek peer support/consultation</a:t>
            </a:r>
          </a:p>
          <a:p>
            <a:r>
              <a:rPr lang="en-US" sz="2800" dirty="0"/>
              <a:t>Personal development</a:t>
            </a:r>
          </a:p>
          <a:p>
            <a:r>
              <a:rPr lang="en-US" sz="2800" dirty="0"/>
              <a:t>Build social support systems</a:t>
            </a:r>
          </a:p>
          <a:p>
            <a:r>
              <a:rPr lang="en-US" sz="2800" dirty="0"/>
              <a:t>Identification of personal/Organizational meaning</a:t>
            </a:r>
          </a:p>
          <a:p>
            <a:r>
              <a:rPr lang="en-US" sz="2800" dirty="0"/>
              <a:t>Reconnect to purpose—why did I choose this career?</a:t>
            </a:r>
          </a:p>
          <a:p>
            <a:r>
              <a:rPr lang="en-US" sz="2800" dirty="0"/>
              <a:t>Gratitude practices</a:t>
            </a:r>
          </a:p>
          <a:p>
            <a:r>
              <a:rPr lang="en-US" sz="2800" dirty="0"/>
              <a:t>Mindfulness/Meditation/Relaxation</a:t>
            </a:r>
          </a:p>
          <a:p>
            <a:endParaRPr lang="en-US" sz="2800" dirty="0"/>
          </a:p>
          <a:p>
            <a:endParaRPr lang="en-US" sz="2800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3D32F78-9F3A-4D2B-9298-0C739991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46369"/>
            <a:ext cx="5948404" cy="402272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A18597-7ACB-43CD-8609-8E1A5EE6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39759D-D609-4200-87BC-C2B03CFB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74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AC4FB-400B-4800-AD09-EC33FCB2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Unplug!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2EA1269-0EB0-4D01-8CDD-9841090C9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61245"/>
            <a:ext cx="5565604" cy="44148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A66B96-FCAF-4229-B5E4-EA8F8942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09" y="1773115"/>
            <a:ext cx="3648337" cy="450299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44FA40-B8C4-4C98-8E9A-54FC7811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A9AB72-8418-445B-87D2-DA3B6836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4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108FF4-830A-48CB-88A2-B91E5C25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9C2A4B-774D-4FC4-9D94-7485C4CB3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692938" cy="42779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Epidemiology</a:t>
            </a:r>
          </a:p>
          <a:p>
            <a:r>
              <a:rPr lang="en-US" sz="2800" dirty="0"/>
              <a:t>Features </a:t>
            </a:r>
          </a:p>
          <a:p>
            <a:r>
              <a:rPr lang="en-US" sz="2800" dirty="0"/>
              <a:t>Etiology</a:t>
            </a:r>
          </a:p>
          <a:p>
            <a:r>
              <a:rPr lang="en-US" sz="2800" dirty="0"/>
              <a:t>Consequences </a:t>
            </a:r>
          </a:p>
          <a:p>
            <a:r>
              <a:rPr lang="en-US" sz="2800" dirty="0"/>
              <a:t>Interventions</a:t>
            </a:r>
          </a:p>
          <a:p>
            <a:r>
              <a:rPr lang="en-US" sz="2800" dirty="0"/>
              <a:t>Conclusion</a:t>
            </a:r>
          </a:p>
          <a:p>
            <a:r>
              <a:rPr lang="en-US" sz="2800" dirty="0"/>
              <a:t>References</a:t>
            </a:r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2900F-DB1D-4857-899D-15C87ED6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7C47504-5886-4E4E-BFC4-274D80FC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30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D567F-8B3E-4BDE-8D60-02CB3B3F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Re-energizing activities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3F02C27-936F-430E-903B-C09B48810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425" y="1915536"/>
            <a:ext cx="5409871" cy="4022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7F8117-123C-481C-9707-5498C1A6B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1" y="1915535"/>
            <a:ext cx="5111894" cy="40227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62F4DC-5ED6-4DA1-B7AB-F4ADFD5B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715210-C2FF-4679-B5CF-A19F04B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5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1118A-A483-4544-ADA7-17A5B44B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D9E02-2E67-4A28-82A7-84BACD1AC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15203" cy="4194848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Burnout is an occupational phenomenon characterized by emotional exhaustion, depersonalization and reduced personal efficacy, resulting in significant impairment in functioning, workplace ineffectiveness and economic burden to the society.</a:t>
            </a:r>
          </a:p>
          <a:p>
            <a:r>
              <a:rPr lang="en-US" sz="2800" dirty="0"/>
              <a:t>It results from chronic mismatch of work demands and available resources.</a:t>
            </a:r>
          </a:p>
          <a:p>
            <a:r>
              <a:rPr lang="en-US" sz="2800" dirty="0"/>
              <a:t>It is the individual manifestation of a workplace systems/culture problem.</a:t>
            </a:r>
          </a:p>
          <a:p>
            <a:r>
              <a:rPr lang="en-US" sz="2800" dirty="0"/>
              <a:t>Hence, a systems/holistic approach is needed to create a humane work environment while individual workers also take personal responsibilities for their wellbeing.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26BB33-1FCC-4855-A5E0-7248F2C1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BFCFA2-23ED-4AD3-A87F-18421DC5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6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007D22-E579-4AF4-8221-D16CF680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551461-F057-410E-B739-A980158E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World Health Organization. Mental health [online] 2022 [2025 July 23]; [1 screen]. Available from:  </a:t>
            </a:r>
            <a:r>
              <a:rPr lang="en-US" sz="2400" dirty="0">
                <a:hlinkClick r:id="rId2"/>
              </a:rPr>
              <a:t>https://www.who.int/news-room/fact-sheets/detail/mental-health-strengthening-our-response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Dubale</a:t>
            </a:r>
            <a:r>
              <a:rPr lang="en-US" sz="2400" dirty="0"/>
              <a:t> BW., Friedman LE, </a:t>
            </a:r>
            <a:r>
              <a:rPr lang="en-US" sz="2400" dirty="0" err="1"/>
              <a:t>Chemali</a:t>
            </a:r>
            <a:r>
              <a:rPr lang="en-US" sz="2400" dirty="0"/>
              <a:t> Z. et al. Systematic review of burnout among healthcare providers in sub-Saharan Africa. BMC Public Health 2019; 19:1247.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World Health Organization. </a:t>
            </a:r>
            <a:r>
              <a:rPr lang="en-GB" altLang="en-GB" sz="2400" dirty="0">
                <a:ea typeface="宋体" panose="02010600030101010101" pitchFamily="2" charset="-122"/>
                <a:sym typeface="Arial" panose="020B0604020202020204" pitchFamily="34" charset="0"/>
              </a:rPr>
              <a:t>Clinical descriptions and diagnostic requirements for ICD-11 mental, behavioural and neurodevelopmental disorders. 2024.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Davis P. Beating Burnout at Work: Strategies for You &amp; Your Team. Davis </a:t>
            </a:r>
            <a:r>
              <a:rPr lang="en-US" sz="2400" dirty="0" err="1"/>
              <a:t>Laack</a:t>
            </a:r>
            <a:r>
              <a:rPr lang="en-US" sz="2400" dirty="0"/>
              <a:t> Stress &amp; Resilience Institute, LLC. 2022.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Igbinovia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IS. An audit on risk of burnout among residents in a federal neuropsychiatric hospital in South-South Nigeria. Federal Neuropsychiatric hospital Benin 2024.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GB" altLang="en-GB" sz="2400" dirty="0"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86CA01-86F6-435C-ADA3-66EC5FE9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3FC227-343C-40D3-8BE4-8336D585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75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31E7B-8543-4A30-9CE5-4F2EB436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C872B5-AAE8-4E0B-89B7-EF9A8094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AutoNum type="arabicPeriod" startAt="6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Maslach C, Jackson SE, Leiter MP. Maslach Burnout Inventory manual (3rd ed.), Consulting Psychologists Press 1996.</a:t>
            </a:r>
          </a:p>
          <a:p>
            <a:pPr marL="457200" indent="-457200">
              <a:buAutoNum type="arabicPeriod" startAt="6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Maslach C.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multidimentional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theory of burnout. [Online] 2015 [2025 July 23]; [1 screen]. Available at: </a:t>
            </a:r>
            <a:r>
              <a:rPr lang="en-US" sz="1800" b="0" i="0" u="none" strike="noStrike" baseline="0" dirty="0">
                <a:solidFill>
                  <a:srgbClr val="3874A2"/>
                </a:solidFill>
                <a:latin typeface="SourceSansPro-Regular"/>
              </a:rPr>
              <a:t>https://www.researchgate.net/publication/280939428</a:t>
            </a:r>
            <a:endParaRPr lang="en-US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r>
              <a:rPr lang="en-US" altLang="en-GB" sz="2000" dirty="0" err="1">
                <a:ea typeface="宋体" panose="02010600030101010101" pitchFamily="2" charset="-122"/>
                <a:sym typeface="Arial" panose="020B0604020202020204" pitchFamily="34" charset="0"/>
              </a:rPr>
              <a:t>Carayon</a:t>
            </a:r>
            <a:r>
              <a:rPr lang="en-US" altLang="en-GB" sz="2000" dirty="0">
                <a:ea typeface="宋体" panose="02010600030101010101" pitchFamily="2" charset="-122"/>
                <a:sym typeface="Arial" panose="020B0604020202020204" pitchFamily="34" charset="0"/>
              </a:rPr>
              <a:t> P, Cassel C, Belmont E. Taking Action Against Clinician Burnout :A Systems Approach to Professional Well-Being. National academy of medicine. 2019.</a:t>
            </a:r>
            <a:r>
              <a:rPr lang="en-GB" altLang="en-GB" sz="2000" dirty="0"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r>
              <a:rPr lang="en-US" sz="2000" dirty="0"/>
              <a:t>Shira Greenfield, LCPC Burn Out, Compassion Fatigue and Vicarious Traumatization: The Cost of Empathy. Shira Greenfield, LCPC </a:t>
            </a:r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r>
              <a:rPr lang="en-US" sz="2000" dirty="0"/>
              <a:t>West CP. Workforce Safety and Well-being Webinar Series(Session 2): Addressing Healthcare Workforce Burnout. National action alliance for patience and workforce safety. 2024.</a:t>
            </a:r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r>
              <a:rPr lang="en-US" sz="2000" dirty="0" err="1"/>
              <a:t>Ioanna</a:t>
            </a:r>
            <a:r>
              <a:rPr lang="en-US" sz="2000" dirty="0"/>
              <a:t> V. </a:t>
            </a:r>
            <a:r>
              <a:rPr lang="en-US" sz="2000" dirty="0" err="1"/>
              <a:t>Papathanasiou</a:t>
            </a:r>
            <a:r>
              <a:rPr lang="en-US" sz="2000" dirty="0"/>
              <a:t>. Work-related Mental Consequences: Implications of Burnout on Mental Health Status Among Health Care Providers. ACTA INFORM MED. 2015 FEB 23(1): 22-28</a:t>
            </a:r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endParaRPr lang="en-US" sz="2000" dirty="0"/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endParaRPr lang="en-US" sz="2000" dirty="0"/>
          </a:p>
          <a:p>
            <a:pPr marL="457200" indent="-457200">
              <a:buFont typeface="Calibri" panose="020F0502020204030204" pitchFamily="34" charset="0"/>
              <a:buAutoNum type="arabicPeriod" startAt="6"/>
            </a:pPr>
            <a:endParaRPr lang="en-GB" altLang="en-GB" sz="2000" dirty="0"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marL="457200" indent="-457200">
              <a:buAutoNum type="arabicPeriod" startAt="6"/>
            </a:pPr>
            <a:endParaRPr lang="en-US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AB3EC-030A-42B8-85C7-83E97C65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BE1EB7-F69C-4722-9D6E-9B2FB9C7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87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C62B7E0-EEDD-4305-841D-6303204655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04524" y="124554"/>
            <a:ext cx="8382951" cy="6193119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F7459E-2602-4360-AA3B-B430D062A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54FABD-A5C1-4F7F-B360-1C593AEA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E0DC6-676F-49F1-BB25-16B36659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Mental Health</a:t>
            </a:r>
            <a:r>
              <a:rPr lang="en-US" baseline="30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3EF2E5-BBC5-42AB-B4B8-6FFCE53DE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Mental health is a state of mental well-being that enables people to cope with the stresses of life, realize their abilities, learn well and work well, and contribute to their community.</a:t>
            </a:r>
          </a:p>
          <a:p>
            <a:pPr algn="l"/>
            <a:r>
              <a:rPr lang="en-US" sz="28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 It is an integral component of health and well-being that underpins our individual and collective abilities to make decisions, build relationships and shape the world we live in. </a:t>
            </a:r>
          </a:p>
          <a:p>
            <a:pPr algn="l"/>
            <a:r>
              <a:rPr lang="en-US" sz="28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Mental health is a basic human right. </a:t>
            </a:r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1B538D-6D22-4DE0-8E1F-7ADBA62E0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E77938-64AE-441E-8EE7-620514FC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6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1031F3-DE10-46B8-81C1-DDA23B6D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DAAC-8C39-477E-9533-67E00806A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Mental health is more than the absence of mental disorders. It exists on </a:t>
            </a:r>
            <a:r>
              <a:rPr lang="en-US" sz="2800" b="1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a complex continuum</a:t>
            </a:r>
          </a:p>
          <a:p>
            <a:r>
              <a:rPr lang="en-US" sz="2800" dirty="0"/>
              <a:t>Burnout is perhaps somewhere along this spectrum</a:t>
            </a:r>
          </a:p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 sz="2800" b="1" dirty="0" smtClean="0"/>
              <a:t>The </a:t>
            </a:r>
            <a:r>
              <a:rPr lang="en-US" sz="2800" b="1" dirty="0"/>
              <a:t>Mental Health Continuum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336083-5CFD-4FA0-B485-18F3B904B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4216439"/>
            <a:ext cx="9700953" cy="22433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AD8686-77B2-4267-B5FD-3FC12DDFF977}"/>
              </a:ext>
            </a:extLst>
          </p:cNvPr>
          <p:cNvSpPr/>
          <p:nvPr/>
        </p:nvSpPr>
        <p:spPr>
          <a:xfrm>
            <a:off x="888076" y="4741819"/>
            <a:ext cx="10119360" cy="1717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45E3B2-797E-4E77-8E67-82346160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9E0C712-89CF-46D5-94DE-AC0EABBF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7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B41FE7-9D3E-4311-A4E2-4F20DDA5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Burnout</a:t>
            </a:r>
            <a:r>
              <a:rPr lang="en-US" baseline="30000" dirty="0"/>
              <a:t>2,3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D62E1F-612A-4A97-91D3-A28697047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37" y="1845734"/>
            <a:ext cx="10986654" cy="444423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term “Burnout” was first introduced by </a:t>
            </a:r>
            <a:r>
              <a:rPr lang="en-US" sz="2800" dirty="0" err="1"/>
              <a:t>Freudenberger</a:t>
            </a:r>
            <a:r>
              <a:rPr lang="en-US" sz="2800" dirty="0"/>
              <a:t>, a clinical psychologist who used it to describe the physical and emotional Exhaustion he observed in employees of healthcare facilities.</a:t>
            </a:r>
          </a:p>
          <a:p>
            <a:r>
              <a:rPr lang="en-US" sz="2800" dirty="0"/>
              <a:t>Burnout is a syndrome of depersonalization, exhaustion, low personal accomplishment</a:t>
            </a:r>
          </a:p>
          <a:p>
            <a:r>
              <a:rPr lang="en-US" sz="2800" dirty="0"/>
              <a:t>Results from chronic imbalance between job demands and work resources</a:t>
            </a:r>
          </a:p>
          <a:p>
            <a:r>
              <a:rPr lang="en-US" sz="2800" dirty="0"/>
              <a:t>Causes decreased effectiveness at work and impaired personal and social functioning.</a:t>
            </a:r>
          </a:p>
          <a:p>
            <a:r>
              <a:rPr lang="en-US" sz="2800" dirty="0"/>
              <a:t>Not an individual mental health diagnosis, but included in ICD-11 as factors that affect health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7068A0-D18F-44D1-AC6C-1856D476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463" y="286602"/>
            <a:ext cx="1884217" cy="145075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D8B482F-D055-492F-9D91-740080DB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8BBA03-F46A-4C65-B6BC-ED9C05ED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7A2B6-08D4-44FE-B84B-378EABF7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Burnout: ICD-11</a:t>
            </a:r>
            <a:r>
              <a:rPr lang="en-US" baseline="30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A34470-CFFD-4BE7-8D34-E2C963787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45734"/>
            <a:ext cx="10861964" cy="440266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000" dirty="0"/>
              <a:t>Chapter 24: Factors influencing health status or contact with health services particularly relevant to mental health services</a:t>
            </a:r>
          </a:p>
          <a:p>
            <a:pPr lvl="1"/>
            <a:r>
              <a:rPr lang="en-US" sz="3000" dirty="0"/>
              <a:t>Problems associated with employment or unemployment</a:t>
            </a:r>
          </a:p>
          <a:p>
            <a:pPr lvl="2"/>
            <a:r>
              <a:rPr lang="en-US" sz="2600" b="1" dirty="0"/>
              <a:t>QD85</a:t>
            </a:r>
            <a:r>
              <a:rPr lang="en-US" sz="2600" dirty="0"/>
              <a:t> </a:t>
            </a:r>
            <a:r>
              <a:rPr lang="en-US" sz="2600" b="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“Burn-out is a syndrome conceptualized as resulting from chronic workplace stress that has not been successfully managed. It is characterized by three dimensions: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feelings of energy depletion or exhaustion;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increased mental distance from one’s job, or feelings of negativism or cynicism related to one's job; and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reduced professional efficacy.</a:t>
            </a:r>
          </a:p>
          <a:p>
            <a:pPr algn="l"/>
            <a:endParaRPr lang="en-US" sz="2600" b="0" i="0" dirty="0">
              <a:solidFill>
                <a:srgbClr val="3C4245"/>
              </a:solidFill>
              <a:effectLst/>
              <a:latin typeface="Noto Sans" panose="020B0502040204020203" pitchFamily="34" charset="0"/>
            </a:endParaRPr>
          </a:p>
          <a:p>
            <a:pPr algn="l"/>
            <a:r>
              <a:rPr lang="en-US" sz="3000" b="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Burn-out refers specifically to the occupational context and should not be applied to describe experiences in other areas of life.”</a:t>
            </a:r>
          </a:p>
          <a:p>
            <a:pPr lvl="2"/>
            <a:endParaRPr lang="en-US" sz="2000" dirty="0"/>
          </a:p>
          <a:p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54E3CF-5C86-4E95-BE13-F1997BA0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B210A3-5A6C-4EA4-A457-8B3D4051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3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67408-3A99-46FA-A7B2-11AFEA9A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32C800-9327-4077-AD92-F431098CC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845734"/>
            <a:ext cx="10903526" cy="440266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Prevalence among health workers in the U.S.A: Nurses &amp; Physicians 35-54%; Medical Students &amp; Residents 45-60%; Physician Assistants 61.8%; Medical Technicians 31.9%; Administrative Staff 36.1%; as compared to 13 - 27%  among the general working population.</a:t>
            </a:r>
            <a:r>
              <a:rPr lang="en-US" sz="2800" baseline="30000" dirty="0"/>
              <a:t>4</a:t>
            </a:r>
          </a:p>
          <a:p>
            <a:r>
              <a:rPr lang="en-US" sz="2800" dirty="0"/>
              <a:t>A systematic review of health worker burnout in sub-Saharan Africa also revealed high prevalence with variabilities across countries, hospitals, and in different domains/dimensions of burnout.</a:t>
            </a:r>
            <a:r>
              <a:rPr lang="en-US" sz="2800" baseline="30000" dirty="0"/>
              <a:t>2</a:t>
            </a:r>
          </a:p>
          <a:p>
            <a:r>
              <a:rPr lang="en-US" sz="2800" dirty="0"/>
              <a:t>A survey carried out among residents in FNPH Benin (</a:t>
            </a:r>
            <a:r>
              <a:rPr lang="en-US" sz="2800" dirty="0" err="1"/>
              <a:t>Igbinovia</a:t>
            </a:r>
            <a:r>
              <a:rPr lang="en-US" sz="2800" dirty="0"/>
              <a:t>, 2024) showed high scores on Emotional Exhaustion but low scores in Depersonalization and Personal achievement domains.</a:t>
            </a:r>
            <a:r>
              <a:rPr lang="en-US" sz="2800" baseline="30000" dirty="0"/>
              <a:t>5</a:t>
            </a:r>
          </a:p>
          <a:p>
            <a:r>
              <a:rPr lang="en-US" sz="2800" dirty="0"/>
              <a:t>Estimated global economic costs: &gt;$4.6B dollars/year</a:t>
            </a:r>
            <a:r>
              <a:rPr lang="en-US" sz="2800" baseline="30000" dirty="0"/>
              <a:t>4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A56EBC-3859-4C00-ADF3-9533C2E1A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B80E17-4AF7-4971-AD53-096E0320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7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242FF-C527-4B57-B344-F96231E2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98975" cy="1450757"/>
          </a:xfrm>
        </p:spPr>
        <p:txBody>
          <a:bodyPr>
            <a:noAutofit/>
          </a:bodyPr>
          <a:lstStyle/>
          <a:p>
            <a:r>
              <a:rPr lang="en-US" sz="4000" dirty="0"/>
              <a:t>FEATURES: </a:t>
            </a:r>
            <a:br>
              <a:rPr lang="en-US" sz="4000" dirty="0"/>
            </a:br>
            <a:r>
              <a:rPr lang="en-US" sz="4000" dirty="0"/>
              <a:t>Christiana Maslach’s multidimensional theory</a:t>
            </a:r>
            <a:r>
              <a:rPr lang="en-US" sz="4000" baseline="30000" dirty="0"/>
              <a:t>6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DFF84C-5D97-4676-8562-D76B6C146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315" y="1845733"/>
            <a:ext cx="10498975" cy="433339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A: </a:t>
            </a:r>
            <a:r>
              <a:rPr lang="en-US" sz="2800" b="1" dirty="0"/>
              <a:t>Emotional Exhaustion </a:t>
            </a:r>
            <a:r>
              <a:rPr lang="en-US" sz="2800" dirty="0"/>
              <a:t>(or depressive anxiety syndrome): chronic fatigue, trouble sleeping, physical problems. Unlike depression, the problems disappear outside work. </a:t>
            </a:r>
          </a:p>
          <a:p>
            <a:r>
              <a:rPr lang="en-US" sz="2800" dirty="0"/>
              <a:t>B: Depersonalization (or loss of empathy): “dehumanization” in interpersonal relations, detachment, social withdrawal, cynicism with negative attitudes to patients or colleagues, feeling of guilt.</a:t>
            </a:r>
          </a:p>
          <a:p>
            <a:r>
              <a:rPr lang="en-US" sz="2800" dirty="0"/>
              <a:t>C: Personal Achievement: Negative self-appraisal, helplessness, lack of progress, self-doubt. This aspect is a consequence of the first two</a:t>
            </a:r>
          </a:p>
          <a:p>
            <a:endParaRPr lang="en-US" sz="2800" dirty="0"/>
          </a:p>
          <a:p>
            <a:r>
              <a:rPr lang="en-US" sz="2800" dirty="0"/>
              <a:t>The Maslach Burnout Inventory (MBI): A high score in the first two sections and a low score in the last section may indicate burnout.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238690-F48F-45B9-BA6A-822F5ED1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EE3777-6644-4215-8841-2C13AECA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2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F6014-B53A-4721-8C70-B7700B453C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698" y="526365"/>
            <a:ext cx="10058400" cy="1450975"/>
          </a:xfrm>
        </p:spPr>
        <p:txBody>
          <a:bodyPr>
            <a:normAutofit/>
          </a:bodyPr>
          <a:lstStyle/>
          <a:p>
            <a:r>
              <a:rPr lang="en-US" sz="3200" b="1" dirty="0"/>
              <a:t>Emotional </a:t>
            </a:r>
            <a:br>
              <a:rPr lang="en-US" sz="3200" b="1" dirty="0"/>
            </a:br>
            <a:r>
              <a:rPr lang="en-US" sz="3200" b="1" dirty="0"/>
              <a:t>Exhaustion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E58F9FB-1937-470E-AF07-9519F7707C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63373" y="304800"/>
            <a:ext cx="10369772" cy="6026835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ADFA5AD-4310-4C0B-B699-6935DD6C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F9E0E8-67FE-4C32-BDF2-1AEA46FC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3454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493</TotalTime>
  <Words>1139</Words>
  <Application>Microsoft Office PowerPoint</Application>
  <PresentationFormat>Custom</PresentationFormat>
  <Paragraphs>162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Retrospect</vt:lpstr>
      <vt:lpstr>BURNOUT AND MENTAL HEALTH OF HEALTH WORKERS</vt:lpstr>
      <vt:lpstr>OUTLINE</vt:lpstr>
      <vt:lpstr>INTRODUCTION: Mental Health1</vt:lpstr>
      <vt:lpstr>INTRODUCTION</vt:lpstr>
      <vt:lpstr>INTRODUCTION: Burnout2,3</vt:lpstr>
      <vt:lpstr>Burnout: ICD-113</vt:lpstr>
      <vt:lpstr>EPIDEMIOLOGY</vt:lpstr>
      <vt:lpstr>FEATURES:  Christiana Maslach’s multidimensional theory6</vt:lpstr>
      <vt:lpstr>Emotional  Exhaustion</vt:lpstr>
      <vt:lpstr>Depersonalization</vt:lpstr>
      <vt:lpstr>Personal  Achievement</vt:lpstr>
      <vt:lpstr>AETIOLOGY: 6 Core Drivers of Burnout at Work7 </vt:lpstr>
      <vt:lpstr>PowerPoint Presentation</vt:lpstr>
      <vt:lpstr>PowerPoint Presentation</vt:lpstr>
      <vt:lpstr>PowerPoint Presentation</vt:lpstr>
      <vt:lpstr>CONSEQUENCIES8-11</vt:lpstr>
      <vt:lpstr>INTERVENTIONS: Organizational8</vt:lpstr>
      <vt:lpstr>INTERVENTIONS: Personal10</vt:lpstr>
      <vt:lpstr>Unplug!</vt:lpstr>
      <vt:lpstr>Re-energizing activities</vt:lpstr>
      <vt:lpstr>CONCLUSION</vt:lpstr>
      <vt:lpstr>REFERENCES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BURNOUT AND MENTAL HEALTH OF HEALTH WORKERS</dc:title>
  <dc:creator>USER</dc:creator>
  <cp:lastModifiedBy>TEGA</cp:lastModifiedBy>
  <cp:revision>59</cp:revision>
  <dcterms:created xsi:type="dcterms:W3CDTF">2025-07-22T14:29:42Z</dcterms:created>
  <dcterms:modified xsi:type="dcterms:W3CDTF">2025-07-24T08:37:07Z</dcterms:modified>
</cp:coreProperties>
</file>