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ink/ink1.xml" ContentType="application/inkml+xml"/>
  <Override PartName="/ppt/ink/ink2.xml" ContentType="application/inkml+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3"/>
  </p:notesMasterIdLst>
  <p:sldIdLst>
    <p:sldId id="256" r:id="rId2"/>
    <p:sldId id="257" r:id="rId3"/>
    <p:sldId id="258" r:id="rId4"/>
    <p:sldId id="259" r:id="rId5"/>
    <p:sldId id="301" r:id="rId6"/>
    <p:sldId id="260" r:id="rId7"/>
    <p:sldId id="261" r:id="rId8"/>
    <p:sldId id="262" r:id="rId9"/>
    <p:sldId id="263" r:id="rId10"/>
    <p:sldId id="307" r:id="rId11"/>
    <p:sldId id="288" r:id="rId12"/>
    <p:sldId id="289" r:id="rId13"/>
    <p:sldId id="264" r:id="rId14"/>
    <p:sldId id="302" r:id="rId15"/>
    <p:sldId id="265" r:id="rId16"/>
    <p:sldId id="266" r:id="rId17"/>
    <p:sldId id="290" r:id="rId18"/>
    <p:sldId id="298" r:id="rId19"/>
    <p:sldId id="268" r:id="rId20"/>
    <p:sldId id="269" r:id="rId21"/>
    <p:sldId id="270" r:id="rId22"/>
    <p:sldId id="303" r:id="rId23"/>
    <p:sldId id="304" r:id="rId24"/>
    <p:sldId id="273" r:id="rId25"/>
    <p:sldId id="306" r:id="rId26"/>
    <p:sldId id="274" r:id="rId27"/>
    <p:sldId id="275" r:id="rId28"/>
    <p:sldId id="305" r:id="rId29"/>
    <p:sldId id="277" r:id="rId30"/>
    <p:sldId id="300" r:id="rId31"/>
    <p:sldId id="279" r:id="rId32"/>
    <p:sldId id="281" r:id="rId33"/>
    <p:sldId id="283" r:id="rId34"/>
    <p:sldId id="293" r:id="rId35"/>
    <p:sldId id="286" r:id="rId36"/>
    <p:sldId id="308" r:id="rId37"/>
    <p:sldId id="309" r:id="rId38"/>
    <p:sldId id="287" r:id="rId39"/>
    <p:sldId id="295" r:id="rId40"/>
    <p:sldId id="296" r:id="rId41"/>
    <p:sldId id="29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1"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microsoft.com/office/2011/relationships/chartColorStyle" Target="colors6.xml"/><Relationship Id="rId2" Type="http://schemas.microsoft.com/office/2011/relationships/chartStyle" Target="style6.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7519491770142"/>
          <c:y val="0.175672148264161"/>
          <c:w val="0.35206468380017297"/>
          <c:h val="0.79561472200469896"/>
        </c:manualLayout>
      </c:layout>
      <c:pieChart>
        <c:varyColors val="1"/>
        <c:ser>
          <c:idx val="0"/>
          <c:order val="0"/>
          <c:tx>
            <c:strRef>
              <c:f>Sheet1!$B$1</c:f>
              <c:strCache>
                <c:ptCount val="1"/>
                <c:pt idx="0">
                  <c:v>Sales</c:v>
                </c:pt>
              </c:strCache>
            </c:strRef>
          </c:tx>
          <c:dPt>
            <c:idx val="0"/>
            <c:bubble3D val="0"/>
            <c:spPr>
              <a:solidFill>
                <a:schemeClr val="accent1"/>
              </a:solidFill>
              <a:ln>
                <a:solidFill>
                  <a:schemeClr val="bg1"/>
                </a:solidFill>
              </a:ln>
              <a:effectLst/>
            </c:spPr>
          </c:dPt>
          <c:dPt>
            <c:idx val="1"/>
            <c:bubble3D val="0"/>
            <c:spPr>
              <a:solidFill>
                <a:schemeClr val="accent2"/>
              </a:solidFill>
              <a:ln>
                <a:solidFill>
                  <a:schemeClr val="bg1"/>
                </a:solidFill>
              </a:ln>
              <a:effectLst/>
            </c:spPr>
          </c:dPt>
          <c:cat>
            <c:strRef>
              <c:f>Sheet1!$A$2:$A$3</c:f>
              <c:strCache>
                <c:ptCount val="2"/>
                <c:pt idx="0">
                  <c:v>yes</c:v>
                </c:pt>
                <c:pt idx="1">
                  <c:v>no</c:v>
                </c:pt>
              </c:strCache>
            </c:strRef>
          </c:cat>
          <c:val>
            <c:numRef>
              <c:f>Sheet1!$B$2:$B$3</c:f>
              <c:numCache>
                <c:formatCode>General</c:formatCode>
                <c:ptCount val="2"/>
                <c:pt idx="0">
                  <c:v>20</c:v>
                </c:pt>
                <c:pt idx="1">
                  <c:v>1</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t"/>
      <c:legendEntry>
        <c:idx val="0"/>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1"/>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ayout>
        <c:manualLayout>
          <c:xMode val="edge"/>
          <c:yMode val="edge"/>
          <c:x val="0.33797285590528398"/>
          <c:y val="1.61837640302793E-2"/>
          <c:w val="0.30499566849552401"/>
          <c:h val="0.16301226833724899"/>
        </c:manualLayout>
      </c:layout>
      <c:overlay val="0"/>
      <c:spPr>
        <a:noFill/>
        <a:ln>
          <a:noFill/>
        </a:ln>
        <a:effectLst/>
      </c:spPr>
      <c:txPr>
        <a:bodyPr rot="0" spcFirstLastPara="0" vertOverflow="ellipsis" vert="horz" wrap="square" anchor="ctr" anchorCtr="1"/>
        <a:lstStyle/>
        <a:p>
          <a:pPr>
            <a:defRPr lang="en-US"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61efc8f3-dcbc-42b2-8611-957de7799cfe}"/>
      </c:ext>
    </c:extLst>
  </c:chart>
  <c:spPr>
    <a:noFill/>
    <a:ln>
      <a:noFill/>
    </a:ln>
    <a:effectLst/>
  </c:spPr>
  <c:txPr>
    <a:bodyPr/>
    <a:lstStyle/>
    <a:p>
      <a:pPr>
        <a:defRPr lang="en-US"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solidFill>
                  <a:schemeClr val="bg1"/>
                </a:solidFill>
              </a:ln>
              <a:effectLst/>
            </c:spPr>
          </c:dPt>
          <c:dPt>
            <c:idx val="1"/>
            <c:bubble3D val="0"/>
            <c:spPr>
              <a:solidFill>
                <a:schemeClr val="accent2"/>
              </a:solidFill>
              <a:ln>
                <a:solidFill>
                  <a:schemeClr val="bg1"/>
                </a:solidFill>
              </a:ln>
              <a:effectLst/>
            </c:spPr>
          </c:dPt>
          <c:cat>
            <c:strRef>
              <c:f>Sheet1!$A$2:$A$3</c:f>
              <c:strCache>
                <c:ptCount val="2"/>
                <c:pt idx="0">
                  <c:v>yes</c:v>
                </c:pt>
                <c:pt idx="1">
                  <c:v>no</c:v>
                </c:pt>
              </c:strCache>
            </c:strRef>
          </c:cat>
          <c:val>
            <c:numRef>
              <c:f>Sheet1!$B$2:$B$3</c:f>
              <c:numCache>
                <c:formatCode>General</c:formatCode>
                <c:ptCount val="2"/>
                <c:pt idx="0">
                  <c:v>16</c:v>
                </c:pt>
                <c:pt idx="1">
                  <c:v>5</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t"/>
      <c:legendEntry>
        <c:idx val="0"/>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1"/>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overlay val="0"/>
      <c:spPr>
        <a:noFill/>
        <a:ln>
          <a:noFill/>
        </a:ln>
        <a:effectLst/>
      </c:spPr>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
    <c:plotVisOnly val="1"/>
    <c:dispBlanksAs val="gap"/>
    <c:showDLblsOverMax val="0"/>
    <c:extLst>
      <c:ext uri="{0b15fc19-7d7d-44ad-8c2d-2c3a37ce22c3}">
        <chartProps xmlns="https://web.wps.cn/et/2018/main" chartId="{d9d898a6-3c12-472b-b096-681044a21b34}"/>
      </c:ext>
    </c:extLst>
  </c:chart>
  <c:spPr>
    <a:noFill/>
    <a:ln>
      <a:noFill/>
    </a:ln>
    <a:effectLst/>
  </c:spPr>
  <c:txPr>
    <a:bodyPr/>
    <a:lstStyle/>
    <a:p>
      <a:pPr>
        <a:defRPr lang="en-US"/>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solidFill>
                  <a:schemeClr val="bg1"/>
                </a:solidFill>
              </a:ln>
              <a:effectLst/>
            </c:spPr>
          </c:dPt>
          <c:dPt>
            <c:idx val="1"/>
            <c:bubble3D val="0"/>
            <c:spPr>
              <a:solidFill>
                <a:schemeClr val="accent2"/>
              </a:solidFill>
              <a:ln>
                <a:solidFill>
                  <a:schemeClr val="bg1"/>
                </a:solidFill>
              </a:ln>
              <a:effectLst/>
            </c:spPr>
          </c:dPt>
          <c:cat>
            <c:strRef>
              <c:f>Sheet1!$A$2:$A$3</c:f>
              <c:strCache>
                <c:ptCount val="2"/>
                <c:pt idx="0">
                  <c:v>yes</c:v>
                </c:pt>
                <c:pt idx="1">
                  <c:v>no</c:v>
                </c:pt>
              </c:strCache>
            </c:strRef>
          </c:cat>
          <c:val>
            <c:numRef>
              <c:f>Sheet1!$B$2:$B$3</c:f>
              <c:numCache>
                <c:formatCode>General</c:formatCode>
                <c:ptCount val="2"/>
                <c:pt idx="0">
                  <c:v>18</c:v>
                </c:pt>
                <c:pt idx="1">
                  <c:v>3</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t"/>
      <c:legendEntry>
        <c:idx val="0"/>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1"/>
        <c:txPr>
          <a:bodyPr rot="0" spcFirstLastPara="0" vertOverflow="ellipsis" vert="horz" wrap="square" anchor="ctr" anchorCtr="1"/>
          <a:lstStyle/>
          <a:p>
            <a:pPr>
              <a:defRPr lang="en-US" sz="20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ayout>
        <c:manualLayout>
          <c:xMode val="edge"/>
          <c:yMode val="edge"/>
          <c:x val="0.39283857926653198"/>
          <c:y val="6.6216604424016098E-2"/>
          <c:w val="0.21351429396477001"/>
          <c:h val="0.11376041367423199"/>
        </c:manualLayout>
      </c:layout>
      <c:overlay val="0"/>
      <c:spPr>
        <a:noFill/>
        <a:ln>
          <a:noFill/>
        </a:ln>
        <a:effectLst/>
      </c:spPr>
      <c:txPr>
        <a:bodyPr rot="0" spcFirstLastPara="0"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10cf051b-7554-415b-9c71-50b76370bcf2}"/>
      </c:ext>
    </c:extLst>
  </c:chart>
  <c:spPr>
    <a:noFill/>
    <a:ln>
      <a:noFill/>
    </a:ln>
    <a:effectLst/>
  </c:spPr>
  <c:txPr>
    <a:bodyPr/>
    <a:lstStyle/>
    <a:p>
      <a:pPr>
        <a:defRPr lang="en-US"/>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0" vertOverflow="ellipsis" vert="horz" wrap="square" anchor="ctr" anchorCtr="1"/>
        <a:lstStyle/>
        <a:p>
          <a:pPr>
            <a:defRPr lang="en-US" sz="1400" b="1" i="0" u="none" strike="noStrike" kern="1200" baseline="0">
              <a:solidFill>
                <a:schemeClr val="tx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a:solidFill>
                  <a:schemeClr val="bg1"/>
                </a:solidFill>
              </a:ln>
              <a:effectLst/>
            </c:spPr>
          </c:dPt>
          <c:dPt>
            <c:idx val="1"/>
            <c:bubble3D val="0"/>
            <c:spPr>
              <a:solidFill>
                <a:schemeClr val="accent2"/>
              </a:solidFill>
              <a:ln>
                <a:solidFill>
                  <a:schemeClr val="bg1"/>
                </a:solidFill>
              </a:ln>
              <a:effectLst/>
            </c:spPr>
          </c:dPt>
          <c:dPt>
            <c:idx val="2"/>
            <c:bubble3D val="0"/>
            <c:spPr>
              <a:solidFill>
                <a:schemeClr val="accent3"/>
              </a:solidFill>
              <a:ln>
                <a:solidFill>
                  <a:schemeClr val="bg1"/>
                </a:solidFill>
              </a:ln>
              <a:effectLst/>
            </c:spPr>
          </c:dPt>
          <c:cat>
            <c:strRef>
              <c:f>Sheet1!$A$2:$A$4</c:f>
              <c:strCache>
                <c:ptCount val="3"/>
                <c:pt idx="0">
                  <c:v>NLO</c:v>
                </c:pt>
                <c:pt idx="1">
                  <c:v>LO</c:v>
                </c:pt>
                <c:pt idx="2">
                  <c:v>NP</c:v>
                </c:pt>
              </c:strCache>
            </c:strRef>
          </c:cat>
          <c:val>
            <c:numRef>
              <c:f>Sheet1!$B$2:$B$4</c:f>
              <c:numCache>
                <c:formatCode>General</c:formatCode>
                <c:ptCount val="3"/>
                <c:pt idx="0">
                  <c:v>14</c:v>
                </c:pt>
                <c:pt idx="1">
                  <c:v>4</c:v>
                </c:pt>
                <c:pt idx="2">
                  <c:v>3</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t"/>
      <c:legendEntry>
        <c:idx val="0"/>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1"/>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2"/>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overlay val="0"/>
      <c:spPr>
        <a:noFill/>
        <a:ln>
          <a:noFill/>
        </a:ln>
        <a:effectLst/>
      </c:spPr>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
    <c:plotVisOnly val="1"/>
    <c:dispBlanksAs val="gap"/>
    <c:showDLblsOverMax val="0"/>
    <c:extLst>
      <c:ext uri="{0b15fc19-7d7d-44ad-8c2d-2c3a37ce22c3}">
        <chartProps xmlns="https://web.wps.cn/et/2018/main" chartId="{50b11b40-7983-4a9a-922b-efd7be199301}"/>
      </c:ext>
    </c:extLst>
  </c:chart>
  <c:spPr>
    <a:noFill/>
    <a:ln>
      <a:noFill/>
    </a:ln>
    <a:effectLst/>
  </c:spPr>
  <c:txPr>
    <a:bodyPr/>
    <a:lstStyle/>
    <a:p>
      <a:pPr>
        <a:defRPr lang="en-US"/>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0" vertOverflow="ellipsis" vert="horz" wrap="square" anchor="ctr" anchorCtr="1"/>
        <a:lstStyle/>
        <a:p>
          <a:pPr>
            <a:defRPr lang="en-US" sz="1400" b="1" i="0" u="none" strike="noStrike" kern="1200" baseline="0">
              <a:solidFill>
                <a:schemeClr val="tx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a:solidFill>
                  <a:schemeClr val="bg1"/>
                </a:solidFill>
              </a:ln>
              <a:effectLst/>
            </c:spPr>
          </c:dPt>
          <c:dPt>
            <c:idx val="1"/>
            <c:bubble3D val="0"/>
            <c:spPr>
              <a:solidFill>
                <a:schemeClr val="accent2"/>
              </a:solidFill>
              <a:ln>
                <a:solidFill>
                  <a:schemeClr val="bg1"/>
                </a:solidFill>
              </a:ln>
              <a:effectLst/>
            </c:spPr>
          </c:dPt>
          <c:cat>
            <c:strRef>
              <c:f>Sheet1!$A$2:$A$3</c:f>
              <c:strCache>
                <c:ptCount val="2"/>
                <c:pt idx="0">
                  <c:v>yes</c:v>
                </c:pt>
                <c:pt idx="1">
                  <c:v>no</c:v>
                </c:pt>
              </c:strCache>
            </c:strRef>
          </c:cat>
          <c:val>
            <c:numRef>
              <c:f>Sheet1!$B$2:$B$3</c:f>
              <c:numCache>
                <c:formatCode>0%</c:formatCode>
                <c:ptCount val="2"/>
                <c:pt idx="0">
                  <c:v>0</c:v>
                </c:pt>
                <c:pt idx="1">
                  <c:v>1</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t"/>
      <c:legendEntry>
        <c:idx val="0"/>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1"/>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overlay val="0"/>
      <c:spPr>
        <a:noFill/>
        <a:ln>
          <a:noFill/>
        </a:ln>
        <a:effectLst/>
      </c:spPr>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
    <c:plotVisOnly val="1"/>
    <c:dispBlanksAs val="gap"/>
    <c:showDLblsOverMax val="0"/>
    <c:extLst>
      <c:ext uri="{0b15fc19-7d7d-44ad-8c2d-2c3a37ce22c3}">
        <chartProps xmlns="https://web.wps.cn/et/2018/main" chartId="{9c1c1139-2638-4f6a-8762-68b114822ba7}"/>
      </c:ext>
    </c:extLst>
  </c:chart>
  <c:spPr>
    <a:noFill/>
    <a:ln>
      <a:noFill/>
    </a:ln>
    <a:effectLst/>
  </c:spPr>
  <c:txPr>
    <a:bodyPr/>
    <a:lstStyle/>
    <a:p>
      <a:pPr>
        <a:defRPr lang="en-US"/>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
    <c:plotVisOnly val="1"/>
    <c:dispBlanksAs val="gap"/>
    <c:showDLblsOverMax val="0"/>
    <c:extLst>
      <c:ext uri="{0b15fc19-7d7d-44ad-8c2d-2c3a37ce22c3}">
        <chartProps xmlns="https://web.wps.cn/et/2018/main" chartId="{1faee117-f59f-4b11-a96d-0803b8334edc}"/>
      </c:ext>
    </c:extLst>
  </c:chart>
  <c:spPr>
    <a:noFill/>
    <a:ln>
      <a:noFill/>
    </a:ln>
    <a:effectLst/>
  </c:spPr>
  <c:txPr>
    <a:bodyPr/>
    <a:lstStyle/>
    <a:p>
      <a:pPr>
        <a:defRPr lang="en-US"/>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0" vertOverflow="ellipsis" vert="horz" wrap="square" anchor="ctr" anchorCtr="1"/>
        <a:lstStyle/>
        <a:p>
          <a:pPr>
            <a:defRPr lang="en-US" sz="1400" b="1" i="0" u="none" strike="noStrike" kern="1200" baseline="0">
              <a:solidFill>
                <a:schemeClr val="tx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a:solidFill>
                  <a:schemeClr val="bg1"/>
                </a:solidFill>
              </a:ln>
              <a:effectLst/>
            </c:spPr>
          </c:dPt>
          <c:dPt>
            <c:idx val="1"/>
            <c:bubble3D val="0"/>
            <c:spPr>
              <a:solidFill>
                <a:schemeClr val="accent2"/>
              </a:solidFill>
              <a:ln>
                <a:solidFill>
                  <a:schemeClr val="bg1"/>
                </a:solidFill>
              </a:ln>
              <a:effectLst/>
            </c:spPr>
          </c:dPt>
          <c:cat>
            <c:strRef>
              <c:f>Sheet1!$A$2:$A$3</c:f>
              <c:strCache>
                <c:ptCount val="2"/>
                <c:pt idx="0">
                  <c:v>yes</c:v>
                </c:pt>
                <c:pt idx="1">
                  <c:v>no</c:v>
                </c:pt>
              </c:strCache>
            </c:strRef>
          </c:cat>
          <c:val>
            <c:numRef>
              <c:f>Sheet1!$B$2:$B$3</c:f>
              <c:numCache>
                <c:formatCode>0%</c:formatCode>
                <c:ptCount val="2"/>
                <c:pt idx="0">
                  <c:v>0</c:v>
                </c:pt>
                <c:pt idx="1">
                  <c:v>1</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t"/>
      <c:legendEntry>
        <c:idx val="0"/>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legendEntry>
        <c:idx val="1"/>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Entry>
      <c:overlay val="0"/>
      <c:spPr>
        <a:noFill/>
        <a:ln>
          <a:noFill/>
        </a:ln>
        <a:effectLst/>
      </c:spPr>
      <c:txPr>
        <a:bodyPr rot="0" spcFirstLastPara="0" vertOverflow="ellipsis" vert="horz" wrap="square" anchor="ctr" anchorCtr="1"/>
        <a:lstStyle/>
        <a:p>
          <a:pPr>
            <a:defRPr lang="en-US" sz="2400" b="0" i="0" u="none" strike="noStrike" kern="1200" cap="none" spc="0" normalizeH="0" baseline="0">
              <a:solidFill>
                <a:schemeClr val="tx1">
                  <a:lumMod val="65000"/>
                  <a:lumOff val="35000"/>
                </a:schemeClr>
              </a:solidFill>
              <a:uFill>
                <a:solidFill>
                  <a:schemeClr val="tx1">
                    <a:lumMod val="65000"/>
                    <a:lumOff val="35000"/>
                  </a:schemeClr>
                </a:solidFill>
              </a:uFill>
              <a:latin typeface="+mn-lt"/>
              <a:ea typeface="+mn-ea"/>
              <a:cs typeface="+mn-cs"/>
            </a:defRPr>
          </a:pPr>
          <a:endParaRPr lang="en-US"/>
        </a:p>
      </c:txPr>
    </c:legend>
    <c:plotVisOnly val="1"/>
    <c:dispBlanksAs val="gap"/>
    <c:showDLblsOverMax val="0"/>
    <c:extLst>
      <c:ext uri="{0b15fc19-7d7d-44ad-8c2d-2c3a37ce22c3}">
        <chartProps xmlns="https://web.wps.cn/et/2018/main" chartId="{9c1c1139-2638-4f6a-8762-68b114822ba7}"/>
      </c:ext>
    </c:extLst>
  </c:chart>
  <c:spPr>
    <a:noFill/>
    <a:ln>
      <a:noFill/>
    </a:ln>
    <a:effectLst/>
  </c:spPr>
  <c:txPr>
    <a:bodyPr/>
    <a:lstStyle/>
    <a:p>
      <a:pPr>
        <a:defRPr lang="en-US"/>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1008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solidFill>
          <a:schemeClr val="bg1"/>
        </a:solidFill>
      </a:ln>
      <a:effectLst/>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ink/ink1.xml><?xml version="1.0" encoding="utf-8"?>
<inkml:ink xmlns:inkml="http://www.w3.org/2003/InkML">
  <inkml:definitions>
    <inkml:context xml:id="ctx0">
      <inkml:inkSource xml:id="inkSrc0">
        <inkml:traceFormat>
          <inkml:channel name="X" type="integer" units="cm"/>
          <inkml:channel name="Y" type="integer" units="cm"/>
          <inkml:channel name="F" type="integer" max="1023" units="dev"/>
        </inkml:traceFormat>
        <inkml:channelProperties>
          <inkml:channelProperty channel="X" name="resolution" value="28.34646" units="1/cm"/>
          <inkml:channelProperty channel="Y" name="resolution" value="28.34646" units="1/cm"/>
          <inkml:channelProperty channel="F" name="resolution" value="0" units="1/dev"/>
        </inkml:channelProperties>
      </inkml:inkSource>
      <inkml:timestamp xml:id="ts0" timeString="2025-07-22T02:39:19"/>
    </inkml:context>
    <inkml:brush xml:id="br0">
      <inkml:brushProperty name="width" value="0.05292" units="cm"/>
      <inkml:brushProperty name="height" value="0.05292" units="cm"/>
      <inkml:brushProperty name="color" value="#FFFFFF"/>
    </inkml:brush>
  </inkml:definitions>
  <inkml:trace contextRef="#ctx0" brushRef="#br0">7212 9468 767,'6'3'0,"0"0"0,-1 0 0,1 0 0,-1-1 0,0 1 0,1 0 0,-1 0 0,1-1-5,1-1-5,3-1 13,-3 0-1,0 0-1,0 0-2,-1 0-1,0 0 1,6 0 0,-1 0-1,-5 0 2,1 0 1,-1 0-1,1 0 1,4 0 0,-1 1-2,0 0 0,1 2-1,0 2 1,-6-3 0,1 1 0,0 0 1,0 0-1,-1 1 0,0 0 0,0 0 2,0 0 0,0 0 0,-1 0 0,1 0 0,-1 1-1,0-1 0,0 0 1,3 1-1,0-2 0,0 0 1,1 0 0,-2-2 0,1 1 0,3-1-4,-2 0 1,0 1 0,-1 2 4,1 3-1,-2 4 1,-4-5-1,2 4-1,-1-4 0,1-1 1,3-5-1,-1 0 1,-12-1-1,0 1 0,-1 0-1,0 0 1,-1 0 0,-2-2 0,2-1-1,-3-1-1,-1-1 1,-2-2-1,-2 1 0,-2 0-2,-2 1 0,-1-2 4,1 0 0,2 1-5,2-1 4,1 1 5,2-1-5,-3 0 1,0 2 3,1 0 2,3 2-1,2 0-5,2 2-1,-1-1-1,7 8 3,2 0 0,0 0 1,0 0-1,0 3 4,0-1 0,5-1 1,2-1-5,3 3-1,2 3-2,2 0 0,1-2-1,3 1 1,0 0-4,7 1 11,1 0-8,-1-2-4,-2 0 6,-1-1 2,-4 0-1,0-2-3,-2-1 8,0-1 2,-1-1 4,-1-1-6,-1-1-7,0-1 1,-1 0 6,0-1-1,-1 0-1,-2 0-1,-1 0-1,0 0-2,-1-1 0,1 1 0,-1 0 2,0 0 1,1 0-1,0 0 1,-1-1-1,0 1 1,0 0-1,4 0 2,-1 3 1,-4-1-2,0 2-1,1-1 1,-2 1-1,1-1 0,5 1 0,-2-1 3,-3-2-6,-13-2 7,1 1-1,-1 0 0,0 0-2,0 0-2,-1 0-2,-3 0 1,-1 0-1,-3 0-1,-1 0 1,-1 0-1,0 0 1,1-2 1,1-1 0,0-1 0,0 1 4,1 0 0,-1 0 3,1 0-3,1 1-5,2 1 0,1 0 4,2 0 1,1 1 0,0 0-1,-4-1 1,2 2-1,1-1 1,0 0-1,2-3 1,2-5 0,1 2-1,-3 0 1,0 4-2,-1-1 0,0 0-1,0-2 0,1 0-1,0 0 1,1 2 0,-2 0 2,0 3 0,0-1 0,-2-3-1,2-1 0,0-2-1,-1-1 1,1 2-1,1-1 0,0 1 0,1 0 0,0 1 1,0 1 0,1-1 0,-1 1 0,1-1 1,1-2-1,0-4 2,1 6 0,-1-1-1,0 1-2,0-1 0,-4-3-1,1 2 1,1 1 0,1 2 1,-2-1 0,1 0 0,0 0 0,1 1 0,-1-1 1,1 0-1,-1 1 1,1-1-1,-1 1 1,-1 2 0,0 2 0,0 0 0,0 0 0,0 0 0,-1 0-1,0 0 0,0 0 0,1 0 0,-2 0 0,2 0-1,-1 0 1,5 6 0,2 1 1,0-1-1,0 0 1,0 0-1,0 2 0,0-1 0,0 1 0,0 4-2,0-4 1,0-2 0,-2 0 1,-4 6-2,2-5 3,1 2-1,0 2-2,0 1-1,2-1 1,-1 0 1,1-2 1,0-1 0,1-2 1,0 3-4,0 0 1,0-3 0,-3 0 3,-1-2 2,-1 2 0,-1-1 0,1 0-1,-1-2 0,-1-3-1,0 0 0,1 0-1,3-7 1,2-1 0,1 2-1,0-1 1,0-1-2,-2-1 0,-1 3 0,0-1 0,-1 0 1,1-1-1,-2-1-1,0-2 2,-1-1-2,1-3 1,1-1-2,0 0-1,1 2 4,1 0 1,1 1-3,-1 1-1,2 1 3,-1 2 2,1 1 0,0 1 0,1 1-1,-1-4 0,0 3 1,0 1 0,1-3 0,0 3 0,4 2 0,1 4-1,1 1 0,-1 0 0,-5 5-1,-1 1 0,0-1 0,0 0 0,0 4-2,0-1 1,0 1-1,-1 1 0,-3 0 0,-2-1 3,0-1-1,1-2 0,1 0 1,3-1-1,1 2 1,1-1 0,-1 0 0,0-1-1,0 0 1,-3 1 0,-3 1-1,1-4-1,0-1 1,-5 3-2,0-2 1,3-1 0,1 3 1,5 1 2,2-15 0,-1 1-3,0 0 1,0 0 0,0 0 0,0 0 0,0 0 0,0-1 1,0-2-1,0-4-3,0-1 0,0-3-1,0-1 3,0 2-1,0 1-2,0 2 0,0 2 0,0 2 4,0 2 2,0 0-1,0 1 2,0 0 1,0-3 4,0 3-4,0 1-4,0 0 0,0-1 0,0 1 0,0 12 2,0 1 0,0-1 1,0 2-2,0 0-3,0 3 0,-1 1-1,-1 3 0,-1 1-1,-2-1-1,-1-1 3,-1 0 0,0 2 1,1 1 3,1-1-3,-1-1 4,0-2-1,0 0-5,1-2 6,1-1 0,1 0-5,0 0 1,1-2 3,1-2-1,0 4 1,1-3-1,1 0-1,-1 0 1,0 0 0,0 0 1,0 0-1,-2-1 1,-2 2-2,-1-2-1,0-1 0,0 0 0,9 0 4,3-5-1,0 0 0,0-1-1,-1 1-2,9-2-2,-3-1 0,1-3 0,2-2-1,2-2 0,5-2 3,4-1-4,1 1-4,-2 1 7,-1 1 1,0 1-5,3-3-1,1-1 10,-2 0 1,2 0-1,1 1-1,0 0-10,0 0 15,0 1-8,-2 1-7,1 0 15,-1 3-3,-3 1-12,-5 2 9,-1 1 11,-3 2-13,3-1 0,1 2 12,-1 0-5,2 0-6,-1 0-5,-1 1 0,2-1 8,0 0-2,0 1-5,0-1 11,-2 0-10,-3 0-1,-2 0 0,-2 0 1,-3 0 6,-1 1 0,3-1 1,-3 0 0,1-1 1,-1 1 4,-13 0-7,-1 0 0,1 0 0,-1 0-2,1 0-1,-1 0 0,-1 3 0,-1 4-1,3-4 1,-1 0 1,0 0-1,-1 0-2,0-2 1,-1 1 1,1-1-1,-1-1 0,0 1 0,0-1 5,-1 0-1,1 1 0,0 1-2,0 1 0,1 0-1,0 0 1,1 1 0,0-2 0,1 1-1,-4 0 0,1-1 0,0-2 0,1 0 0,-1 0 0,1 0 3,-3 0 3,2 0-1,-1 0-4,0-1 0,-1-1-2,1-1-1,0-1 0,2 0 3,1 1 0,-2-1 0,3 1 1,9 8 1,-3 2 0,0-1 1,8-1 0,-2-5-2,2 0 0,-1 0-2,1 0-1,-1 0 0,-1 1 0,5-1 0,-2 0 0,-1 0 1,-1 0-1,-1-1 1,1 3-1,1 1 3,0 3 2,0 1 1,1-2-1,-1-2-2,1-1-1,-2 1 0,0 1 0,-1 1-1,0 0 1,0-1 0,0-1 0,2-1 1,1-2 0,-2 0-1,1 0 0,-1 2 0,-2 5 1,0-1 0,2 0-1,0-3-1,-1-1 0,1 2 0,-1-1 1,-1 2-1,0 0 0,0 0 1,-1-11 3,-4-2 0,0 1-1,0-1-2,0 0-2,0-2-1,0 3 2,0 0 1,0-1 0,0 0-1,0 0 1,0 0-1,-1-1 0,-1 0 1,-1-1-1,-1 2 1,1 0-1,-1 1 1,1 1-1,-1-3 1,1 1 0,2 2 4,2 12 0,-1 0-1,0 1 1,0 2-6,0 0 0,0 0 0,0-2 1,0 0-1,0 0 1,0 0 0,0 1 2,0 1 1,0 3-1,0-5-2,0-1 1,0 0 0,0 5-2,0-1 0,0-1 1,0 0 3,0-1-1,0-2 0,0 1 0,0 1-1,0-2 0,0 4 0,0 0 1,0-3 0,0 0-1,0 0-1,0 0 0,0-1 0,0 0 0,0 6 0,0-2 0,0-1 1,0 0 1,0-3-1,0 1 1,0 0-1,0-1 0,0 0 1,-6-2-1,-2-4-1,-2 1 1,-1-1 0,5 0-1,-1 0 1,-1 0 0,0 0 0,0 0 0,-4 0-1,-2-1 1,-1 1-2,-2 0 0,1 0-1,1 0 0,-1 0-1,0 0 4,0 0 3,1 0 1,-1-2-4,0-1-4,-2-1 6,-2-1-3,0-2-3,1-1 8,2-1-7,1 1-2,-1-1 0,2 0 10,-1 0-4,-5 1-2,-3 1 1,-1 2-1,1 1 0,1 1-1,1 0-1,2 2-2,3-1 13,4 1-4,3 0-7,2 0 3,0-2 2,6-4 3,5 1 0,3 2-2,2 3-2,0 1 0,0 0-1,0 0 1,0 0 0,-1 0 0,7 2 2,-2 1 0,1 1-6,3 0 0,-1-1-1,-1 0 0,2 2-1,0 0 1,0 0 4,-2 0 9,-1-1-8,-1-1-4,2 2 0,0 0 7,1 0-1,-3 0-2,0-2 0,-2 1-4,-1-2 1,-1 0 1,-1-1 2,-1 0 0,1-1 1,-1 1-1,0-1 2,5-1 1,-2 1-2,-1 0-2,-2 0-1,1-1 1,4 1 1,-5 0 0,2 0 0,-1 0-1,0 0-2,1 0 1,3 0-1,2 0 2,0 0 0,-1 0-1,1 0 0,-1 0-2,0 0-1,1 0 6,1 0-1,-1 0 1,-2 0-1,0 0-3,-2 0-1,-1 0 1,-1 0 3,0 0 0,2 0 0,-2 0 1,0 0 1,-1 0-1,1 0 0,2 0 0,1 0-1,-3 0-1,1 0 0,0 0-1,-1 0 0,0 0 0,2 0-1,0 0-1,1 0 1,1 0 2,-1 0 0,-1 0 0,-1 0-1,-2 0 1,4 0 0,-3 0 0,0 0 1,0-1-1,0-4 2,-2 0 0,0-1 0,-1 1 0,0-2-1,-3-1-1,-1 1 0,0 1 0,0-3 0,0 2 1,0 0 0,0 0-1,0 0-2,0-1 0,0-2 1,0-1 0,0-1 1,-1 0-2,0 1 0,0 0 0,-1 1 1,-1 2-1,0 0 2,0 1 0,0 0 1,0 0-1,1 0 3,0 1-1,-1-3 1,0 3-2,-1 0-1,-1 1-1,0 1 1,0-1-1,-1 2 1,0 2 2,0 1 0,0 0-1,0 1 1,0-1-2,-1 0 0,1 0 1,0 1-1,6 6 0,0-1 1,0 0-1,-3 1 0,-1-1-1,-2 0 0,1-2 0,-1 0 1,-4-1 0,3-2 0,0-1 0,0 1 0,-1-1-1,0 0-1,-3 2 0,-1 2 2,-1 0-1,0-1 0,1 1 0,0-1-3,1-1 2,3 1 2,1 0 1,1 0 0,-1 4 3,2-1-2,-5-1 4,2-4-5,-2 0-1,-1 0-2,0 0-1,1-1 0,-2 0 0,-1 0 3,0 0 1,-1 0-1,1 0 1,0 0-4,0 2-1,0 1 6,-1 0 0,1 1-1,0-1-1,2 0-2,2 0-1,1-1 2,1-1 2,-4 1 1,4-2-1,0 0 2,1 0 0,0 0-1,0 0 1,-1 0-3,-1-1 1,-3-4 0,5 2-2,0-1 0,-2 1 0,1 0 0,1 0 2,-2 0-2,15 1 2,1 2 1,1 1-1,-1-1 1,-2 0-1,4-3-2,-3 0 1,0-1-3,3 1 3,2 0-4,3 0 2,1 0 2,0 2-3,0-1-2,1 1 0,-1 0 4,1 1 3,-1 0 2,0 0-3,0 0-5,0 0 5,-1 0 3,-2 0-7,1 0-1,1 0 8,-1 0-1,-1 1-1,-1-1-1,-1 0-4,3 0 0,0 0 6,0 0-1,-2 0 0,0 0-2,-2 0-3,-1 0 1,-1 0 0,-1 0 3,4 0 1,-2 0 1,0 0-1,-1 0 1,0 0 0,1 0-3,-1 0 0,-1 0 0,-1 0 0,0 0 0,3 0 0,-2 0 0,0 0 0,0 0 0,0 0 0,-10 6 1,-1-2-1,0 0 1,-1 1-1,-1 0 1,-4-4-1,-1 0-1,1-1 0,-1 0-1,-2 0 0,-1 0 1,-2 0-1,0 0-3,2 0 5,0 0 1,1 0-4,-1 0-1,1 0 6,0 0 1,2 0-1,2 0-1,1 0 0,2 0-3,-4 0 0,1 0-1,-2 0 9,-1 0 2,5 0-6,-1 0-3,0 0-1,-3 0 1,-1 2 0,-1 1 1,-1 1-1,0-1-2,-1 0 0,1 0 2,1 0 2,1-2-2,2 1-2,1-1 1,1 0 3,1-1 0,-2 0 1,1 0 1,1 0 0,0 0 0,14 0 4,-1 0-6,1 0 1,2 0-3,-1 0 0,2 0-1,1 0-1,1 0 0,0 0 1,2 0-2,3 0 4,0 0-1,4 0-1,1 0 0,1 0-4,-3 0 8,-3 2-1,-2 1-5,-2 0 1,-2 1 5,-1-1 1,3 3 8,2-1-8,1 1-5,-2-1 0,-1 1 0,-1-1 0,-1-1-1,-2 1 1,-2 0 3,1-1 0,-1 0-1,-1-2 1,1 1 4,-1-2-2,5 1 3,-1-1-6,-1-1 0,0 0 0,0-1 0,-1 1 1,1 0 0,-1 0-1,0 0 0,-1 3 0,-5 3 1,-2 1 0,-1-1 0,-4-2-2,-2-4 1,0 0-1,0 0 0,1 0 0,-1 0 0,0 0 0,-1 0 1,-4 0 2,5 0-1,0 0 0,0 0-2,-1 0 0,-4-2-1,-2-2 1,-2 1 0,0-1 0,1 1-3,0 0 0,0 1 0,2 0 1,0 0 6,2 1-1,0 1 0,1-1 1,1 1-2,1 0 1,1 0-1,1 0 0,-5 0 0,2-1-1,0-2 1,1-3 0,-2 0-1,4 3 1,0 1-1,0 1 1,-2-1-1,1 1 0,-1-1-1,1 1 1,1-2-1,-1 0 0,2 0 1,-5-3-1,3 2 0,1 1 2,-1 1 0,1 2 0,0-3 2,5-3-2,0-2 1,1 0-1,0 2-2,1 0 0,-1-2 0,4 3 1,8 4 2,-3 1-1,0 0-3,3-1 0,0 2-2,2-1 1,3 0 1,0 0 2,0 0-4,1 0 3,0 0 2,2 0-7,0 0 10,-1 0-4,-1 0-5,-3-1 0,-1 1 4,-2-2 5,0 0-1,-2-1-3,0 0 0,-2 0 0,0 0 0,-2 1 1,0-1-1,3 0 3,-2 2 1,-1 0-1,3 1 1,2 0-2,-4 0 0,0 0-1,1 1-2,1-1 0,-1 0 3,-1 0-4,3 0 0,-17 0 4,1 0-1,0 0 0,0 0 0,-1 0 1,1 0-1,-3 2-1,2 1-1,-2 1-1,-1-1-1,-2 0 1,-4 1-2,0 0 1,2 1 0,-2 0 1,0 0 2,1-1 0,1 0 4,0 0-3,2 1-5,-2 0 3,0-1 5,0 0-4,-1 0 3,0-2-5,0 0-2,-1 1 7,0 1-2,1 0-6,-3 0 6,0 0 0,1-2-6,2 1 7,1-2 1,1 1-6,0-1 0,2-1 5,0 1 1,1-1 0,2 0-2,1 0 0,1-1 0,-4 1-1,2 0-1,1 0 0,1 0 1,-1 0-1,0 0 1,-2 0-1,-3 0 7,1 0-1,1 0-5,0 0-1,1 0 0,0 0 2,1 0 0,1 0-1,-2 0 0,3 0 1,-1 0-1,-1 0 0,-3-3 0,4 0 1,-1-1-2,0 1 0,-1-1-1,-1 1 1,-1-1 0,-1-1 1,0 1 0,0-1-2,2 1-1,0 1 1,2 0 0,1 1 2,-2-2 1,1 0 1,0-1 0,2 1 0,-2-2 0,4 1 0,10 4-1,0 1 1,0 0-1,2 0 0,0 0-1,3 0 1,-3 0-2,3 0-1,0 0 0,0 0 0,3 0-1,2 0 1,2 0 2,0 0 1,1 0-6,0 0 0,0 0 1,-2 0 8,-2 0-5,1 0-3,0 0 8,-1 0 1,-1 0-1,-2 0-3,-1 0-4,0 1 0,-2-1 4,-2 1 1,2 1 2,-5 3-3,-4 2 1,0 0 1,3 0-2,2-1-1,0-1 0,0 1 0,-1-1 0,-1 0 1,-3 2-1,0-1 0,-1 0 1,-5-4-2,-1-1 1,-1-2-1,-1 1 0,1 0 1,0 0-1,-1 0 1,0 0 1,-3 0 1,-1 0-4,-3-1-1,-1 0 0,-1-2-1,0-1-2,0 0 5,-1 1-1,1 0 0,0 1 2,0 0 0,-1 0 3,1-1 3,2-1-11,3 0 2,1 1 11,2-1-9,2 1 3,1-1 0,2-1-1,0 1 4,-2-5-3,1 3 0,-1 3-1,1-1-1,2-2 1,5-1-1,-2 1 1,-3-2-1,-2 1-1,0-1 0,1-1 0,2 0 1,2 1 0,0-1 0,1 0 0,0 1 1,1 1-1,-1-1 0,0 1 0,0 1 0,5 1 1,2 4 0,1 1 0,1 0-1,0 0-1,0 0 0,-1 0 0,-1 0 1,-1 0 0,2 0 0,1 0 1,1 0-1,-1 0 0,0 0-1,-2 0-1,-1 0 1,0 0 0,3 0 3,-1 0 0,1 0-1,0 0-1,-1 0-1,-1 0 1,-1 0 0,1 0 0,-1 0 0,-4-6 0,-6 1 1,-2 0 0,0 0-1,-1 2 0,0 0 0,-2-3-1,-1 0-1,-4-3 0,-1 0-1,0-1-2,1 1 2,2 0 4,2 0-4,2 0-1,0 1 4,2 1 3,1 2-2,-4-1 6,2 3-5,1 3 0,-3 0 0,0 1 0,3 1 0,0 1-3,1 2 1,0 1-1,0-1 0,1 0 1,2 1 0,2 2 2,-1 1 0,-1-2-2,-1 2 0,0-1-1,0 1-2,-1 1 1,2 1 0,-1 1 0,1 1 2,1 1-1,0 2-1,0-1 0,1 2 2,-1-2 1,1-1-3,0-2-2,0-1 4,0-2 2,1-2 0,-1-1-1,0 3 1,0-2 0,0-1-1,0 4 3,0-3-2,0-1 1,0 2-3,0 0-2,0 0 0,1 2 0,0-1 0,2 0-1,1 3 4,-1 0 2,1 0-3,-1 0 0,-1 0 0,0 0-3,0-2 0,0-1 4,0-1 0,0-1 0,1 0-1,0-2 0,1 1 1,1 3-1,-1-1 2,-2 0 0,1-2 0,2-2 0,2-2-1,1 1 0,0 2-2,3 1-1,-2-3 1,1 0 0,3-1 1,1 0-2,0-1-2,2 0 4,-1-1 0,1 1-4,0-1 3,-1 0 3,-1 0-4,-2 0-2,-1 0 5,-2 0 1,-1 0 0,-2 0-1,5-1 2,-4-1-2,-3-3 2,-3-3 0,0 1-1,4 3 1,2 3-3,2 1 1,0 0-2,-1 0 0,-1-3 1,-3-4 0,-3-2 1,-1-3-1,0 5-1,0 0 0,0-1 0,0-1-1,0 0 0,-1 0 1,-1-1 1,-1-1 0,-1-3-2,-2-1 0,0 2-1,-1-1 1,1-1 3,1 1-1,0 1 2,0 1 0,0 1-5,-1 0 0,-1 3 4,0 1 0,0 1 1,0 1-1,0 1 1,1 1-1,0-1 0,1 1-2,0-1 1,-5-1 0,1 2 1,0 2 1,1 0 0,-1 1-1,1 0-1,2-2 0,2-3 1,2-1 0,-1 0-1,-2 2 1,-2 1-1,-1 2 0,0 1-1,-1 0 0,2 0 1,0 1-1,0-1 1,1 0 0,0 0-1,7-7 2,4 2 0,1-1 0,0 1 0,6 3-2,2-1-1,4 0-1,3-2-1,4 0-1,2-1-1,1-1-2,2 1 4,-1 1 4,-2 0-6,-4 2 0,-2 0 5,-3 2 4,-1-1 0,-3 2 3,-1-1 2,-3 1-2,-1-1-3,-2 0 0,4-1 0,-4-2-2,-2-2 0,0 2-1,-3-2 1,-8 5 2,0 1 0,-1 0 0,0 0 0,-1 0-4,-4 0-1,5 0 1,-1 0 0,-1 0-1,0-2 0,0-1 1,0-1 2,-4 0-1,-2 1-3,-1 0 1,0 1 0,1 0 0,0 1 0,1-1-2,2 0 0,0-2 1,2 1 4,0-1 4,1 1-1,-1 0 1,1 1-3,0 0-1,1 1 0,0 0-1,0 0 1,-1 1-1,0-1 0,1 1 1,-3 0-1,0 0-1,0 1 1,1-1 0,1 0 0,0 0 0,1 0-3,1 0 1,-1 0 0,1 0 4,0 0 1,-2 0 0,3 0-2,0 0-1,-1 0 0,0 0 0,-1 0 1,2 0 0,-2 0 1,0 0 0,-1 0-3,0 0 0,0 0 0,0 0 1,2 0 0,0-2 0,12-3 1,0 1-1,-1-1 1,1 0 0,1 2 0,0 2-3,3 1 1,8-1-3,2 1 0,2 0 0,-2 0 1,0 0 0,-2 0 0,1 0-2,-2 0 4,-1 0 6,-2 0-2,-3 0 1,-2 0-2,-2 0-3,3 0-1,-1 0 0,-10-7 5,-3 3 1,1-1 0,-1 1-1,-1-1 2,-2 4-5,2-2 0,-1 0 0,-2-1-1,0 1-1,-3-1-1,0 2 0,-2-1 1,0 1 0,-2 0 0,1-1 0,0 0 1,1-1-1,-1 0 3,0 1 0,-2 0 3,0 1-3,0 0-6,0 1 7,-1 0-1,1 0-6,2 1 8,2 0 1,1 0-7,3 0 0,0 0 2,2 0 3,-4 0 1,4 0-1,-1 0 1,1 1 1,-1-1-1,3 6-3,2-1-1,0 1 1,1 0-1,-1-1 0,0 1 1,0 0-1,1-1 1,0 1-1,1 5 4,1-2 1,-1 2-3,1-1-4,0 1 1,0 0-1,0 0 0,0 0 2,0-1 1,0 3 1,0 0 0,0 0 0,1-1 0,0-2-1,0-1-2,1-3 0,4 3 3,2-5 2,4-2 0,-5 0-2,1 1 0,2 0-2,0 3-1,2 0 0,0 0 0,0 1 0,-1 1-1,1 0 1,0-1 1,-1-1 1,2-1 0,0-2 4,0 0-2,0-1 0,-2-1-1,1-1-4,1 4 0,1 1 5,0 2 0,1-1-1,0 1-3,0-2-2,2 1 3,1-2 3,-1-1-7,-1-1 7,-1 0 1,-1-1-6,-1-1-1,1 0 9,-1 0-2,6 0 1,3 0-7,1 0-1,-1 0 3,-1-1-2,-2 1-2,-3 0 0,-1 0 3,-3 0 7,1 0 0,-2 0-1,-1 0 1,-1-2-3,-1-1-1,-1-1 4,0 0-4,-2 1 0,5-2-2,-1 1-1,-1 3 2,1 0 2,-1-2-1,0-1-1,1-3 0,-3 1-1,-1 1 1,-4-2 0,-1 1 0,0 0 1,-1 0-1,-11 4 3,4 0-1,-3-1-2,1-1-3,0 1-2,-1-1 3,0 1-1,2 1 2,1 0 1,1 0 1,-4 0-1,4 2 1,0 0-1,0 0 1,1 0 1,-1 0 0,1 0 1,0 0-1,0 0-1,-1 0 0,0 0-1,0 0 1,-2 0-2,0 0 1,1 0-1,0 0 0,1 0-1,0 0 1,1 0 0,-1 0 2,1 0 1,0 0-1,-2 0 1,1 0-2,-1 0 0,0 0 0,0 0-2,2 0 1,-1 0 0,-2 0 0,-3 0 3,6 0 0,-1 0-2,0 1-1,1 0 0,-5 2-2,2 2 2,1 0 0,2 0 0,-1-1 1,-1-2 3,1-1 3,0-1-8,14 0 4,-1 0 0,0 0 0,0 0 0,5 0-5,-2 0 0,3 0 0,1 0 0,2 2 0,1 1 2,0 1-3,1 0 4,-2-1-1,0 0-3,-1-1 0,1 0 6,-1-1 1,0 0 1,-1 0-1,0-1-7,-2 0 1,0 0 2,-1 0 0,-1 0 1,-1 0 0,-1 0-1,3 0 2,-3 0 2,1-1 1,-2 1-1,2 0 0,-1 0-2,5 0 2,-3 0-3,1 0-1,1 0-1,0 0 0,-1 0 0,0 0 1,0 0 1,0 0-1,-2 0 2,1 0-1,-2 0 1,-1 0-1,8 0 1,-5 0-1,1 0 2,0 0-1,-1 0-1,0 0-2,-1 0-1,-1 0 2,-1 0 1,2 0 1,0 0-1,0 0 2,-1 0 0,0 0-1,3 0 0,-2 0-3,0 0 0,-2 0 0,0 0 4,1 0 0,-1 0 1,1 0 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channel name="F" type="integer" max="1023" units="dev"/>
        </inkml:traceFormat>
        <inkml:channelProperties>
          <inkml:channelProperty channel="X" name="resolution" value="28.34646" units="1/cm"/>
          <inkml:channelProperty channel="Y" name="resolution" value="28.34646" units="1/cm"/>
          <inkml:channelProperty channel="F" name="resolution" value="0" units="1/dev"/>
        </inkml:channelProperties>
      </inkml:inkSource>
      <inkml:timestamp xml:id="ts0" timeString="2025-07-22T02:40:02"/>
    </inkml:context>
    <inkml:brush xml:id="br0">
      <inkml:brushProperty name="width" value="0.05292" units="cm"/>
      <inkml:brushProperty name="height" value="0.05292" units="cm"/>
      <inkml:brushProperty name="color" value="#FFFFFF"/>
    </inkml:brush>
  </inkml:definitions>
  <inkml:trace contextRef="#ctx0" brushRef="#br0">7812 9755 767,'-6'0'0,"0"0"0,0 0 0,0 0 0,-1 0 0,1 0 0,0 0 0,0 0 0,-1 3-15,0 0 14,-5 2 1,-4 2-1,-3-1-1,-3 1-2,1-1-1,1-1-1,3 1 1,1-1 1,2 1 6,2 0 10,1-2-9,4 0-2,1-1-2,0 2 1,4 1 2,5 0 0,-3 1 1,6-3 0,1-3 0,1-1 0,-1-1-1,3 1-3,1 0-1,0 0 1,-5 0 0,2 0 0,2 0 0,5 1-1,5 1 0,2 1-1,-1 1 0,-2 0-2,-1-1 1,-3 0 0,-2-1 0,-2 0 3,0 0 5,0-1 0,0-1 4,3 1 3,0-1-13,1 0-2,-2 0 5,-1 0 0,-2 0-3,-2 0-1,-2 0 1,3 0 3,-3-1 0,1 1 1,-13 0 6,0 0-4,-3 0 1,-3 0-7,2-2 1,-3-1-3,0-1-1,0 0 4,1 1 1,0 0-4,0 0 1,2 1 2,1 1 2,3 0 0,-4 0 1,4 1-1,-1 0 0,0 0 0,0 0 0,0 0 2,0 0 0,1-1-1,4-7 0,1 0-2,-5 2 0,-1 4-1,-3 1-1,-2 1 1,6 0 0,-2 0-1,2 0 2,0-1 0,-4-1 0,5-2 1,2-3 1,3 0-1,6 2 0,0 5 0,1 0 0,0 0-1,-1-5 0,0-1-1,-1 2 0,0 0 0,3 0 1,2 2 0,-1 1 0,-2 1 0,0 0 0,1 0-1,-2 0 0,1 0 1,0 0 1,0 0 0,-1 1 0,-4 5 0,-2 1 0,0-1-1,0-12 2,0 0-2,0 0 1,5-1-2,0 3 0,0-2 0,0 2 0,1 0 0,1 1 1,0 3 0,-1 0 0,2-3 0,-3-1-1,0-1 1,2-1-1,2-3 1,-4 3-1,-1 0 0,0-1 1,0 0-1,0 1 1,-1 0 0,5-2 0,-1 4 1,1-1 0,1 0-2,-1-1 1,-1 1 0,0 2-1,1 0 2,-2 3-1,2 0 1,-6 7 0,-2-1 1,0 0-1,-3 2 0,-3 0-2,-4-1 0,1-1-1,-1-3 1,3 1 0,2 2 2,3 0 0,-2-1 0,0-1 0,-3-2 0,-4-1-1,1 0-1,2 1 0,3 2 1,1 3 1,-1 0 0,-5-4 0,4-3 0,-1 1-2,1-1 0,-1 1 0,1-1-1,-5 0 1,1 1 0,4 3 1,3 1 2,1 1-1,-2 0 2,-2-3-3,-4-2 0,-1-1 0,1 0-2,0 0 1,2-1 0,1 1 0,0 0-1,0 0 2,0 0 2,-3 0 0,-4 0-1,5 0-2,-2 0 1,-1 0-3,0 0 1,0 0-1,-1 0-1,-1 0 5,0 0 0,1 0 1,0 0-1,2 0-5,-2 0 1,1 0 5,-2 0 0,1 0-3,0 0 0,0 0 0,2-2 0,1-3 2,-1-1 6,-3-2-5,-3 1-5,0 1-3,0 0 5,1 0 0,1 0-2,2 0 0,2-1 4,3 1 3,2 0-5,2 1 3,0-5 1,3 3 0,-1 1 1,-5 7-2,0-1 1,1 0-1,0 0-2,-1 0 0,0 0 0,0 0 1,-3 0-1,3 0 0,0 0 0,1 0-1,-1 0 1,-1 1-1,3 3 1,4 3 1,0 1 0,-2-2-1,-4-5 0,1-1 0,-1-1 0,1 1 0,-1 0 0,1 0-1,-1 0 1,1 0 0,-1 0 0,0 0 0,-1 0 0,2 0 0,0 0 0,-1 0 0,0 1 0,2 2 0,1 2-1,-1-1 1,1 1-1,-1 0 1,11-2 2,1-3-1,-1 0 1,2 0-2,-1 0-1,2 0-1,-2 0 1,1 0 1,1 0 0,-2 0-1,1 0 1,-1 0 0,0 0 0,1 0 0,-1 0 0,1 0 1,-2 0-1,2 0 0,-1 0-1,0 0 1,0 0 0,0 0 1,0 0-1,-1 1 1,-2 8 0,-3-1-1,-1 1 1,1-2-3,-1 0 0,-6 1 0,-2-6 4,0 0 1,-1-2-3,2 0-2,0 0 1,-3 0-1,-2 0 3,6 0 0,-4 0-1,-2-1-1,-1 1-1,1 0 1,-1 0 0,2 0-2,0 0-1,0 0 1,1 0 1,0 0 0,1 0 3,0 1-1,0-4 1,-1-2 1,-2-1 6,0-1-3,-1 0-9,1 0 0,0 1 0,1 0 3,0-1 2,2 1 0,2-1 0,1 0-1,0 0 1,1 1 1,-1 0-1,0 1 3,0 0-3,-1 0 0,1 0-2,0-1 0,1 2 1,-2-5-1,4 2 1,1 0 0,2 1 1,0-2 0,0 1 0,1 0 1,1 0-1,3 5 0,2 3-1,0-1 1,-1 0-1,1 0 0,2 0 0,0 0 0,-1 0-2,-1 0 1,0 0-1,0 0 2,1 0 1,-1 1 0,1 4-1,-1 3-1,-1 2-1,-3-5 1,0 1 0,1-2 1,1 0-1,1-1 2,5 1 2,-1-2-2,0-1-2,-2-1 1,-1 0-1,-1-1 2,1 1-1,0 0 0,-4 9 2,0 0 0,1-1-1,0 0-3,1-1 0,0-1 0,-1-1 0,-2 1 3,-1 1 1,-1-1-1,-1 3 1,1-2-2,0 2 1,0-2 0,0-1-2,0 2 0,0-1 0,-4-3 1,-5-2 2,1-1-1,3 3 0,5 3-2,0-1 1,0-12-2,0-2 2,0 0-1,0 0 1,0-2-1,0-3 2,0 7-1,0-1 0,0 0-1,1-2-1,-1 0-1,1-1 3,1 0 2,-1 1 5,1 0-15,1 1 6,-1 0 0,1 1 0,0 1 0,-1 0 0,2-5 0,-2 1 7,-1 3 8,-1 0-16,-1 14 6,1-1 0,0 0-1,-4-1 0,-5-3-4,3 3 1,1 3-1,-1 1-3,-1 1 7,4-4-3,0 0 0,0 0 0,1 0 0,-3 4 2,-1-3 1,-1-4-2,-1-1 1,-1-2-1,1 0 0,0 0-1,2-1 1,-2 1 0,1 0 0,0 3 0,5 5 2,1-2-1,1 0 0,0 2-1,0-2-1,0 1 0,3-1 0,5-4 3,-2-1-1,-1 3 0,-2 2-1,-1 0-1,1 1 1,0-1-1,0-1 0,1 0 0,0-1 0,3 1 0,1-2 2,1-3 0,-3 5 1,-2 2-1,0-1-1,0-1 0,4-2-1,-1-3 1,4 1-1,-5-1 1,0-1 0,2 1 0,-1 0-1,1 0-1,-2 0 1,1 0 0,4 0 0,1 0 1,-5 0 1,0 0-1,1 0 1,-1 0-1,1 0 0,0 0 0,3 0 0,1 0-1,1 0 1,-1 0-1,-1 0 1,-1 0-3,-1 0 1,-1 0 0,-1 0 2,-1 0 1,5 0 0,-2 0 2,-1 0 0,1 0 0,-1 0-3,0 0 0,0 0 0,-1 0 0,-1 0 0,3 0 0,-3-3 0,-4-3 1,-2-1 0,0 0 1,-1 1-2,1-1-1,0 1 1,0 0 0,-4 2 0,-6 4 1,-1 0 0,5-4-2,0-2 0,-2-1-4,0-1 5,-1 1-1,1 1-3,0-1 3,1-1 1,1 0 1,1 1 2,2-1-2,0 2-1,1-2-2,1-1 0,1-1 1,0 0 1,0-1 0,0 0 0,0 0 0,0 0 0,0 1 0,1-3 0,-1 0 1,0 0 0,0-1 0,0-1-3,0 0-2,0 0 4,0 0 2,1 2-5,-1 1 0,0 2 4,-1 2 0,1 1 0,0-1 1,0 2-1,0-2 1,0 15 6,0 0-4,-4-3-2,-5-1-3,3 6-1,2 1 1,2 0 0,1-2-1,1 6-1,0-6 4,0 2 1,0-2-1,0 0-3,0 3-1,0-5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7/24/2025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extLst>
      <p:ext uri="{BB962C8B-B14F-4D97-AF65-F5344CB8AC3E}">
        <p14:creationId xmlns:p14="http://schemas.microsoft.com/office/powerpoint/2010/main" val="1000923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7/24/2025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7/24/2025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customXml" Target="../ink/ink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800" y="372745"/>
            <a:ext cx="11170920" cy="2691130"/>
          </a:xfrm>
        </p:spPr>
        <p:txBody>
          <a:bodyPr/>
          <a:lstStyle/>
          <a:p>
            <a:r>
              <a:rPr lang="en-US" dirty="0"/>
              <a:t>AUDIT OF TREATMENT OF ACUTE DYSTONIC REACTION IN THE EMERGENCY UNIT OF FNPH BENIN</a:t>
            </a:r>
          </a:p>
        </p:txBody>
      </p:sp>
      <p:sp>
        <p:nvSpPr>
          <p:cNvPr id="3" name="Subtitle 2"/>
          <p:cNvSpPr>
            <a:spLocks noGrp="1"/>
          </p:cNvSpPr>
          <p:nvPr>
            <p:ph type="subTitle" idx="1"/>
          </p:nvPr>
        </p:nvSpPr>
        <p:spPr>
          <a:xfrm>
            <a:off x="1524000" y="3428365"/>
            <a:ext cx="9144000" cy="2492375"/>
          </a:xfrm>
        </p:spPr>
        <p:txBody>
          <a:bodyPr>
            <a:normAutofit/>
          </a:bodyPr>
          <a:lstStyle/>
          <a:p>
            <a:r>
              <a:rPr lang="en-US" sz="3200" dirty="0"/>
              <a:t>BY</a:t>
            </a:r>
          </a:p>
          <a:p>
            <a:r>
              <a:rPr lang="en-US" sz="3200" dirty="0"/>
              <a:t>DR OBU O. JONATHAN</a:t>
            </a:r>
          </a:p>
          <a:p>
            <a:r>
              <a:rPr lang="en-US" sz="3200" dirty="0"/>
              <a:t>23RD JULY 2025</a:t>
            </a:r>
          </a:p>
        </p:txBody>
      </p:sp>
      <p:sp>
        <p:nvSpPr>
          <p:cNvPr id="4" name="Slide Number Placeholder 3"/>
          <p:cNvSpPr>
            <a:spLocks noGrp="1"/>
          </p:cNvSpPr>
          <p:nvPr>
            <p:ph type="sldNum" sz="quarter" idx="12"/>
          </p:nvPr>
        </p:nvSpPr>
        <p:spPr/>
        <p:txBody>
          <a:bodyPr/>
          <a:lstStyle/>
          <a:p>
            <a:fld id="{9B618960-8005-486C-9A75-10CB2AAC16F9}"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opisthotonos</a:t>
            </a:r>
          </a:p>
        </p:txBody>
      </p:sp>
      <p:pic>
        <p:nvPicPr>
          <p:cNvPr id="7" name="Content Placeholder 6" descr="o07-2397679518"/>
          <p:cNvPicPr>
            <a:picLocks noGrp="1" noChangeAspect="1"/>
          </p:cNvPicPr>
          <p:nvPr>
            <p:ph idx="1"/>
          </p:nvPr>
        </p:nvPicPr>
        <p:blipFill>
          <a:blip r:embed="rId2"/>
          <a:stretch>
            <a:fillRect/>
          </a:stretch>
        </p:blipFill>
        <p:spPr>
          <a:xfrm>
            <a:off x="1367155" y="2572385"/>
            <a:ext cx="9324340" cy="2913380"/>
          </a:xfrm>
          <a:prstGeom prst="rect">
            <a:avLst/>
          </a:prstGeom>
        </p:spPr>
      </p:pic>
      <p:sp>
        <p:nvSpPr>
          <p:cNvPr id="4" name="Slide Number Placeholder 3"/>
          <p:cNvSpPr>
            <a:spLocks noGrp="1"/>
          </p:cNvSpPr>
          <p:nvPr>
            <p:ph type="sldNum" sz="quarter" idx="12"/>
          </p:nvPr>
        </p:nvSpPr>
        <p:spPr/>
        <p:txBody>
          <a:bodyPr/>
          <a:lstStyle/>
          <a:p>
            <a:fld id="{9B618960-8005-486C-9A75-10CB2AAC16F9}" type="slidenum">
              <a:rPr lang="en-US" smtClean="0"/>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35" y="265430"/>
            <a:ext cx="10895965" cy="1143635"/>
          </a:xfrm>
        </p:spPr>
        <p:txBody>
          <a:bodyPr/>
          <a:lstStyle/>
          <a:p>
            <a:r>
              <a:rPr lang="en-US"/>
              <a:t>ACUTE DYSTONIC REACTION (ADR) 2</a:t>
            </a:r>
          </a:p>
        </p:txBody>
      </p:sp>
      <p:sp>
        <p:nvSpPr>
          <p:cNvPr id="3" name="Content Placeholder 2"/>
          <p:cNvSpPr>
            <a:spLocks noGrp="1"/>
          </p:cNvSpPr>
          <p:nvPr>
            <p:ph idx="1"/>
          </p:nvPr>
        </p:nvSpPr>
        <p:spPr>
          <a:xfrm>
            <a:off x="358775" y="1409065"/>
            <a:ext cx="10995025" cy="5116195"/>
          </a:xfrm>
        </p:spPr>
        <p:txBody>
          <a:bodyPr/>
          <a:lstStyle/>
          <a:p>
            <a:r>
              <a:rPr lang="en-US" altLang="en-US"/>
              <a:t>Involvement of pharyngeal and laryngeal muscles can cause serious symptoms such as dysphagia and laryngospasm. The trunk and limbs are less commonly affected. </a:t>
            </a:r>
          </a:p>
          <a:p>
            <a:r>
              <a:rPr lang="en-US" altLang="en-US"/>
              <a:t>Life-threatening ADR is characterized by airway obstruction with difficulty breathing. </a:t>
            </a:r>
          </a:p>
          <a:p>
            <a:r>
              <a:rPr lang="en-US" altLang="en-US"/>
              <a:t>Severe ADR is characterized by  multiple muscle groups affected at the same time, jaw dislocation, sustained oculogyric crisis, poor response to initial treatment.</a:t>
            </a:r>
          </a:p>
        </p:txBody>
      </p:sp>
      <p:sp>
        <p:nvSpPr>
          <p:cNvPr id="4" name="Slide Number Placeholder 3"/>
          <p:cNvSpPr>
            <a:spLocks noGrp="1"/>
          </p:cNvSpPr>
          <p:nvPr>
            <p:ph type="sldNum" sz="quarter" idx="12"/>
          </p:nvPr>
        </p:nvSpPr>
        <p:spPr/>
        <p:txBody>
          <a:bodyPr/>
          <a:lstStyle/>
          <a:p>
            <a:fld id="{9B618960-8005-486C-9A75-10CB2AAC16F9}" type="slidenum">
              <a:rPr lang="en-US" smtClean="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35" y="265430"/>
            <a:ext cx="10895965" cy="1143635"/>
          </a:xfrm>
        </p:spPr>
        <p:txBody>
          <a:bodyPr/>
          <a:lstStyle/>
          <a:p>
            <a:r>
              <a:rPr lang="en-US"/>
              <a:t>ACUTE DYSTONIC REACTION (ADR) 3</a:t>
            </a:r>
          </a:p>
        </p:txBody>
      </p:sp>
      <p:sp>
        <p:nvSpPr>
          <p:cNvPr id="3" name="Content Placeholder 2"/>
          <p:cNvSpPr>
            <a:spLocks noGrp="1"/>
          </p:cNvSpPr>
          <p:nvPr>
            <p:ph idx="1"/>
          </p:nvPr>
        </p:nvSpPr>
        <p:spPr>
          <a:xfrm>
            <a:off x="358775" y="1409065"/>
            <a:ext cx="10995025" cy="5116195"/>
          </a:xfrm>
        </p:spPr>
        <p:txBody>
          <a:bodyPr/>
          <a:lstStyle/>
          <a:p>
            <a:pPr marL="0" indent="0">
              <a:buNone/>
            </a:pPr>
            <a:r>
              <a:rPr lang="en-US" altLang="en-US"/>
              <a:t>TREATMENT</a:t>
            </a:r>
          </a:p>
          <a:p>
            <a:r>
              <a:rPr lang="en-US" altLang="en-US"/>
              <a:t>Emergency treatment with IM anticholinergic agents (e.g. procyclidine 5mg, benzatropine 2mg, biperiden 5mg). IV administration is necessary only if dystonic reaction is life-threatening.</a:t>
            </a:r>
          </a:p>
          <a:p>
            <a:r>
              <a:rPr lang="en-US" altLang="en-US"/>
              <a:t>Continue use of anticholinergic prophylactically for 5–7 days, in addition to antipsychotic medication, and taper it off over 2–3wks to avoid cholinergic rebound characterized by nausea, sweating, urinary urgency, etc.</a:t>
            </a:r>
          </a:p>
          <a:p>
            <a:r>
              <a:rPr lang="en-US" altLang="en-US">
                <a:sym typeface="+mn-ea"/>
              </a:rPr>
              <a:t>Reduction of dose of offending antipsychotic.</a:t>
            </a:r>
            <a:endParaRPr lang="en-US" altLang="en-US"/>
          </a:p>
          <a:p>
            <a:r>
              <a:rPr lang="en-US" altLang="en-US">
                <a:sym typeface="+mn-ea"/>
              </a:rPr>
              <a:t>If severe, discontinue suspected agent.</a:t>
            </a:r>
            <a:endParaRPr lang="en-US" altLang="en-US"/>
          </a:p>
        </p:txBody>
      </p:sp>
      <p:sp>
        <p:nvSpPr>
          <p:cNvPr id="4" name="Slide Number Placeholder 3"/>
          <p:cNvSpPr>
            <a:spLocks noGrp="1"/>
          </p:cNvSpPr>
          <p:nvPr>
            <p:ph type="sldNum" sz="quarter" idx="12"/>
          </p:nvPr>
        </p:nvSpPr>
        <p:spPr/>
        <p:txBody>
          <a:bodyPr/>
          <a:lstStyle/>
          <a:p>
            <a:fld id="{9B618960-8005-486C-9A75-10CB2AAC16F9}" type="slidenum">
              <a:rPr lang="en-US" smtClean="0"/>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sym typeface="+mn-ea"/>
              </a:rPr>
              <a:t>ACUTE DYSTONIC REACTION (ADR) 4</a:t>
            </a:r>
            <a:endParaRPr lang="en-US"/>
          </a:p>
        </p:txBody>
      </p:sp>
      <p:sp>
        <p:nvSpPr>
          <p:cNvPr id="3" name="Content Placeholder 2"/>
          <p:cNvSpPr>
            <a:spLocks noGrp="1"/>
          </p:cNvSpPr>
          <p:nvPr>
            <p:ph idx="1"/>
          </p:nvPr>
        </p:nvSpPr>
        <p:spPr>
          <a:xfrm>
            <a:off x="358775" y="1409065"/>
            <a:ext cx="10995025" cy="5116195"/>
          </a:xfrm>
        </p:spPr>
        <p:txBody>
          <a:bodyPr/>
          <a:lstStyle/>
          <a:p>
            <a:pPr marL="0" indent="0">
              <a:buNone/>
            </a:pPr>
            <a:r>
              <a:rPr lang="en-US" altLang="en-US"/>
              <a:t>TREATMENT CONT’D</a:t>
            </a:r>
          </a:p>
          <a:p>
            <a:r>
              <a:rPr lang="en-US" altLang="en-US">
                <a:sym typeface="+mn-ea"/>
              </a:rPr>
              <a:t>Consider switching to antipsychotic with low propensity to cause EPSEs.</a:t>
            </a:r>
            <a:endParaRPr lang="en-US" altLang="en-US"/>
          </a:p>
          <a:p>
            <a:r>
              <a:rPr lang="en-US" altLang="en-US">
                <a:sym typeface="+mn-ea"/>
              </a:rPr>
              <a:t>Alternative treatment includes use of amantadine (fewer side effects than other agents).</a:t>
            </a:r>
            <a:endParaRPr lang="en-US" altLang="en-US"/>
          </a:p>
          <a:p>
            <a:r>
              <a:rPr lang="en-US" altLang="en-US"/>
              <a:t>Oculogyric crisis that is unresponsive to anticholinergic drugs may benefit from treatment with clonazepam. If treatment is unsuccessful, check serum Ca2+ concentrations in order to exclude hypocalcaemia.</a:t>
            </a:r>
          </a:p>
          <a:p>
            <a:r>
              <a:rPr lang="en-US" altLang="en-US"/>
              <a:t>Routine prophylaxis should be considered for patients with a history of previous drug-induced dystonic reaction.</a:t>
            </a:r>
          </a:p>
        </p:txBody>
      </p:sp>
      <p:sp>
        <p:nvSpPr>
          <p:cNvPr id="4" name="Slide Number Placeholder 3"/>
          <p:cNvSpPr>
            <a:spLocks noGrp="1"/>
          </p:cNvSpPr>
          <p:nvPr>
            <p:ph type="sldNum" sz="quarter" idx="12"/>
          </p:nvPr>
        </p:nvSpPr>
        <p:spPr/>
        <p:txBody>
          <a:bodyPr/>
          <a:lstStyle/>
          <a:p>
            <a:fld id="{9B618960-8005-486C-9A75-10CB2AAC16F9}" type="slidenum">
              <a:rPr lang="en-US" smtClean="0"/>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sym typeface="+mn-ea"/>
              </a:rPr>
              <a:t>ACUTE DYSTONIC REACTION (ADR) 5</a:t>
            </a:r>
            <a:endParaRPr lang="en-US"/>
          </a:p>
        </p:txBody>
      </p:sp>
      <p:sp>
        <p:nvSpPr>
          <p:cNvPr id="3" name="Content Placeholder 2"/>
          <p:cNvSpPr>
            <a:spLocks noGrp="1"/>
          </p:cNvSpPr>
          <p:nvPr>
            <p:ph idx="1"/>
          </p:nvPr>
        </p:nvSpPr>
        <p:spPr>
          <a:xfrm>
            <a:off x="358775" y="1409065"/>
            <a:ext cx="10995025" cy="5116195"/>
          </a:xfrm>
        </p:spPr>
        <p:txBody>
          <a:bodyPr/>
          <a:lstStyle/>
          <a:p>
            <a:r>
              <a:rPr lang="en-US" altLang="en-US"/>
              <a:t>The 2 anticholinergics used in FNPH Benin to treat ADR are Biperiden and Benzhexol with Biperiden usually administered intramuscularly (IM) to abort the reaction and Benzhexol administered orally to prevent reoccurence. </a:t>
            </a:r>
          </a:p>
          <a:p>
            <a:r>
              <a:rPr lang="en-US" altLang="en-US"/>
              <a:t>Initial dose of Biperiden is 1-2mg, maximum dose is 16mg/day</a:t>
            </a:r>
          </a:p>
          <a:p>
            <a:r>
              <a:rPr lang="en-US" altLang="en-US"/>
              <a:t>Initial dose of benzhexol is 1mg, maintenance dose is 5-10mg, maximum dose is 12-15mg/day in 3-4 divided doses.</a:t>
            </a:r>
          </a:p>
        </p:txBody>
      </p:sp>
      <p:sp>
        <p:nvSpPr>
          <p:cNvPr id="4" name="Slide Number Placeholder 3"/>
          <p:cNvSpPr>
            <a:spLocks noGrp="1"/>
          </p:cNvSpPr>
          <p:nvPr>
            <p:ph type="sldNum" sz="quarter" idx="12"/>
          </p:nvPr>
        </p:nvSpPr>
        <p:spPr/>
        <p:txBody>
          <a:bodyPr/>
          <a:lstStyle/>
          <a:p>
            <a:fld id="{9B618960-8005-486C-9A75-10CB2AAC16F9}" type="slidenum">
              <a:rPr lang="en-US" smtClean="0"/>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METHODS 1</a:t>
            </a:r>
          </a:p>
        </p:txBody>
      </p:sp>
      <p:sp>
        <p:nvSpPr>
          <p:cNvPr id="3" name="Content Placeholder 2"/>
          <p:cNvSpPr>
            <a:spLocks noGrp="1"/>
          </p:cNvSpPr>
          <p:nvPr>
            <p:ph idx="1"/>
          </p:nvPr>
        </p:nvSpPr>
        <p:spPr>
          <a:xfrm>
            <a:off x="358775" y="1409065"/>
            <a:ext cx="10995025" cy="5116195"/>
          </a:xfrm>
        </p:spPr>
        <p:txBody>
          <a:bodyPr/>
          <a:lstStyle/>
          <a:p>
            <a:r>
              <a:rPr lang="en-US" altLang="en-US"/>
              <a:t>The injections register kept by the nurses in the Emergency unit was used to make a list of files belonging to patients that have had IM Biperiden. </a:t>
            </a:r>
          </a:p>
          <a:p>
            <a:r>
              <a:rPr lang="en-US" altLang="en-US"/>
              <a:t>In the register, there were records of injections given but the file numbers were not documented. These cases were exempted from the list.</a:t>
            </a:r>
          </a:p>
          <a:p>
            <a:r>
              <a:rPr lang="en-US" altLang="en-US"/>
              <a:t> A total of 91 files were noted for retrieval. Of these, 24 were not found during the process of retrieval (91-24=67). Of the 67 that were found, no documentation was found in 25 folders to show that they had received treatment for EPSE on the date they received the IM Biperiden (67-25=42).</a:t>
            </a:r>
          </a:p>
        </p:txBody>
      </p:sp>
      <p:sp>
        <p:nvSpPr>
          <p:cNvPr id="4" name="Slide Number Placeholder 3"/>
          <p:cNvSpPr>
            <a:spLocks noGrp="1"/>
          </p:cNvSpPr>
          <p:nvPr>
            <p:ph type="sldNum" sz="quarter" idx="12"/>
          </p:nvPr>
        </p:nvSpPr>
        <p:spPr/>
        <p:txBody>
          <a:bodyPr/>
          <a:lstStyle/>
          <a:p>
            <a:fld id="{9B618960-8005-486C-9A75-10CB2AAC16F9}" type="slidenum">
              <a:rPr lang="en-US" smtClean="0"/>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METHODS 2</a:t>
            </a:r>
          </a:p>
        </p:txBody>
      </p:sp>
      <p:sp>
        <p:nvSpPr>
          <p:cNvPr id="3" name="Content Placeholder 2"/>
          <p:cNvSpPr>
            <a:spLocks noGrp="1"/>
          </p:cNvSpPr>
          <p:nvPr>
            <p:ph idx="1"/>
          </p:nvPr>
        </p:nvSpPr>
        <p:spPr>
          <a:xfrm>
            <a:off x="358775" y="1409065"/>
            <a:ext cx="10995025" cy="5116195"/>
          </a:xfrm>
        </p:spPr>
        <p:txBody>
          <a:bodyPr/>
          <a:lstStyle/>
          <a:p>
            <a:r>
              <a:rPr lang="en-US" altLang="en-US"/>
              <a:t>Of the 42 remaining 22 were either a case of antipsychotic induced Parkinsonism or the documentation was not adequate enough to tell if it is a case of acute dystonic reaction (for example, a patient came with complaints clear enough for a diagnosis of  seizure disorder but was treated with im biperiden instead of seizure medications).  42-22=20.</a:t>
            </a:r>
          </a:p>
          <a:p>
            <a:r>
              <a:rPr lang="en-US" altLang="en-US"/>
              <a:t>A case file was reviewed twice, in other words the patient had acute dystonic reaction twice making the total number of cases to be 21.</a:t>
            </a:r>
          </a:p>
        </p:txBody>
      </p:sp>
      <p:sp>
        <p:nvSpPr>
          <p:cNvPr id="4" name="Slide Number Placeholder 3"/>
          <p:cNvSpPr>
            <a:spLocks noGrp="1"/>
          </p:cNvSpPr>
          <p:nvPr>
            <p:ph type="sldNum" sz="quarter" idx="12"/>
          </p:nvPr>
        </p:nvSpPr>
        <p:spPr/>
        <p:txBody>
          <a:bodyPr/>
          <a:lstStyle/>
          <a:p>
            <a:fld id="{9B618960-8005-486C-9A75-10CB2AAC16F9}" type="slidenum">
              <a:rPr lang="en-US" smtClean="0"/>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RESULTS</a:t>
            </a:r>
          </a:p>
        </p:txBody>
      </p:sp>
      <p:sp>
        <p:nvSpPr>
          <p:cNvPr id="3" name="Content Placeholder 2"/>
          <p:cNvSpPr>
            <a:spLocks noGrp="1"/>
          </p:cNvSpPr>
          <p:nvPr>
            <p:ph idx="1"/>
          </p:nvPr>
        </p:nvSpPr>
        <p:spPr>
          <a:xfrm>
            <a:off x="358775" y="1409065"/>
            <a:ext cx="10995025" cy="5116195"/>
          </a:xfrm>
        </p:spPr>
        <p:txBody>
          <a:bodyPr/>
          <a:lstStyle/>
          <a:p>
            <a:r>
              <a:rPr lang="en-US" altLang="en-US"/>
              <a:t>In all the cases reviewed, weight was not checked. Weight check would have aided the assessment of the dosing of the antipsychotics and the anticholinergic as to whether they are appropriate.</a:t>
            </a:r>
          </a:p>
          <a:p>
            <a:r>
              <a:rPr lang="en-US" altLang="en-US">
                <a:sym typeface="+mn-ea"/>
              </a:rPr>
              <a:t>Of the 20 files reviewed only 2 were females (one 22 and the other 23 years old)</a:t>
            </a:r>
            <a:endParaRPr lang="en-US" altLang="en-US"/>
          </a:p>
          <a:p>
            <a:r>
              <a:rPr lang="en-US" altLang="en-US"/>
              <a:t>None of the cases was assessed to be severe or life-threatening.</a:t>
            </a:r>
          </a:p>
          <a:p>
            <a:r>
              <a:rPr lang="en-US" altLang="en-US"/>
              <a:t>In all the cases reviewed none contained documentation of the outcome after initial intervention with IM Biperiden.</a:t>
            </a:r>
          </a:p>
        </p:txBody>
      </p:sp>
      <p:sp>
        <p:nvSpPr>
          <p:cNvPr id="4" name="Slide Number Placeholder 3"/>
          <p:cNvSpPr>
            <a:spLocks noGrp="1"/>
          </p:cNvSpPr>
          <p:nvPr>
            <p:ph type="sldNum" sz="quarter" idx="12"/>
          </p:nvPr>
        </p:nvSpPr>
        <p:spPr/>
        <p:txBody>
          <a:bodyPr/>
          <a:lstStyle/>
          <a:p>
            <a:fld id="{9B618960-8005-486C-9A75-10CB2AAC16F9}" type="slidenum">
              <a:rPr lang="en-US" smtClean="0"/>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160" y="233045"/>
            <a:ext cx="10962640" cy="1109980"/>
          </a:xfrm>
        </p:spPr>
        <p:txBody>
          <a:bodyPr/>
          <a:lstStyle/>
          <a:p>
            <a:r>
              <a:rPr lang="en-US"/>
              <a:t>RESULTS</a:t>
            </a:r>
          </a:p>
        </p:txBody>
      </p:sp>
      <p:pic>
        <p:nvPicPr>
          <p:cNvPr id="6" name="Content Placeholder 5" descr="age"/>
          <p:cNvPicPr>
            <a:picLocks noGrp="1" noChangeAspect="1"/>
          </p:cNvPicPr>
          <p:nvPr>
            <p:ph idx="1"/>
          </p:nvPr>
        </p:nvPicPr>
        <p:blipFill>
          <a:blip r:embed="rId2"/>
          <a:stretch>
            <a:fillRect/>
          </a:stretch>
        </p:blipFill>
        <p:spPr>
          <a:xfrm>
            <a:off x="390525" y="1343025"/>
            <a:ext cx="11277600" cy="5029200"/>
          </a:xfrm>
          <a:prstGeom prst="rect">
            <a:avLst/>
          </a:prstGeom>
        </p:spPr>
      </p:pic>
      <p:sp>
        <p:nvSpPr>
          <p:cNvPr id="7" name="Text Box 6"/>
          <p:cNvSpPr txBox="1"/>
          <p:nvPr/>
        </p:nvSpPr>
        <p:spPr>
          <a:xfrm>
            <a:off x="391795" y="1342390"/>
            <a:ext cx="3502025" cy="1703070"/>
          </a:xfrm>
          <a:prstGeom prst="rect">
            <a:avLst/>
          </a:prstGeom>
          <a:noFill/>
        </p:spPr>
        <p:txBody>
          <a:bodyPr wrap="square" rtlCol="0">
            <a:noAutofit/>
          </a:bodyPr>
          <a:lstStyle/>
          <a:p>
            <a:r>
              <a:rPr lang="en-US" sz="2400">
                <a:solidFill>
                  <a:schemeClr val="tx1"/>
                </a:solidFill>
                <a:uFillTx/>
              </a:rPr>
              <a:t>Distribution according to age range (figures are in years)</a:t>
            </a:r>
          </a:p>
        </p:txBody>
      </p:sp>
      <p:sp>
        <p:nvSpPr>
          <p:cNvPr id="3" name="Slide Number Placeholder 2"/>
          <p:cNvSpPr>
            <a:spLocks noGrp="1"/>
          </p:cNvSpPr>
          <p:nvPr>
            <p:ph type="sldNum" sz="quarter" idx="12"/>
          </p:nvPr>
        </p:nvSpPr>
        <p:spPr/>
        <p:txBody>
          <a:bodyPr/>
          <a:lstStyle/>
          <a:p>
            <a:fld id="{9B618960-8005-486C-9A75-10CB2AAC16F9}" type="slidenum">
              <a:rPr lang="en-US" smtClean="0"/>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Were the symptoms described?</a:t>
            </a:r>
          </a:p>
        </p:txBody>
      </p:sp>
      <p:graphicFrame>
        <p:nvGraphicFramePr>
          <p:cNvPr id="4" name="Content Placeholder 3"/>
          <p:cNvGraphicFramePr>
            <a:graphicFrameLocks noGrp="1"/>
          </p:cNvGraphicFramePr>
          <p:nvPr>
            <p:ph idx="1"/>
          </p:nvPr>
        </p:nvGraphicFramePr>
        <p:xfrm>
          <a:off x="358775" y="1643380"/>
          <a:ext cx="10995025" cy="486537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358140" y="2263140"/>
            <a:ext cx="3252470" cy="988695"/>
          </a:xfrm>
          <a:prstGeom prst="rect">
            <a:avLst/>
          </a:prstGeom>
          <a:noFill/>
        </p:spPr>
        <p:txBody>
          <a:bodyPr wrap="square" rtlCol="0">
            <a:noAutofit/>
          </a:bodyPr>
          <a:lstStyle/>
          <a:p>
            <a:r>
              <a:rPr lang="en-US" sz="2400"/>
              <a:t>yes=20 (95.23%)</a:t>
            </a:r>
          </a:p>
          <a:p>
            <a:r>
              <a:rPr lang="en-US" sz="2400"/>
              <a:t>no=1 (4.76%)</a:t>
            </a:r>
          </a:p>
        </p:txBody>
      </p:sp>
      <p:sp>
        <p:nvSpPr>
          <p:cNvPr id="3" name="Slide Number Placeholder 2"/>
          <p:cNvSpPr>
            <a:spLocks noGrp="1"/>
          </p:cNvSpPr>
          <p:nvPr>
            <p:ph type="sldNum" sz="quarter" idx="12"/>
          </p:nvPr>
        </p:nvSpPr>
        <p:spPr/>
        <p:txBody>
          <a:bodyPr/>
          <a:lstStyle/>
          <a:p>
            <a:fld id="{9B618960-8005-486C-9A75-10CB2AAC16F9}" type="slidenum">
              <a:rPr lang="en-US" smtClean="0"/>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028065"/>
          </a:xfrm>
        </p:spPr>
        <p:txBody>
          <a:bodyPr/>
          <a:lstStyle/>
          <a:p>
            <a:r>
              <a:rPr lang="en-US" dirty="0"/>
              <a:t>OUTLINE</a:t>
            </a:r>
          </a:p>
        </p:txBody>
      </p:sp>
      <p:sp>
        <p:nvSpPr>
          <p:cNvPr id="3" name="Content Placeholder 2"/>
          <p:cNvSpPr>
            <a:spLocks noGrp="1"/>
          </p:cNvSpPr>
          <p:nvPr>
            <p:ph idx="1"/>
          </p:nvPr>
        </p:nvSpPr>
        <p:spPr>
          <a:xfrm>
            <a:off x="358775" y="1294130"/>
            <a:ext cx="10995025" cy="5231130"/>
          </a:xfrm>
        </p:spPr>
        <p:txBody>
          <a:bodyPr>
            <a:normAutofit fontScale="90000" lnSpcReduction="10000"/>
          </a:bodyPr>
          <a:lstStyle/>
          <a:p>
            <a:pPr marL="0" indent="0">
              <a:buNone/>
            </a:pPr>
            <a:r>
              <a:rPr lang="en-US" dirty="0"/>
              <a:t>INTRODUCTION</a:t>
            </a:r>
          </a:p>
          <a:p>
            <a:pPr marL="0" indent="0">
              <a:buNone/>
            </a:pPr>
            <a:r>
              <a:rPr lang="en-US" dirty="0"/>
              <a:t>OBJECTIVE</a:t>
            </a:r>
          </a:p>
          <a:p>
            <a:pPr marL="0" indent="0">
              <a:buNone/>
            </a:pPr>
            <a:r>
              <a:rPr lang="en-US" altLang="en-US" dirty="0"/>
              <a:t>RATIONALE						</a:t>
            </a:r>
          </a:p>
          <a:p>
            <a:pPr marL="0" indent="0">
              <a:buNone/>
            </a:pPr>
            <a:r>
              <a:rPr lang="en-US" altLang="en-US" dirty="0"/>
              <a:t>TYPES OF EPSEs</a:t>
            </a:r>
          </a:p>
          <a:p>
            <a:pPr marL="0" indent="0">
              <a:buNone/>
            </a:pPr>
            <a:r>
              <a:rPr lang="en-US" altLang="en-US" dirty="0"/>
              <a:t>ACUTE DYSTONIC REACTION</a:t>
            </a:r>
          </a:p>
          <a:p>
            <a:pPr marL="0" indent="0">
              <a:buNone/>
            </a:pPr>
            <a:r>
              <a:rPr lang="en-US" altLang="en-US" dirty="0"/>
              <a:t>METHODS</a:t>
            </a:r>
          </a:p>
          <a:p>
            <a:pPr marL="0" indent="0">
              <a:buNone/>
            </a:pPr>
            <a:r>
              <a:rPr lang="en-US" altLang="en-US" dirty="0"/>
              <a:t>RESULTS</a:t>
            </a:r>
          </a:p>
          <a:p>
            <a:pPr marL="0" indent="0">
              <a:buNone/>
            </a:pPr>
            <a:r>
              <a:rPr lang="en-US" altLang="en-US" dirty="0"/>
              <a:t>DISCUSSION</a:t>
            </a:r>
          </a:p>
          <a:p>
            <a:pPr marL="0" indent="0">
              <a:buNone/>
            </a:pPr>
            <a:r>
              <a:rPr lang="en-US" altLang="en-US" dirty="0"/>
              <a:t>LIMITATIONS</a:t>
            </a:r>
          </a:p>
          <a:p>
            <a:pPr marL="0" indent="0">
              <a:buNone/>
            </a:pPr>
            <a:r>
              <a:rPr lang="en-US" altLang="en-US" dirty="0"/>
              <a:t>RECOMMENDATIONS</a:t>
            </a:r>
          </a:p>
          <a:p>
            <a:pPr marL="0" indent="0">
              <a:buNone/>
            </a:pPr>
            <a:r>
              <a:rPr lang="en-US" dirty="0">
                <a:sym typeface="+mn-ea"/>
              </a:rPr>
              <a:t>CONCLUSION</a:t>
            </a:r>
          </a:p>
          <a:p>
            <a:pPr marL="0" indent="0">
              <a:buNone/>
            </a:pPr>
            <a:r>
              <a:rPr lang="en-US" altLang="en-US" dirty="0">
                <a:sym typeface="+mn-ea"/>
              </a:rPr>
              <a:t>REFERENCES</a:t>
            </a:r>
            <a:endParaRPr lang="en-US" altLang="en-US" dirty="0"/>
          </a:p>
        </p:txBody>
      </p:sp>
      <p:sp>
        <p:nvSpPr>
          <p:cNvPr id="4" name="Slide Number Placeholder 3"/>
          <p:cNvSpPr>
            <a:spLocks noGrp="1"/>
          </p:cNvSpPr>
          <p:nvPr>
            <p:ph type="sldNum" sz="quarter" idx="12"/>
          </p:nvPr>
        </p:nvSpPr>
        <p:spPr/>
        <p:txBody>
          <a:bodyPr/>
          <a:lstStyle/>
          <a:p>
            <a:fld id="{9B618960-8005-486C-9A75-10CB2AAC16F9}" type="slidenum">
              <a:rPr lang="en-US" smtClean="0"/>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1159490" cy="1143635"/>
          </a:xfrm>
        </p:spPr>
        <p:txBody>
          <a:bodyPr>
            <a:normAutofit fontScale="90000"/>
          </a:bodyPr>
          <a:lstStyle/>
          <a:p>
            <a:r>
              <a:rPr lang="en-US" altLang="en-US"/>
              <a:t>Was the term “Acute Dystonic Reaction” documented as the type of EPSE?</a:t>
            </a:r>
          </a:p>
        </p:txBody>
      </p:sp>
      <p:graphicFrame>
        <p:nvGraphicFramePr>
          <p:cNvPr id="4" name="Content Placeholder 3"/>
          <p:cNvGraphicFramePr>
            <a:graphicFrameLocks noGrp="1"/>
          </p:cNvGraphicFramePr>
          <p:nvPr>
            <p:ph idx="1"/>
          </p:nvPr>
        </p:nvGraphicFramePr>
        <p:xfrm>
          <a:off x="358775" y="1409065"/>
          <a:ext cx="10995025" cy="511619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755015" y="1877695"/>
            <a:ext cx="2790190" cy="1551305"/>
          </a:xfrm>
          <a:prstGeom prst="rect">
            <a:avLst/>
          </a:prstGeom>
          <a:noFill/>
        </p:spPr>
        <p:txBody>
          <a:bodyPr wrap="square" rtlCol="0">
            <a:noAutofit/>
          </a:bodyPr>
          <a:lstStyle/>
          <a:p>
            <a:r>
              <a:rPr lang="en-US" sz="2000"/>
              <a:t>yes=16 (76.19%)</a:t>
            </a:r>
          </a:p>
          <a:p>
            <a:r>
              <a:rPr lang="en-US" sz="2000"/>
              <a:t>no=5 (23.80%)</a:t>
            </a:r>
          </a:p>
        </p:txBody>
      </p:sp>
      <p:sp>
        <p:nvSpPr>
          <p:cNvPr id="3" name="Slide Number Placeholder 2"/>
          <p:cNvSpPr>
            <a:spLocks noGrp="1"/>
          </p:cNvSpPr>
          <p:nvPr>
            <p:ph type="sldNum" sz="quarter" idx="12"/>
          </p:nvPr>
        </p:nvSpPr>
        <p:spPr/>
        <p:txBody>
          <a:bodyPr/>
          <a:lstStyle/>
          <a:p>
            <a:fld id="{9B618960-8005-486C-9A75-10CB2AAC16F9}" type="slidenum">
              <a:rPr lang="en-US" smtClean="0"/>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838960"/>
          </a:xfrm>
        </p:spPr>
        <p:txBody>
          <a:bodyPr>
            <a:normAutofit fontScale="90000"/>
          </a:bodyPr>
          <a:lstStyle/>
          <a:p>
            <a:r>
              <a:rPr lang="en-US" altLang="en-US"/>
              <a:t>After the emergency intervention with im anticholinergic agent, was the treatment continued with an appropriate oral anticholinergic?</a:t>
            </a:r>
          </a:p>
        </p:txBody>
      </p:sp>
      <p:graphicFrame>
        <p:nvGraphicFramePr>
          <p:cNvPr id="4" name="Content Placeholder 3"/>
          <p:cNvGraphicFramePr>
            <a:graphicFrameLocks noGrp="1"/>
          </p:cNvGraphicFramePr>
          <p:nvPr>
            <p:ph idx="1"/>
          </p:nvPr>
        </p:nvGraphicFramePr>
        <p:xfrm>
          <a:off x="358775" y="2104390"/>
          <a:ext cx="10995025" cy="442087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587375" y="2104390"/>
            <a:ext cx="2404110" cy="1064895"/>
          </a:xfrm>
          <a:prstGeom prst="rect">
            <a:avLst/>
          </a:prstGeom>
          <a:noFill/>
        </p:spPr>
        <p:txBody>
          <a:bodyPr wrap="square" rtlCol="0">
            <a:noAutofit/>
          </a:bodyPr>
          <a:lstStyle/>
          <a:p>
            <a:r>
              <a:rPr lang="en-US" sz="2400"/>
              <a:t>yes=18</a:t>
            </a:r>
          </a:p>
          <a:p>
            <a:r>
              <a:rPr lang="en-US" sz="2400"/>
              <a:t>no=3</a:t>
            </a:r>
          </a:p>
        </p:txBody>
      </p:sp>
      <p:sp>
        <p:nvSpPr>
          <p:cNvPr id="3" name="Slide Number Placeholder 2"/>
          <p:cNvSpPr>
            <a:spLocks noGrp="1"/>
          </p:cNvSpPr>
          <p:nvPr>
            <p:ph type="sldNum" sz="quarter" idx="12"/>
          </p:nvPr>
        </p:nvSpPr>
        <p:spPr/>
        <p:txBody>
          <a:bodyPr/>
          <a:lstStyle/>
          <a:p>
            <a:fld id="{9B618960-8005-486C-9A75-10CB2AAC16F9}" type="slidenum">
              <a:rPr lang="en-US" smtClean="0"/>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615" y="365125"/>
            <a:ext cx="11060430" cy="1325880"/>
          </a:xfrm>
        </p:spPr>
        <p:txBody>
          <a:bodyPr>
            <a:normAutofit fontScale="90000"/>
          </a:bodyPr>
          <a:lstStyle/>
          <a:p>
            <a:r>
              <a:rPr lang="en-US" altLang="en-US"/>
              <a:t>How many cases started oral Benzhexol at &lt;2.5mg, 2.5mg, 5mg or &gt;5mg</a:t>
            </a:r>
          </a:p>
        </p:txBody>
      </p:sp>
      <p:sp>
        <p:nvSpPr>
          <p:cNvPr id="5" name="Text Box 4"/>
          <p:cNvSpPr txBox="1"/>
          <p:nvPr/>
        </p:nvSpPr>
        <p:spPr>
          <a:xfrm>
            <a:off x="690245" y="1691005"/>
            <a:ext cx="2310765" cy="3907155"/>
          </a:xfrm>
          <a:prstGeom prst="rect">
            <a:avLst/>
          </a:prstGeom>
          <a:noFill/>
        </p:spPr>
        <p:txBody>
          <a:bodyPr wrap="square" rtlCol="0">
            <a:noAutofit/>
          </a:bodyPr>
          <a:lstStyle/>
          <a:p>
            <a:r>
              <a:rPr lang="en-US" sz="2400"/>
              <a:t>&lt;2.5mg=0 (0%)</a:t>
            </a:r>
          </a:p>
          <a:p>
            <a:r>
              <a:rPr lang="en-US" sz="2400"/>
              <a:t>2.5mg=1(4.76%</a:t>
            </a:r>
          </a:p>
          <a:p>
            <a:r>
              <a:rPr lang="en-US" sz="2400"/>
              <a:t>5mg=17(80.95%)</a:t>
            </a:r>
          </a:p>
          <a:p>
            <a:r>
              <a:rPr lang="en-US" sz="2400"/>
              <a:t>&gt;5mg=0 (0%)</a:t>
            </a:r>
          </a:p>
          <a:p>
            <a:r>
              <a:rPr lang="en-US" sz="2400"/>
              <a:t>ANP=3(14.28%)</a:t>
            </a:r>
          </a:p>
          <a:p>
            <a:endParaRPr lang="en-US" sz="2400"/>
          </a:p>
          <a:p>
            <a:r>
              <a:rPr lang="en-US" sz="2400"/>
              <a:t>ANP=Anticholinergic was not prescribed</a:t>
            </a:r>
          </a:p>
        </p:txBody>
      </p:sp>
      <p:pic>
        <p:nvPicPr>
          <p:cNvPr id="6" name="Content Placeholder 5" descr="dose"/>
          <p:cNvPicPr>
            <a:picLocks noGrp="1" noChangeAspect="1"/>
          </p:cNvPicPr>
          <p:nvPr>
            <p:ph idx="1"/>
          </p:nvPr>
        </p:nvPicPr>
        <p:blipFill>
          <a:blip r:embed="rId2"/>
          <a:stretch>
            <a:fillRect/>
          </a:stretch>
        </p:blipFill>
        <p:spPr>
          <a:xfrm>
            <a:off x="3001010" y="1690370"/>
            <a:ext cx="8721090" cy="4777740"/>
          </a:xfrm>
          <a:prstGeom prst="rect">
            <a:avLst/>
          </a:prstGeom>
        </p:spPr>
      </p:pic>
      <p:sp>
        <p:nvSpPr>
          <p:cNvPr id="3" name="Slide Number Placeholder 2"/>
          <p:cNvSpPr>
            <a:spLocks noGrp="1"/>
          </p:cNvSpPr>
          <p:nvPr>
            <p:ph type="sldNum" sz="quarter" idx="12"/>
          </p:nvPr>
        </p:nvSpPr>
        <p:spPr/>
        <p:txBody>
          <a:bodyPr/>
          <a:lstStyle/>
          <a:p>
            <a:fld id="{9B618960-8005-486C-9A75-10CB2AAC16F9}" type="slidenum">
              <a:rPr lang="en-US" smtClean="0"/>
              <a:t>22</a:t>
            </a:fld>
            <a:endParaRPr lang="en-US"/>
          </a:p>
        </p:txBody>
      </p:sp>
      <mc:AlternateContent xmlns:mc="http://schemas.openxmlformats.org/markup-compatibility/2006" xmlns:p14="http://schemas.microsoft.com/office/powerpoint/2010/main">
        <mc:Choice Requires="p14">
          <p:contentPart p14:bwMode="auto" r:id="rId3">
            <p14:nvContentPartPr>
              <p14:cNvPr id="4" name="Ink 3"/>
              <p14:cNvContentPartPr/>
              <p14:nvPr/>
            </p14:nvContentPartPr>
            <p14:xfrm>
              <a:off x="4281805" y="5896610"/>
              <a:ext cx="746760" cy="382905"/>
            </p14:xfrm>
          </p:contentPart>
        </mc:Choice>
        <mc:Fallback xmlns="">
          <p:pic>
            <p:nvPicPr>
              <p:cNvPr id="4" name="Ink 3"/>
            </p:nvPicPr>
            <p:blipFill>
              <a:blip r:embed="rId4"/>
            </p:blipFill>
            <p:spPr>
              <a:xfrm>
                <a:off x="4281805" y="5896610"/>
                <a:ext cx="746760" cy="382905"/>
              </a:xfrm>
              <a:prstGeom prst="rect"/>
            </p:spPr>
          </p:pic>
        </mc:Fallback>
      </mc:AlternateContent>
      <mc:AlternateContent xmlns:mc="http://schemas.openxmlformats.org/markup-compatibility/2006" xmlns:p14="http://schemas.microsoft.com/office/powerpoint/2010/main">
        <mc:Choice Requires="p14">
          <p:contentPart p14:bwMode="auto" r:id="rId5">
            <p14:nvContentPartPr>
              <p14:cNvPr id="7" name="Ink 6"/>
              <p14:cNvContentPartPr/>
              <p14:nvPr/>
            </p14:nvContentPartPr>
            <p14:xfrm>
              <a:off x="4347210" y="5984875"/>
              <a:ext cx="713740" cy="294640"/>
            </p14:xfrm>
          </p:contentPart>
        </mc:Choice>
        <mc:Fallback xmlns="">
          <p:pic>
            <p:nvPicPr>
              <p:cNvPr id="7" name="Ink 6"/>
            </p:nvPicPr>
            <p:blipFill>
              <a:blip r:embed="rId6"/>
            </p:blipFill>
            <p:spPr>
              <a:xfrm>
                <a:off x="4347210" y="5984875"/>
                <a:ext cx="713740" cy="294640"/>
              </a:xfrm>
              <a:prstGeom prst="rect"/>
            </p:spPr>
          </p:pic>
        </mc:Fallback>
      </mc:AlternateContent>
      <p:sp>
        <p:nvSpPr>
          <p:cNvPr id="8" name="Text Box 7"/>
          <p:cNvSpPr txBox="1"/>
          <p:nvPr/>
        </p:nvSpPr>
        <p:spPr>
          <a:xfrm>
            <a:off x="4347845" y="5797550"/>
            <a:ext cx="1748155" cy="670560"/>
          </a:xfrm>
          <a:prstGeom prst="rect">
            <a:avLst/>
          </a:prstGeom>
          <a:noFill/>
        </p:spPr>
        <p:txBody>
          <a:bodyPr wrap="square" rtlCol="0">
            <a:noAutofit/>
          </a:bodyPr>
          <a:lstStyle/>
          <a:p>
            <a:r>
              <a:rPr lang="en-US" sz="2600"/>
              <a:t>&lt;2.5mg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920" y="216535"/>
            <a:ext cx="11441430" cy="1474470"/>
          </a:xfrm>
        </p:spPr>
        <p:txBody>
          <a:bodyPr>
            <a:normAutofit/>
          </a:bodyPr>
          <a:lstStyle/>
          <a:p>
            <a:r>
              <a:rPr lang="en-US" altLang="en-US"/>
              <a:t>Of all the 17 cases that had 5mg of Benzhexol what dose would have been more appropriate? </a:t>
            </a:r>
          </a:p>
        </p:txBody>
      </p:sp>
      <p:sp>
        <p:nvSpPr>
          <p:cNvPr id="5" name="Text Box 4"/>
          <p:cNvSpPr txBox="1"/>
          <p:nvPr/>
        </p:nvSpPr>
        <p:spPr>
          <a:xfrm>
            <a:off x="375920" y="1691005"/>
            <a:ext cx="3428365" cy="3907155"/>
          </a:xfrm>
          <a:prstGeom prst="rect">
            <a:avLst/>
          </a:prstGeom>
          <a:noFill/>
        </p:spPr>
        <p:txBody>
          <a:bodyPr wrap="square" rtlCol="0">
            <a:noAutofit/>
          </a:bodyPr>
          <a:lstStyle/>
          <a:p>
            <a:r>
              <a:rPr lang="en-US" sz="2400"/>
              <a:t>9 cases (52.94%) had 5mg when 2.5mg would have been more appropriate. 8 (47.05%) appropriately had 5mg.</a:t>
            </a:r>
          </a:p>
        </p:txBody>
      </p:sp>
      <p:pic>
        <p:nvPicPr>
          <p:cNvPr id="8" name="Content Placeholder 7" descr="dose1"/>
          <p:cNvPicPr>
            <a:picLocks noGrp="1" noChangeAspect="1"/>
          </p:cNvPicPr>
          <p:nvPr>
            <p:ph idx="1"/>
          </p:nvPr>
        </p:nvPicPr>
        <p:blipFill>
          <a:blip r:embed="rId2"/>
          <a:stretch>
            <a:fillRect/>
          </a:stretch>
        </p:blipFill>
        <p:spPr>
          <a:xfrm>
            <a:off x="3804285" y="1691005"/>
            <a:ext cx="7548880" cy="4844415"/>
          </a:xfrm>
          <a:prstGeom prst="rect">
            <a:avLst/>
          </a:prstGeom>
        </p:spPr>
      </p:pic>
      <p:sp>
        <p:nvSpPr>
          <p:cNvPr id="3" name="Slide Number Placeholder 2"/>
          <p:cNvSpPr>
            <a:spLocks noGrp="1"/>
          </p:cNvSpPr>
          <p:nvPr>
            <p:ph type="sldNum" sz="quarter" idx="12"/>
          </p:nvPr>
        </p:nvSpPr>
        <p:spPr/>
        <p:txBody>
          <a:bodyPr/>
          <a:lstStyle/>
          <a:p>
            <a:fld id="{9B618960-8005-486C-9A75-10CB2AAC16F9}" type="slidenum">
              <a:rPr lang="en-US" smtClean="0"/>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823085"/>
          </a:xfrm>
        </p:spPr>
        <p:txBody>
          <a:bodyPr/>
          <a:lstStyle/>
          <a:p>
            <a:r>
              <a:rPr lang="en-US">
                <a:sym typeface="+mn-ea"/>
              </a:rPr>
              <a:t>Number of cases in which oral anticholinergic was left open, not left open, or not prescribed</a:t>
            </a:r>
            <a:endParaRPr lang="en-US"/>
          </a:p>
        </p:txBody>
      </p:sp>
      <p:graphicFrame>
        <p:nvGraphicFramePr>
          <p:cNvPr id="4" name="Content Placeholder 3"/>
          <p:cNvGraphicFramePr>
            <a:graphicFrameLocks noGrp="1"/>
          </p:cNvGraphicFramePr>
          <p:nvPr>
            <p:ph idx="1"/>
          </p:nvPr>
        </p:nvGraphicFramePr>
        <p:xfrm>
          <a:off x="3192780" y="2088515"/>
          <a:ext cx="8161020" cy="450278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358775" y="2088515"/>
            <a:ext cx="3825875" cy="1340485"/>
          </a:xfrm>
          <a:prstGeom prst="rect">
            <a:avLst/>
          </a:prstGeom>
          <a:noFill/>
        </p:spPr>
        <p:txBody>
          <a:bodyPr wrap="square" rtlCol="0">
            <a:noAutofit/>
          </a:bodyPr>
          <a:lstStyle/>
          <a:p>
            <a:r>
              <a:rPr lang="en-US" sz="2000">
                <a:solidFill>
                  <a:schemeClr val="tx1"/>
                </a:solidFill>
                <a:uFillTx/>
              </a:rPr>
              <a:t>Not prescribed(NP)=3 (14.28%)</a:t>
            </a:r>
          </a:p>
          <a:p>
            <a:r>
              <a:rPr lang="en-US" sz="2000">
                <a:solidFill>
                  <a:schemeClr val="tx1"/>
                </a:solidFill>
                <a:uFillTx/>
              </a:rPr>
              <a:t>Left Open(LO)=4 (19.04%)</a:t>
            </a:r>
          </a:p>
          <a:p>
            <a:r>
              <a:rPr lang="en-US" sz="2000">
                <a:solidFill>
                  <a:schemeClr val="tx1"/>
                </a:solidFill>
                <a:uFillTx/>
              </a:rPr>
              <a:t>Not Left Open(NLO)=14 (66.66%)</a:t>
            </a:r>
          </a:p>
        </p:txBody>
      </p:sp>
      <p:sp>
        <p:nvSpPr>
          <p:cNvPr id="3" name="Slide Number Placeholder 2"/>
          <p:cNvSpPr>
            <a:spLocks noGrp="1"/>
          </p:cNvSpPr>
          <p:nvPr>
            <p:ph type="sldNum" sz="quarter" idx="12"/>
          </p:nvPr>
        </p:nvSpPr>
        <p:spPr/>
        <p:txBody>
          <a:bodyPr/>
          <a:lstStyle/>
          <a:p>
            <a:fld id="{9B618960-8005-486C-9A75-10CB2AAC16F9}" type="slidenum">
              <a:rPr lang="en-US" smtClean="0"/>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309370"/>
          </a:xfrm>
        </p:spPr>
        <p:txBody>
          <a:bodyPr>
            <a:normAutofit/>
          </a:bodyPr>
          <a:lstStyle/>
          <a:p>
            <a:r>
              <a:rPr lang="en-US" altLang="en-US"/>
              <a:t>Was anticholinergic tapered off?</a:t>
            </a:r>
          </a:p>
        </p:txBody>
      </p:sp>
      <p:graphicFrame>
        <p:nvGraphicFramePr>
          <p:cNvPr id="4" name="Content Placeholder 3"/>
          <p:cNvGraphicFramePr>
            <a:graphicFrameLocks noGrp="1"/>
          </p:cNvGraphicFramePr>
          <p:nvPr>
            <p:ph idx="1"/>
          </p:nvPr>
        </p:nvGraphicFramePr>
        <p:xfrm>
          <a:off x="2958465" y="1574800"/>
          <a:ext cx="8395335" cy="511746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536575" y="1819275"/>
            <a:ext cx="2522855" cy="1196340"/>
          </a:xfrm>
          <a:prstGeom prst="rect">
            <a:avLst/>
          </a:prstGeom>
          <a:noFill/>
        </p:spPr>
        <p:txBody>
          <a:bodyPr wrap="square" rtlCol="0">
            <a:noAutofit/>
          </a:bodyPr>
          <a:lstStyle/>
          <a:p>
            <a:r>
              <a:rPr lang="en-US" sz="2400">
                <a:solidFill>
                  <a:schemeClr val="tx1"/>
                </a:solidFill>
                <a:uFillTx/>
              </a:rPr>
              <a:t>yes = 0 (0%)</a:t>
            </a:r>
          </a:p>
          <a:p>
            <a:r>
              <a:rPr lang="en-US" sz="2400">
                <a:solidFill>
                  <a:schemeClr val="tx1"/>
                </a:solidFill>
                <a:uFillTx/>
              </a:rPr>
              <a:t>no = 14 (100%)</a:t>
            </a:r>
          </a:p>
        </p:txBody>
      </p:sp>
      <p:sp>
        <p:nvSpPr>
          <p:cNvPr id="3" name="Slide Number Placeholder 2"/>
          <p:cNvSpPr>
            <a:spLocks noGrp="1"/>
          </p:cNvSpPr>
          <p:nvPr>
            <p:ph type="sldNum" sz="quarter" idx="12"/>
          </p:nvPr>
        </p:nvSpPr>
        <p:spPr/>
        <p:txBody>
          <a:bodyPr/>
          <a:lstStyle/>
          <a:p>
            <a:fld id="{9B618960-8005-486C-9A75-10CB2AAC16F9}" type="slidenum">
              <a:rPr lang="en-US" smtClean="0"/>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365125"/>
            <a:ext cx="10994390" cy="1325880"/>
          </a:xfrm>
        </p:spPr>
        <p:txBody>
          <a:bodyPr>
            <a:normAutofit fontScale="90000"/>
          </a:bodyPr>
          <a:lstStyle/>
          <a:p>
            <a:r>
              <a:rPr lang="en-US"/>
              <a:t>Cases in which reduction of antipsychotic was appro-priate and was either reduced or not reduced</a:t>
            </a:r>
          </a:p>
        </p:txBody>
      </p:sp>
      <p:sp>
        <p:nvSpPr>
          <p:cNvPr id="5" name="Text Box 4"/>
          <p:cNvSpPr txBox="1"/>
          <p:nvPr/>
        </p:nvSpPr>
        <p:spPr>
          <a:xfrm>
            <a:off x="358775" y="1791335"/>
            <a:ext cx="4519930" cy="2239645"/>
          </a:xfrm>
          <a:prstGeom prst="rect">
            <a:avLst/>
          </a:prstGeom>
          <a:noFill/>
        </p:spPr>
        <p:txBody>
          <a:bodyPr wrap="square" rtlCol="0">
            <a:noAutofit/>
          </a:bodyPr>
          <a:lstStyle/>
          <a:p>
            <a:r>
              <a:rPr lang="en-US" sz="2000">
                <a:solidFill>
                  <a:schemeClr val="tx1"/>
                </a:solidFill>
                <a:uFillTx/>
              </a:rPr>
              <a:t>13 cases required reduction of antipsychotic</a:t>
            </a:r>
          </a:p>
          <a:p>
            <a:r>
              <a:rPr lang="en-US" sz="2000">
                <a:solidFill>
                  <a:schemeClr val="tx1"/>
                </a:solidFill>
                <a:uFillTx/>
              </a:rPr>
              <a:t>Reduced (R)=5(38.46%)</a:t>
            </a:r>
          </a:p>
          <a:p>
            <a:r>
              <a:rPr lang="en-US" sz="2000">
                <a:solidFill>
                  <a:schemeClr val="tx1"/>
                </a:solidFill>
                <a:uFillTx/>
              </a:rPr>
              <a:t>Not Reduced (NR)=8 (61.53%)</a:t>
            </a:r>
          </a:p>
        </p:txBody>
      </p:sp>
      <p:sp>
        <p:nvSpPr>
          <p:cNvPr id="3" name="Slide Number Placeholder 2"/>
          <p:cNvSpPr>
            <a:spLocks noGrp="1"/>
          </p:cNvSpPr>
          <p:nvPr>
            <p:ph type="sldNum" sz="quarter" idx="12"/>
          </p:nvPr>
        </p:nvSpPr>
        <p:spPr/>
        <p:txBody>
          <a:bodyPr/>
          <a:lstStyle/>
          <a:p>
            <a:fld id="{9B618960-8005-486C-9A75-10CB2AAC16F9}" type="slidenum">
              <a:rPr lang="en-US" smtClean="0"/>
              <a:t>26</a:t>
            </a:fld>
            <a:endParaRPr lang="en-US"/>
          </a:p>
        </p:txBody>
      </p:sp>
      <p:pic>
        <p:nvPicPr>
          <p:cNvPr id="7" name="Content Placeholder 6" descr="RED"/>
          <p:cNvPicPr>
            <a:picLocks noGrp="1" noChangeAspect="1"/>
          </p:cNvPicPr>
          <p:nvPr>
            <p:ph idx="1"/>
          </p:nvPr>
        </p:nvPicPr>
        <p:blipFill>
          <a:blip r:embed="rId2"/>
          <a:stretch>
            <a:fillRect/>
          </a:stretch>
        </p:blipFill>
        <p:spPr>
          <a:xfrm>
            <a:off x="4043680" y="1691005"/>
            <a:ext cx="7309485" cy="432308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183515"/>
            <a:ext cx="11325860" cy="1672590"/>
          </a:xfrm>
        </p:spPr>
        <p:txBody>
          <a:bodyPr>
            <a:normAutofit fontScale="90000"/>
          </a:bodyPr>
          <a:lstStyle/>
          <a:p>
            <a:r>
              <a:rPr lang="en-US">
                <a:sym typeface="+mn-ea"/>
              </a:rPr>
              <a:t>Cases in which leaving the antipsychotic at current dose was more appropriate but was reduced or not reduced</a:t>
            </a:r>
            <a:endParaRPr lang="en-US"/>
          </a:p>
        </p:txBody>
      </p:sp>
      <p:graphicFrame>
        <p:nvGraphicFramePr>
          <p:cNvPr id="4" name="Content Placeholder 3"/>
          <p:cNvGraphicFramePr>
            <a:graphicFrameLocks noGrp="1"/>
          </p:cNvGraphicFramePr>
          <p:nvPr>
            <p:ph idx="1"/>
          </p:nvPr>
        </p:nvGraphicFramePr>
        <p:xfrm>
          <a:off x="4080510" y="1856105"/>
          <a:ext cx="7273290" cy="473583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553720" y="2552700"/>
            <a:ext cx="5156835" cy="2084705"/>
          </a:xfrm>
          <a:prstGeom prst="rect">
            <a:avLst/>
          </a:prstGeom>
          <a:noFill/>
        </p:spPr>
        <p:txBody>
          <a:bodyPr wrap="square" rtlCol="0">
            <a:noAutofit/>
          </a:bodyPr>
          <a:lstStyle/>
          <a:p>
            <a:r>
              <a:rPr lang="en-US" sz="2400">
                <a:solidFill>
                  <a:schemeClr val="tx1"/>
                </a:solidFill>
                <a:uFillTx/>
              </a:rPr>
              <a:t>In 5 cases, it would have been more appropriate to leave the antipsychotic at its current dose.</a:t>
            </a:r>
          </a:p>
          <a:p>
            <a:r>
              <a:rPr lang="en-US" sz="2400">
                <a:solidFill>
                  <a:schemeClr val="tx1"/>
                </a:solidFill>
                <a:uFillTx/>
              </a:rPr>
              <a:t>Left the way it is (L)=4 (80%)</a:t>
            </a:r>
          </a:p>
          <a:p>
            <a:r>
              <a:rPr lang="en-US" sz="2400">
                <a:solidFill>
                  <a:schemeClr val="tx1"/>
                </a:solidFill>
                <a:uFillTx/>
              </a:rPr>
              <a:t>Not left the way it is (NL)=1 (20%)</a:t>
            </a:r>
          </a:p>
          <a:p>
            <a:endParaRPr lang="en-US" sz="2400">
              <a:solidFill>
                <a:schemeClr val="tx1"/>
              </a:solidFill>
              <a:uFillTx/>
            </a:endParaRPr>
          </a:p>
        </p:txBody>
      </p:sp>
      <p:sp>
        <p:nvSpPr>
          <p:cNvPr id="3" name="Slide Number Placeholder 2"/>
          <p:cNvSpPr>
            <a:spLocks noGrp="1"/>
          </p:cNvSpPr>
          <p:nvPr>
            <p:ph type="sldNum" sz="quarter" idx="12"/>
          </p:nvPr>
        </p:nvSpPr>
        <p:spPr/>
        <p:txBody>
          <a:bodyPr/>
          <a:lstStyle/>
          <a:p>
            <a:fld id="{9B618960-8005-486C-9A75-10CB2AAC16F9}" type="slidenum">
              <a:rPr lang="en-US" smtClean="0"/>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739900"/>
          </a:xfrm>
        </p:spPr>
        <p:txBody>
          <a:bodyPr>
            <a:normAutofit fontScale="90000"/>
          </a:bodyPr>
          <a:lstStyle/>
          <a:p>
            <a:r>
              <a:rPr lang="en-US" altLang="en-US"/>
              <a:t>Was there any documentation on whether the initial emergency treatment was successful or not? </a:t>
            </a:r>
          </a:p>
        </p:txBody>
      </p:sp>
      <p:graphicFrame>
        <p:nvGraphicFramePr>
          <p:cNvPr id="4" name="Content Placeholder 3"/>
          <p:cNvGraphicFramePr>
            <a:graphicFrameLocks noGrp="1"/>
          </p:cNvGraphicFramePr>
          <p:nvPr>
            <p:ph idx="1"/>
          </p:nvPr>
        </p:nvGraphicFramePr>
        <p:xfrm>
          <a:off x="2958465" y="2005965"/>
          <a:ext cx="8395335" cy="46863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4"/>
          <p:cNvSpPr txBox="1"/>
          <p:nvPr/>
        </p:nvSpPr>
        <p:spPr>
          <a:xfrm>
            <a:off x="536575" y="3111500"/>
            <a:ext cx="2522855" cy="1129665"/>
          </a:xfrm>
          <a:prstGeom prst="rect">
            <a:avLst/>
          </a:prstGeom>
          <a:noFill/>
        </p:spPr>
        <p:txBody>
          <a:bodyPr wrap="square" rtlCol="0">
            <a:noAutofit/>
          </a:bodyPr>
          <a:lstStyle/>
          <a:p>
            <a:r>
              <a:rPr lang="en-US" sz="2400">
                <a:solidFill>
                  <a:schemeClr val="tx1"/>
                </a:solidFill>
                <a:uFillTx/>
              </a:rPr>
              <a:t>yes = 0 (0%)</a:t>
            </a:r>
          </a:p>
          <a:p>
            <a:r>
              <a:rPr lang="en-US" sz="2400">
                <a:solidFill>
                  <a:schemeClr val="tx1"/>
                </a:solidFill>
                <a:uFillTx/>
              </a:rPr>
              <a:t>no = 21 (100%)</a:t>
            </a:r>
          </a:p>
        </p:txBody>
      </p:sp>
      <p:sp>
        <p:nvSpPr>
          <p:cNvPr id="3" name="Slide Number Placeholder 2"/>
          <p:cNvSpPr>
            <a:spLocks noGrp="1"/>
          </p:cNvSpPr>
          <p:nvPr>
            <p:ph type="sldNum" sz="quarter" idx="12"/>
          </p:nvPr>
        </p:nvSpPr>
        <p:spPr/>
        <p:txBody>
          <a:bodyPr/>
          <a:lstStyle/>
          <a:p>
            <a:fld id="{9B618960-8005-486C-9A75-10CB2AAC16F9}" type="slidenum">
              <a:rPr lang="en-US" smtClean="0"/>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DISCUSSION 1</a:t>
            </a:r>
          </a:p>
        </p:txBody>
      </p:sp>
      <p:sp>
        <p:nvSpPr>
          <p:cNvPr id="3" name="Content Placeholder 2"/>
          <p:cNvSpPr>
            <a:spLocks noGrp="1"/>
          </p:cNvSpPr>
          <p:nvPr>
            <p:ph idx="1"/>
          </p:nvPr>
        </p:nvSpPr>
        <p:spPr>
          <a:xfrm>
            <a:off x="358775" y="1409065"/>
            <a:ext cx="10995025" cy="5116195"/>
          </a:xfrm>
        </p:spPr>
        <p:txBody>
          <a:bodyPr/>
          <a:lstStyle/>
          <a:p>
            <a:r>
              <a:rPr lang="en-US" altLang="en-US"/>
              <a:t>A total of 20 case files were reviewed. A case file was reviewed twice, in other words the patient had acute dystonic reaction twice making the total number of cases to be 21.</a:t>
            </a:r>
          </a:p>
          <a:p>
            <a:r>
              <a:rPr lang="en-US" altLang="en-US"/>
              <a:t>A significantly higher number of males had ADR compared with females (18:2). This can be explained by the fact the risk of development of EPSEs, Schizophrenia and substance induced psychotic disorders is more common in males than females</a:t>
            </a:r>
            <a:r>
              <a:rPr lang="en-US" altLang="en-US" baseline="30000"/>
              <a:t>1,3,4</a:t>
            </a:r>
            <a:r>
              <a:rPr lang="en-US" altLang="en-US"/>
              <a:t>.</a:t>
            </a:r>
          </a:p>
          <a:p>
            <a:r>
              <a:rPr lang="en-US" altLang="en-US"/>
              <a:t>Also, a disproportionately higher number of individuals in the age range of 18 to 24 years (13)  developed ADR compared with other age ranges (2 for those less than 18 years, 4 for those 25-31 years, and 1 for those above 31). This can be explained by the fact that a younger age confers an increased risk of development of EPSEs.</a:t>
            </a:r>
          </a:p>
        </p:txBody>
      </p:sp>
      <p:sp>
        <p:nvSpPr>
          <p:cNvPr id="4" name="Slide Number Placeholder 3"/>
          <p:cNvSpPr>
            <a:spLocks noGrp="1"/>
          </p:cNvSpPr>
          <p:nvPr>
            <p:ph type="sldNum" sz="quarter" idx="12"/>
          </p:nvPr>
        </p:nvSpPr>
        <p:spPr/>
        <p:txBody>
          <a:bodyPr/>
          <a:lstStyle/>
          <a:p>
            <a:fld id="{9B618960-8005-486C-9A75-10CB2AAC16F9}" type="slidenum">
              <a:rPr lang="en-US" smtClean="0"/>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INTRODUCTION 1</a:t>
            </a:r>
          </a:p>
        </p:txBody>
      </p:sp>
      <p:sp>
        <p:nvSpPr>
          <p:cNvPr id="3" name="Content Placeholder 2"/>
          <p:cNvSpPr>
            <a:spLocks noGrp="1"/>
          </p:cNvSpPr>
          <p:nvPr>
            <p:ph idx="1"/>
          </p:nvPr>
        </p:nvSpPr>
        <p:spPr>
          <a:xfrm>
            <a:off x="358775" y="1409065"/>
            <a:ext cx="10995025" cy="5116195"/>
          </a:xfrm>
        </p:spPr>
        <p:txBody>
          <a:bodyPr/>
          <a:lstStyle/>
          <a:p>
            <a:r>
              <a:rPr lang="en-US" altLang="en-US" dirty="0"/>
              <a:t>An audit is a systematic, independent and documented process for obtaining evidence and evaluating it objectively to determine the extent to which a procedure conforms to set standards, regulations, policies, values or targets.</a:t>
            </a:r>
          </a:p>
          <a:p>
            <a:r>
              <a:rPr lang="en-US" altLang="en-US" dirty="0"/>
              <a:t>Audit helps to identify any of the following: areas of deficiency in procedures, practices that are below standard, and results that are unsatisfactory or inferior in comparison with desired goals or targets.</a:t>
            </a:r>
          </a:p>
          <a:p>
            <a:r>
              <a:rPr lang="en-US" altLang="en-US" dirty="0"/>
              <a:t>This audit is a clinical audit. Clinical audit is a quality improvement process that systematically reviews healthcare practices against established standards to identify areas for improvement in order to enhance patient care.</a:t>
            </a:r>
          </a:p>
        </p:txBody>
      </p:sp>
      <p:sp>
        <p:nvSpPr>
          <p:cNvPr id="4" name="Slide Number Placeholder 3"/>
          <p:cNvSpPr>
            <a:spLocks noGrp="1"/>
          </p:cNvSpPr>
          <p:nvPr>
            <p:ph type="sldNum" sz="quarter" idx="12"/>
          </p:nvPr>
        </p:nvSpPr>
        <p:spPr/>
        <p:txBody>
          <a:bodyPr/>
          <a:lstStyle/>
          <a:p>
            <a:fld id="{9B618960-8005-486C-9A75-10CB2AAC16F9}" type="slidenum">
              <a:rPr lang="en-US" smtClean="0"/>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DISCUSSION 2</a:t>
            </a:r>
          </a:p>
        </p:txBody>
      </p:sp>
      <p:sp>
        <p:nvSpPr>
          <p:cNvPr id="3" name="Content Placeholder 2"/>
          <p:cNvSpPr>
            <a:spLocks noGrp="1"/>
          </p:cNvSpPr>
          <p:nvPr>
            <p:ph idx="1"/>
          </p:nvPr>
        </p:nvSpPr>
        <p:spPr>
          <a:xfrm>
            <a:off x="358775" y="1409065"/>
            <a:ext cx="10995025" cy="5116195"/>
          </a:xfrm>
        </p:spPr>
        <p:txBody>
          <a:bodyPr/>
          <a:lstStyle/>
          <a:p>
            <a:r>
              <a:rPr lang="en-US" altLang="en-US"/>
              <a:t>Only in 1 of the 21 cases (4.76%) were the symptoms not described at all. The doctor who saw this case went straight to the assessment (ADR). Possible explanation: a busy emergency unit.</a:t>
            </a:r>
          </a:p>
          <a:p>
            <a:endParaRPr lang="en-US" altLang="en-US"/>
          </a:p>
          <a:p>
            <a:r>
              <a:rPr lang="en-US" altLang="en-US">
                <a:sym typeface="+mn-ea"/>
              </a:rPr>
              <a:t>In 5 of the 21 cases (23.80%), the type of EPSE was not specified (which is acute dystonic reaction). Possible explanations: lack of adequate knowledge of the various types of EPSEs, busy emergency unit.</a:t>
            </a:r>
            <a:endParaRPr lang="en-US" altLang="en-US"/>
          </a:p>
        </p:txBody>
      </p:sp>
      <p:sp>
        <p:nvSpPr>
          <p:cNvPr id="4" name="Slide Number Placeholder 3"/>
          <p:cNvSpPr>
            <a:spLocks noGrp="1"/>
          </p:cNvSpPr>
          <p:nvPr>
            <p:ph type="sldNum" sz="quarter" idx="12"/>
          </p:nvPr>
        </p:nvSpPr>
        <p:spPr/>
        <p:txBody>
          <a:bodyPr/>
          <a:lstStyle/>
          <a:p>
            <a:fld id="{9B618960-8005-486C-9A75-10CB2AAC16F9}" type="slidenum">
              <a:rPr lang="en-US" smtClean="0"/>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DISCUSSION 3</a:t>
            </a:r>
          </a:p>
        </p:txBody>
      </p:sp>
      <p:sp>
        <p:nvSpPr>
          <p:cNvPr id="3" name="Content Placeholder 2"/>
          <p:cNvSpPr>
            <a:spLocks noGrp="1"/>
          </p:cNvSpPr>
          <p:nvPr>
            <p:ph idx="1"/>
          </p:nvPr>
        </p:nvSpPr>
        <p:spPr>
          <a:xfrm>
            <a:off x="358775" y="1409065"/>
            <a:ext cx="10995025" cy="5116195"/>
          </a:xfrm>
        </p:spPr>
        <p:txBody>
          <a:bodyPr/>
          <a:lstStyle/>
          <a:p>
            <a:r>
              <a:rPr lang="en-US" altLang="en-US"/>
              <a:t>No severe or life-threatening episode of acute dystonic reaction was found. Possible explanations: lack of adequate knowledge of EPSEs, a busy emergency unit, there is accurately no severe or life-threatening episode of acute dystonic reaction.</a:t>
            </a:r>
          </a:p>
          <a:p>
            <a:r>
              <a:rPr lang="en-US" altLang="en-US">
                <a:sym typeface="+mn-ea"/>
              </a:rPr>
              <a:t>In 3 of the 21 cases (14.28%), after administration of IM Biperiden 5mg, treatment was not continued with an appropriate oral anticholinergic. In one of the cases patient's mother took patient away before the doctor could have time to see them. In another case file, no reason was stated (patient returned 4 days later with ADR and oral anticholinergic was subsequently prescribed).</a:t>
            </a:r>
            <a:endParaRPr lang="en-US" altLang="en-US"/>
          </a:p>
        </p:txBody>
      </p:sp>
      <p:sp>
        <p:nvSpPr>
          <p:cNvPr id="4" name="Slide Number Placeholder 3"/>
          <p:cNvSpPr>
            <a:spLocks noGrp="1"/>
          </p:cNvSpPr>
          <p:nvPr>
            <p:ph type="sldNum" sz="quarter" idx="12"/>
          </p:nvPr>
        </p:nvSpPr>
        <p:spPr/>
        <p:txBody>
          <a:bodyPr/>
          <a:lstStyle/>
          <a:p>
            <a:fld id="{9B618960-8005-486C-9A75-10CB2AAC16F9}" type="slidenum">
              <a:rPr lang="en-US" smtClean="0"/>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DISCUSSION 4</a:t>
            </a:r>
          </a:p>
        </p:txBody>
      </p:sp>
      <p:sp>
        <p:nvSpPr>
          <p:cNvPr id="3" name="Content Placeholder 2"/>
          <p:cNvSpPr>
            <a:spLocks noGrp="1"/>
          </p:cNvSpPr>
          <p:nvPr>
            <p:ph idx="1"/>
          </p:nvPr>
        </p:nvSpPr>
        <p:spPr>
          <a:xfrm>
            <a:off x="358775" y="1409065"/>
            <a:ext cx="10995025" cy="5116195"/>
          </a:xfrm>
        </p:spPr>
        <p:txBody>
          <a:bodyPr/>
          <a:lstStyle/>
          <a:p>
            <a:r>
              <a:rPr lang="en-US" altLang="en-US"/>
              <a:t>In 4 of the 21 cases (19.04%), the oral anticholinergic prescribed after the initial administration of IM Biperiden was left open, this decision was judged to be appropriate based on the dose of the antipsychotic, the presence of psychotic symptoms, severity of the symptoms, the history of the mental illness and adherence to treatment.  Prescribed dose was also judged to be adequate.</a:t>
            </a:r>
          </a:p>
          <a:p>
            <a:r>
              <a:rPr lang="en-US" altLang="en-US">
                <a:sym typeface="+mn-ea"/>
              </a:rPr>
              <a:t>In 14 of the 21 cases the oral anticholinergic prescribed after the initial administration of IM Biperiden was not left open and the decision to not leave it open and the duration and dose of prescription were deemed appropriate. In all of the 14 cases, the oral anticholinergic was not tapered off.</a:t>
            </a:r>
            <a:endParaRPr lang="en-US" altLang="en-US"/>
          </a:p>
        </p:txBody>
      </p:sp>
      <p:sp>
        <p:nvSpPr>
          <p:cNvPr id="4" name="Slide Number Placeholder 3"/>
          <p:cNvSpPr>
            <a:spLocks noGrp="1"/>
          </p:cNvSpPr>
          <p:nvPr>
            <p:ph type="sldNum" sz="quarter" idx="12"/>
          </p:nvPr>
        </p:nvSpPr>
        <p:spPr/>
        <p:txBody>
          <a:bodyPr/>
          <a:lstStyle/>
          <a:p>
            <a:fld id="{9B618960-8005-486C-9A75-10CB2AAC16F9}" type="slidenum">
              <a:rPr lang="en-US" smtClean="0"/>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DISCUSSION 5</a:t>
            </a:r>
          </a:p>
        </p:txBody>
      </p:sp>
      <p:sp>
        <p:nvSpPr>
          <p:cNvPr id="3" name="Content Placeholder 2"/>
          <p:cNvSpPr>
            <a:spLocks noGrp="1"/>
          </p:cNvSpPr>
          <p:nvPr>
            <p:ph idx="1"/>
          </p:nvPr>
        </p:nvSpPr>
        <p:spPr>
          <a:xfrm>
            <a:off x="358775" y="1409065"/>
            <a:ext cx="10995025" cy="5116195"/>
          </a:xfrm>
        </p:spPr>
        <p:txBody>
          <a:bodyPr>
            <a:normAutofit lnSpcReduction="10000"/>
          </a:bodyPr>
          <a:lstStyle/>
          <a:p>
            <a:r>
              <a:rPr lang="en-US" altLang="en-US"/>
              <a:t>In 13 of the 21 cases (61.90%), it would have been appropriate for the antipsychotic(s) to be reduced but reduction was done only in 5 and the reduction was appropriate. In the other 8 cases no reduction was done (increased the risk of reoccurence of ADR). Possible reasons: </a:t>
            </a:r>
            <a:r>
              <a:rPr lang="en-US" altLang="en-US">
                <a:sym typeface="+mn-ea"/>
              </a:rPr>
              <a:t> lack of adequate knowledge of the causes of the various types of EPSEs, busy emergency unit.</a:t>
            </a:r>
          </a:p>
          <a:p>
            <a:r>
              <a:rPr lang="en-US" altLang="en-US">
                <a:sym typeface="+mn-ea"/>
              </a:rPr>
              <a:t>The maintenance dose for IM fluphenazine decanoate ranges from 12.5mg 4-weekly to 100mg every 2-weekly. Based on this information, fluphenazine can be given 12.5mg 4-weekly if a patient is having ADR and is not adherent to treatment.</a:t>
            </a:r>
          </a:p>
          <a:p>
            <a:r>
              <a:rPr lang="en-US" altLang="en-US">
                <a:sym typeface="+mn-ea"/>
              </a:rPr>
              <a:t>In all of the cases (100%), no documentation was done to indicate whether the initial treatment offered was effective or not.</a:t>
            </a:r>
            <a:endParaRPr lang="en-US" altLang="en-US"/>
          </a:p>
        </p:txBody>
      </p:sp>
      <p:sp>
        <p:nvSpPr>
          <p:cNvPr id="4" name="Slide Number Placeholder 3"/>
          <p:cNvSpPr>
            <a:spLocks noGrp="1"/>
          </p:cNvSpPr>
          <p:nvPr>
            <p:ph type="sldNum" sz="quarter" idx="12"/>
          </p:nvPr>
        </p:nvSpPr>
        <p:spPr/>
        <p:txBody>
          <a:bodyPr/>
          <a:lstStyle/>
          <a:p>
            <a:fld id="{9B618960-8005-486C-9A75-10CB2AAC16F9}" type="slidenum">
              <a:rPr lang="en-US" smtClean="0"/>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LIMITATIONS</a:t>
            </a:r>
          </a:p>
        </p:txBody>
      </p:sp>
      <p:sp>
        <p:nvSpPr>
          <p:cNvPr id="3" name="Content Placeholder 2"/>
          <p:cNvSpPr>
            <a:spLocks noGrp="1"/>
          </p:cNvSpPr>
          <p:nvPr>
            <p:ph idx="1"/>
          </p:nvPr>
        </p:nvSpPr>
        <p:spPr>
          <a:xfrm>
            <a:off x="358775" y="1409065"/>
            <a:ext cx="10995025" cy="5116195"/>
          </a:xfrm>
        </p:spPr>
        <p:txBody>
          <a:bodyPr/>
          <a:lstStyle/>
          <a:p>
            <a:r>
              <a:rPr lang="en-US" altLang="en-US"/>
              <a:t>All the files that were reviewed were obtained from the injection register and the cases were cases that have received IM Biperiden. This automatically means that patients who had acute dystonic reaction but did did not receive IM Biperiden were not included in the study. </a:t>
            </a:r>
          </a:p>
          <a:p>
            <a:r>
              <a:rPr lang="en-US" altLang="en-US"/>
              <a:t>Some of the results obtained are based on the auditor’s judgement so it is not an entirely objective process. In some of the cases there was little room for objectivity in deciding whether a treatment is appropriate or not.</a:t>
            </a:r>
          </a:p>
        </p:txBody>
      </p:sp>
      <p:sp>
        <p:nvSpPr>
          <p:cNvPr id="4" name="Slide Number Placeholder 3"/>
          <p:cNvSpPr>
            <a:spLocks noGrp="1"/>
          </p:cNvSpPr>
          <p:nvPr>
            <p:ph type="sldNum" sz="quarter" idx="12"/>
          </p:nvPr>
        </p:nvSpPr>
        <p:spPr/>
        <p:txBody>
          <a:bodyPr/>
          <a:lstStyle/>
          <a:p>
            <a:fld id="{9B618960-8005-486C-9A75-10CB2AAC16F9}" type="slidenum">
              <a:rPr lang="en-US" smtClean="0"/>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RECOMMENDATION 1</a:t>
            </a:r>
          </a:p>
        </p:txBody>
      </p:sp>
      <p:sp>
        <p:nvSpPr>
          <p:cNvPr id="3" name="Content Placeholder 2"/>
          <p:cNvSpPr>
            <a:spLocks noGrp="1"/>
          </p:cNvSpPr>
          <p:nvPr>
            <p:ph idx="1"/>
          </p:nvPr>
        </p:nvSpPr>
        <p:spPr>
          <a:xfrm>
            <a:off x="358775" y="1409065"/>
            <a:ext cx="10995025" cy="5116195"/>
          </a:xfrm>
        </p:spPr>
        <p:txBody>
          <a:bodyPr/>
          <a:lstStyle/>
          <a:p>
            <a:r>
              <a:rPr lang="en-US" altLang="en-US"/>
              <a:t>Stardard audit tools for acute dystonic reaction and other EPSEs should be developed.</a:t>
            </a:r>
          </a:p>
          <a:p>
            <a:r>
              <a:rPr lang="en-US" altLang="en-US"/>
              <a:t>Adequate number of staff should be employed in areas where there is deficiency. For example, the emergency unit can be so busy it looks as if there are no doctors in there. More doctors on duty will change this situation. More doctors on duty will also mean that the doctors are not in a hurry to see a patient hence more thorough documentations will be done. </a:t>
            </a:r>
          </a:p>
          <a:p>
            <a:r>
              <a:rPr lang="en-US" altLang="en-US"/>
              <a:t>Of the 91 files noted for retrieval many were not found in the records unit. This can also be as a result of inadequate number of staff in the records unit increasing the likelihood of mistakes or delay in refiling.</a:t>
            </a:r>
          </a:p>
        </p:txBody>
      </p:sp>
      <p:sp>
        <p:nvSpPr>
          <p:cNvPr id="4" name="Slide Number Placeholder 3"/>
          <p:cNvSpPr>
            <a:spLocks noGrp="1"/>
          </p:cNvSpPr>
          <p:nvPr>
            <p:ph type="sldNum" sz="quarter" idx="12"/>
          </p:nvPr>
        </p:nvSpPr>
        <p:spPr/>
        <p:txBody>
          <a:bodyPr/>
          <a:lstStyle/>
          <a:p>
            <a:fld id="{9B618960-8005-486C-9A75-10CB2AAC16F9}" type="slidenum">
              <a:rPr lang="en-US" smtClean="0"/>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RECOMMENDATION 2</a:t>
            </a:r>
          </a:p>
        </p:txBody>
      </p:sp>
      <p:sp>
        <p:nvSpPr>
          <p:cNvPr id="3" name="Content Placeholder 2"/>
          <p:cNvSpPr>
            <a:spLocks noGrp="1"/>
          </p:cNvSpPr>
          <p:nvPr>
            <p:ph idx="1"/>
          </p:nvPr>
        </p:nvSpPr>
        <p:spPr>
          <a:xfrm>
            <a:off x="358775" y="1409065"/>
            <a:ext cx="10995025" cy="5116195"/>
          </a:xfrm>
        </p:spPr>
        <p:txBody>
          <a:bodyPr>
            <a:normAutofit lnSpcReduction="10000"/>
          </a:bodyPr>
          <a:lstStyle/>
          <a:p>
            <a:r>
              <a:rPr lang="en-US" altLang="en-US"/>
              <a:t>Psychoeducation of patient and relatives is also part of the management of ADR. It should also be audited in future audits.</a:t>
            </a:r>
          </a:p>
          <a:p>
            <a:r>
              <a:rPr lang="en-US" altLang="en-US"/>
              <a:t>Adherence to medications is an important factor to consider in the management of patients with ADR. It is important for doctors to obtain information from patients who have had ADR about how adherent they have been to their oral medications as this will help in determining which medication (oral or intramuscular) to reduce after an episode of ADR. Apart from being important in managing ADR, obtaining information from patients is routinely in and important practice.</a:t>
            </a:r>
          </a:p>
          <a:p>
            <a:r>
              <a:rPr lang="en-US" altLang="en-US"/>
              <a:t>In future audits, the antipsychotic agent suspected to have caused the ADR should be noted. The time interval between the administration of the offending agent and the occurence of ADR should also be included in future audits.</a:t>
            </a:r>
          </a:p>
        </p:txBody>
      </p:sp>
      <p:sp>
        <p:nvSpPr>
          <p:cNvPr id="4" name="Slide Number Placeholder 3"/>
          <p:cNvSpPr>
            <a:spLocks noGrp="1"/>
          </p:cNvSpPr>
          <p:nvPr>
            <p:ph type="sldNum" sz="quarter" idx="12"/>
          </p:nvPr>
        </p:nvSpPr>
        <p:spPr/>
        <p:txBody>
          <a:bodyPr/>
          <a:lstStyle/>
          <a:p>
            <a:fld id="{9B618960-8005-486C-9A75-10CB2AAC16F9}" type="slidenum">
              <a:rPr lang="en-US" smtClean="0"/>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RECOMMENDATION 3</a:t>
            </a:r>
          </a:p>
        </p:txBody>
      </p:sp>
      <p:sp>
        <p:nvSpPr>
          <p:cNvPr id="3" name="Content Placeholder 2"/>
          <p:cNvSpPr>
            <a:spLocks noGrp="1"/>
          </p:cNvSpPr>
          <p:nvPr>
            <p:ph idx="1"/>
          </p:nvPr>
        </p:nvSpPr>
        <p:spPr>
          <a:xfrm>
            <a:off x="358775" y="1409065"/>
            <a:ext cx="10995025" cy="5116195"/>
          </a:xfrm>
        </p:spPr>
        <p:txBody>
          <a:bodyPr/>
          <a:lstStyle/>
          <a:p>
            <a:r>
              <a:rPr lang="en-US" altLang="en-US"/>
              <a:t>In future audits, whether or not enquiries were made for differential diagnoses of ADR should be audited.</a:t>
            </a:r>
          </a:p>
          <a:p>
            <a:r>
              <a:rPr lang="en-US" altLang="en-US"/>
              <a:t>In making preparations for future audits, a wider consultation should be done with consultant psychiatrists to determine how best to proceed with the audit and management items that should be included or not.</a:t>
            </a:r>
          </a:p>
          <a:p>
            <a:r>
              <a:rPr lang="en-US" altLang="en-US"/>
              <a:t>In future audits more attempt should be made to review the files of all patients that have been seen during the audit period instead of auditing only the cases that have had intramuscular (IM) anticholinergic (Biperiden). Another possible approach is reviewing the cases that have had both intramuscular anticholinergic (Biperiden) and oral anticholinergic agents (Benzhexol).</a:t>
            </a:r>
          </a:p>
        </p:txBody>
      </p:sp>
      <p:sp>
        <p:nvSpPr>
          <p:cNvPr id="4" name="Slide Number Placeholder 3"/>
          <p:cNvSpPr>
            <a:spLocks noGrp="1"/>
          </p:cNvSpPr>
          <p:nvPr>
            <p:ph type="sldNum" sz="quarter" idx="12"/>
          </p:nvPr>
        </p:nvSpPr>
        <p:spPr/>
        <p:txBody>
          <a:bodyPr/>
          <a:lstStyle/>
          <a:p>
            <a:fld id="{9B618960-8005-486C-9A75-10CB2AAC16F9}" type="slidenum">
              <a:rPr lang="en-US" smtClean="0"/>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RECOMMENDATION 4</a:t>
            </a:r>
          </a:p>
        </p:txBody>
      </p:sp>
      <p:sp>
        <p:nvSpPr>
          <p:cNvPr id="3" name="Content Placeholder 2"/>
          <p:cNvSpPr>
            <a:spLocks noGrp="1"/>
          </p:cNvSpPr>
          <p:nvPr>
            <p:ph idx="1"/>
          </p:nvPr>
        </p:nvSpPr>
        <p:spPr>
          <a:xfrm>
            <a:off x="358775" y="1409065"/>
            <a:ext cx="10995025" cy="5116195"/>
          </a:xfrm>
        </p:spPr>
        <p:txBody>
          <a:bodyPr/>
          <a:lstStyle/>
          <a:p>
            <a:r>
              <a:rPr lang="en-US" altLang="en-US"/>
              <a:t>More effort should be put in full documentation (in the injection register) of information of patients that have received injection (file number noticed to be missing in quite a lot of the documentations).</a:t>
            </a:r>
          </a:p>
          <a:p>
            <a:r>
              <a:rPr lang="en-US" altLang="en-US"/>
              <a:t>Doctors seeing patients with EPSEs including acute dystonia should put in more effort in documentation of their findings and the treatment administered.</a:t>
            </a:r>
          </a:p>
          <a:p>
            <a:r>
              <a:rPr lang="en-US" altLang="en-US"/>
              <a:t>The doctors shoould also document the outcome of the initial emergency treatment for ADR.</a:t>
            </a:r>
          </a:p>
          <a:p>
            <a:r>
              <a:rPr lang="en-US" altLang="en-US"/>
              <a:t>This audit should be done again some time in the future to compare the standard of care and see if it is improving or deteriorating.</a:t>
            </a:r>
          </a:p>
        </p:txBody>
      </p:sp>
      <p:sp>
        <p:nvSpPr>
          <p:cNvPr id="4" name="Slide Number Placeholder 3"/>
          <p:cNvSpPr>
            <a:spLocks noGrp="1"/>
          </p:cNvSpPr>
          <p:nvPr>
            <p:ph type="sldNum" sz="quarter" idx="12"/>
          </p:nvPr>
        </p:nvSpPr>
        <p:spPr/>
        <p:txBody>
          <a:bodyPr/>
          <a:lstStyle/>
          <a:p>
            <a:fld id="{9B618960-8005-486C-9A75-10CB2AAC16F9}" type="slidenum">
              <a:rPr lang="en-US" smtClean="0"/>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CONCLUSION</a:t>
            </a:r>
          </a:p>
        </p:txBody>
      </p:sp>
      <p:sp>
        <p:nvSpPr>
          <p:cNvPr id="3" name="Content Placeholder 2"/>
          <p:cNvSpPr>
            <a:spLocks noGrp="1"/>
          </p:cNvSpPr>
          <p:nvPr>
            <p:ph idx="1"/>
          </p:nvPr>
        </p:nvSpPr>
        <p:spPr>
          <a:xfrm>
            <a:off x="358775" y="1409065"/>
            <a:ext cx="10995025" cy="5116195"/>
          </a:xfrm>
        </p:spPr>
        <p:txBody>
          <a:bodyPr/>
          <a:lstStyle/>
          <a:p>
            <a:r>
              <a:rPr lang="en-US" altLang="en-US"/>
              <a:t>A audit is a process meant to assess whether a procedure</a:t>
            </a:r>
            <a:r>
              <a:rPr lang="en-US" altLang="en-US">
                <a:sym typeface="+mn-ea"/>
              </a:rPr>
              <a:t> conforms to set standards, regulations, policies, values or targets.</a:t>
            </a:r>
            <a:endParaRPr lang="en-US" altLang="en-US"/>
          </a:p>
          <a:p>
            <a:endParaRPr lang="en-US" altLang="en-US"/>
          </a:p>
          <a:p>
            <a:r>
              <a:rPr lang="en-US" altLang="en-US"/>
              <a:t>A clinical audit of treatment of acute ADR  has been done and the methods and  results presented.  </a:t>
            </a:r>
          </a:p>
          <a:p>
            <a:endParaRPr lang="en-US" altLang="en-US"/>
          </a:p>
          <a:p>
            <a:r>
              <a:rPr lang="en-US" altLang="en-US"/>
              <a:t>The results show that there are areas in the management of patients with ADR that need to be improved on in FNPH Benin.</a:t>
            </a:r>
          </a:p>
          <a:p>
            <a:endParaRPr lang="en-US" altLang="en-US"/>
          </a:p>
          <a:p>
            <a:endParaRPr lang="en-US" altLang="en-US"/>
          </a:p>
        </p:txBody>
      </p:sp>
      <p:sp>
        <p:nvSpPr>
          <p:cNvPr id="4" name="Slide Number Placeholder 3"/>
          <p:cNvSpPr>
            <a:spLocks noGrp="1"/>
          </p:cNvSpPr>
          <p:nvPr>
            <p:ph type="sldNum" sz="quarter" idx="12"/>
          </p:nvPr>
        </p:nvSpPr>
        <p:spPr/>
        <p:txBody>
          <a:bodyPr/>
          <a:lstStyle/>
          <a:p>
            <a:fld id="{9B618960-8005-486C-9A75-10CB2AAC16F9}" type="slidenum">
              <a:rPr lang="en-US" smtClean="0"/>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INTRODUCTION 2</a:t>
            </a:r>
          </a:p>
        </p:txBody>
      </p:sp>
      <p:sp>
        <p:nvSpPr>
          <p:cNvPr id="3" name="Content Placeholder 2"/>
          <p:cNvSpPr>
            <a:spLocks noGrp="1"/>
          </p:cNvSpPr>
          <p:nvPr>
            <p:ph idx="1"/>
          </p:nvPr>
        </p:nvSpPr>
        <p:spPr>
          <a:xfrm>
            <a:off x="358775" y="1409065"/>
            <a:ext cx="10995025" cy="5116195"/>
          </a:xfrm>
        </p:spPr>
        <p:txBody>
          <a:bodyPr/>
          <a:lstStyle/>
          <a:p>
            <a:r>
              <a:rPr lang="en-US" altLang="en-US" dirty="0"/>
              <a:t>Extrapyramidal side effects (EPSEs) are motor (or movement) side effects that result from the use of antipsychotic (especially typical or conventional antipsychotic) medications.</a:t>
            </a:r>
          </a:p>
          <a:p>
            <a:r>
              <a:rPr lang="en-US" altLang="en-US" dirty="0"/>
              <a:t>The pars </a:t>
            </a:r>
            <a:r>
              <a:rPr lang="en-US" altLang="en-US" dirty="0" err="1"/>
              <a:t>compacta</a:t>
            </a:r>
            <a:r>
              <a:rPr lang="en-US" altLang="en-US" dirty="0"/>
              <a:t> in the </a:t>
            </a:r>
            <a:r>
              <a:rPr lang="en-US" altLang="en-US" dirty="0" err="1"/>
              <a:t>substantia</a:t>
            </a:r>
            <a:r>
              <a:rPr lang="en-US" altLang="en-US" dirty="0"/>
              <a:t> </a:t>
            </a:r>
            <a:r>
              <a:rPr lang="en-US" altLang="en-US" dirty="0" err="1"/>
              <a:t>nigra</a:t>
            </a:r>
            <a:r>
              <a:rPr lang="en-US" altLang="en-US" dirty="0"/>
              <a:t> (located in the midbrain) contains dopamine cell bodies that send ascending projections to the dorsal striatum (especially to the caudate and putamen) and thereby modulate motor control. The extrapyramidal effects of antipsychotic drugs are thought to result from the blockade of these striatal dopamine receptors.</a:t>
            </a:r>
          </a:p>
        </p:txBody>
      </p:sp>
      <p:sp>
        <p:nvSpPr>
          <p:cNvPr id="4" name="Slide Number Placeholder 3"/>
          <p:cNvSpPr>
            <a:spLocks noGrp="1"/>
          </p:cNvSpPr>
          <p:nvPr>
            <p:ph type="sldNum" sz="quarter" idx="12"/>
          </p:nvPr>
        </p:nvSpPr>
        <p:spPr/>
        <p:txBody>
          <a:bodyPr/>
          <a:lstStyle/>
          <a:p>
            <a:fld id="{9B618960-8005-486C-9A75-10CB2AAC16F9}" type="slidenum">
              <a:rPr lang="en-US" smtClean="0"/>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REFERENCES</a:t>
            </a:r>
          </a:p>
        </p:txBody>
      </p:sp>
      <p:sp>
        <p:nvSpPr>
          <p:cNvPr id="3" name="Content Placeholder 2"/>
          <p:cNvSpPr>
            <a:spLocks noGrp="1"/>
          </p:cNvSpPr>
          <p:nvPr>
            <p:ph idx="1"/>
          </p:nvPr>
        </p:nvSpPr>
        <p:spPr>
          <a:xfrm>
            <a:off x="358775" y="1409065"/>
            <a:ext cx="10995025" cy="5116195"/>
          </a:xfrm>
        </p:spPr>
        <p:txBody>
          <a:bodyPr/>
          <a:lstStyle/>
          <a:p>
            <a:pPr marL="514350" indent="-514350">
              <a:lnSpc>
                <a:spcPct val="80000"/>
              </a:lnSpc>
              <a:buAutoNum type="arabicPeriod"/>
            </a:pPr>
            <a:r>
              <a:rPr lang="en-US">
                <a:sym typeface="+mn-ea"/>
              </a:rPr>
              <a:t>Sadock B. J., Sadock V. A., and Ruiz P. (2015) Synopsis of Psychiatry. 11th edn. ®Wolters Kluwer </a:t>
            </a:r>
          </a:p>
          <a:p>
            <a:pPr marL="514350" indent="-514350">
              <a:lnSpc>
                <a:spcPct val="80000"/>
              </a:lnSpc>
              <a:buAutoNum type="arabicPeriod"/>
            </a:pPr>
            <a:r>
              <a:rPr lang="en-US">
                <a:sym typeface="+mn-ea"/>
              </a:rPr>
              <a:t>Paul H., Philip C., Tom B., Mina F. (2018) Shorter Oxford Textbook of Psychiatry. 7th edn. © Oxford University Press</a:t>
            </a:r>
          </a:p>
          <a:p>
            <a:pPr marL="514350" indent="-514350">
              <a:lnSpc>
                <a:spcPct val="80000"/>
              </a:lnSpc>
              <a:buAutoNum type="arabicPeriod"/>
            </a:pPr>
            <a:r>
              <a:rPr lang="en-US">
                <a:sym typeface="+mn-ea"/>
              </a:rPr>
              <a:t>Semple D. Smyth R., Ocford Handbook of Psychiatry. 4th edn. © Oxford University Press</a:t>
            </a:r>
          </a:p>
          <a:p>
            <a:pPr marL="514350" indent="-514350">
              <a:lnSpc>
                <a:spcPct val="80000"/>
              </a:lnSpc>
              <a:buAutoNum type="arabicPeriod"/>
            </a:pPr>
            <a:r>
              <a:rPr lang="en-US" altLang="en-US"/>
              <a:t>Kozak K., et. al. Asystematic review and meta-analysis of sex differences in cannabis use disorder amongst people with comorbid mental illness.</a:t>
            </a:r>
          </a:p>
        </p:txBody>
      </p:sp>
      <p:sp>
        <p:nvSpPr>
          <p:cNvPr id="4" name="Slide Number Placeholder 3"/>
          <p:cNvSpPr>
            <a:spLocks noGrp="1"/>
          </p:cNvSpPr>
          <p:nvPr>
            <p:ph type="sldNum" sz="quarter" idx="12"/>
          </p:nvPr>
        </p:nvSpPr>
        <p:spPr/>
        <p:txBody>
          <a:bodyPr/>
          <a:lstStyle/>
          <a:p>
            <a:fld id="{9B618960-8005-486C-9A75-10CB2AAC16F9}" type="slidenum">
              <a:rPr lang="en-US" smtClean="0"/>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endParaRPr lang="en-US"/>
          </a:p>
        </p:txBody>
      </p:sp>
      <p:sp>
        <p:nvSpPr>
          <p:cNvPr id="3" name="Content Placeholder 2"/>
          <p:cNvSpPr>
            <a:spLocks noGrp="1"/>
          </p:cNvSpPr>
          <p:nvPr>
            <p:ph idx="1"/>
          </p:nvPr>
        </p:nvSpPr>
        <p:spPr>
          <a:xfrm>
            <a:off x="358775" y="1409065"/>
            <a:ext cx="10995025" cy="5116195"/>
          </a:xfrm>
        </p:spPr>
        <p:txBody>
          <a:bodyPr/>
          <a:lstStyle/>
          <a:p>
            <a:pPr marL="0" indent="0" algn="ctr">
              <a:lnSpc>
                <a:spcPct val="80000"/>
              </a:lnSpc>
              <a:buNone/>
            </a:pPr>
            <a:endParaRPr lang="en-US" altLang="en-US" sz="9600"/>
          </a:p>
          <a:p>
            <a:pPr marL="0" indent="0" algn="ctr">
              <a:lnSpc>
                <a:spcPct val="80000"/>
              </a:lnSpc>
              <a:buNone/>
            </a:pPr>
            <a:r>
              <a:rPr lang="en-US" altLang="en-US" sz="9600"/>
              <a:t>THANK YOU</a:t>
            </a:r>
          </a:p>
        </p:txBody>
      </p:sp>
      <p:sp>
        <p:nvSpPr>
          <p:cNvPr id="4" name="Slide Number Placeholder 3"/>
          <p:cNvSpPr>
            <a:spLocks noGrp="1"/>
          </p:cNvSpPr>
          <p:nvPr>
            <p:ph type="sldNum" sz="quarter" idx="12"/>
          </p:nvPr>
        </p:nvSpPr>
        <p:spPr/>
        <p:txBody>
          <a:bodyPr/>
          <a:lstStyle/>
          <a:p>
            <a:fld id="{9B618960-8005-486C-9A75-10CB2AAC16F9}" type="slidenum">
              <a:rPr lang="en-US" smtClean="0"/>
              <a:t>41</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INTRODUCTION 3</a:t>
            </a:r>
          </a:p>
        </p:txBody>
      </p:sp>
      <p:sp>
        <p:nvSpPr>
          <p:cNvPr id="3" name="Content Placeholder 2"/>
          <p:cNvSpPr>
            <a:spLocks noGrp="1"/>
          </p:cNvSpPr>
          <p:nvPr>
            <p:ph idx="1"/>
          </p:nvPr>
        </p:nvSpPr>
        <p:spPr>
          <a:xfrm>
            <a:off x="358775" y="1409065"/>
            <a:ext cx="10995025" cy="5116195"/>
          </a:xfrm>
        </p:spPr>
        <p:txBody>
          <a:bodyPr/>
          <a:lstStyle/>
          <a:p>
            <a:r>
              <a:rPr lang="en-US" altLang="en-US" dirty="0"/>
              <a:t>Acute dystonic reaction (ADR) is one of the various types of EPSEs that can occur. It usually causes dramatic symptoms that scare both the patient and their relatives.</a:t>
            </a:r>
          </a:p>
          <a:p>
            <a:r>
              <a:rPr lang="en-US" altLang="en-US" dirty="0"/>
              <a:t>The internet was searched for standard or validated ADR audit tool that can be used for this audit.</a:t>
            </a:r>
          </a:p>
          <a:p>
            <a:r>
              <a:rPr lang="en-US" altLang="en-US" dirty="0"/>
              <a:t>Unfortunately, search for a standard audit tool for ADR yielded no positive result hence the conductor used evidence-based treatment options found in research materials like </a:t>
            </a:r>
            <a:r>
              <a:rPr lang="en-US" altLang="en-US" dirty="0" smtClean="0"/>
              <a:t>textbooks.</a:t>
            </a:r>
            <a:endParaRPr lang="en-US" altLang="en-US" dirty="0"/>
          </a:p>
        </p:txBody>
      </p:sp>
      <p:sp>
        <p:nvSpPr>
          <p:cNvPr id="4" name="Slide Number Placeholder 3"/>
          <p:cNvSpPr>
            <a:spLocks noGrp="1"/>
          </p:cNvSpPr>
          <p:nvPr>
            <p:ph type="sldNum" sz="quarter" idx="12"/>
          </p:nvPr>
        </p:nvSpPr>
        <p:spPr/>
        <p:txBody>
          <a:bodyPr/>
          <a:lstStyle/>
          <a:p>
            <a:fld id="{9B618960-8005-486C-9A75-10CB2AAC16F9}"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410" y="265430"/>
            <a:ext cx="10994390" cy="1143635"/>
          </a:xfrm>
        </p:spPr>
        <p:txBody>
          <a:bodyPr/>
          <a:lstStyle/>
          <a:p>
            <a:r>
              <a:rPr lang="en-US"/>
              <a:t>OBJECTIVE</a:t>
            </a:r>
          </a:p>
        </p:txBody>
      </p:sp>
      <p:sp>
        <p:nvSpPr>
          <p:cNvPr id="3" name="Content Placeholder 2"/>
          <p:cNvSpPr>
            <a:spLocks noGrp="1"/>
          </p:cNvSpPr>
          <p:nvPr>
            <p:ph idx="1"/>
          </p:nvPr>
        </p:nvSpPr>
        <p:spPr>
          <a:xfrm>
            <a:off x="358775" y="1409065"/>
            <a:ext cx="10995025" cy="5116195"/>
          </a:xfrm>
        </p:spPr>
        <p:txBody>
          <a:bodyPr/>
          <a:lstStyle/>
          <a:p>
            <a:r>
              <a:rPr lang="en-US" altLang="en-US"/>
              <a:t>To assess the degree to which the treatment of Acute Dystonic Reaction (ADR) </a:t>
            </a:r>
            <a:r>
              <a:rPr lang="en-US" altLang="en-US">
                <a:sym typeface="+mn-ea"/>
              </a:rPr>
              <a:t>among patients on antipsychotics who visit the FNPH Benin Emergency unit</a:t>
            </a:r>
            <a:r>
              <a:rPr lang="en-US" altLang="en-US"/>
              <a:t> conforms with evidence-based treatment for ADR. </a:t>
            </a:r>
          </a:p>
          <a:p>
            <a:r>
              <a:rPr lang="en-US" altLang="en-US"/>
              <a:t>Records of patients treated for ADR in the Emergency unit from the 2nd of May 2023 to the 1st of may 2025 (a 2-year period) were reviewed.</a:t>
            </a:r>
          </a:p>
        </p:txBody>
      </p:sp>
      <p:sp>
        <p:nvSpPr>
          <p:cNvPr id="4" name="Slide Number Placeholder 3"/>
          <p:cNvSpPr>
            <a:spLocks noGrp="1"/>
          </p:cNvSpPr>
          <p:nvPr>
            <p:ph type="sldNum" sz="quarter" idx="12"/>
          </p:nvPr>
        </p:nvSpPr>
        <p:spPr/>
        <p:txBody>
          <a:bodyPr/>
          <a:lstStyle/>
          <a:p>
            <a:fld id="{9B618960-8005-486C-9A75-10CB2AAC16F9}"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RATIONALE</a:t>
            </a:r>
          </a:p>
        </p:txBody>
      </p:sp>
      <p:sp>
        <p:nvSpPr>
          <p:cNvPr id="3" name="Content Placeholder 2"/>
          <p:cNvSpPr>
            <a:spLocks noGrp="1"/>
          </p:cNvSpPr>
          <p:nvPr>
            <p:ph idx="1"/>
          </p:nvPr>
        </p:nvSpPr>
        <p:spPr>
          <a:xfrm>
            <a:off x="358775" y="1409065"/>
            <a:ext cx="10995025" cy="5116195"/>
          </a:xfrm>
        </p:spPr>
        <p:txBody>
          <a:bodyPr/>
          <a:lstStyle/>
          <a:p>
            <a:pPr marL="0" indent="0">
              <a:buNone/>
            </a:pPr>
            <a:r>
              <a:rPr lang="en-US" altLang="en-US"/>
              <a:t>EPSEs affect adherence to medications. Acute dystonic reaction is usually characterized by dramatic symptoms (eg. twisting of the neck to one side). If poorly managed, it can lead to poor adherence to medications or rejection of medications out of fear that condition can lead to death or permanent disability. Poor medications adherence in turn leads to relapse and poor prognosis.</a:t>
            </a:r>
          </a:p>
        </p:txBody>
      </p:sp>
      <p:sp>
        <p:nvSpPr>
          <p:cNvPr id="4" name="Slide Number Placeholder 3"/>
          <p:cNvSpPr>
            <a:spLocks noGrp="1"/>
          </p:cNvSpPr>
          <p:nvPr>
            <p:ph type="sldNum" sz="quarter" idx="12"/>
          </p:nvPr>
        </p:nvSpPr>
        <p:spPr/>
        <p:txBody>
          <a:bodyPr/>
          <a:lstStyle/>
          <a:p>
            <a:fld id="{9B618960-8005-486C-9A75-10CB2AAC16F9}" type="slidenum">
              <a:rPr lang="en-US" smtClean="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65430"/>
            <a:ext cx="10995025" cy="1143635"/>
          </a:xfrm>
        </p:spPr>
        <p:txBody>
          <a:bodyPr/>
          <a:lstStyle/>
          <a:p>
            <a:r>
              <a:rPr lang="en-US"/>
              <a:t>TYPES OF EPSEs</a:t>
            </a:r>
          </a:p>
        </p:txBody>
      </p:sp>
      <p:sp>
        <p:nvSpPr>
          <p:cNvPr id="3" name="Content Placeholder 2"/>
          <p:cNvSpPr>
            <a:spLocks noGrp="1"/>
          </p:cNvSpPr>
          <p:nvPr>
            <p:ph idx="1"/>
          </p:nvPr>
        </p:nvSpPr>
        <p:spPr>
          <a:xfrm>
            <a:off x="358775" y="1409065"/>
            <a:ext cx="10995025" cy="5116195"/>
          </a:xfrm>
        </p:spPr>
        <p:txBody>
          <a:bodyPr/>
          <a:lstStyle/>
          <a:p>
            <a:r>
              <a:rPr lang="en-US" altLang="en-US"/>
              <a:t>Acute dystonic reaction (Acute dystonia)</a:t>
            </a:r>
          </a:p>
          <a:p>
            <a:r>
              <a:rPr lang="en-US" altLang="en-US"/>
              <a:t>Parkinsonism</a:t>
            </a:r>
          </a:p>
          <a:p>
            <a:r>
              <a:rPr lang="en-US" altLang="en-US"/>
              <a:t>Akathisia</a:t>
            </a:r>
          </a:p>
          <a:p>
            <a:r>
              <a:rPr lang="en-US" altLang="en-US"/>
              <a:t>Tardive dyskinesia</a:t>
            </a:r>
          </a:p>
          <a:p>
            <a:r>
              <a:rPr lang="en-US" altLang="en-US"/>
              <a:t>Tardive dystonia</a:t>
            </a:r>
          </a:p>
          <a:p>
            <a:r>
              <a:rPr lang="en-US" altLang="en-US"/>
              <a:t>Tardive akathisia</a:t>
            </a:r>
          </a:p>
          <a:p>
            <a:r>
              <a:rPr lang="en-US" altLang="en-US"/>
              <a:t>Rabbit syndrome</a:t>
            </a:r>
          </a:p>
        </p:txBody>
      </p:sp>
      <p:sp>
        <p:nvSpPr>
          <p:cNvPr id="4" name="Slide Number Placeholder 3"/>
          <p:cNvSpPr>
            <a:spLocks noGrp="1"/>
          </p:cNvSpPr>
          <p:nvPr>
            <p:ph type="sldNum" sz="quarter" idx="12"/>
          </p:nvPr>
        </p:nvSpPr>
        <p:spPr/>
        <p:txBody>
          <a:bodyPr/>
          <a:lstStyle/>
          <a:p>
            <a:fld id="{9B618960-8005-486C-9A75-10CB2AAC16F9}" type="slidenum">
              <a:rPr lang="en-US" smtClean="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35" y="265430"/>
            <a:ext cx="10895965" cy="1143635"/>
          </a:xfrm>
        </p:spPr>
        <p:txBody>
          <a:bodyPr/>
          <a:lstStyle/>
          <a:p>
            <a:r>
              <a:rPr lang="en-US"/>
              <a:t>ACUTE DYSTONIC REACTION (ADR) 1</a:t>
            </a:r>
          </a:p>
        </p:txBody>
      </p:sp>
      <p:sp>
        <p:nvSpPr>
          <p:cNvPr id="3" name="Content Placeholder 2"/>
          <p:cNvSpPr>
            <a:spLocks noGrp="1"/>
          </p:cNvSpPr>
          <p:nvPr>
            <p:ph idx="1"/>
          </p:nvPr>
        </p:nvSpPr>
        <p:spPr>
          <a:xfrm>
            <a:off x="358775" y="1409065"/>
            <a:ext cx="10995025" cy="5116195"/>
          </a:xfrm>
        </p:spPr>
        <p:txBody>
          <a:bodyPr/>
          <a:lstStyle/>
          <a:p>
            <a:r>
              <a:rPr lang="en-US" altLang="en-US"/>
              <a:t>Is charecterized by sustained, often painful contraction of muscle groups, producing repetitive, twisting movements, or abnormal postures that develop following exposure to antipsychotic medication.</a:t>
            </a:r>
          </a:p>
          <a:p>
            <a:r>
              <a:rPr lang="en-US" altLang="en-US"/>
              <a:t>Muscle groups commonly affected include sternocleidomastoid and tongue. Eye muscle involvement can lead to oculogyric crisis (involuntary deviation of both eyes (usually upwards)).</a:t>
            </a:r>
          </a:p>
          <a:p>
            <a:r>
              <a:rPr lang="en-US" altLang="en-US"/>
              <a:t>Involvement of the muscles of the head and neck leads to torticollis (twisting of the head to the left or right), trismus (lockjaw), jaw opening, forceful protrusion of the tongue, blepharospasm (involuntary twitching of the eyelids), grimacing, and opisthotonus (arching of the back and neck with the head thrown backwards).</a:t>
            </a:r>
          </a:p>
        </p:txBody>
      </p:sp>
      <p:sp>
        <p:nvSpPr>
          <p:cNvPr id="4" name="Slide Number Placeholder 3"/>
          <p:cNvSpPr>
            <a:spLocks noGrp="1"/>
          </p:cNvSpPr>
          <p:nvPr>
            <p:ph type="sldNum" sz="quarter" idx="12"/>
          </p:nvPr>
        </p:nvSpPr>
        <p:spPr/>
        <p:txBody>
          <a:bodyPr/>
          <a:lstStyle/>
          <a:p>
            <a:fld id="{9B618960-8005-486C-9A75-10CB2AAC16F9}" type="slidenum">
              <a:rPr lang="en-US" smtClean="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2927</Words>
  <Application>Microsoft Office PowerPoint</Application>
  <PresentationFormat>Custom</PresentationFormat>
  <Paragraphs>213</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AUDIT OF TREATMENT OF ACUTE DYSTONIC REACTION IN THE EMERGENCY UNIT OF FNPH BENIN</vt:lpstr>
      <vt:lpstr>OUTLINE</vt:lpstr>
      <vt:lpstr>INTRODUCTION 1</vt:lpstr>
      <vt:lpstr>INTRODUCTION 2</vt:lpstr>
      <vt:lpstr>INTRODUCTION 3</vt:lpstr>
      <vt:lpstr>OBJECTIVE</vt:lpstr>
      <vt:lpstr>RATIONALE</vt:lpstr>
      <vt:lpstr>TYPES OF EPSEs</vt:lpstr>
      <vt:lpstr>ACUTE DYSTONIC REACTION (ADR) 1</vt:lpstr>
      <vt:lpstr>opisthotonos</vt:lpstr>
      <vt:lpstr>ACUTE DYSTONIC REACTION (ADR) 2</vt:lpstr>
      <vt:lpstr>ACUTE DYSTONIC REACTION (ADR) 3</vt:lpstr>
      <vt:lpstr>ACUTE DYSTONIC REACTION (ADR) 4</vt:lpstr>
      <vt:lpstr>ACUTE DYSTONIC REACTION (ADR) 5</vt:lpstr>
      <vt:lpstr>METHODS 1</vt:lpstr>
      <vt:lpstr>METHODS 2</vt:lpstr>
      <vt:lpstr>RESULTS</vt:lpstr>
      <vt:lpstr>RESULTS</vt:lpstr>
      <vt:lpstr>Were the symptoms described?</vt:lpstr>
      <vt:lpstr>Was the term “Acute Dystonic Reaction” documented as the type of EPSE?</vt:lpstr>
      <vt:lpstr>After the emergency intervention with im anticholinergic agent, was the treatment continued with an appropriate oral anticholinergic?</vt:lpstr>
      <vt:lpstr>How many cases started oral Benzhexol at &lt;2.5mg, 2.5mg, 5mg or &gt;5mg</vt:lpstr>
      <vt:lpstr>Of all the 17 cases that had 5mg of Benzhexol what dose would have been more appropriate? </vt:lpstr>
      <vt:lpstr>Number of cases in which oral anticholinergic was left open, not left open, or not prescribed</vt:lpstr>
      <vt:lpstr>Was anticholinergic tapered off?</vt:lpstr>
      <vt:lpstr>Cases in which reduction of antipsychotic was appro-priate and was either reduced or not reduced</vt:lpstr>
      <vt:lpstr>Cases in which leaving the antipsychotic at current dose was more appropriate but was reduced or not reduced</vt:lpstr>
      <vt:lpstr>Was there any documentation on whether the initial emergency treatment was successful or not? </vt:lpstr>
      <vt:lpstr>DISCUSSION 1</vt:lpstr>
      <vt:lpstr>DISCUSSION 2</vt:lpstr>
      <vt:lpstr>DISCUSSION 3</vt:lpstr>
      <vt:lpstr>DISCUSSION 4</vt:lpstr>
      <vt:lpstr>DISCUSSION 5</vt:lpstr>
      <vt:lpstr>LIMITATIONS</vt:lpstr>
      <vt:lpstr>RECOMMENDATION 1</vt:lpstr>
      <vt:lpstr>RECOMMENDATION 2</vt:lpstr>
      <vt:lpstr>RECOMMENDATION 3</vt:lpstr>
      <vt:lpstr>RECOMMENDATION 4</vt:lpstr>
      <vt:lpstr>CONCLUSION</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 OF TREATMENT OF ACUTE DYSTONIC REACTION</dc:title>
  <dc:creator/>
  <cp:lastModifiedBy>TEGA</cp:lastModifiedBy>
  <cp:revision>247</cp:revision>
  <dcterms:created xsi:type="dcterms:W3CDTF">2025-05-20T14:04:00Z</dcterms:created>
  <dcterms:modified xsi:type="dcterms:W3CDTF">2025-07-24T08:21:23Z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4E08C455A46C430BB0598EC85414EAB7_12</vt:lpwstr>
  </property>
  <property fmtid="{D5CDD505-2E9C-101B-9397-08002B2CF9AE}" pid="3" name="KSOProductBuildVer">
    <vt:lpwstr>1033-12.2.0.21936</vt:lpwstr>
  </property>
</Properties>
</file>