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9" r:id="rId6"/>
    <p:sldId id="262" r:id="rId7"/>
    <p:sldId id="261" r:id="rId8"/>
    <p:sldId id="263" r:id="rId9"/>
    <p:sldId id="264" r:id="rId10"/>
    <p:sldId id="274" r:id="rId11"/>
    <p:sldId id="275" r:id="rId12"/>
    <p:sldId id="265" r:id="rId13"/>
    <p:sldId id="266" r:id="rId14"/>
    <p:sldId id="267" r:id="rId15"/>
    <p:sldId id="270" r:id="rId16"/>
    <p:sldId id="268" r:id="rId17"/>
    <p:sldId id="271" r:id="rId18"/>
    <p:sldId id="272" r:id="rId19"/>
    <p:sldId id="273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603" autoAdjust="0"/>
    <p:restoredTop sz="86364" autoAdjust="0"/>
  </p:normalViewPr>
  <p:slideViewPr>
    <p:cSldViewPr>
      <p:cViewPr varScale="1">
        <p:scale>
          <a:sx n="74" d="100"/>
          <a:sy n="74" d="100"/>
        </p:scale>
        <p:origin x="-114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804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FF958E-A93D-41DB-85C4-4D8556DC58CD}" type="datetimeFigureOut">
              <a:rPr lang="en-US" smtClean="0"/>
              <a:pPr/>
              <a:t>6/21/2025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C2D4A1-D34F-4443-B9FB-B5C394D91A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1528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2A79D-4845-4A70-9504-B2F568733A18}" type="datetime1">
              <a:rPr lang="en-US" smtClean="0"/>
              <a:pPr/>
              <a:t>6/21/2025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CD45-3FCB-410D-8CFA-84A19FFF0E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9716-85EF-49B0-A9CD-5D942AB4627B}" type="datetime1">
              <a:rPr lang="en-US" smtClean="0"/>
              <a:pPr/>
              <a:t>6/21/2025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CD45-3FCB-410D-8CFA-84A19FFF0E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A71AD-F316-4F91-9AD8-CEF066F48EAE}" type="datetime1">
              <a:rPr lang="en-US" smtClean="0"/>
              <a:pPr/>
              <a:t>6/21/2025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CD45-3FCB-410D-8CFA-84A19FFF0E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4183F-3335-41DD-82FE-D81E5C99DCA4}" type="datetime1">
              <a:rPr lang="en-US" smtClean="0"/>
              <a:pPr/>
              <a:t>6/21/2025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CD45-3FCB-410D-8CFA-84A19FFF0E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483F4-654D-4372-8936-8B275FD5C5EF}" type="datetime1">
              <a:rPr lang="en-US" smtClean="0"/>
              <a:pPr/>
              <a:t>6/21/2025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CD45-3FCB-410D-8CFA-84A19FFF0E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6206A-5018-4B05-A51D-367287C94208}" type="datetime1">
              <a:rPr lang="en-US" smtClean="0"/>
              <a:pPr/>
              <a:t>6/21/2025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CD45-3FCB-410D-8CFA-84A19FFF0E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F858D-4A3C-4493-B625-465E15A1DEF8}" type="datetime1">
              <a:rPr lang="en-US" smtClean="0"/>
              <a:pPr/>
              <a:t>6/21/2025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CD45-3FCB-410D-8CFA-84A19FFF0E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B3BDE-22E2-4C66-A1B0-D1D9D39C1538}" type="datetime1">
              <a:rPr lang="en-US" smtClean="0"/>
              <a:pPr/>
              <a:t>6/21/2025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CD45-3FCB-410D-8CFA-84A19FFF0E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E48F9-63E7-47EA-BECC-2C4B56429EA3}" type="datetime1">
              <a:rPr lang="en-US" smtClean="0"/>
              <a:pPr/>
              <a:t>6/21/2025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CD45-3FCB-410D-8CFA-84A19FFF0E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A8EE5-705E-475C-B374-F9DEBF30DE02}" type="datetime1">
              <a:rPr lang="en-US" smtClean="0"/>
              <a:pPr/>
              <a:t>6/21/2025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CD45-3FCB-410D-8CFA-84A19FFF0E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8843E-8749-42AA-AC27-AB72E7F712DC}" type="datetime1">
              <a:rPr lang="en-US" smtClean="0"/>
              <a:pPr/>
              <a:t>6/21/2025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CD45-3FCB-410D-8CFA-84A19FFF0E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44F87C-F651-40F2-91F5-AB35265DBD28}" type="datetime1">
              <a:rPr lang="en-US" smtClean="0"/>
              <a:pPr/>
              <a:t>6/21/2025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10CD45-3FCB-410D-8CFA-84A19FFF0EF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66801"/>
            <a:ext cx="7772400" cy="2133599"/>
          </a:xfrm>
        </p:spPr>
        <p:txBody>
          <a:bodyPr/>
          <a:lstStyle/>
          <a:p>
            <a:r>
              <a:rPr lang="en-US" dirty="0" smtClean="0"/>
              <a:t>OVERVIEW OF DYNAMIC </a:t>
            </a:r>
            <a:r>
              <a:rPr lang="en-US" dirty="0" smtClean="0"/>
              <a:t>PSYCHOTHERAPY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429000"/>
            <a:ext cx="6400800" cy="18288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BY</a:t>
            </a:r>
          </a:p>
          <a:p>
            <a:r>
              <a:rPr lang="en-US" dirty="0" smtClean="0"/>
              <a:t>DR. IYAMU, CLEMENT OSASERE.</a:t>
            </a:r>
          </a:p>
          <a:p>
            <a:r>
              <a:rPr lang="en-US" dirty="0" smtClean="0"/>
              <a:t>FEDERAL NEUROPSYCHIATRIC HOSPITAL, BENIN.</a:t>
            </a:r>
          </a:p>
          <a:p>
            <a:r>
              <a:rPr lang="en-US" dirty="0" smtClean="0"/>
              <a:t>WEDNESDAY, 18TH JUNE 2025.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TECHNIQUES OF DYNAMIC PSYCHOTHERAPY- </a:t>
            </a:r>
            <a:r>
              <a:rPr lang="en-US" b="1" dirty="0" smtClean="0"/>
              <a:t>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71500" indent="-571500">
              <a:buFont typeface="Wingdings" pitchFamily="2" charset="2"/>
              <a:buChar char="v"/>
            </a:pPr>
            <a:r>
              <a:rPr lang="en-US" sz="2800" b="1" dirty="0" smtClean="0"/>
              <a:t>Interpretation:</a:t>
            </a:r>
            <a:r>
              <a:rPr lang="en-US" sz="2800" dirty="0" smtClean="0"/>
              <a:t> The therapist provide interpretations of the patient’s thoughts, feelings and </a:t>
            </a:r>
            <a:r>
              <a:rPr lang="en-US" sz="2800" dirty="0" err="1" smtClean="0"/>
              <a:t>behaviours</a:t>
            </a:r>
            <a:r>
              <a:rPr lang="en-US" sz="2800" dirty="0" smtClean="0"/>
              <a:t>, helping them gain insight and understanding. </a:t>
            </a:r>
          </a:p>
          <a:p>
            <a:pPr marL="571500" indent="-571500">
              <a:buFont typeface="Wingdings" pitchFamily="2" charset="2"/>
              <a:buChar char="v"/>
            </a:pPr>
            <a:r>
              <a:rPr lang="en-US" sz="2800" b="1" dirty="0" smtClean="0"/>
              <a:t>Dream analysis: </a:t>
            </a:r>
            <a:r>
              <a:rPr lang="en-US" sz="2800" dirty="0" smtClean="0"/>
              <a:t>The therapist explore patient’s dream to gain insight into the unconscious mind.</a:t>
            </a:r>
          </a:p>
          <a:p>
            <a:pPr marL="571500" indent="-571500">
              <a:buFont typeface="Wingdings" pitchFamily="2" charset="2"/>
              <a:buChar char="v"/>
            </a:pPr>
            <a:r>
              <a:rPr lang="en-US" sz="2800" b="1" dirty="0" smtClean="0"/>
              <a:t>Catharsis</a:t>
            </a:r>
            <a:r>
              <a:rPr lang="en-US" sz="2800" dirty="0" smtClean="0"/>
              <a:t>: Is a process of releasing strong emotions/ unconscious conflicts often related to traumatic or stressful experiences. This can lead to a sense of renewal.</a:t>
            </a:r>
            <a:br>
              <a:rPr lang="en-US" sz="2800" dirty="0" smtClean="0"/>
            </a:br>
            <a:r>
              <a:rPr lang="en-US" sz="2800" dirty="0" smtClean="0"/>
              <a:t> </a:t>
            </a:r>
          </a:p>
          <a:p>
            <a:pPr marL="571500" indent="-571500">
              <a:buNone/>
            </a:pPr>
            <a:endParaRPr lang="en-US" sz="2800" dirty="0" smtClean="0"/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CD45-3FCB-410D-8CFA-84A19FFF0EF1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TECHNIQUES OF DYNAMIC PSYCHOTHERAPY-3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71500" indent="-571500">
              <a:buFont typeface="Wingdings" pitchFamily="2" charset="2"/>
              <a:buChar char="v"/>
            </a:pPr>
            <a:r>
              <a:rPr lang="en-US" sz="2800" b="1" dirty="0" smtClean="0"/>
              <a:t>Transference</a:t>
            </a:r>
            <a:r>
              <a:rPr lang="en-US" sz="2800" dirty="0" smtClean="0"/>
              <a:t>: The sum of all the feelings that a patient has and the way they relate to the therapist as though they are relating to an important figure in their past.</a:t>
            </a:r>
            <a:endParaRPr lang="en-US" sz="2800" b="1" dirty="0" smtClean="0"/>
          </a:p>
          <a:p>
            <a:pPr marL="571500" indent="-571500">
              <a:buFont typeface="Wingdings" pitchFamily="2" charset="2"/>
              <a:buChar char="v"/>
            </a:pPr>
            <a:r>
              <a:rPr lang="en-US" sz="2800" b="1" dirty="0" smtClean="0"/>
              <a:t>Counter-transference</a:t>
            </a:r>
            <a:r>
              <a:rPr lang="en-US" sz="2800" dirty="0" smtClean="0"/>
              <a:t>: Is a psychological phenomenon where a therapist redirects their own feelings, attitudes or desires towards a patients often in response to a patient transference</a:t>
            </a:r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CD45-3FCB-410D-8CFA-84A19FFF0EF1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STUCTURE OF THERAPY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One on one session with therapist</a:t>
            </a:r>
          </a:p>
          <a:p>
            <a:r>
              <a:rPr lang="en-US" sz="2800" dirty="0" smtClean="0"/>
              <a:t>Each session lasting for 45-60 minutes</a:t>
            </a:r>
          </a:p>
          <a:p>
            <a:r>
              <a:rPr lang="en-US" sz="2800" dirty="0" smtClean="0"/>
              <a:t>1-3 session/ week, lasting few weeks to several months or years.</a:t>
            </a:r>
          </a:p>
          <a:p>
            <a:pPr>
              <a:buFont typeface="Wingdings" pitchFamily="2" charset="2"/>
              <a:buChar char="§"/>
            </a:pPr>
            <a:r>
              <a:rPr lang="en-US" sz="2800" b="1" dirty="0" smtClean="0"/>
              <a:t>PHASES OF THERAPY </a:t>
            </a:r>
          </a:p>
          <a:p>
            <a:r>
              <a:rPr lang="en-US" sz="2800" dirty="0" smtClean="0"/>
              <a:t>Evaluation</a:t>
            </a:r>
          </a:p>
          <a:p>
            <a:r>
              <a:rPr lang="en-US" sz="2800" dirty="0" smtClean="0"/>
              <a:t>Induction</a:t>
            </a:r>
          </a:p>
          <a:p>
            <a:r>
              <a:rPr lang="en-US" sz="2800" dirty="0" smtClean="0"/>
              <a:t>Mid-phase</a:t>
            </a:r>
          </a:p>
          <a:p>
            <a:r>
              <a:rPr lang="en-US" sz="2800" dirty="0" smtClean="0"/>
              <a:t>Termination.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CD45-3FCB-410D-8CFA-84A19FFF0EF1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731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PHASES OF DYNAMIC PSYCHOTHERAPY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523999"/>
          <a:ext cx="9144000" cy="53532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94000"/>
                <a:gridCol w="6350000"/>
              </a:tblGrid>
              <a:tr h="485181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PHASE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GOALS</a:t>
                      </a:r>
                      <a:endParaRPr lang="en-US" sz="1800" dirty="0"/>
                    </a:p>
                  </a:txBody>
                  <a:tcPr/>
                </a:tc>
              </a:tr>
              <a:tr h="1313031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Evaluation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Making an assessment: create</a:t>
                      </a:r>
                      <a:r>
                        <a:rPr lang="en-US" sz="1800" baseline="0" dirty="0" smtClean="0"/>
                        <a:t> safe environment for patient to talk freely, start with open ended question, history, past and present psychiatric history, developmental history, assess for strength and weaknesses.</a:t>
                      </a:r>
                      <a:endParaRPr lang="en-US" sz="1800" dirty="0"/>
                    </a:p>
                  </a:txBody>
                  <a:tcPr/>
                </a:tc>
              </a:tr>
              <a:tr h="895183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Induction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Beginning the treatment: includes</a:t>
                      </a:r>
                      <a:r>
                        <a:rPr lang="en-US" sz="1800" baseline="0" dirty="0" smtClean="0"/>
                        <a:t> establishing the treatment, informed consent, setting goals and time frame, explaining cost  developing therapeutic alliance, boundaries and confidentiality.</a:t>
                      </a:r>
                      <a:endParaRPr lang="en-US" sz="1800" dirty="0"/>
                    </a:p>
                  </a:txBody>
                  <a:tcPr/>
                </a:tc>
              </a:tr>
              <a:tr h="925855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Mid</a:t>
                      </a:r>
                      <a:r>
                        <a:rPr lang="en-US" sz="1800" baseline="0" dirty="0" smtClean="0"/>
                        <a:t> phase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The main work time of the treatment: the patient and therapist are working well together</a:t>
                      </a:r>
                      <a:r>
                        <a:rPr lang="en-US" sz="1800" baseline="0" dirty="0" smtClean="0"/>
                        <a:t> on achieving therapeutic goals.</a:t>
                      </a:r>
                      <a:endParaRPr lang="en-US" sz="1800" dirty="0"/>
                    </a:p>
                  </a:txBody>
                  <a:tcPr/>
                </a:tc>
              </a:tr>
              <a:tr h="1714748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Termination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Ending the</a:t>
                      </a:r>
                      <a:r>
                        <a:rPr lang="en-US" sz="1800" baseline="0" dirty="0" smtClean="0"/>
                        <a:t> treatment: include consolidating goals, reviewing the treatment, realistic appraisal of change and possibility for future change, planning for future treatment if necessary.</a:t>
                      </a: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CD45-3FCB-410D-8CFA-84A19FFF0EF1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APPLICATION OF DYNAMIC PSYCHOTHERAPY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b="1" dirty="0" smtClean="0"/>
              <a:t>Anxiety disorder</a:t>
            </a:r>
            <a:r>
              <a:rPr lang="en-US" sz="2800" dirty="0" smtClean="0"/>
              <a:t>: It can help patients understand and manage their anxiety symptoms.</a:t>
            </a:r>
          </a:p>
          <a:p>
            <a:r>
              <a:rPr lang="en-US" sz="2800" b="1" dirty="0" smtClean="0"/>
              <a:t>Depressive disorder</a:t>
            </a:r>
            <a:r>
              <a:rPr lang="en-US" sz="2800" dirty="0" smtClean="0"/>
              <a:t>: It can help patients work through underlying conflicts and improve their mood.</a:t>
            </a:r>
          </a:p>
          <a:p>
            <a:r>
              <a:rPr lang="en-US" sz="2800" b="1" dirty="0" smtClean="0"/>
              <a:t>Personality disorder</a:t>
            </a:r>
            <a:r>
              <a:rPr lang="en-US" sz="2800" dirty="0" smtClean="0"/>
              <a:t>: It can help patients develop more adaptive coping mechanism and improve their relationship. </a:t>
            </a:r>
          </a:p>
          <a:p>
            <a:r>
              <a:rPr lang="en-US" sz="2800" b="1" dirty="0" smtClean="0"/>
              <a:t>Trauma:</a:t>
            </a:r>
            <a:r>
              <a:rPr lang="en-US" sz="2800" dirty="0" smtClean="0"/>
              <a:t> It can help patients process and work through traumatic experiences.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CD45-3FCB-410D-8CFA-84A19FFF0EF1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ages (2)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1" y="1600200"/>
            <a:ext cx="7696200" cy="4876800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CD45-3FCB-410D-8CFA-84A19FFF0EF1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LIMITATIONS OF DYNAMIC PSYCHOTHERAPY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Time consuming.</a:t>
            </a:r>
          </a:p>
          <a:p>
            <a:r>
              <a:rPr lang="en-US" sz="2800" dirty="0" smtClean="0"/>
              <a:t>Expensive.</a:t>
            </a:r>
          </a:p>
          <a:p>
            <a:r>
              <a:rPr lang="en-US" sz="2800" dirty="0" smtClean="0"/>
              <a:t>Emotionally challenging.</a:t>
            </a:r>
          </a:p>
          <a:p>
            <a:r>
              <a:rPr lang="en-US" sz="2800" dirty="0" smtClean="0"/>
              <a:t>Therapist-patient relationship leading to dependency on </a:t>
            </a:r>
            <a:r>
              <a:rPr lang="en-US" sz="2800" dirty="0" err="1" smtClean="0"/>
              <a:t>tharapist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CD45-3FCB-410D-8CFA-84A19FFF0EF1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CONCLUSION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Autofit/>
          </a:bodyPr>
          <a:lstStyle/>
          <a:p>
            <a:r>
              <a:rPr lang="en-US" sz="2800" dirty="0" smtClean="0"/>
              <a:t>Dynamic psychotherapy is a comprehensive approach to mental health that focuses on exploring the unconscious motivations and underlying causes of an individual’s thoughts, feelings and </a:t>
            </a:r>
            <a:r>
              <a:rPr lang="en-US" sz="2800" dirty="0" err="1" smtClean="0"/>
              <a:t>behaviours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Understanding the principles, techniques and the benefits of this therapy can enable patients gain a deeper insight and understanding of themselves and develop more adaptive coping mechanism.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CD45-3FCB-410D-8CFA-84A19FFF0EF1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/>
              <a:t>REFERENCES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Powers T.A., Alonso A. Dynamic psychotherapy and the problem of time. Journal of contemporary psychotherapy; 2004;11 (6);327-391.</a:t>
            </a:r>
          </a:p>
          <a:p>
            <a:r>
              <a:rPr lang="en-US" sz="2800" dirty="0" err="1" smtClean="0"/>
              <a:t>Fonagy</a:t>
            </a:r>
            <a:r>
              <a:rPr lang="en-US" sz="2800" dirty="0" smtClean="0"/>
              <a:t> P, Roth A, </a:t>
            </a:r>
            <a:r>
              <a:rPr lang="en-US" sz="2800" dirty="0" err="1" smtClean="0"/>
              <a:t>Higgit</a:t>
            </a:r>
            <a:r>
              <a:rPr lang="en-US" sz="2800" dirty="0" smtClean="0"/>
              <a:t> A. Psychodynamic psychotherapies: evidence based practice and clinical wisdom, Bull </a:t>
            </a:r>
            <a:r>
              <a:rPr lang="en-US" sz="2800" dirty="0" err="1" smtClean="0"/>
              <a:t>Meninger</a:t>
            </a:r>
            <a:r>
              <a:rPr lang="en-US" sz="2800" dirty="0" smtClean="0"/>
              <a:t> </a:t>
            </a:r>
            <a:r>
              <a:rPr lang="en-US" sz="2800" dirty="0" err="1" smtClean="0"/>
              <a:t>Clin</a:t>
            </a:r>
            <a:r>
              <a:rPr lang="en-US" sz="2800" dirty="0" smtClean="0"/>
              <a:t> ;2005;69 (1); 1-58.</a:t>
            </a:r>
          </a:p>
          <a:p>
            <a:r>
              <a:rPr lang="en-US" sz="2800" dirty="0" smtClean="0"/>
              <a:t>Book H.E. How to practice brief psychodynamic psychotherapy, Washington DC. American Psychological Association.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CD45-3FCB-410D-8CFA-84A19FFF0EF1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8000" dirty="0" smtClean="0">
                <a:latin typeface="Bradley Hand ITC" pitchFamily="66" charset="0"/>
              </a:rPr>
              <a:t>THANKS FOR LISTENING</a:t>
            </a:r>
            <a:endParaRPr lang="en-US" sz="8000" dirty="0">
              <a:latin typeface="Bradley Hand ITC" pitchFamily="66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CD45-3FCB-410D-8CFA-84A19FFF0EF1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OBJECTIVES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To give an overview on the goals, techniques and application of dynamic psychotherapy.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CD45-3FCB-410D-8CFA-84A19FFF0EF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/>
          <a:lstStyle/>
          <a:p>
            <a:r>
              <a:rPr lang="en-US" sz="4000" b="1" dirty="0" smtClean="0"/>
              <a:t>OUTLINE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Autofit/>
          </a:bodyPr>
          <a:lstStyle/>
          <a:p>
            <a:r>
              <a:rPr lang="en-US" sz="2800" dirty="0" smtClean="0"/>
              <a:t>Introduction.</a:t>
            </a:r>
          </a:p>
          <a:p>
            <a:r>
              <a:rPr lang="en-US" sz="2800" dirty="0" smtClean="0"/>
              <a:t>Historical background.</a:t>
            </a:r>
          </a:p>
          <a:p>
            <a:r>
              <a:rPr lang="en-US" sz="2800" dirty="0" smtClean="0"/>
              <a:t>Goal.</a:t>
            </a:r>
          </a:p>
          <a:p>
            <a:r>
              <a:rPr lang="en-US" sz="2800" dirty="0" smtClean="0"/>
              <a:t>Prerequisites.</a:t>
            </a:r>
          </a:p>
          <a:p>
            <a:r>
              <a:rPr lang="en-US" sz="2800" dirty="0" smtClean="0"/>
              <a:t>Techniques.</a:t>
            </a:r>
          </a:p>
          <a:p>
            <a:r>
              <a:rPr lang="en-US" sz="2800" dirty="0" smtClean="0"/>
              <a:t>Structure.</a:t>
            </a:r>
          </a:p>
          <a:p>
            <a:r>
              <a:rPr lang="en-US" sz="2800" dirty="0" smtClean="0"/>
              <a:t>Applications and limitations.</a:t>
            </a:r>
          </a:p>
          <a:p>
            <a:r>
              <a:rPr lang="en-US" sz="2800" dirty="0" smtClean="0"/>
              <a:t>Conclusion.</a:t>
            </a:r>
          </a:p>
          <a:p>
            <a:r>
              <a:rPr lang="en-US" sz="2800" dirty="0" smtClean="0"/>
              <a:t>References.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CD45-3FCB-410D-8CFA-84A19FFF0EF1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INTRODUCTION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Dynamic psychotherapy also called psychodynamic psychotherapy- talking treatment of a ‘’mind in motion’’.</a:t>
            </a:r>
          </a:p>
          <a:p>
            <a:r>
              <a:rPr lang="en-US" sz="2800" dirty="0" smtClean="0"/>
              <a:t>It is a therapeutic approach that focuses on exploring the unconscious motivation and underlying causes of an individual thoughts, feelings and behaviour.</a:t>
            </a:r>
          </a:p>
          <a:p>
            <a:r>
              <a:rPr lang="en-US" sz="2800" dirty="0" smtClean="0"/>
              <a:t>This therapy aims to help patients understand and resolve unconscious conflicts leading to improved mental health.  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CD45-3FCB-410D-8CFA-84A19FFF0EF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HISTORICAL </a:t>
            </a:r>
            <a:r>
              <a:rPr lang="en-US" sz="4000" b="1" dirty="0" smtClean="0"/>
              <a:t>BACKGROUND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Autofit/>
          </a:bodyPr>
          <a:lstStyle/>
          <a:p>
            <a:r>
              <a:rPr lang="en-US" sz="2800" dirty="0" smtClean="0"/>
              <a:t>Sigmund Freud (1856-1939) founded psychoanalysis, introducing concepts like the unconscious mind and the structure of personality.</a:t>
            </a:r>
          </a:p>
          <a:p>
            <a:r>
              <a:rPr lang="en-US" sz="2800" dirty="0" smtClean="0"/>
              <a:t>In the early 20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century psychoanalysis evolved with contribution from Carl Jung and Melanie Klein.</a:t>
            </a:r>
          </a:p>
          <a:p>
            <a:r>
              <a:rPr lang="en-US" sz="2800" dirty="0" smtClean="0"/>
              <a:t>Late 20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century relational psychoanalysis and contemporary psychodynamic therapy developed, emphasizing the therapeutic relationship and complexity of human experiences.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CD45-3FCB-410D-8CFA-84A19FFF0EF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HISTORICAL BACKGROUND</a:t>
            </a:r>
            <a:endParaRPr lang="en-US" sz="4000" b="1" dirty="0"/>
          </a:p>
        </p:txBody>
      </p:sp>
      <p:pic>
        <p:nvPicPr>
          <p:cNvPr id="4" name="Content Placeholder 3" descr="images (1)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00200" y="1600200"/>
            <a:ext cx="5943599" cy="4525963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CD45-3FCB-410D-8CFA-84A19FFF0EF1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GOALS OF DYNAMIC </a:t>
            </a:r>
            <a:r>
              <a:rPr lang="en-US" b="1" dirty="0" smtClean="0"/>
              <a:t>PSYCHOTHERAPY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Understanding elements of patient’s unconscious, that are affecting conscious thoughts, feelings and </a:t>
            </a:r>
            <a:r>
              <a:rPr lang="en-US" sz="2800" dirty="0" err="1" smtClean="0"/>
              <a:t>behaviours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Support mental functions or interpret unconscious material in a way that will best accomplish goals.</a:t>
            </a:r>
          </a:p>
          <a:p>
            <a:r>
              <a:rPr lang="en-US" sz="2800" dirty="0" smtClean="0"/>
              <a:t>Providing insight into patient problems.</a:t>
            </a:r>
          </a:p>
          <a:p>
            <a:r>
              <a:rPr lang="en-US" sz="2800" dirty="0" smtClean="0"/>
              <a:t>Ultimately leading to client feeling good, having good relationship and have satisfying work.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CD45-3FCB-410D-8CFA-84A19FFF0EF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/>
              <a:t>PRE-REQUISITIES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Patient highly motivated and wishes to understand self and not just wish for symptomatic relief.</a:t>
            </a:r>
          </a:p>
          <a:p>
            <a:r>
              <a:rPr lang="en-US" sz="2800" dirty="0" smtClean="0"/>
              <a:t>Must have a reasonable mature superego that allows them to be honest with therapist and being able to examine their thoughts, feelings and </a:t>
            </a:r>
            <a:r>
              <a:rPr lang="en-US" sz="2800" dirty="0" err="1" smtClean="0"/>
              <a:t>behaviour</a:t>
            </a:r>
            <a:r>
              <a:rPr lang="en-US" sz="2800" dirty="0" smtClean="0"/>
              <a:t> without excessive self criticism.</a:t>
            </a:r>
          </a:p>
          <a:p>
            <a:r>
              <a:rPr lang="en-US" sz="2800" dirty="0" smtClean="0"/>
              <a:t>Must have at least average intelligence.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CD45-3FCB-410D-8CFA-84A19FFF0EF1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TECHNIQUES OF DYNAMIC </a:t>
            </a:r>
            <a:r>
              <a:rPr lang="en-US" b="1" dirty="0" smtClean="0"/>
              <a:t>PSYCHOTHERAPY-1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199"/>
          </a:xfrm>
        </p:spPr>
        <p:txBody>
          <a:bodyPr>
            <a:normAutofit fontScale="40000" lnSpcReduction="20000"/>
          </a:bodyPr>
          <a:lstStyle/>
          <a:p>
            <a:pPr marL="571500" indent="-571500">
              <a:buFont typeface="Wingdings" pitchFamily="2" charset="2"/>
              <a:buChar char="v"/>
            </a:pPr>
            <a:r>
              <a:rPr lang="en-US" sz="7000" b="1" dirty="0" smtClean="0"/>
              <a:t>Free association</a:t>
            </a:r>
            <a:r>
              <a:rPr lang="en-US" sz="7000" dirty="0" smtClean="0"/>
              <a:t>:  ‘’ verbal wandering’’. The client is asked to state the thoughts and feelings that spontaneously come to their mind without editing.</a:t>
            </a:r>
          </a:p>
          <a:p>
            <a:pPr marL="571500" indent="-571500">
              <a:buFont typeface="Wingdings" pitchFamily="2" charset="2"/>
              <a:buChar char="v"/>
            </a:pPr>
            <a:r>
              <a:rPr lang="en-US" sz="7000" b="1" dirty="0" smtClean="0"/>
              <a:t>Resistance</a:t>
            </a:r>
            <a:r>
              <a:rPr lang="en-US" sz="7000" dirty="0" smtClean="0"/>
              <a:t>:  Breaks in free associations. This signals the presence of difficult material and the defenses that are keeping it out of conscious awareness. </a:t>
            </a:r>
          </a:p>
          <a:p>
            <a:pPr marL="571500" indent="-571500">
              <a:buNone/>
            </a:pPr>
            <a:r>
              <a:rPr lang="en-US" sz="7000" dirty="0" smtClean="0"/>
              <a:t>       It can be- silence, hiding feelings, being too agreeable, hesitation, rapid change of topic, missing sessions.</a:t>
            </a:r>
          </a:p>
          <a:p>
            <a:pPr marL="571500" indent="-571500">
              <a:buFont typeface="Wingdings" pitchFamily="2" charset="2"/>
              <a:buChar char="v"/>
            </a:pPr>
            <a:endParaRPr lang="en-US" sz="7000" dirty="0" smtClean="0"/>
          </a:p>
          <a:p>
            <a:pPr marL="571500" indent="-571500">
              <a:buFont typeface="Wingdings" pitchFamily="2" charset="2"/>
              <a:buChar char="v"/>
            </a:pPr>
            <a:endParaRPr lang="en-US" sz="7000" dirty="0" smtClean="0"/>
          </a:p>
          <a:p>
            <a:pPr marL="571500" indent="-571500">
              <a:buNone/>
            </a:pPr>
            <a:r>
              <a:rPr lang="en-US" sz="7000" dirty="0" smtClean="0"/>
              <a:t>    </a:t>
            </a:r>
          </a:p>
          <a:p>
            <a:pPr marL="571500" indent="-571500">
              <a:buNone/>
            </a:pP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CD45-3FCB-410D-8CFA-84A19FFF0EF1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816</TotalTime>
  <Words>904</Words>
  <Application>Microsoft Office PowerPoint</Application>
  <PresentationFormat>On-screen Show (4:3)</PresentationFormat>
  <Paragraphs>108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OVERVIEW OF DYNAMIC PSYCHOTHERAPY</vt:lpstr>
      <vt:lpstr>OBJECTIVES</vt:lpstr>
      <vt:lpstr>OUTLINE</vt:lpstr>
      <vt:lpstr>INTRODUCTION</vt:lpstr>
      <vt:lpstr>HISTORICAL BACKGROUND</vt:lpstr>
      <vt:lpstr>HISTORICAL BACKGROUND</vt:lpstr>
      <vt:lpstr>GOALS OF DYNAMIC PSYCHOTHERAPY</vt:lpstr>
      <vt:lpstr>PRE-REQUISITIES</vt:lpstr>
      <vt:lpstr>TECHNIQUES OF DYNAMIC PSYCHOTHERAPY-1</vt:lpstr>
      <vt:lpstr>TECHNIQUES OF DYNAMIC PSYCHOTHERAPY- 2</vt:lpstr>
      <vt:lpstr>TECHNIQUES OF DYNAMIC PSYCHOTHERAPY-3</vt:lpstr>
      <vt:lpstr>STUCTURE OF THERAPY</vt:lpstr>
      <vt:lpstr>PHASES OF DYNAMIC PSYCHOTHERAPY</vt:lpstr>
      <vt:lpstr>APPLICATION OF DYNAMIC PSYCHOTHERAPY</vt:lpstr>
      <vt:lpstr>PowerPoint Presentation</vt:lpstr>
      <vt:lpstr>LIMITATIONS OF DYNAMIC PSYCHOTHERAPY</vt:lpstr>
      <vt:lpstr>CONCLUSION</vt:lpstr>
      <vt:lpstr>REFERENCES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OF DYNAMIC PSYCHOTHERAPY</dc:title>
  <dc:creator>USER</dc:creator>
  <cp:lastModifiedBy>TEGA</cp:lastModifiedBy>
  <cp:revision>124</cp:revision>
  <dcterms:created xsi:type="dcterms:W3CDTF">2025-06-15T08:09:31Z</dcterms:created>
  <dcterms:modified xsi:type="dcterms:W3CDTF">2025-06-21T19:03:24Z</dcterms:modified>
</cp:coreProperties>
</file>