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54"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1048755"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770FB-C083-43B5-9522-3DB01B5958E7}" type="datetimeFigureOut">
              <a:rPr lang="en-US" smtClean="0"/>
              <a:t>6/21/2025</a:t>
            </a:fld>
            <a:endParaRPr lang="en-US"/>
          </a:p>
        </p:txBody>
      </p:sp>
      <p:sp>
        <p:nvSpPr>
          <p:cNvPr id="1048756"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1048757"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8"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1048759"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18014-D76E-4B1A-8039-3F2B5D076159}" type="slidenum">
              <a:rPr lang="en-US" smtClean="0"/>
              <a:t>‹#›</a:t>
            </a:fld>
            <a:endParaRPr lang="en-US"/>
          </a:p>
        </p:txBody>
      </p:sp>
    </p:spTree>
    <p:extLst>
      <p:ext uri="{BB962C8B-B14F-4D97-AF65-F5344CB8AC3E}">
        <p14:creationId xmlns:p14="http://schemas.microsoft.com/office/powerpoint/2010/main" val="424622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1" name="Slide Image Placeholder 1"/>
          <p:cNvSpPr>
            <a:spLocks noGrp="1" noRot="1" noChangeAspect="1"/>
          </p:cNvSpPr>
          <p:nvPr>
            <p:ph type="sldImg"/>
          </p:nvPr>
        </p:nvSpPr>
        <p:spPr/>
      </p:sp>
      <p:sp>
        <p:nvSpPr>
          <p:cNvPr id="1048622" name="Notes Placeholder 2"/>
          <p:cNvSpPr>
            <a:spLocks noGrp="1"/>
          </p:cNvSpPr>
          <p:nvPr>
            <p:ph type="body" idx="1"/>
          </p:nvPr>
        </p:nvSpPr>
        <p:spPr/>
        <p:txBody>
          <a:bodyPr/>
          <a:lstStyle/>
          <a:p>
            <a:endParaRPr lang="en-US" dirty="0"/>
          </a:p>
        </p:txBody>
      </p:sp>
      <p:sp>
        <p:nvSpPr>
          <p:cNvPr id="1048623" name="Slide Number Placeholder 3"/>
          <p:cNvSpPr>
            <a:spLocks noGrp="1"/>
          </p:cNvSpPr>
          <p:nvPr>
            <p:ph type="sldNum" sz="quarter" idx="5"/>
          </p:nvPr>
        </p:nvSpPr>
        <p:spPr/>
        <p:txBody>
          <a:bodyPr/>
          <a:lstStyle/>
          <a:p>
            <a:fld id="{F2E18014-D76E-4B1A-8039-3F2B5D076159}" type="slidenum">
              <a:rPr lang="en-US" smtClean="0"/>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Slide Image Placeholder 1"/>
          <p:cNvSpPr>
            <a:spLocks noGrp="1" noRot="1" noChangeAspect="1"/>
          </p:cNvSpPr>
          <p:nvPr>
            <p:ph type="sldImg"/>
          </p:nvPr>
        </p:nvSpPr>
        <p:spPr/>
      </p:sp>
      <p:sp>
        <p:nvSpPr>
          <p:cNvPr id="1048654" name="Notes Placeholder 2"/>
          <p:cNvSpPr>
            <a:spLocks noGrp="1"/>
          </p:cNvSpPr>
          <p:nvPr>
            <p:ph type="body" idx="1"/>
          </p:nvPr>
        </p:nvSpPr>
        <p:spPr/>
        <p:txBody>
          <a:bodyPr/>
          <a:lstStyle/>
          <a:p>
            <a:endParaRPr lang="en-US" dirty="0"/>
          </a:p>
        </p:txBody>
      </p:sp>
      <p:sp>
        <p:nvSpPr>
          <p:cNvPr id="1048655" name="Slide Number Placeholder 3"/>
          <p:cNvSpPr>
            <a:spLocks noGrp="1"/>
          </p:cNvSpPr>
          <p:nvPr>
            <p:ph type="sldNum" sz="quarter" idx="5"/>
          </p:nvPr>
        </p:nvSpPr>
        <p:spPr/>
        <p:txBody>
          <a:bodyPr/>
          <a:lstStyle/>
          <a:p>
            <a:fld id="{F2E18014-D76E-4B1A-8039-3F2B5D076159}"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1048582"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4B1D773C-EE22-48AB-9E88-0037B5A100FC}" type="datetime1">
              <a:rPr lang="en-US" smtClean="0"/>
              <a:t>6/21/2025</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35" name="Title 1"/>
          <p:cNvSpPr>
            <a:spLocks noGrp="1"/>
          </p:cNvSpPr>
          <p:nvPr>
            <p:ph type="title"/>
          </p:nvPr>
        </p:nvSpPr>
        <p:spPr/>
        <p:txBody>
          <a:bodyPr/>
          <a:lstStyle/>
          <a:p>
            <a:r>
              <a:rPr lang="en-US"/>
              <a:t>Click to edit Master title style</a:t>
            </a:r>
          </a:p>
        </p:txBody>
      </p:sp>
      <p:sp>
        <p:nvSpPr>
          <p:cNvPr id="1048736"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7" name="Date Placeholder 3"/>
          <p:cNvSpPr>
            <a:spLocks noGrp="1"/>
          </p:cNvSpPr>
          <p:nvPr>
            <p:ph type="dt" sz="half" idx="10"/>
          </p:nvPr>
        </p:nvSpPr>
        <p:spPr/>
        <p:txBody>
          <a:bodyPr/>
          <a:lstStyle/>
          <a:p>
            <a:fld id="{BD5A7D0C-9541-4C9F-AEDB-DF60F3C62BD9}" type="datetime1">
              <a:rPr lang="en-US" smtClean="0"/>
              <a:t>6/21/2025</a:t>
            </a:fld>
            <a:endParaRPr lang="en-US"/>
          </a:p>
        </p:txBody>
      </p:sp>
      <p:sp>
        <p:nvSpPr>
          <p:cNvPr id="1048738" name="Footer Placeholder 4"/>
          <p:cNvSpPr>
            <a:spLocks noGrp="1"/>
          </p:cNvSpPr>
          <p:nvPr>
            <p:ph type="ftr" sz="quarter" idx="11"/>
          </p:nvPr>
        </p:nvSpPr>
        <p:spPr/>
        <p:txBody>
          <a:bodyPr/>
          <a:lstStyle/>
          <a:p>
            <a:endParaRPr lang="en-US"/>
          </a:p>
        </p:txBody>
      </p:sp>
      <p:sp>
        <p:nvSpPr>
          <p:cNvPr id="1048739" name="Slide Number Placeholder 5"/>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24"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1048725"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26" name="Date Placeholder 3"/>
          <p:cNvSpPr>
            <a:spLocks noGrp="1"/>
          </p:cNvSpPr>
          <p:nvPr>
            <p:ph type="dt" sz="half" idx="10"/>
          </p:nvPr>
        </p:nvSpPr>
        <p:spPr/>
        <p:txBody>
          <a:bodyPr/>
          <a:lstStyle/>
          <a:p>
            <a:fld id="{EBD293E7-BF49-45EC-B575-C929022DF6A5}" type="datetime1">
              <a:rPr lang="en-US" smtClean="0"/>
              <a:t>6/21/2025</a:t>
            </a:fld>
            <a:endParaRPr lang="en-US"/>
          </a:p>
        </p:txBody>
      </p:sp>
      <p:sp>
        <p:nvSpPr>
          <p:cNvPr id="1048727" name="Footer Placeholder 4"/>
          <p:cNvSpPr>
            <a:spLocks noGrp="1"/>
          </p:cNvSpPr>
          <p:nvPr>
            <p:ph type="ftr" sz="quarter" idx="11"/>
          </p:nvPr>
        </p:nvSpPr>
        <p:spPr/>
        <p:txBody>
          <a:bodyPr/>
          <a:lstStyle/>
          <a:p>
            <a:endParaRPr lang="en-US"/>
          </a:p>
        </p:txBody>
      </p:sp>
      <p:sp>
        <p:nvSpPr>
          <p:cNvPr id="1048728" name="Slide Number Placeholder 5"/>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t>Click to edit Master title style</a:t>
            </a:r>
          </a:p>
        </p:txBody>
      </p:sp>
      <p:sp>
        <p:nvSpPr>
          <p:cNvPr id="1048589"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0" name="Date Placeholder 3"/>
          <p:cNvSpPr>
            <a:spLocks noGrp="1"/>
          </p:cNvSpPr>
          <p:nvPr>
            <p:ph type="dt" sz="half" idx="10"/>
          </p:nvPr>
        </p:nvSpPr>
        <p:spPr/>
        <p:txBody>
          <a:bodyPr/>
          <a:lstStyle/>
          <a:p>
            <a:fld id="{9B21FC3E-C225-4428-80A2-887872EF8235}" type="datetime1">
              <a:rPr lang="en-US" smtClean="0"/>
              <a:t>6/21/2025</a:t>
            </a:fld>
            <a:endParaRPr lang="en-US"/>
          </a:p>
        </p:txBody>
      </p:sp>
      <p:sp>
        <p:nvSpPr>
          <p:cNvPr id="1048591" name="Footer Placeholder 4"/>
          <p:cNvSpPr>
            <a:spLocks noGrp="1"/>
          </p:cNvSpPr>
          <p:nvPr>
            <p:ph type="ftr" sz="quarter" idx="11"/>
          </p:nvPr>
        </p:nvSpPr>
        <p:spPr/>
        <p:txBody>
          <a:bodyPr/>
          <a:lstStyle/>
          <a:p>
            <a:endParaRPr lang="en-US"/>
          </a:p>
        </p:txBody>
      </p:sp>
      <p:sp>
        <p:nvSpPr>
          <p:cNvPr id="1048592" name="Slide Number Placeholder 5"/>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0"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048741"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48742" name="Date Placeholder 3"/>
          <p:cNvSpPr>
            <a:spLocks noGrp="1"/>
          </p:cNvSpPr>
          <p:nvPr>
            <p:ph type="dt" sz="half" idx="10"/>
          </p:nvPr>
        </p:nvSpPr>
        <p:spPr/>
        <p:txBody>
          <a:bodyPr/>
          <a:lstStyle/>
          <a:p>
            <a:fld id="{F5E7D8C3-F51B-4FA1-8C21-D2CDBAD60728}" type="datetime1">
              <a:rPr lang="en-US" smtClean="0"/>
              <a:t>6/21/2025</a:t>
            </a:fld>
            <a:endParaRPr lang="en-US"/>
          </a:p>
        </p:txBody>
      </p:sp>
      <p:sp>
        <p:nvSpPr>
          <p:cNvPr id="1048743" name="Footer Placeholder 4"/>
          <p:cNvSpPr>
            <a:spLocks noGrp="1"/>
          </p:cNvSpPr>
          <p:nvPr>
            <p:ph type="ftr" sz="quarter" idx="11"/>
          </p:nvPr>
        </p:nvSpPr>
        <p:spPr/>
        <p:txBody>
          <a:bodyPr/>
          <a:lstStyle/>
          <a:p>
            <a:endParaRPr lang="en-US"/>
          </a:p>
        </p:txBody>
      </p:sp>
      <p:sp>
        <p:nvSpPr>
          <p:cNvPr id="1048744" name="Slide Number Placeholder 5"/>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35" name="Title 1"/>
          <p:cNvSpPr>
            <a:spLocks noGrp="1"/>
          </p:cNvSpPr>
          <p:nvPr>
            <p:ph type="title"/>
          </p:nvPr>
        </p:nvSpPr>
        <p:spPr/>
        <p:txBody>
          <a:bodyPr/>
          <a:lstStyle/>
          <a:p>
            <a:r>
              <a:rPr lang="en-US"/>
              <a:t>Click to edit Master title style</a:t>
            </a:r>
          </a:p>
        </p:txBody>
      </p:sp>
      <p:sp>
        <p:nvSpPr>
          <p:cNvPr id="1048636"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7"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8" name="Date Placeholder 4"/>
          <p:cNvSpPr>
            <a:spLocks noGrp="1"/>
          </p:cNvSpPr>
          <p:nvPr>
            <p:ph type="dt" sz="half" idx="10"/>
          </p:nvPr>
        </p:nvSpPr>
        <p:spPr/>
        <p:txBody>
          <a:bodyPr/>
          <a:lstStyle/>
          <a:p>
            <a:fld id="{2103DED1-14BC-4435-85A5-747AA65F6100}" type="datetime1">
              <a:rPr lang="en-US" smtClean="0"/>
              <a:t>6/21/2025</a:t>
            </a:fld>
            <a:endParaRPr lang="en-US"/>
          </a:p>
        </p:txBody>
      </p:sp>
      <p:sp>
        <p:nvSpPr>
          <p:cNvPr id="1048639" name="Footer Placeholder 5"/>
          <p:cNvSpPr>
            <a:spLocks noGrp="1"/>
          </p:cNvSpPr>
          <p:nvPr>
            <p:ph type="ftr" sz="quarter" idx="11"/>
          </p:nvPr>
        </p:nvSpPr>
        <p:spPr/>
        <p:txBody>
          <a:bodyPr/>
          <a:lstStyle/>
          <a:p>
            <a:endParaRPr lang="en-US"/>
          </a:p>
        </p:txBody>
      </p:sp>
      <p:sp>
        <p:nvSpPr>
          <p:cNvPr id="1048640" name="Slide Number Placeholder 6"/>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3" name="Title 1"/>
          <p:cNvSpPr>
            <a:spLocks noGrp="1"/>
          </p:cNvSpPr>
          <p:nvPr>
            <p:ph type="title"/>
          </p:nvPr>
        </p:nvSpPr>
        <p:spPr>
          <a:xfrm>
            <a:off x="839788" y="365125"/>
            <a:ext cx="10515600" cy="1325563"/>
          </a:xfrm>
        </p:spPr>
        <p:txBody>
          <a:bodyPr/>
          <a:lstStyle/>
          <a:p>
            <a:r>
              <a:rPr lang="en-US"/>
              <a:t>Click to edit Master title style</a:t>
            </a:r>
          </a:p>
        </p:txBody>
      </p:sp>
      <p:sp>
        <p:nvSpPr>
          <p:cNvPr id="104868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85"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87"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8" name="Date Placeholder 6"/>
          <p:cNvSpPr>
            <a:spLocks noGrp="1"/>
          </p:cNvSpPr>
          <p:nvPr>
            <p:ph type="dt" sz="half" idx="10"/>
          </p:nvPr>
        </p:nvSpPr>
        <p:spPr/>
        <p:txBody>
          <a:bodyPr/>
          <a:lstStyle/>
          <a:p>
            <a:fld id="{B76B4A8C-9232-4FDF-9773-B82AA69EB83B}" type="datetime1">
              <a:rPr lang="en-US" smtClean="0"/>
              <a:t>6/21/2025</a:t>
            </a:fld>
            <a:endParaRPr lang="en-US"/>
          </a:p>
        </p:txBody>
      </p:sp>
      <p:sp>
        <p:nvSpPr>
          <p:cNvPr id="1048689" name="Footer Placeholder 7"/>
          <p:cNvSpPr>
            <a:spLocks noGrp="1"/>
          </p:cNvSpPr>
          <p:nvPr>
            <p:ph type="ftr" sz="quarter" idx="11"/>
          </p:nvPr>
        </p:nvSpPr>
        <p:spPr/>
        <p:txBody>
          <a:bodyPr/>
          <a:lstStyle/>
          <a:p>
            <a:endParaRPr lang="en-US"/>
          </a:p>
        </p:txBody>
      </p:sp>
      <p:sp>
        <p:nvSpPr>
          <p:cNvPr id="1048690" name="Slide Number Placeholder 8"/>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8" name="Title 1"/>
          <p:cNvSpPr>
            <a:spLocks noGrp="1"/>
          </p:cNvSpPr>
          <p:nvPr>
            <p:ph type="title"/>
          </p:nvPr>
        </p:nvSpPr>
        <p:spPr/>
        <p:txBody>
          <a:bodyPr/>
          <a:lstStyle/>
          <a:p>
            <a:r>
              <a:rPr lang="en-US"/>
              <a:t>Click to edit Master title style</a:t>
            </a:r>
          </a:p>
        </p:txBody>
      </p:sp>
      <p:sp>
        <p:nvSpPr>
          <p:cNvPr id="1048629" name="Date Placeholder 2"/>
          <p:cNvSpPr>
            <a:spLocks noGrp="1"/>
          </p:cNvSpPr>
          <p:nvPr>
            <p:ph type="dt" sz="half" idx="10"/>
          </p:nvPr>
        </p:nvSpPr>
        <p:spPr/>
        <p:txBody>
          <a:bodyPr/>
          <a:lstStyle/>
          <a:p>
            <a:fld id="{5EF9B7BD-27D8-40EA-8D09-D10563831568}" type="datetime1">
              <a:rPr lang="en-US" smtClean="0"/>
              <a:t>6/21/2025</a:t>
            </a:fld>
            <a:endParaRPr lang="en-US"/>
          </a:p>
        </p:txBody>
      </p:sp>
      <p:sp>
        <p:nvSpPr>
          <p:cNvPr id="1048630" name="Footer Placeholder 3"/>
          <p:cNvSpPr>
            <a:spLocks noGrp="1"/>
          </p:cNvSpPr>
          <p:nvPr>
            <p:ph type="ftr" sz="quarter" idx="11"/>
          </p:nvPr>
        </p:nvSpPr>
        <p:spPr/>
        <p:txBody>
          <a:bodyPr/>
          <a:lstStyle/>
          <a:p>
            <a:endParaRPr lang="en-US"/>
          </a:p>
        </p:txBody>
      </p:sp>
      <p:sp>
        <p:nvSpPr>
          <p:cNvPr id="1048631" name="Slide Number Placeholder 4"/>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45" name="Date Placeholder 1"/>
          <p:cNvSpPr>
            <a:spLocks noGrp="1"/>
          </p:cNvSpPr>
          <p:nvPr>
            <p:ph type="dt" sz="half" idx="10"/>
          </p:nvPr>
        </p:nvSpPr>
        <p:spPr/>
        <p:txBody>
          <a:bodyPr/>
          <a:lstStyle/>
          <a:p>
            <a:fld id="{EBC08721-ED22-4C7F-AD96-9ABFE019622E}" type="datetime1">
              <a:rPr lang="en-US" smtClean="0"/>
              <a:t>6/21/2025</a:t>
            </a:fld>
            <a:endParaRPr lang="en-US"/>
          </a:p>
        </p:txBody>
      </p:sp>
      <p:sp>
        <p:nvSpPr>
          <p:cNvPr id="1048746" name="Footer Placeholder 2"/>
          <p:cNvSpPr>
            <a:spLocks noGrp="1"/>
          </p:cNvSpPr>
          <p:nvPr>
            <p:ph type="ftr" sz="quarter" idx="11"/>
          </p:nvPr>
        </p:nvSpPr>
        <p:spPr/>
        <p:txBody>
          <a:bodyPr/>
          <a:lstStyle/>
          <a:p>
            <a:endParaRPr lang="en-US"/>
          </a:p>
        </p:txBody>
      </p:sp>
      <p:sp>
        <p:nvSpPr>
          <p:cNvPr id="1048747" name="Slide Number Placeholder 3"/>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48"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49"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5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51" name="Date Placeholder 4"/>
          <p:cNvSpPr>
            <a:spLocks noGrp="1"/>
          </p:cNvSpPr>
          <p:nvPr>
            <p:ph type="dt" sz="half" idx="10"/>
          </p:nvPr>
        </p:nvSpPr>
        <p:spPr/>
        <p:txBody>
          <a:bodyPr/>
          <a:lstStyle/>
          <a:p>
            <a:fld id="{031BDDEC-2661-4FE8-833F-A9FC4E202134}" type="datetime1">
              <a:rPr lang="en-US" smtClean="0"/>
              <a:t>6/21/2025</a:t>
            </a:fld>
            <a:endParaRPr lang="en-US"/>
          </a:p>
        </p:txBody>
      </p:sp>
      <p:sp>
        <p:nvSpPr>
          <p:cNvPr id="1048752" name="Footer Placeholder 5"/>
          <p:cNvSpPr>
            <a:spLocks noGrp="1"/>
          </p:cNvSpPr>
          <p:nvPr>
            <p:ph type="ftr" sz="quarter" idx="11"/>
          </p:nvPr>
        </p:nvSpPr>
        <p:spPr/>
        <p:txBody>
          <a:bodyPr/>
          <a:lstStyle/>
          <a:p>
            <a:endParaRPr lang="en-US"/>
          </a:p>
        </p:txBody>
      </p:sp>
      <p:sp>
        <p:nvSpPr>
          <p:cNvPr id="1048753" name="Slide Number Placeholder 6"/>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2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1048730"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31"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48732" name="Date Placeholder 4"/>
          <p:cNvSpPr>
            <a:spLocks noGrp="1"/>
          </p:cNvSpPr>
          <p:nvPr>
            <p:ph type="dt" sz="half" idx="10"/>
          </p:nvPr>
        </p:nvSpPr>
        <p:spPr/>
        <p:txBody>
          <a:bodyPr/>
          <a:lstStyle/>
          <a:p>
            <a:fld id="{8DE82BCE-E0A1-4B4B-9BDD-92203EF257A0}" type="datetime1">
              <a:rPr lang="en-US" smtClean="0"/>
              <a:t>6/21/2025</a:t>
            </a:fld>
            <a:endParaRPr lang="en-US"/>
          </a:p>
        </p:txBody>
      </p:sp>
      <p:sp>
        <p:nvSpPr>
          <p:cNvPr id="1048733" name="Footer Placeholder 5"/>
          <p:cNvSpPr>
            <a:spLocks noGrp="1"/>
          </p:cNvSpPr>
          <p:nvPr>
            <p:ph type="ftr" sz="quarter" idx="11"/>
          </p:nvPr>
        </p:nvSpPr>
        <p:spPr/>
        <p:txBody>
          <a:bodyPr/>
          <a:lstStyle/>
          <a:p>
            <a:endParaRPr lang="en-US"/>
          </a:p>
        </p:txBody>
      </p:sp>
      <p:sp>
        <p:nvSpPr>
          <p:cNvPr id="1048734" name="Slide Number Placeholder 6"/>
          <p:cNvSpPr>
            <a:spLocks noGrp="1"/>
          </p:cNvSpPr>
          <p:nvPr>
            <p:ph type="sldNum" sz="quarter" idx="12"/>
          </p:nvPr>
        </p:nvSpPr>
        <p:spPr/>
        <p:txBody>
          <a:bodyPr/>
          <a:lstStyle/>
          <a:p>
            <a:fld id="{DC557EA7-145C-484C-B827-429D9271289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8B9C8-3D38-4FA3-BA55-0D13C951AFD8}" type="datetime1">
              <a:rPr lang="en-US" smtClean="0"/>
              <a:t>6/21/2025</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57EA7-145C-484C-B827-429D9271289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noChangeArrowheads="1"/>
          </p:cNvSpPr>
          <p:nvPr>
            <p:ph type="ctrTitle"/>
          </p:nvPr>
        </p:nvSpPr>
        <p:spPr>
          <a:xfrm>
            <a:off x="1524000" y="589280"/>
            <a:ext cx="9144000" cy="3403599"/>
          </a:xfrm>
        </p:spPr>
        <p:txBody>
          <a:bodyPr>
            <a:normAutofit/>
          </a:bodyPr>
          <a:lstStyle/>
          <a:p>
            <a:r>
              <a:rPr lang="en-US" altLang="en-US" b="1" dirty="0">
                <a:latin typeface="Bahnschrift Condensed" panose="020B0502040204020203" pitchFamily="34" charset="0"/>
              </a:rPr>
              <a:t>OVERVIEW OF ACCEPTANCE AND COMMITMENT THERAPY</a:t>
            </a:r>
          </a:p>
        </p:txBody>
      </p:sp>
      <p:sp>
        <p:nvSpPr>
          <p:cNvPr id="1048587" name="Subtitle 2"/>
          <p:cNvSpPr>
            <a:spLocks noGrp="1" noChangeArrowheads="1"/>
          </p:cNvSpPr>
          <p:nvPr>
            <p:ph type="subTitle" idx="1"/>
          </p:nvPr>
        </p:nvSpPr>
        <p:spPr>
          <a:xfrm>
            <a:off x="1524000" y="4242118"/>
            <a:ext cx="9144000" cy="1655762"/>
          </a:xfrm>
        </p:spPr>
        <p:txBody>
          <a:bodyPr>
            <a:normAutofit/>
          </a:bodyPr>
          <a:lstStyle/>
          <a:p>
            <a:r>
              <a:rPr lang="en-US" altLang="en-US" dirty="0"/>
              <a:t>BY</a:t>
            </a:r>
          </a:p>
          <a:p>
            <a:r>
              <a:rPr lang="en-US" altLang="en-US" dirty="0">
                <a:latin typeface="Arial Rounded MT Bold" panose="020F0704030504030204" pitchFamily="34" charset="0"/>
              </a:rPr>
              <a:t>MR. JULIUS OGUNDARI</a:t>
            </a:r>
          </a:p>
          <a:p>
            <a:r>
              <a:rPr lang="en-US" altLang="en-US" dirty="0">
                <a:latin typeface="Arial Rounded MT Bold" panose="020F0704030504030204" pitchFamily="34" charset="0"/>
              </a:rPr>
              <a:t>Clinical Psychologist, FNPH, Benin City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1141413" y="618517"/>
            <a:ext cx="9905998" cy="5829907"/>
          </a:xfrm>
        </p:spPr>
        <p:txBody>
          <a:bodyPr/>
          <a:lstStyle/>
          <a:p>
            <a:endParaRPr lang="en-US" dirty="0"/>
          </a:p>
        </p:txBody>
      </p:sp>
      <p:pic>
        <p:nvPicPr>
          <p:cNvPr id="2097152" name="Picture 3"/>
          <p:cNvPicPr>
            <a:picLocks noChangeAspect="1"/>
          </p:cNvPicPr>
          <p:nvPr/>
        </p:nvPicPr>
        <p:blipFill>
          <a:blip r:embed="rId2"/>
          <a:stretch>
            <a:fillRect/>
          </a:stretch>
        </p:blipFill>
        <p:spPr>
          <a:xfrm>
            <a:off x="0" y="0"/>
            <a:ext cx="12192000" cy="6857999"/>
          </a:xfrm>
          <a:prstGeom prst="rect">
            <a:avLst/>
          </a:prstGeom>
        </p:spPr>
      </p:pic>
      <p:sp>
        <p:nvSpPr>
          <p:cNvPr id="1048633" name="Date Placeholder 2"/>
          <p:cNvSpPr>
            <a:spLocks noGrp="1"/>
          </p:cNvSpPr>
          <p:nvPr>
            <p:ph type="dt" sz="half" idx="10"/>
          </p:nvPr>
        </p:nvSpPr>
        <p:spPr/>
        <p:txBody>
          <a:bodyPr/>
          <a:lstStyle/>
          <a:p>
            <a:fld id="{F54F4DE9-A416-49A4-BFFF-65573E427A3A}" type="datetime1">
              <a:rPr lang="en-US" smtClean="0"/>
              <a:t>6/21/2025</a:t>
            </a:fld>
            <a:endParaRPr lang="en-US"/>
          </a:p>
        </p:txBody>
      </p:sp>
      <p:sp>
        <p:nvSpPr>
          <p:cNvPr id="1048634" name="Slide Number Placeholder 4"/>
          <p:cNvSpPr>
            <a:spLocks noGrp="1"/>
          </p:cNvSpPr>
          <p:nvPr>
            <p:ph type="sldNum" sz="quarter" idx="12"/>
          </p:nvPr>
        </p:nvSpPr>
        <p:spPr/>
        <p:txBody>
          <a:bodyPr/>
          <a:lstStyle/>
          <a:p>
            <a:fld id="{DC557EA7-145C-484C-B827-429D92712896}"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3"/>
          <p:cNvSpPr>
            <a:spLocks noGrp="1"/>
          </p:cNvSpPr>
          <p:nvPr>
            <p:ph type="title"/>
          </p:nvPr>
        </p:nvSpPr>
        <p:spPr/>
        <p:txBody>
          <a:bodyPr/>
          <a:lstStyle/>
          <a:p>
            <a:pPr algn="ctr"/>
            <a:r>
              <a:rPr lang="en-US" dirty="0"/>
              <a:t>TECHNIQUES IN ACT: </a:t>
            </a:r>
            <a:br>
              <a:rPr lang="en-US" dirty="0"/>
            </a:br>
            <a:r>
              <a:rPr lang="en-US" dirty="0"/>
              <a:t>ACCEPTANCE TECHNIQUE</a:t>
            </a:r>
          </a:p>
        </p:txBody>
      </p:sp>
      <p:sp>
        <p:nvSpPr>
          <p:cNvPr id="1048642" name="Content Placeholder 4"/>
          <p:cNvSpPr>
            <a:spLocks noGrp="1"/>
          </p:cNvSpPr>
          <p:nvPr>
            <p:ph sz="half" idx="1"/>
          </p:nvPr>
        </p:nvSpPr>
        <p:spPr/>
        <p:txBody>
          <a:bodyPr/>
          <a:lstStyle/>
          <a:p>
            <a:r>
              <a:rPr lang="en-US" dirty="0"/>
              <a:t>It involves full recognition and awareness </a:t>
            </a:r>
            <a:r>
              <a:rPr lang="en-US"/>
              <a:t>of ones </a:t>
            </a:r>
            <a:r>
              <a:rPr lang="en-US" dirty="0"/>
              <a:t>feelings, without trying to change them. </a:t>
            </a:r>
          </a:p>
          <a:p>
            <a:endParaRPr lang="en-US" dirty="0"/>
          </a:p>
          <a:p>
            <a:r>
              <a:rPr lang="en-US" dirty="0"/>
              <a:t>Acceptance exercise, urge surfing, physical acceptance, emotional acceptance are used to drive this technique.</a:t>
            </a:r>
          </a:p>
          <a:p>
            <a:endParaRPr lang="en-US" dirty="0"/>
          </a:p>
          <a:p>
            <a:endParaRPr lang="en-US" dirty="0"/>
          </a:p>
        </p:txBody>
      </p:sp>
      <p:pic>
        <p:nvPicPr>
          <p:cNvPr id="2097153" name="Content Placeholder 6"/>
          <p:cNvPicPr>
            <a:picLocks noGrp="1" noChangeAspect="1"/>
          </p:cNvPicPr>
          <p:nvPr>
            <p:ph sz="half" idx="2"/>
          </p:nvPr>
        </p:nvPicPr>
        <p:blipFill>
          <a:blip r:embed="rId2"/>
          <a:stretch>
            <a:fillRect/>
          </a:stretch>
        </p:blipFill>
        <p:spPr>
          <a:xfrm>
            <a:off x="6172200" y="1825624"/>
            <a:ext cx="5816600" cy="4534535"/>
          </a:xfrm>
          <a:prstGeom prst="rect">
            <a:avLst/>
          </a:prstGeom>
        </p:spPr>
      </p:pic>
      <p:sp>
        <p:nvSpPr>
          <p:cNvPr id="1048643" name="Date Placeholder 7"/>
          <p:cNvSpPr>
            <a:spLocks noGrp="1"/>
          </p:cNvSpPr>
          <p:nvPr>
            <p:ph type="dt" sz="half" idx="10"/>
          </p:nvPr>
        </p:nvSpPr>
        <p:spPr/>
        <p:txBody>
          <a:bodyPr/>
          <a:lstStyle/>
          <a:p>
            <a:fld id="{FE5CF58B-A1BB-489C-A623-A09833D3911B}" type="datetime1">
              <a:rPr lang="en-US" smtClean="0"/>
              <a:t>6/21/2025</a:t>
            </a:fld>
            <a:endParaRPr lang="en-US"/>
          </a:p>
        </p:txBody>
      </p:sp>
      <p:sp>
        <p:nvSpPr>
          <p:cNvPr id="1048644" name="Slide Number Placeholder 8"/>
          <p:cNvSpPr>
            <a:spLocks noGrp="1"/>
          </p:cNvSpPr>
          <p:nvPr>
            <p:ph type="sldNum" sz="quarter" idx="12"/>
          </p:nvPr>
        </p:nvSpPr>
        <p:spPr/>
        <p:txBody>
          <a:bodyPr/>
          <a:lstStyle/>
          <a:p>
            <a:fld id="{DC557EA7-145C-484C-B827-429D92712896}"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3"/>
          <p:cNvSpPr>
            <a:spLocks noGrp="1"/>
          </p:cNvSpPr>
          <p:nvPr>
            <p:ph type="title"/>
          </p:nvPr>
        </p:nvSpPr>
        <p:spPr/>
        <p:txBody>
          <a:bodyPr/>
          <a:lstStyle/>
          <a:p>
            <a:r>
              <a:rPr lang="en-US" dirty="0"/>
              <a:t>COGNITIVE DEFUSION TECHNIQUE</a:t>
            </a:r>
          </a:p>
        </p:txBody>
      </p:sp>
      <p:sp>
        <p:nvSpPr>
          <p:cNvPr id="1048646" name="Content Placeholder 4"/>
          <p:cNvSpPr>
            <a:spLocks noGrp="1"/>
          </p:cNvSpPr>
          <p:nvPr>
            <p:ph sz="half" idx="1"/>
          </p:nvPr>
        </p:nvSpPr>
        <p:spPr>
          <a:xfrm>
            <a:off x="386080" y="1825624"/>
            <a:ext cx="6065520" cy="4667251"/>
          </a:xfrm>
        </p:spPr>
        <p:txBody>
          <a:bodyPr>
            <a:normAutofit/>
          </a:bodyPr>
          <a:lstStyle/>
          <a:p>
            <a:r>
              <a:rPr lang="en-US" dirty="0"/>
              <a:t>Looking at thoughts rather than from them.</a:t>
            </a:r>
          </a:p>
          <a:p>
            <a:endParaRPr lang="en-US" dirty="0"/>
          </a:p>
          <a:p>
            <a:r>
              <a:rPr lang="en-US" dirty="0"/>
              <a:t>Noticing thoughts rather than getting caught up or buying into the thoughts.</a:t>
            </a:r>
          </a:p>
          <a:p>
            <a:endParaRPr lang="en-US" dirty="0"/>
          </a:p>
          <a:p>
            <a:r>
              <a:rPr lang="en-US" dirty="0"/>
              <a:t>Letting thoughts come and go rather than holding unto the thoughts.</a:t>
            </a:r>
          </a:p>
          <a:p>
            <a:endParaRPr lang="en-US" dirty="0"/>
          </a:p>
          <a:p>
            <a:pPr marL="0" indent="0">
              <a:buNone/>
            </a:pPr>
            <a:endParaRPr lang="en-US" dirty="0"/>
          </a:p>
          <a:p>
            <a:endParaRPr lang="en-US" dirty="0"/>
          </a:p>
        </p:txBody>
      </p:sp>
      <p:pic>
        <p:nvPicPr>
          <p:cNvPr id="2097154" name="Content Placeholder 6"/>
          <p:cNvPicPr>
            <a:picLocks noGrp="1" noChangeAspect="1"/>
          </p:cNvPicPr>
          <p:nvPr>
            <p:ph sz="half" idx="2"/>
          </p:nvPr>
        </p:nvPicPr>
        <p:blipFill>
          <a:blip r:embed="rId2"/>
          <a:stretch>
            <a:fillRect/>
          </a:stretch>
        </p:blipFill>
        <p:spPr>
          <a:xfrm>
            <a:off x="6700520" y="1690688"/>
            <a:ext cx="5181600" cy="4667250"/>
          </a:xfrm>
          <a:prstGeom prst="rect">
            <a:avLst/>
          </a:prstGeom>
        </p:spPr>
      </p:pic>
      <p:sp>
        <p:nvSpPr>
          <p:cNvPr id="1048647" name="Date Placeholder 7"/>
          <p:cNvSpPr>
            <a:spLocks noGrp="1"/>
          </p:cNvSpPr>
          <p:nvPr>
            <p:ph type="dt" sz="half" idx="10"/>
          </p:nvPr>
        </p:nvSpPr>
        <p:spPr/>
        <p:txBody>
          <a:bodyPr/>
          <a:lstStyle/>
          <a:p>
            <a:fld id="{5D4D00BE-5BD5-4577-97EB-4932D39FB3E2}" type="datetime1">
              <a:rPr lang="en-US" smtClean="0"/>
              <a:t>6/21/2025</a:t>
            </a:fld>
            <a:endParaRPr lang="en-US"/>
          </a:p>
        </p:txBody>
      </p:sp>
      <p:sp>
        <p:nvSpPr>
          <p:cNvPr id="1048648" name="Slide Number Placeholder 8"/>
          <p:cNvSpPr>
            <a:spLocks noGrp="1"/>
          </p:cNvSpPr>
          <p:nvPr>
            <p:ph type="sldNum" sz="quarter" idx="12"/>
          </p:nvPr>
        </p:nvSpPr>
        <p:spPr/>
        <p:txBody>
          <a:bodyPr/>
          <a:lstStyle/>
          <a:p>
            <a:fld id="{DC557EA7-145C-484C-B827-429D92712896}"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dirty="0"/>
              <a:t>                     MINDFULNESS PRACTICES</a:t>
            </a:r>
          </a:p>
        </p:txBody>
      </p:sp>
      <p:sp>
        <p:nvSpPr>
          <p:cNvPr id="1048650" name="Content Placeholder 2"/>
          <p:cNvSpPr>
            <a:spLocks noGrp="1"/>
          </p:cNvSpPr>
          <p:nvPr>
            <p:ph idx="1"/>
          </p:nvPr>
        </p:nvSpPr>
        <p:spPr/>
        <p:txBody>
          <a:bodyPr/>
          <a:lstStyle/>
          <a:p>
            <a:r>
              <a:rPr lang="en-US" dirty="0"/>
              <a:t>Is used to promote mindful awareness in individuals by making their thoughts and actions more consistent and aligned with the present. Can be visually represented through pictorials by illustrating key concepts and exercises. </a:t>
            </a:r>
          </a:p>
          <a:p>
            <a:endParaRPr lang="en-US" dirty="0"/>
          </a:p>
          <a:p>
            <a:r>
              <a:rPr lang="en-US" dirty="0"/>
              <a:t>This technique is practiced using mindful breathing, walking meditation and sensory exploration.</a:t>
            </a:r>
          </a:p>
        </p:txBody>
      </p:sp>
      <p:sp>
        <p:nvSpPr>
          <p:cNvPr id="1048651" name="Date Placeholder 3"/>
          <p:cNvSpPr>
            <a:spLocks noGrp="1"/>
          </p:cNvSpPr>
          <p:nvPr>
            <p:ph type="dt" sz="half" idx="10"/>
          </p:nvPr>
        </p:nvSpPr>
        <p:spPr/>
        <p:txBody>
          <a:bodyPr/>
          <a:lstStyle/>
          <a:p>
            <a:fld id="{A7B6BF7C-DEA9-4413-BA15-BEE322C41D02}" type="datetime1">
              <a:rPr lang="en-US" smtClean="0"/>
              <a:t>6/21/2025</a:t>
            </a:fld>
            <a:endParaRPr lang="en-US"/>
          </a:p>
        </p:txBody>
      </p:sp>
      <p:sp>
        <p:nvSpPr>
          <p:cNvPr id="1048652" name="Slide Number Placeholder 4"/>
          <p:cNvSpPr>
            <a:spLocks noGrp="1"/>
          </p:cNvSpPr>
          <p:nvPr>
            <p:ph type="sldNum" sz="quarter" idx="12"/>
          </p:nvPr>
        </p:nvSpPr>
        <p:spPr/>
        <p:txBody>
          <a:bodyPr/>
          <a:lstStyle/>
          <a:p>
            <a:fld id="{DC557EA7-145C-484C-B827-429D92712896}"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6" name="Title 1"/>
          <p:cNvSpPr>
            <a:spLocks noGrp="1"/>
          </p:cNvSpPr>
          <p:nvPr>
            <p:ph type="title"/>
          </p:nvPr>
        </p:nvSpPr>
        <p:spPr/>
        <p:txBody>
          <a:bodyPr>
            <a:normAutofit/>
          </a:bodyPr>
          <a:lstStyle/>
          <a:p>
            <a:r>
              <a:rPr lang="en-US" dirty="0"/>
              <a:t>   </a:t>
            </a:r>
            <a:r>
              <a:rPr lang="en-US" sz="4000" dirty="0"/>
              <a:t>SELF-AS-CONTEXT TECHNIQUE</a:t>
            </a:r>
          </a:p>
        </p:txBody>
      </p:sp>
      <p:sp>
        <p:nvSpPr>
          <p:cNvPr id="1048657" name="Content Placeholder 2"/>
          <p:cNvSpPr>
            <a:spLocks noGrp="1"/>
          </p:cNvSpPr>
          <p:nvPr>
            <p:ph idx="1"/>
          </p:nvPr>
        </p:nvSpPr>
        <p:spPr>
          <a:xfrm>
            <a:off x="1141412" y="1943100"/>
            <a:ext cx="9905999" cy="3771905"/>
          </a:xfrm>
        </p:spPr>
        <p:txBody>
          <a:bodyPr>
            <a:normAutofit/>
          </a:bodyPr>
          <a:lstStyle/>
          <a:p>
            <a:pPr marL="0" indent="0">
              <a:buNone/>
            </a:pPr>
            <a:r>
              <a:rPr lang="en-US" dirty="0"/>
              <a:t>ACT sees the self from three dimensions:</a:t>
            </a:r>
          </a:p>
          <a:p>
            <a:pPr marL="0" indent="0">
              <a:buNone/>
            </a:pPr>
            <a:endParaRPr lang="en-US" dirty="0"/>
          </a:p>
          <a:p>
            <a:r>
              <a:rPr lang="en-US" dirty="0"/>
              <a:t>    Self-as-context – our sense of self in relation with other people, situations, or time.</a:t>
            </a:r>
          </a:p>
          <a:p>
            <a:endParaRPr lang="en-US" dirty="0"/>
          </a:p>
          <a:p>
            <a:r>
              <a:rPr lang="en-US" dirty="0"/>
              <a:t>    Self as a concept – existential and deep – rooted beliefs about who we are.</a:t>
            </a:r>
          </a:p>
          <a:p>
            <a:r>
              <a:rPr lang="en-US" dirty="0"/>
              <a:t>    Self as a process – evolving ideas about the self in the present, past, and future.</a:t>
            </a:r>
          </a:p>
          <a:p>
            <a:endParaRPr lang="en-US" dirty="0"/>
          </a:p>
          <a:p>
            <a:r>
              <a:rPr lang="en-US" dirty="0"/>
              <a:t>Observer exercise, Self – compassion, Perspective – taking, the “I Am” Exercise are been used to drive this technique. ACT aims to create a balance between all the aspects of self</a:t>
            </a:r>
          </a:p>
          <a:p>
            <a:endParaRPr lang="en-US" dirty="0"/>
          </a:p>
        </p:txBody>
      </p:sp>
      <p:sp>
        <p:nvSpPr>
          <p:cNvPr id="1048658" name="Date Placeholder 3"/>
          <p:cNvSpPr>
            <a:spLocks noGrp="1"/>
          </p:cNvSpPr>
          <p:nvPr>
            <p:ph type="dt" sz="half" idx="10"/>
          </p:nvPr>
        </p:nvSpPr>
        <p:spPr/>
        <p:txBody>
          <a:bodyPr/>
          <a:lstStyle/>
          <a:p>
            <a:fld id="{09D503A3-72F8-4841-A5E0-D148CADF16AC}" type="datetime1">
              <a:rPr lang="en-US" smtClean="0"/>
              <a:t>6/21/2025</a:t>
            </a:fld>
            <a:endParaRPr lang="en-US"/>
          </a:p>
        </p:txBody>
      </p:sp>
      <p:sp>
        <p:nvSpPr>
          <p:cNvPr id="1048659" name="Slide Number Placeholder 4"/>
          <p:cNvSpPr>
            <a:spLocks noGrp="1"/>
          </p:cNvSpPr>
          <p:nvPr>
            <p:ph type="sldNum" sz="quarter" idx="12"/>
          </p:nvPr>
        </p:nvSpPr>
        <p:spPr/>
        <p:txBody>
          <a:bodyPr/>
          <a:lstStyle/>
          <a:p>
            <a:fld id="{DC557EA7-145C-484C-B827-429D92712896}"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0" name="Title 3"/>
          <p:cNvSpPr>
            <a:spLocks noGrp="1"/>
          </p:cNvSpPr>
          <p:nvPr>
            <p:ph type="title"/>
          </p:nvPr>
        </p:nvSpPr>
        <p:spPr/>
        <p:txBody>
          <a:bodyPr/>
          <a:lstStyle/>
          <a:p>
            <a:r>
              <a:rPr lang="en-US" dirty="0"/>
              <a:t> VALUES – BASED ACTION TECHNIQUES</a:t>
            </a:r>
          </a:p>
        </p:txBody>
      </p:sp>
      <p:sp>
        <p:nvSpPr>
          <p:cNvPr id="1048661" name="Content Placeholder 4"/>
          <p:cNvSpPr>
            <a:spLocks noGrp="1"/>
          </p:cNvSpPr>
          <p:nvPr>
            <p:ph sz="half" idx="1"/>
          </p:nvPr>
        </p:nvSpPr>
        <p:spPr>
          <a:xfrm>
            <a:off x="838200" y="1825625"/>
            <a:ext cx="4902200" cy="4667250"/>
          </a:xfrm>
        </p:spPr>
        <p:txBody>
          <a:bodyPr>
            <a:normAutofit/>
          </a:bodyPr>
          <a:lstStyle/>
          <a:p>
            <a:r>
              <a:rPr lang="en-US" dirty="0"/>
              <a:t> This is driven by values clarifications, action planning, committed action and self-compassion</a:t>
            </a:r>
          </a:p>
          <a:p>
            <a:endParaRPr lang="en-US" dirty="0"/>
          </a:p>
          <a:p>
            <a:endParaRPr lang="en-US" dirty="0"/>
          </a:p>
        </p:txBody>
      </p:sp>
      <p:pic>
        <p:nvPicPr>
          <p:cNvPr id="2097155" name="Content Placeholder 6"/>
          <p:cNvPicPr>
            <a:picLocks noGrp="1" noChangeAspect="1"/>
          </p:cNvPicPr>
          <p:nvPr>
            <p:ph sz="half" idx="2"/>
          </p:nvPr>
        </p:nvPicPr>
        <p:blipFill>
          <a:blip r:embed="rId2"/>
          <a:stretch>
            <a:fillRect/>
          </a:stretch>
        </p:blipFill>
        <p:spPr>
          <a:xfrm>
            <a:off x="5821680" y="1503680"/>
            <a:ext cx="6238240" cy="4989195"/>
          </a:xfrm>
          <a:prstGeom prst="rect">
            <a:avLst/>
          </a:prstGeom>
        </p:spPr>
      </p:pic>
      <p:sp>
        <p:nvSpPr>
          <p:cNvPr id="1048662" name="Date Placeholder 7"/>
          <p:cNvSpPr>
            <a:spLocks noGrp="1"/>
          </p:cNvSpPr>
          <p:nvPr>
            <p:ph type="dt" sz="half" idx="10"/>
          </p:nvPr>
        </p:nvSpPr>
        <p:spPr/>
        <p:txBody>
          <a:bodyPr/>
          <a:lstStyle/>
          <a:p>
            <a:fld id="{B5BBBE29-F0DA-4D59-AC94-C981CBF5F732}" type="datetime1">
              <a:rPr lang="en-US" smtClean="0"/>
              <a:t>6/21/2025</a:t>
            </a:fld>
            <a:endParaRPr lang="en-US"/>
          </a:p>
        </p:txBody>
      </p:sp>
      <p:sp>
        <p:nvSpPr>
          <p:cNvPr id="1048663" name="Slide Number Placeholder 8"/>
          <p:cNvSpPr>
            <a:spLocks noGrp="1"/>
          </p:cNvSpPr>
          <p:nvPr>
            <p:ph type="sldNum" sz="quarter" idx="12"/>
          </p:nvPr>
        </p:nvSpPr>
        <p:spPr/>
        <p:txBody>
          <a:bodyPr/>
          <a:lstStyle/>
          <a:p>
            <a:fld id="{DC557EA7-145C-484C-B827-429D92712896}"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4" name="Title 1"/>
          <p:cNvSpPr>
            <a:spLocks noGrp="1" noChangeArrowheads="1"/>
          </p:cNvSpPr>
          <p:nvPr>
            <p:ph type="title"/>
          </p:nvPr>
        </p:nvSpPr>
        <p:spPr/>
        <p:txBody>
          <a:bodyPr/>
          <a:lstStyle/>
          <a:p>
            <a:r>
              <a:rPr lang="en-US" altLang="en-US"/>
              <a:t>                    EFFECTIVENESS OF ACT</a:t>
            </a:r>
          </a:p>
        </p:txBody>
      </p:sp>
      <p:sp>
        <p:nvSpPr>
          <p:cNvPr id="1048665" name="Content Placeholder 2"/>
          <p:cNvSpPr>
            <a:spLocks noGrp="1"/>
          </p:cNvSpPr>
          <p:nvPr>
            <p:ph idx="1"/>
          </p:nvPr>
        </p:nvSpPr>
        <p:spPr>
          <a:xfrm>
            <a:off x="1141412" y="2249486"/>
            <a:ext cx="9905999" cy="4435794"/>
          </a:xfrm>
        </p:spPr>
        <p:txBody>
          <a:bodyPr rtlCol="0">
            <a:normAutofit/>
          </a:bodyPr>
          <a:lstStyle/>
          <a:p>
            <a:pPr fontAlgn="auto">
              <a:spcAft>
                <a:spcPts val="0"/>
              </a:spcAft>
            </a:pPr>
            <a:r>
              <a:rPr lang="en-US" dirty="0"/>
              <a:t>Twohig &amp; Woods (2004) used ACT to help treat behaviors associated with OCD</a:t>
            </a:r>
          </a:p>
          <a:p>
            <a:pPr fontAlgn="auto">
              <a:spcAft>
                <a:spcPts val="0"/>
              </a:spcAft>
            </a:pPr>
            <a:endParaRPr lang="en-US" dirty="0"/>
          </a:p>
          <a:p>
            <a:pPr fontAlgn="auto">
              <a:spcAft>
                <a:spcPts val="0"/>
              </a:spcAft>
            </a:pPr>
            <a:r>
              <a:rPr lang="en-US" dirty="0"/>
              <a:t>At the end of the session, ACT was found to have helped in creating a harmonious relationship with the client’s innermost feelings and build a secure connection to reality.</a:t>
            </a:r>
          </a:p>
          <a:p>
            <a:pPr fontAlgn="auto">
              <a:spcAft>
                <a:spcPts val="0"/>
              </a:spcAft>
            </a:pPr>
            <a:endParaRPr lang="en-US" dirty="0"/>
          </a:p>
          <a:p>
            <a:pPr fontAlgn="auto">
              <a:spcAft>
                <a:spcPts val="0"/>
              </a:spcAft>
            </a:pPr>
            <a:r>
              <a:rPr lang="en-US" dirty="0"/>
              <a:t>Studies have shown that ACT, both as primary and secondary lines of therapy, works well for uplifting mood and self-worth (Hayes et al., 1996).</a:t>
            </a:r>
          </a:p>
          <a:p>
            <a:pPr fontAlgn="auto">
              <a:spcAft>
                <a:spcPts val="0"/>
              </a:spcAft>
            </a:pPr>
            <a:endParaRPr lang="en-US" dirty="0"/>
          </a:p>
          <a:p>
            <a:pPr fontAlgn="auto">
              <a:spcAft>
                <a:spcPts val="0"/>
              </a:spcAft>
            </a:pPr>
            <a:r>
              <a:rPr lang="en-US" dirty="0"/>
              <a:t>McLean &amp; Follette used ACT in treating survivors of trauma and it was found beneficial. </a:t>
            </a:r>
          </a:p>
          <a:p>
            <a:pPr fontAlgn="auto">
              <a:spcAft>
                <a:spcPts val="0"/>
              </a:spcAft>
            </a:pPr>
            <a:endParaRPr lang="en-US" dirty="0"/>
          </a:p>
          <a:p>
            <a:pPr fontAlgn="auto">
              <a:spcAft>
                <a:spcPts val="0"/>
              </a:spcAft>
            </a:pPr>
            <a:r>
              <a:rPr lang="en-US" dirty="0"/>
              <a:t>Also </a:t>
            </a:r>
            <a:r>
              <a:rPr lang="en-US" dirty="0" err="1"/>
              <a:t>Woidneck</a:t>
            </a:r>
            <a:r>
              <a:rPr lang="en-US" dirty="0"/>
              <a:t> used ACT for posttraumatic stress and it was found to have significantly reduced the stress level of patient.</a:t>
            </a:r>
            <a:endParaRPr lang="x-none" dirty="0"/>
          </a:p>
        </p:txBody>
      </p:sp>
      <p:sp>
        <p:nvSpPr>
          <p:cNvPr id="1048666" name="Date Placeholder 1"/>
          <p:cNvSpPr>
            <a:spLocks noGrp="1"/>
          </p:cNvSpPr>
          <p:nvPr>
            <p:ph type="dt" sz="half" idx="10"/>
          </p:nvPr>
        </p:nvSpPr>
        <p:spPr/>
        <p:txBody>
          <a:bodyPr/>
          <a:lstStyle/>
          <a:p>
            <a:fld id="{2D54880F-3836-475C-A13B-D7C24C93D38A}" type="datetime1">
              <a:rPr lang="en-US" smtClean="0"/>
              <a:t>6/21/2025</a:t>
            </a:fld>
            <a:endParaRPr lang="en-US"/>
          </a:p>
        </p:txBody>
      </p:sp>
      <p:sp>
        <p:nvSpPr>
          <p:cNvPr id="1048667" name="Slide Number Placeholder 3"/>
          <p:cNvSpPr>
            <a:spLocks noGrp="1"/>
          </p:cNvSpPr>
          <p:nvPr>
            <p:ph type="sldNum" sz="quarter" idx="12"/>
          </p:nvPr>
        </p:nvSpPr>
        <p:spPr/>
        <p:txBody>
          <a:bodyPr/>
          <a:lstStyle/>
          <a:p>
            <a:fld id="{DC557EA7-145C-484C-B827-429D92712896}"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
          <p:cNvSpPr>
            <a:spLocks noGrp="1"/>
          </p:cNvSpPr>
          <p:nvPr>
            <p:ph type="title"/>
          </p:nvPr>
        </p:nvSpPr>
        <p:spPr/>
        <p:txBody>
          <a:bodyPr/>
          <a:lstStyle/>
          <a:p>
            <a:r>
              <a:rPr lang="en-US" dirty="0"/>
              <a:t>                       CBT VS ACT</a:t>
            </a:r>
          </a:p>
        </p:txBody>
      </p:sp>
      <p:pic>
        <p:nvPicPr>
          <p:cNvPr id="2097156" name="Content Placeholder 6"/>
          <p:cNvPicPr>
            <a:picLocks noGrp="1" noChangeAspect="1"/>
          </p:cNvPicPr>
          <p:nvPr>
            <p:ph idx="1"/>
          </p:nvPr>
        </p:nvPicPr>
        <p:blipFill>
          <a:blip r:embed="rId2"/>
          <a:stretch>
            <a:fillRect/>
          </a:stretch>
        </p:blipFill>
        <p:spPr>
          <a:xfrm>
            <a:off x="838200" y="1767840"/>
            <a:ext cx="10515600" cy="4409123"/>
          </a:xfrm>
        </p:spPr>
      </p:pic>
      <p:sp>
        <p:nvSpPr>
          <p:cNvPr id="1048669" name="Date Placeholder 3"/>
          <p:cNvSpPr>
            <a:spLocks noGrp="1"/>
          </p:cNvSpPr>
          <p:nvPr>
            <p:ph type="dt" sz="half" idx="10"/>
          </p:nvPr>
        </p:nvSpPr>
        <p:spPr/>
        <p:txBody>
          <a:bodyPr/>
          <a:lstStyle/>
          <a:p>
            <a:fld id="{9B21FC3E-C225-4428-80A2-887872EF8235}" type="datetime1">
              <a:rPr lang="en-US" smtClean="0"/>
              <a:t>6/21/2025</a:t>
            </a:fld>
            <a:endParaRPr lang="en-US"/>
          </a:p>
        </p:txBody>
      </p:sp>
      <p:sp>
        <p:nvSpPr>
          <p:cNvPr id="1048670" name="Slide Number Placeholder 4"/>
          <p:cNvSpPr>
            <a:spLocks noGrp="1"/>
          </p:cNvSpPr>
          <p:nvPr>
            <p:ph type="sldNum" sz="quarter" idx="12"/>
          </p:nvPr>
        </p:nvSpPr>
        <p:spPr/>
        <p:txBody>
          <a:bodyPr/>
          <a:lstStyle/>
          <a:p>
            <a:fld id="{DC557EA7-145C-484C-B827-429D92712896}"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Title 1"/>
          <p:cNvSpPr>
            <a:spLocks noGrp="1"/>
          </p:cNvSpPr>
          <p:nvPr>
            <p:ph type="title"/>
          </p:nvPr>
        </p:nvSpPr>
        <p:spPr/>
        <p:txBody>
          <a:bodyPr/>
          <a:lstStyle/>
          <a:p>
            <a:r>
              <a:rPr lang="en-US" dirty="0"/>
              <a:t>               APPLYING ACT IN DAILY LIFE</a:t>
            </a:r>
          </a:p>
        </p:txBody>
      </p:sp>
      <p:sp>
        <p:nvSpPr>
          <p:cNvPr id="1048672" name="Content Placeholder 2"/>
          <p:cNvSpPr>
            <a:spLocks noGrp="1"/>
          </p:cNvSpPr>
          <p:nvPr>
            <p:ph idx="1"/>
          </p:nvPr>
        </p:nvSpPr>
        <p:spPr/>
        <p:txBody>
          <a:bodyPr/>
          <a:lstStyle/>
          <a:p>
            <a:r>
              <a:rPr lang="en-US" dirty="0"/>
              <a:t>Mindfulness Practices: Simple daily exercises like mindful breathing can help ground you in the present.</a:t>
            </a:r>
          </a:p>
          <a:p>
            <a:endParaRPr lang="en-US" dirty="0"/>
          </a:p>
          <a:p>
            <a:r>
              <a:rPr lang="en-US" dirty="0"/>
              <a:t>Values Journal: Keep a journal where you note down actions that align with your  values, and how they make you feel.</a:t>
            </a:r>
          </a:p>
          <a:p>
            <a:endParaRPr lang="en-US" dirty="0"/>
          </a:p>
          <a:p>
            <a:r>
              <a:rPr lang="en-US" dirty="0" err="1"/>
              <a:t>Defusion</a:t>
            </a:r>
            <a:r>
              <a:rPr lang="en-US" dirty="0"/>
              <a:t> Techniques: When overwhelmed by negative thoughts, practice stepping back and observing them without judgement.</a:t>
            </a:r>
          </a:p>
        </p:txBody>
      </p:sp>
      <p:sp>
        <p:nvSpPr>
          <p:cNvPr id="1048673" name="Date Placeholder 3"/>
          <p:cNvSpPr>
            <a:spLocks noGrp="1"/>
          </p:cNvSpPr>
          <p:nvPr>
            <p:ph type="dt" sz="half" idx="10"/>
          </p:nvPr>
        </p:nvSpPr>
        <p:spPr/>
        <p:txBody>
          <a:bodyPr/>
          <a:lstStyle/>
          <a:p>
            <a:fld id="{CF8E4B1B-F5FF-4658-89C3-70B7F092F2F3}" type="datetime1">
              <a:rPr lang="en-US" smtClean="0"/>
              <a:t>6/21/2025</a:t>
            </a:fld>
            <a:endParaRPr lang="en-US"/>
          </a:p>
        </p:txBody>
      </p:sp>
      <p:sp>
        <p:nvSpPr>
          <p:cNvPr id="1048674" name="Slide Number Placeholder 4"/>
          <p:cNvSpPr>
            <a:spLocks noGrp="1"/>
          </p:cNvSpPr>
          <p:nvPr>
            <p:ph type="sldNum" sz="quarter" idx="12"/>
          </p:nvPr>
        </p:nvSpPr>
        <p:spPr/>
        <p:txBody>
          <a:bodyPr/>
          <a:lstStyle/>
          <a:p>
            <a:fld id="{DC557EA7-145C-484C-B827-429D92712896}"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Title 1"/>
          <p:cNvSpPr>
            <a:spLocks noGrp="1"/>
          </p:cNvSpPr>
          <p:nvPr>
            <p:ph type="title"/>
          </p:nvPr>
        </p:nvSpPr>
        <p:spPr/>
        <p:txBody>
          <a:bodyPr/>
          <a:lstStyle/>
          <a:p>
            <a:r>
              <a:rPr lang="en-US" dirty="0"/>
              <a:t>                    LIMITATIONS OF ACT</a:t>
            </a:r>
          </a:p>
        </p:txBody>
      </p:sp>
      <p:sp>
        <p:nvSpPr>
          <p:cNvPr id="1048676" name="Content Placeholder 2"/>
          <p:cNvSpPr>
            <a:spLocks noGrp="1"/>
          </p:cNvSpPr>
          <p:nvPr>
            <p:ph idx="1"/>
          </p:nvPr>
        </p:nvSpPr>
        <p:spPr>
          <a:xfrm>
            <a:off x="1141412" y="2249486"/>
            <a:ext cx="9905999" cy="4408489"/>
          </a:xfrm>
        </p:spPr>
        <p:txBody>
          <a:bodyPr>
            <a:normAutofit/>
          </a:bodyPr>
          <a:lstStyle/>
          <a:p>
            <a:r>
              <a:rPr lang="en-US" dirty="0"/>
              <a:t>Potential difficulty for some individuals with: </a:t>
            </a:r>
          </a:p>
          <a:p>
            <a:r>
              <a:rPr lang="en-US" dirty="0"/>
              <a:t>Poor insight</a:t>
            </a:r>
          </a:p>
          <a:p>
            <a:r>
              <a:rPr lang="en-US" dirty="0"/>
              <a:t>Severe cognitive impairments</a:t>
            </a:r>
          </a:p>
          <a:p>
            <a:r>
              <a:rPr lang="en-US" dirty="0"/>
              <a:t>Acute mental / emotional  crisis</a:t>
            </a:r>
          </a:p>
          <a:p>
            <a:r>
              <a:rPr lang="en-US" dirty="0"/>
              <a:t>Intellectual disability </a:t>
            </a:r>
          </a:p>
          <a:p>
            <a:r>
              <a:rPr lang="en-US" dirty="0"/>
              <a:t>While it’s a valuable approach, it’s not a one – size – fit – all solution and may not be suitable for everyone.</a:t>
            </a:r>
          </a:p>
          <a:p>
            <a:endParaRPr lang="en-US" dirty="0"/>
          </a:p>
        </p:txBody>
      </p:sp>
      <p:sp>
        <p:nvSpPr>
          <p:cNvPr id="1048677" name="Date Placeholder 3"/>
          <p:cNvSpPr>
            <a:spLocks noGrp="1"/>
          </p:cNvSpPr>
          <p:nvPr>
            <p:ph type="dt" sz="half" idx="10"/>
          </p:nvPr>
        </p:nvSpPr>
        <p:spPr/>
        <p:txBody>
          <a:bodyPr/>
          <a:lstStyle/>
          <a:p>
            <a:fld id="{DE521816-ABBD-42CA-B074-CF63267391A0}" type="datetime1">
              <a:rPr lang="en-US" smtClean="0"/>
              <a:t>6/21/2025</a:t>
            </a:fld>
            <a:endParaRPr lang="en-US"/>
          </a:p>
        </p:txBody>
      </p:sp>
      <p:sp>
        <p:nvSpPr>
          <p:cNvPr id="1048678" name="Slide Number Placeholder 4"/>
          <p:cNvSpPr>
            <a:spLocks noGrp="1"/>
          </p:cNvSpPr>
          <p:nvPr>
            <p:ph type="sldNum" sz="quarter" idx="12"/>
          </p:nvPr>
        </p:nvSpPr>
        <p:spPr/>
        <p:txBody>
          <a:bodyPr/>
          <a:lstStyle/>
          <a:p>
            <a:fld id="{DC557EA7-145C-484C-B827-429D92712896}"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noChangeArrowheads="1"/>
          </p:cNvSpPr>
          <p:nvPr>
            <p:ph type="title"/>
          </p:nvPr>
        </p:nvSpPr>
        <p:spPr/>
        <p:txBody>
          <a:bodyPr/>
          <a:lstStyle/>
          <a:p>
            <a:r>
              <a:rPr lang="en-US" altLang="en-US"/>
              <a:t>                                OBJECTIVE</a:t>
            </a:r>
          </a:p>
        </p:txBody>
      </p:sp>
      <p:sp>
        <p:nvSpPr>
          <p:cNvPr id="1048594" name="Content Placeholder 2"/>
          <p:cNvSpPr>
            <a:spLocks noGrp="1" noChangeArrowheads="1"/>
          </p:cNvSpPr>
          <p:nvPr>
            <p:ph idx="1"/>
          </p:nvPr>
        </p:nvSpPr>
        <p:spPr/>
        <p:txBody>
          <a:bodyPr/>
          <a:lstStyle/>
          <a:p>
            <a:r>
              <a:rPr lang="en-US" altLang="en-US" dirty="0"/>
              <a:t>To enhance our knowledge of Acceptance and Commitment Therapy.</a:t>
            </a:r>
          </a:p>
        </p:txBody>
      </p:sp>
      <p:sp>
        <p:nvSpPr>
          <p:cNvPr id="1048595" name="Date Placeholder 1"/>
          <p:cNvSpPr>
            <a:spLocks noGrp="1"/>
          </p:cNvSpPr>
          <p:nvPr>
            <p:ph type="dt" sz="half" idx="10"/>
          </p:nvPr>
        </p:nvSpPr>
        <p:spPr/>
        <p:txBody>
          <a:bodyPr/>
          <a:lstStyle/>
          <a:p>
            <a:fld id="{2D509200-6276-4CB8-A5FC-E734DD722DCF}" type="datetime1">
              <a:rPr lang="en-US" smtClean="0"/>
              <a:t>6/21/2025</a:t>
            </a:fld>
            <a:endParaRPr lang="en-US"/>
          </a:p>
        </p:txBody>
      </p:sp>
      <p:sp>
        <p:nvSpPr>
          <p:cNvPr id="1048596" name="Slide Number Placeholder 2"/>
          <p:cNvSpPr>
            <a:spLocks noGrp="1"/>
          </p:cNvSpPr>
          <p:nvPr>
            <p:ph type="sldNum" sz="quarter" idx="12"/>
          </p:nvPr>
        </p:nvSpPr>
        <p:spPr/>
        <p:txBody>
          <a:bodyPr/>
          <a:lstStyle/>
          <a:p>
            <a:fld id="{DC557EA7-145C-484C-B827-429D92712896}"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Title 5"/>
          <p:cNvSpPr>
            <a:spLocks noGrp="1"/>
          </p:cNvSpPr>
          <p:nvPr>
            <p:ph type="title"/>
          </p:nvPr>
        </p:nvSpPr>
        <p:spPr/>
        <p:txBody>
          <a:bodyPr/>
          <a:lstStyle/>
          <a:p>
            <a:pPr algn="ctr"/>
            <a:r>
              <a:rPr lang="en-US" dirty="0"/>
              <a:t>ACT IN PRACTICE</a:t>
            </a:r>
          </a:p>
        </p:txBody>
      </p:sp>
      <p:sp>
        <p:nvSpPr>
          <p:cNvPr id="1048680" name="Content Placeholder 6"/>
          <p:cNvSpPr>
            <a:spLocks noGrp="1"/>
          </p:cNvSpPr>
          <p:nvPr>
            <p:ph sz="half" idx="1"/>
          </p:nvPr>
        </p:nvSpPr>
        <p:spPr/>
        <p:txBody>
          <a:bodyPr>
            <a:normAutofit/>
          </a:bodyPr>
          <a:lstStyle/>
          <a:p>
            <a:r>
              <a:rPr lang="en-US" dirty="0"/>
              <a:t>Typically involves weekly sessions with a trained therapist.</a:t>
            </a:r>
          </a:p>
          <a:p>
            <a:endParaRPr lang="en-US" dirty="0"/>
          </a:p>
          <a:p>
            <a:r>
              <a:rPr lang="en-US" dirty="0"/>
              <a:t>Typically lasts between 8 – 16 weeks. </a:t>
            </a:r>
          </a:p>
          <a:p>
            <a:r>
              <a:rPr lang="en-US" dirty="0"/>
              <a:t>This can vary depending on the individual needs and goals of each client.</a:t>
            </a:r>
          </a:p>
          <a:p>
            <a:endParaRPr lang="en-US" dirty="0"/>
          </a:p>
          <a:p>
            <a:r>
              <a:rPr lang="en-US" dirty="0"/>
              <a:t>May include individual or group therapy.</a:t>
            </a:r>
          </a:p>
          <a:p>
            <a:endParaRPr lang="en-US" dirty="0"/>
          </a:p>
          <a:p>
            <a:r>
              <a:rPr lang="en-US" dirty="0"/>
              <a:t>Often incorporates mindfulness exercises, values – based action plans and cognitive </a:t>
            </a:r>
            <a:r>
              <a:rPr lang="en-US" dirty="0" err="1"/>
              <a:t>defusion</a:t>
            </a:r>
            <a:r>
              <a:rPr lang="en-US" dirty="0"/>
              <a:t> techniques.</a:t>
            </a:r>
          </a:p>
          <a:p>
            <a:endParaRPr lang="en-US" dirty="0"/>
          </a:p>
        </p:txBody>
      </p:sp>
      <p:pic>
        <p:nvPicPr>
          <p:cNvPr id="2097157" name="Content Placeholder 9"/>
          <p:cNvPicPr>
            <a:picLocks noGrp="1" noChangeAspect="1"/>
          </p:cNvPicPr>
          <p:nvPr>
            <p:ph sz="half" idx="2"/>
          </p:nvPr>
        </p:nvPicPr>
        <p:blipFill>
          <a:blip r:embed="rId2"/>
          <a:stretch>
            <a:fillRect/>
          </a:stretch>
        </p:blipFill>
        <p:spPr>
          <a:xfrm>
            <a:off x="6172200" y="1825625"/>
            <a:ext cx="5674360" cy="4530725"/>
          </a:xfrm>
        </p:spPr>
      </p:pic>
      <p:sp>
        <p:nvSpPr>
          <p:cNvPr id="1048681" name="Date Placeholder 3"/>
          <p:cNvSpPr>
            <a:spLocks noGrp="1"/>
          </p:cNvSpPr>
          <p:nvPr>
            <p:ph type="dt" sz="half" idx="10"/>
          </p:nvPr>
        </p:nvSpPr>
        <p:spPr/>
        <p:txBody>
          <a:bodyPr/>
          <a:lstStyle/>
          <a:p>
            <a:fld id="{9B21FC3E-C225-4428-80A2-887872EF8235}" type="datetime1">
              <a:rPr lang="en-US" smtClean="0"/>
              <a:t>6/21/2025</a:t>
            </a:fld>
            <a:endParaRPr lang="en-US"/>
          </a:p>
        </p:txBody>
      </p:sp>
      <p:sp>
        <p:nvSpPr>
          <p:cNvPr id="1048682" name="Slide Number Placeholder 4"/>
          <p:cNvSpPr>
            <a:spLocks noGrp="1"/>
          </p:cNvSpPr>
          <p:nvPr>
            <p:ph type="sldNum" sz="quarter" idx="12"/>
          </p:nvPr>
        </p:nvSpPr>
        <p:spPr/>
        <p:txBody>
          <a:bodyPr/>
          <a:lstStyle/>
          <a:p>
            <a:fld id="{DC557EA7-145C-484C-B827-429D92712896}"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p:txBody>
          <a:bodyPr/>
          <a:lstStyle/>
          <a:p>
            <a:r>
              <a:rPr lang="en-US" dirty="0"/>
              <a:t>                   ACT SESSION STRUCTURE</a:t>
            </a:r>
          </a:p>
        </p:txBody>
      </p:sp>
      <p:sp>
        <p:nvSpPr>
          <p:cNvPr id="1048692" name="Text Placeholder 2"/>
          <p:cNvSpPr>
            <a:spLocks noGrp="1"/>
          </p:cNvSpPr>
          <p:nvPr>
            <p:ph type="body" idx="1"/>
          </p:nvPr>
        </p:nvSpPr>
        <p:spPr/>
        <p:txBody>
          <a:bodyPr/>
          <a:lstStyle/>
          <a:p>
            <a:r>
              <a:rPr lang="en-US" dirty="0"/>
              <a:t>                SESSION 1</a:t>
            </a:r>
          </a:p>
        </p:txBody>
      </p:sp>
      <p:sp>
        <p:nvSpPr>
          <p:cNvPr id="1048693" name="Content Placeholder 3"/>
          <p:cNvSpPr>
            <a:spLocks noGrp="1"/>
          </p:cNvSpPr>
          <p:nvPr>
            <p:ph sz="half" idx="2"/>
          </p:nvPr>
        </p:nvSpPr>
        <p:spPr/>
        <p:txBody>
          <a:bodyPr>
            <a:normAutofit/>
          </a:bodyPr>
          <a:lstStyle/>
          <a:p>
            <a:r>
              <a:rPr lang="en-US" dirty="0"/>
              <a:t>History Taking</a:t>
            </a:r>
          </a:p>
          <a:p>
            <a:r>
              <a:rPr lang="en-US" dirty="0"/>
              <a:t>Brief assessment, Goals /Values</a:t>
            </a:r>
          </a:p>
          <a:p>
            <a:r>
              <a:rPr lang="en-US" dirty="0"/>
              <a:t>Introduction to ACT</a:t>
            </a:r>
          </a:p>
          <a:p>
            <a:r>
              <a:rPr lang="en-US" dirty="0"/>
              <a:t>When to start, stop</a:t>
            </a:r>
          </a:p>
          <a:p>
            <a:r>
              <a:rPr lang="en-US" dirty="0"/>
              <a:t>Review strategies</a:t>
            </a:r>
          </a:p>
        </p:txBody>
      </p:sp>
      <p:sp>
        <p:nvSpPr>
          <p:cNvPr id="1048694" name="Text Placeholder 4"/>
          <p:cNvSpPr>
            <a:spLocks noGrp="1"/>
          </p:cNvSpPr>
          <p:nvPr>
            <p:ph type="body" sz="quarter" idx="3"/>
          </p:nvPr>
        </p:nvSpPr>
        <p:spPr/>
        <p:txBody>
          <a:bodyPr/>
          <a:lstStyle/>
          <a:p>
            <a:r>
              <a:rPr lang="en-US" dirty="0"/>
              <a:t>                  SESSION 2</a:t>
            </a:r>
          </a:p>
        </p:txBody>
      </p:sp>
      <p:sp>
        <p:nvSpPr>
          <p:cNvPr id="1048695" name="Content Placeholder 5"/>
          <p:cNvSpPr>
            <a:spLocks noGrp="1"/>
          </p:cNvSpPr>
          <p:nvPr>
            <p:ph sz="quarter" idx="4"/>
          </p:nvPr>
        </p:nvSpPr>
        <p:spPr/>
        <p:txBody>
          <a:bodyPr>
            <a:normAutofit/>
          </a:bodyPr>
          <a:lstStyle/>
          <a:p>
            <a:r>
              <a:rPr lang="en-US" dirty="0"/>
              <a:t>Review of previous session</a:t>
            </a:r>
          </a:p>
          <a:p>
            <a:r>
              <a:rPr lang="en-US" dirty="0"/>
              <a:t>Addressing issues from previous session</a:t>
            </a:r>
          </a:p>
          <a:p>
            <a:r>
              <a:rPr lang="en-US" dirty="0"/>
              <a:t>Confronting the Agenda</a:t>
            </a:r>
          </a:p>
          <a:p>
            <a:r>
              <a:rPr lang="en-US" dirty="0"/>
              <a:t>Control as the problem</a:t>
            </a:r>
          </a:p>
          <a:p>
            <a:r>
              <a:rPr lang="en-US" dirty="0"/>
              <a:t>Mindfulness / </a:t>
            </a:r>
            <a:r>
              <a:rPr lang="en-US" dirty="0" err="1"/>
              <a:t>defusion</a:t>
            </a:r>
            <a:endParaRPr lang="en-US" dirty="0"/>
          </a:p>
        </p:txBody>
      </p:sp>
      <p:sp>
        <p:nvSpPr>
          <p:cNvPr id="1048696" name="Date Placeholder 6"/>
          <p:cNvSpPr>
            <a:spLocks noGrp="1"/>
          </p:cNvSpPr>
          <p:nvPr>
            <p:ph type="dt" sz="half" idx="10"/>
          </p:nvPr>
        </p:nvSpPr>
        <p:spPr/>
        <p:txBody>
          <a:bodyPr/>
          <a:lstStyle/>
          <a:p>
            <a:fld id="{BDD7E119-DC70-4A60-990C-1AA600A8136A}" type="datetime1">
              <a:rPr lang="en-US" smtClean="0"/>
              <a:t>6/21/2025</a:t>
            </a:fld>
            <a:endParaRPr lang="en-US"/>
          </a:p>
        </p:txBody>
      </p:sp>
      <p:sp>
        <p:nvSpPr>
          <p:cNvPr id="1048697" name="Slide Number Placeholder 7"/>
          <p:cNvSpPr>
            <a:spLocks noGrp="1"/>
          </p:cNvSpPr>
          <p:nvPr>
            <p:ph type="sldNum" sz="quarter" idx="12"/>
          </p:nvPr>
        </p:nvSpPr>
        <p:spPr/>
        <p:txBody>
          <a:bodyPr/>
          <a:lstStyle/>
          <a:p>
            <a:fld id="{DC557EA7-145C-484C-B827-429D92712896}"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US" dirty="0"/>
              <a:t>                ACT SESSION STRUCTURE (2)</a:t>
            </a:r>
          </a:p>
        </p:txBody>
      </p:sp>
      <p:sp>
        <p:nvSpPr>
          <p:cNvPr id="1048699" name="Text Placeholder 2"/>
          <p:cNvSpPr>
            <a:spLocks noGrp="1"/>
          </p:cNvSpPr>
          <p:nvPr>
            <p:ph type="body" idx="1"/>
          </p:nvPr>
        </p:nvSpPr>
        <p:spPr/>
        <p:txBody>
          <a:bodyPr/>
          <a:lstStyle/>
          <a:p>
            <a:r>
              <a:rPr lang="en-US" dirty="0"/>
              <a:t>            SESSION 3 &amp; 4</a:t>
            </a:r>
          </a:p>
        </p:txBody>
      </p:sp>
      <p:sp>
        <p:nvSpPr>
          <p:cNvPr id="1048700" name="Content Placeholder 3"/>
          <p:cNvSpPr>
            <a:spLocks noGrp="1"/>
          </p:cNvSpPr>
          <p:nvPr>
            <p:ph sz="half" idx="2"/>
          </p:nvPr>
        </p:nvSpPr>
        <p:spPr/>
        <p:txBody>
          <a:bodyPr>
            <a:normAutofit/>
          </a:bodyPr>
          <a:lstStyle/>
          <a:p>
            <a:r>
              <a:rPr lang="en-US" dirty="0"/>
              <a:t>Review of previous session</a:t>
            </a:r>
          </a:p>
          <a:p>
            <a:r>
              <a:rPr lang="en-US" dirty="0"/>
              <a:t>Addressing issues from previous session</a:t>
            </a:r>
          </a:p>
          <a:p>
            <a:r>
              <a:rPr lang="en-US" dirty="0"/>
              <a:t>Major focus on </a:t>
            </a:r>
            <a:r>
              <a:rPr lang="en-US" dirty="0" err="1"/>
              <a:t>defusion</a:t>
            </a:r>
            <a:endParaRPr lang="en-US" dirty="0"/>
          </a:p>
          <a:p>
            <a:r>
              <a:rPr lang="en-US" dirty="0"/>
              <a:t>Acceptance / present moment / willingness</a:t>
            </a:r>
          </a:p>
          <a:p>
            <a:r>
              <a:rPr lang="en-US" dirty="0"/>
              <a:t>Values</a:t>
            </a:r>
          </a:p>
        </p:txBody>
      </p:sp>
      <p:sp>
        <p:nvSpPr>
          <p:cNvPr id="1048701" name="Text Placeholder 4"/>
          <p:cNvSpPr>
            <a:spLocks noGrp="1"/>
          </p:cNvSpPr>
          <p:nvPr>
            <p:ph type="body" sz="quarter" idx="3"/>
          </p:nvPr>
        </p:nvSpPr>
        <p:spPr/>
        <p:txBody>
          <a:bodyPr/>
          <a:lstStyle/>
          <a:p>
            <a:r>
              <a:rPr lang="en-US" dirty="0"/>
              <a:t>              SESSION 5 &amp; 6</a:t>
            </a:r>
          </a:p>
        </p:txBody>
      </p:sp>
      <p:sp>
        <p:nvSpPr>
          <p:cNvPr id="1048702" name="Content Placeholder 5"/>
          <p:cNvSpPr>
            <a:spLocks noGrp="1"/>
          </p:cNvSpPr>
          <p:nvPr>
            <p:ph sz="quarter" idx="4"/>
          </p:nvPr>
        </p:nvSpPr>
        <p:spPr/>
        <p:txBody>
          <a:bodyPr>
            <a:normAutofit/>
          </a:bodyPr>
          <a:lstStyle/>
          <a:p>
            <a:r>
              <a:rPr lang="en-US" dirty="0"/>
              <a:t>Review of previous session</a:t>
            </a:r>
          </a:p>
          <a:p>
            <a:r>
              <a:rPr lang="en-US" dirty="0"/>
              <a:t>Addressing issues from previous session</a:t>
            </a:r>
          </a:p>
          <a:p>
            <a:r>
              <a:rPr lang="en-US" dirty="0"/>
              <a:t>Self as context exercise</a:t>
            </a:r>
          </a:p>
          <a:p>
            <a:r>
              <a:rPr lang="en-US" dirty="0"/>
              <a:t>Values more in - depth</a:t>
            </a:r>
          </a:p>
        </p:txBody>
      </p:sp>
      <p:sp>
        <p:nvSpPr>
          <p:cNvPr id="1048703" name="Date Placeholder 6"/>
          <p:cNvSpPr>
            <a:spLocks noGrp="1"/>
          </p:cNvSpPr>
          <p:nvPr>
            <p:ph type="dt" sz="half" idx="10"/>
          </p:nvPr>
        </p:nvSpPr>
        <p:spPr/>
        <p:txBody>
          <a:bodyPr/>
          <a:lstStyle/>
          <a:p>
            <a:fld id="{A3CDE302-71D4-4A75-AD78-C88C35C3A861}" type="datetime1">
              <a:rPr lang="en-US" smtClean="0"/>
              <a:t>6/21/2025</a:t>
            </a:fld>
            <a:endParaRPr lang="en-US"/>
          </a:p>
        </p:txBody>
      </p:sp>
      <p:sp>
        <p:nvSpPr>
          <p:cNvPr id="1048704" name="Slide Number Placeholder 7"/>
          <p:cNvSpPr>
            <a:spLocks noGrp="1"/>
          </p:cNvSpPr>
          <p:nvPr>
            <p:ph type="sldNum" sz="quarter" idx="12"/>
          </p:nvPr>
        </p:nvSpPr>
        <p:spPr/>
        <p:txBody>
          <a:bodyPr/>
          <a:lstStyle/>
          <a:p>
            <a:fld id="{DC557EA7-145C-484C-B827-429D92712896}"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p:txBody>
          <a:bodyPr/>
          <a:lstStyle/>
          <a:p>
            <a:r>
              <a:rPr lang="en-US" dirty="0"/>
              <a:t>                 ACT SESSION STRUCTURE (3)</a:t>
            </a:r>
          </a:p>
        </p:txBody>
      </p:sp>
      <p:sp>
        <p:nvSpPr>
          <p:cNvPr id="1048706" name="Content Placeholder 2"/>
          <p:cNvSpPr>
            <a:spLocks noGrp="1"/>
          </p:cNvSpPr>
          <p:nvPr>
            <p:ph idx="1"/>
          </p:nvPr>
        </p:nvSpPr>
        <p:spPr/>
        <p:txBody>
          <a:bodyPr/>
          <a:lstStyle/>
          <a:p>
            <a:r>
              <a:rPr lang="en-US" dirty="0"/>
              <a:t>SESSION 7 &amp; 8:</a:t>
            </a:r>
          </a:p>
          <a:p>
            <a:r>
              <a:rPr lang="en-US" dirty="0"/>
              <a:t>Review of previous session</a:t>
            </a:r>
          </a:p>
          <a:p>
            <a:r>
              <a:rPr lang="en-US" dirty="0"/>
              <a:t>Addressing issues from previous session</a:t>
            </a:r>
          </a:p>
          <a:p>
            <a:r>
              <a:rPr lang="en-US" dirty="0"/>
              <a:t>Values, Committed action</a:t>
            </a:r>
          </a:p>
          <a:p>
            <a:r>
              <a:rPr lang="en-US" dirty="0"/>
              <a:t>Identify barriers</a:t>
            </a:r>
          </a:p>
          <a:p>
            <a:r>
              <a:rPr lang="en-US" dirty="0"/>
              <a:t>Need for further sessions</a:t>
            </a:r>
          </a:p>
        </p:txBody>
      </p:sp>
      <p:sp>
        <p:nvSpPr>
          <p:cNvPr id="1048707" name="Date Placeholder 3"/>
          <p:cNvSpPr>
            <a:spLocks noGrp="1"/>
          </p:cNvSpPr>
          <p:nvPr>
            <p:ph type="dt" sz="half" idx="10"/>
          </p:nvPr>
        </p:nvSpPr>
        <p:spPr/>
        <p:txBody>
          <a:bodyPr/>
          <a:lstStyle/>
          <a:p>
            <a:fld id="{585FD6F8-151B-4FE9-9C07-F767F78B1CC6}" type="datetime1">
              <a:rPr lang="en-US" smtClean="0"/>
              <a:t>6/21/2025</a:t>
            </a:fld>
            <a:endParaRPr lang="en-US"/>
          </a:p>
        </p:txBody>
      </p:sp>
      <p:sp>
        <p:nvSpPr>
          <p:cNvPr id="1048708" name="Slide Number Placeholder 4"/>
          <p:cNvSpPr>
            <a:spLocks noGrp="1"/>
          </p:cNvSpPr>
          <p:nvPr>
            <p:ph type="sldNum" sz="quarter" idx="12"/>
          </p:nvPr>
        </p:nvSpPr>
        <p:spPr/>
        <p:txBody>
          <a:bodyPr/>
          <a:lstStyle/>
          <a:p>
            <a:fld id="{DC557EA7-145C-484C-B827-429D92712896}"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p:txBody>
          <a:bodyPr/>
          <a:lstStyle/>
          <a:p>
            <a:r>
              <a:rPr lang="en-US" dirty="0"/>
              <a:t>                           CONCLUSION</a:t>
            </a:r>
          </a:p>
        </p:txBody>
      </p:sp>
      <p:sp>
        <p:nvSpPr>
          <p:cNvPr id="1048710" name="Content Placeholder 2"/>
          <p:cNvSpPr>
            <a:spLocks noGrp="1"/>
          </p:cNvSpPr>
          <p:nvPr>
            <p:ph idx="1"/>
          </p:nvPr>
        </p:nvSpPr>
        <p:spPr/>
        <p:txBody>
          <a:bodyPr/>
          <a:lstStyle/>
          <a:p>
            <a:r>
              <a:rPr lang="en-US" dirty="0"/>
              <a:t>ACT is not just a therapeutic tool. It is a journey towards embracing life in all its complexity. </a:t>
            </a:r>
          </a:p>
          <a:p>
            <a:endParaRPr lang="en-US" dirty="0"/>
          </a:p>
          <a:p>
            <a:r>
              <a:rPr lang="en-US" dirty="0"/>
              <a:t>It teaches us that our greatest strength lies in acknowledging our vulnerabilities and moving forward with a heart full of acceptance and a mind aligned with our deepest values. </a:t>
            </a:r>
          </a:p>
          <a:p>
            <a:endParaRPr lang="en-US" dirty="0"/>
          </a:p>
          <a:p>
            <a:r>
              <a:rPr lang="en-US" dirty="0"/>
              <a:t>Using ACT as part of treatment can help alleviate life issues.</a:t>
            </a:r>
          </a:p>
        </p:txBody>
      </p:sp>
      <p:sp>
        <p:nvSpPr>
          <p:cNvPr id="1048711" name="Date Placeholder 3"/>
          <p:cNvSpPr>
            <a:spLocks noGrp="1"/>
          </p:cNvSpPr>
          <p:nvPr>
            <p:ph type="dt" sz="half" idx="10"/>
          </p:nvPr>
        </p:nvSpPr>
        <p:spPr/>
        <p:txBody>
          <a:bodyPr/>
          <a:lstStyle/>
          <a:p>
            <a:fld id="{CA9BF0C4-5310-479C-86CD-729132F283A2}" type="datetime1">
              <a:rPr lang="en-US" smtClean="0"/>
              <a:t>6/21/2025</a:t>
            </a:fld>
            <a:endParaRPr lang="en-US"/>
          </a:p>
        </p:txBody>
      </p:sp>
      <p:sp>
        <p:nvSpPr>
          <p:cNvPr id="1048712" name="Slide Number Placeholder 4"/>
          <p:cNvSpPr>
            <a:spLocks noGrp="1"/>
          </p:cNvSpPr>
          <p:nvPr>
            <p:ph type="sldNum" sz="quarter" idx="12"/>
          </p:nvPr>
        </p:nvSpPr>
        <p:spPr/>
        <p:txBody>
          <a:bodyPr/>
          <a:lstStyle/>
          <a:p>
            <a:fld id="{DC557EA7-145C-484C-B827-429D92712896}"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
          <p:cNvSpPr>
            <a:spLocks noGrp="1"/>
          </p:cNvSpPr>
          <p:nvPr>
            <p:ph type="title"/>
          </p:nvPr>
        </p:nvSpPr>
        <p:spPr/>
        <p:txBody>
          <a:bodyPr>
            <a:normAutofit/>
          </a:bodyPr>
          <a:lstStyle/>
          <a:p>
            <a:r>
              <a:rPr lang="en-US" dirty="0"/>
              <a:t>                           REFERENCES</a:t>
            </a:r>
          </a:p>
        </p:txBody>
      </p:sp>
      <p:sp>
        <p:nvSpPr>
          <p:cNvPr id="1048714" name="Content Placeholder 2"/>
          <p:cNvSpPr>
            <a:spLocks noGrp="1"/>
          </p:cNvSpPr>
          <p:nvPr>
            <p:ph idx="1"/>
          </p:nvPr>
        </p:nvSpPr>
        <p:spPr/>
        <p:txBody>
          <a:bodyPr>
            <a:normAutofit lnSpcReduction="10000"/>
          </a:bodyPr>
          <a:lstStyle/>
          <a:p>
            <a:r>
              <a:rPr lang="en-US" dirty="0"/>
              <a:t>Hofmann, S. G., &amp; Hayes, S. C. (2019). The future of intervention science: Process – based therapy. </a:t>
            </a:r>
            <a:r>
              <a:rPr lang="en-US" i="1" dirty="0"/>
              <a:t>Clinical Psychological Science</a:t>
            </a:r>
            <a:r>
              <a:rPr lang="en-US" dirty="0"/>
              <a:t>, 7(1), 37-50.</a:t>
            </a:r>
          </a:p>
          <a:p>
            <a:r>
              <a:rPr lang="en-US" dirty="0"/>
              <a:t>Follette, V.M., &amp; </a:t>
            </a:r>
            <a:r>
              <a:rPr lang="en-US" dirty="0" err="1"/>
              <a:t>Pistorello</a:t>
            </a:r>
            <a:r>
              <a:rPr lang="en-US" dirty="0"/>
              <a:t>, J. (2007). Finding life beyond trauma: Using acceptance and commitment therapy to heal from posttraumatic stress and trauma – related problems. New Harbinger.</a:t>
            </a:r>
          </a:p>
          <a:p>
            <a:r>
              <a:rPr lang="en-US" dirty="0"/>
              <a:t>Blackledge, J. T. (2007). Disrupting verbal processes: Cognitive </a:t>
            </a:r>
            <a:r>
              <a:rPr lang="en-US" dirty="0" err="1"/>
              <a:t>defusion</a:t>
            </a:r>
            <a:r>
              <a:rPr lang="en-US" dirty="0"/>
              <a:t> in acceptance and commitment therapy and other mindfulness-based psychotherapies. </a:t>
            </a:r>
            <a:r>
              <a:rPr lang="en-US" i="1" dirty="0"/>
              <a:t>The Psychological Record</a:t>
            </a:r>
            <a:r>
              <a:rPr lang="en-US" dirty="0"/>
              <a:t>, 57(4).</a:t>
            </a:r>
          </a:p>
          <a:p>
            <a:r>
              <a:rPr lang="en-US" dirty="0" err="1"/>
              <a:t>Woidneck</a:t>
            </a:r>
            <a:r>
              <a:rPr lang="en-US" dirty="0"/>
              <a:t>, M., Morrison, K., &amp; Twohig, M. (2014). Acceptance and commitment therapy for the treatment of posttraumatic stress,38.</a:t>
            </a:r>
          </a:p>
        </p:txBody>
      </p:sp>
      <p:sp>
        <p:nvSpPr>
          <p:cNvPr id="1048715" name="Date Placeholder 3"/>
          <p:cNvSpPr>
            <a:spLocks noGrp="1"/>
          </p:cNvSpPr>
          <p:nvPr>
            <p:ph type="dt" sz="half" idx="10"/>
          </p:nvPr>
        </p:nvSpPr>
        <p:spPr/>
        <p:txBody>
          <a:bodyPr/>
          <a:lstStyle/>
          <a:p>
            <a:fld id="{B319A471-B2AD-43A7-A9BB-AFEBB21FF495}" type="datetime1">
              <a:rPr lang="en-US" smtClean="0"/>
              <a:t>6/21/2025</a:t>
            </a:fld>
            <a:endParaRPr lang="en-US"/>
          </a:p>
        </p:txBody>
      </p:sp>
      <p:sp>
        <p:nvSpPr>
          <p:cNvPr id="1048716" name="Slide Number Placeholder 4"/>
          <p:cNvSpPr>
            <a:spLocks noGrp="1"/>
          </p:cNvSpPr>
          <p:nvPr>
            <p:ph type="sldNum" sz="quarter" idx="12"/>
          </p:nvPr>
        </p:nvSpPr>
        <p:spPr/>
        <p:txBody>
          <a:bodyPr/>
          <a:lstStyle/>
          <a:p>
            <a:fld id="{DC557EA7-145C-484C-B827-429D92712896}"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itle 1"/>
          <p:cNvSpPr>
            <a:spLocks noGrp="1"/>
          </p:cNvSpPr>
          <p:nvPr>
            <p:ph type="title"/>
          </p:nvPr>
        </p:nvSpPr>
        <p:spPr/>
        <p:txBody>
          <a:bodyPr/>
          <a:lstStyle/>
          <a:p>
            <a:r>
              <a:rPr lang="en-US" dirty="0"/>
              <a:t>                          REFERENCES (2)</a:t>
            </a:r>
          </a:p>
        </p:txBody>
      </p:sp>
      <p:sp>
        <p:nvSpPr>
          <p:cNvPr id="1048718" name="Content Placeholder 2"/>
          <p:cNvSpPr>
            <a:spLocks noGrp="1"/>
          </p:cNvSpPr>
          <p:nvPr>
            <p:ph idx="1"/>
          </p:nvPr>
        </p:nvSpPr>
        <p:spPr/>
        <p:txBody>
          <a:bodyPr/>
          <a:lstStyle/>
          <a:p>
            <a:r>
              <a:rPr lang="en-US" dirty="0"/>
              <a:t>Bluett, E.J., Homan, K.J., Morrison, K.L., Levin, M.E., Twohig, M.P. (2013). Acceptance and commitment therapy for anxiety and OCD spectrum disorders: An empirical review. Journal of Anxiety Disorders,28, 612-624.</a:t>
            </a:r>
          </a:p>
          <a:p>
            <a:r>
              <a:rPr lang="en-US" dirty="0"/>
              <a:t>Eifert, G.H., Forsyth, </a:t>
            </a:r>
            <a:r>
              <a:rPr lang="en-US" dirty="0" err="1"/>
              <a:t>J.p.</a:t>
            </a:r>
            <a:r>
              <a:rPr lang="en-US" dirty="0"/>
              <a:t> (2005). Acceptance and Commitment Therapy for anxiety disorders: A practitioner’s treatment guide to using mindfulness, acceptance, and value based behavior change strategies. New Harbinger: Oakland, C A.</a:t>
            </a:r>
          </a:p>
        </p:txBody>
      </p:sp>
      <p:sp>
        <p:nvSpPr>
          <p:cNvPr id="1048719" name="Date Placeholder 3"/>
          <p:cNvSpPr>
            <a:spLocks noGrp="1"/>
          </p:cNvSpPr>
          <p:nvPr>
            <p:ph type="dt" sz="half" idx="10"/>
          </p:nvPr>
        </p:nvSpPr>
        <p:spPr/>
        <p:txBody>
          <a:bodyPr/>
          <a:lstStyle/>
          <a:p>
            <a:fld id="{9B21FC3E-C225-4428-80A2-887872EF8235}" type="datetime1">
              <a:rPr lang="en-US" smtClean="0"/>
              <a:t>6/21/2025</a:t>
            </a:fld>
            <a:endParaRPr lang="en-US"/>
          </a:p>
        </p:txBody>
      </p:sp>
      <p:sp>
        <p:nvSpPr>
          <p:cNvPr id="1048720" name="Slide Number Placeholder 4"/>
          <p:cNvSpPr>
            <a:spLocks noGrp="1"/>
          </p:cNvSpPr>
          <p:nvPr>
            <p:ph type="sldNum" sz="quarter" idx="12"/>
          </p:nvPr>
        </p:nvSpPr>
        <p:spPr/>
        <p:txBody>
          <a:bodyPr/>
          <a:lstStyle/>
          <a:p>
            <a:fld id="{DC557EA7-145C-484C-B827-429D92712896}"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Title 1"/>
          <p:cNvSpPr>
            <a:spLocks noGrp="1" noChangeArrowheads="1"/>
          </p:cNvSpPr>
          <p:nvPr>
            <p:ph type="title"/>
          </p:nvPr>
        </p:nvSpPr>
        <p:spPr>
          <a:xfrm>
            <a:off x="838200" y="365125"/>
            <a:ext cx="10515600" cy="5646738"/>
          </a:xfrm>
        </p:spPr>
        <p:txBody>
          <a:bodyPr/>
          <a:lstStyle/>
          <a:p>
            <a:pPr algn="just"/>
            <a:r>
              <a:rPr lang="en-US" altLang="en-US" dirty="0"/>
              <a:t>               </a:t>
            </a:r>
            <a:r>
              <a:rPr lang="en-US" altLang="en-US" b="1" dirty="0">
                <a:latin typeface="Algerian" panose="04020705040A02060702" pitchFamily="82" charset="0"/>
              </a:rPr>
              <a:t>THANK YOU FOR LISTENING</a:t>
            </a:r>
          </a:p>
        </p:txBody>
      </p:sp>
      <p:sp>
        <p:nvSpPr>
          <p:cNvPr id="1048722" name="Date Placeholder 1"/>
          <p:cNvSpPr>
            <a:spLocks noGrp="1"/>
          </p:cNvSpPr>
          <p:nvPr>
            <p:ph type="dt" sz="half" idx="10"/>
          </p:nvPr>
        </p:nvSpPr>
        <p:spPr/>
        <p:txBody>
          <a:bodyPr/>
          <a:lstStyle/>
          <a:p>
            <a:fld id="{FA227AA9-5DC5-4870-82EF-A07BB91B9EF7}" type="datetime1">
              <a:rPr lang="en-US" smtClean="0"/>
              <a:t>6/21/2025</a:t>
            </a:fld>
            <a:endParaRPr lang="en-US"/>
          </a:p>
        </p:txBody>
      </p:sp>
      <p:sp>
        <p:nvSpPr>
          <p:cNvPr id="1048723" name="Slide Number Placeholder 2"/>
          <p:cNvSpPr>
            <a:spLocks noGrp="1"/>
          </p:cNvSpPr>
          <p:nvPr>
            <p:ph type="sldNum" sz="quarter" idx="12"/>
          </p:nvPr>
        </p:nvSpPr>
        <p:spPr/>
        <p:txBody>
          <a:bodyPr/>
          <a:lstStyle/>
          <a:p>
            <a:fld id="{DC557EA7-145C-484C-B827-429D92712896}" type="slidenum">
              <a:rPr lang="en-US" smtClean="0"/>
              <a:t>27</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Title 1"/>
          <p:cNvSpPr>
            <a:spLocks noGrp="1" noChangeArrowheads="1"/>
          </p:cNvSpPr>
          <p:nvPr>
            <p:ph type="title"/>
          </p:nvPr>
        </p:nvSpPr>
        <p:spPr/>
        <p:txBody>
          <a:bodyPr/>
          <a:lstStyle/>
          <a:p>
            <a:r>
              <a:rPr lang="en-US" altLang="en-US" dirty="0"/>
              <a:t>                                   OUTLINES</a:t>
            </a:r>
          </a:p>
        </p:txBody>
      </p:sp>
      <p:sp>
        <p:nvSpPr>
          <p:cNvPr id="1048598" name="Content Placeholder 2"/>
          <p:cNvSpPr>
            <a:spLocks noGrp="1"/>
          </p:cNvSpPr>
          <p:nvPr>
            <p:ph idx="1"/>
          </p:nvPr>
        </p:nvSpPr>
        <p:spPr/>
        <p:txBody>
          <a:bodyPr rtlCol="0">
            <a:normAutofit fontScale="85357" lnSpcReduction="20000"/>
          </a:bodyPr>
          <a:lstStyle/>
          <a:p>
            <a:pPr fontAlgn="auto">
              <a:spcAft>
                <a:spcPts val="0"/>
              </a:spcAft>
            </a:pPr>
            <a:r>
              <a:rPr lang="en-US" dirty="0"/>
              <a:t>Objectives</a:t>
            </a:r>
          </a:p>
          <a:p>
            <a:pPr fontAlgn="auto">
              <a:spcAft>
                <a:spcPts val="0"/>
              </a:spcAft>
            </a:pPr>
            <a:r>
              <a:rPr lang="en-US" dirty="0"/>
              <a:t>Introduction/Definition</a:t>
            </a:r>
          </a:p>
          <a:p>
            <a:pPr fontAlgn="auto">
              <a:spcAft>
                <a:spcPts val="0"/>
              </a:spcAft>
            </a:pPr>
            <a:r>
              <a:rPr lang="en-US" dirty="0"/>
              <a:t>Brief history</a:t>
            </a:r>
          </a:p>
          <a:p>
            <a:pPr fontAlgn="auto">
              <a:spcAft>
                <a:spcPts val="0"/>
              </a:spcAft>
            </a:pPr>
            <a:r>
              <a:rPr lang="en-US" dirty="0"/>
              <a:t>Uses</a:t>
            </a:r>
          </a:p>
          <a:p>
            <a:pPr fontAlgn="auto">
              <a:spcAft>
                <a:spcPts val="0"/>
              </a:spcAft>
            </a:pPr>
            <a:r>
              <a:rPr lang="en-US" dirty="0"/>
              <a:t>Benefits</a:t>
            </a:r>
          </a:p>
          <a:p>
            <a:pPr fontAlgn="auto">
              <a:spcAft>
                <a:spcPts val="0"/>
              </a:spcAft>
            </a:pPr>
            <a:r>
              <a:rPr lang="en-US" dirty="0"/>
              <a:t>Theoretical Framework</a:t>
            </a:r>
          </a:p>
          <a:p>
            <a:pPr fontAlgn="auto">
              <a:spcAft>
                <a:spcPts val="0"/>
              </a:spcAft>
            </a:pPr>
            <a:r>
              <a:rPr lang="en-US" dirty="0"/>
              <a:t>Core – Processes of ACT</a:t>
            </a:r>
          </a:p>
          <a:p>
            <a:pPr fontAlgn="auto">
              <a:spcAft>
                <a:spcPts val="0"/>
              </a:spcAft>
            </a:pPr>
            <a:r>
              <a:rPr lang="en-US" dirty="0"/>
              <a:t>ACT Techniques</a:t>
            </a:r>
          </a:p>
          <a:p>
            <a:pPr fontAlgn="auto">
              <a:spcAft>
                <a:spcPts val="0"/>
              </a:spcAft>
            </a:pPr>
            <a:r>
              <a:rPr lang="en-US" dirty="0"/>
              <a:t>ACT Session Structure</a:t>
            </a:r>
          </a:p>
          <a:p>
            <a:pPr fontAlgn="auto">
              <a:spcAft>
                <a:spcPts val="0"/>
              </a:spcAft>
            </a:pPr>
            <a:r>
              <a:rPr lang="en-US" dirty="0"/>
              <a:t>Conclusion</a:t>
            </a:r>
          </a:p>
          <a:p>
            <a:pPr fontAlgn="auto">
              <a:spcAft>
                <a:spcPts val="0"/>
              </a:spcAft>
            </a:pPr>
            <a:r>
              <a:rPr lang="en-US" dirty="0"/>
              <a:t>References</a:t>
            </a:r>
          </a:p>
          <a:p>
            <a:pPr fontAlgn="auto">
              <a:spcAft>
                <a:spcPts val="0"/>
              </a:spcAft>
            </a:pPr>
            <a:endParaRPr lang="x-none" dirty="0"/>
          </a:p>
        </p:txBody>
      </p:sp>
      <p:sp>
        <p:nvSpPr>
          <p:cNvPr id="1048599" name="Date Placeholder 1"/>
          <p:cNvSpPr>
            <a:spLocks noGrp="1"/>
          </p:cNvSpPr>
          <p:nvPr>
            <p:ph type="dt" sz="half" idx="10"/>
          </p:nvPr>
        </p:nvSpPr>
        <p:spPr/>
        <p:txBody>
          <a:bodyPr/>
          <a:lstStyle/>
          <a:p>
            <a:fld id="{A83336AB-BE11-4BBC-9E44-0D0CD0979EE5}" type="datetime1">
              <a:rPr lang="en-US" smtClean="0"/>
              <a:t>6/21/2025</a:t>
            </a:fld>
            <a:endParaRPr lang="en-US"/>
          </a:p>
        </p:txBody>
      </p:sp>
      <p:sp>
        <p:nvSpPr>
          <p:cNvPr id="1048600" name="Slide Number Placeholder 3"/>
          <p:cNvSpPr>
            <a:spLocks noGrp="1"/>
          </p:cNvSpPr>
          <p:nvPr>
            <p:ph type="sldNum" sz="quarter" idx="12"/>
          </p:nvPr>
        </p:nvSpPr>
        <p:spPr/>
        <p:txBody>
          <a:bodyPr/>
          <a:lstStyle/>
          <a:p>
            <a:fld id="{DC557EA7-145C-484C-B827-429D92712896}"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noChangeArrowheads="1"/>
          </p:cNvSpPr>
          <p:nvPr>
            <p:ph type="title"/>
          </p:nvPr>
        </p:nvSpPr>
        <p:spPr>
          <a:xfrm>
            <a:off x="838200" y="365125"/>
            <a:ext cx="10515600" cy="986155"/>
          </a:xfrm>
        </p:spPr>
        <p:txBody>
          <a:bodyPr/>
          <a:lstStyle/>
          <a:p>
            <a:r>
              <a:rPr lang="en-US" altLang="en-US" dirty="0"/>
              <a:t> INTRODUCTION / DEFINITION</a:t>
            </a:r>
          </a:p>
        </p:txBody>
      </p:sp>
      <p:sp>
        <p:nvSpPr>
          <p:cNvPr id="1048602" name="Content Placeholder 2"/>
          <p:cNvSpPr>
            <a:spLocks noGrp="1"/>
          </p:cNvSpPr>
          <p:nvPr>
            <p:ph idx="1"/>
          </p:nvPr>
        </p:nvSpPr>
        <p:spPr>
          <a:xfrm>
            <a:off x="838200" y="1483360"/>
            <a:ext cx="10515600" cy="4693603"/>
          </a:xfrm>
        </p:spPr>
        <p:txBody>
          <a:bodyPr rtlCol="0">
            <a:normAutofit fontScale="92500"/>
          </a:bodyPr>
          <a:lstStyle/>
          <a:p>
            <a:pPr algn="just" fontAlgn="auto">
              <a:spcAft>
                <a:spcPts val="0"/>
              </a:spcAft>
            </a:pPr>
            <a:r>
              <a:rPr lang="en-US" dirty="0"/>
              <a:t>Acceptance and Commitment Therapy (ACT) is a mindfully oriented behavioral therapy that uses an eclectic and humanistic approach to help people accept and move on from negative experiences.</a:t>
            </a:r>
          </a:p>
          <a:p>
            <a:pPr algn="just" fontAlgn="auto">
              <a:spcAft>
                <a:spcPts val="0"/>
              </a:spcAft>
            </a:pPr>
            <a:endParaRPr lang="en-US" dirty="0"/>
          </a:p>
          <a:p>
            <a:pPr algn="just" fontAlgn="auto">
              <a:spcAft>
                <a:spcPts val="0"/>
              </a:spcAft>
            </a:pPr>
            <a:r>
              <a:rPr lang="en-US" dirty="0"/>
              <a:t>Unlike other modes of psychotherapy that primarily operate on the concept of healthy normality, ACT therapy accepts the so – called “abnormality” as part of the human psyche and lays more emphasis on change through acceptance.</a:t>
            </a:r>
          </a:p>
          <a:p>
            <a:pPr algn="just" fontAlgn="auto">
              <a:spcAft>
                <a:spcPts val="0"/>
              </a:spcAft>
            </a:pPr>
            <a:endParaRPr lang="en-US" dirty="0"/>
          </a:p>
          <a:p>
            <a:pPr marL="0" indent="0" algn="just" fontAlgn="auto">
              <a:spcAft>
                <a:spcPts val="0"/>
              </a:spcAft>
              <a:buNone/>
            </a:pPr>
            <a:r>
              <a:rPr lang="en-US" dirty="0"/>
              <a:t>The myriad of ACT techniques and interventions develop psychological flexibility and mental plasticity resulting in positive actions and life choices.</a:t>
            </a:r>
          </a:p>
        </p:txBody>
      </p:sp>
      <p:sp>
        <p:nvSpPr>
          <p:cNvPr id="1048603" name="Date Placeholder 1"/>
          <p:cNvSpPr>
            <a:spLocks noGrp="1"/>
          </p:cNvSpPr>
          <p:nvPr>
            <p:ph type="dt" sz="half" idx="10"/>
          </p:nvPr>
        </p:nvSpPr>
        <p:spPr/>
        <p:txBody>
          <a:bodyPr/>
          <a:lstStyle/>
          <a:p>
            <a:fld id="{01479F68-69AB-4E98-88BA-BC533552304C}" type="datetime1">
              <a:rPr lang="en-US" smtClean="0"/>
              <a:t>6/21/2025</a:t>
            </a:fld>
            <a:endParaRPr lang="en-US"/>
          </a:p>
        </p:txBody>
      </p:sp>
      <p:sp>
        <p:nvSpPr>
          <p:cNvPr id="1048604" name="Slide Number Placeholder 3"/>
          <p:cNvSpPr>
            <a:spLocks noGrp="1"/>
          </p:cNvSpPr>
          <p:nvPr>
            <p:ph type="sldNum" sz="quarter" idx="12"/>
          </p:nvPr>
        </p:nvSpPr>
        <p:spPr/>
        <p:txBody>
          <a:bodyPr/>
          <a:lstStyle/>
          <a:p>
            <a:fld id="{DC557EA7-145C-484C-B827-429D92712896}"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txBody>
          <a:bodyPr/>
          <a:lstStyle/>
          <a:p>
            <a:r>
              <a:rPr lang="en-US" dirty="0"/>
              <a:t> INTRODUCTION / DEFINITION (2)</a:t>
            </a:r>
          </a:p>
        </p:txBody>
      </p:sp>
      <p:sp>
        <p:nvSpPr>
          <p:cNvPr id="1048606" name="Content Placeholder 2"/>
          <p:cNvSpPr>
            <a:spLocks noGrp="1"/>
          </p:cNvSpPr>
          <p:nvPr>
            <p:ph idx="1"/>
          </p:nvPr>
        </p:nvSpPr>
        <p:spPr/>
        <p:txBody>
          <a:bodyPr/>
          <a:lstStyle/>
          <a:p>
            <a:pPr algn="just"/>
            <a:r>
              <a:rPr lang="en-US" dirty="0"/>
              <a:t>ACT is a psychological intervention based on modern behavioral psychology, that applies mindfulness and acceptance processes, and commitment and behavior change processes, for the creation of psychological flexibility. </a:t>
            </a:r>
          </a:p>
        </p:txBody>
      </p:sp>
      <p:sp>
        <p:nvSpPr>
          <p:cNvPr id="1048607" name="Date Placeholder 3"/>
          <p:cNvSpPr>
            <a:spLocks noGrp="1"/>
          </p:cNvSpPr>
          <p:nvPr>
            <p:ph type="dt" sz="half" idx="10"/>
          </p:nvPr>
        </p:nvSpPr>
        <p:spPr/>
        <p:txBody>
          <a:bodyPr/>
          <a:lstStyle/>
          <a:p>
            <a:fld id="{B69A4ABE-BF0A-439A-AA83-874130C00B2A}" type="datetime1">
              <a:rPr lang="en-US" smtClean="0"/>
              <a:t>6/21/2025</a:t>
            </a:fld>
            <a:endParaRPr lang="en-US"/>
          </a:p>
        </p:txBody>
      </p:sp>
      <p:sp>
        <p:nvSpPr>
          <p:cNvPr id="1048608" name="Slide Number Placeholder 4"/>
          <p:cNvSpPr>
            <a:spLocks noGrp="1"/>
          </p:cNvSpPr>
          <p:nvPr>
            <p:ph type="sldNum" sz="quarter" idx="12"/>
          </p:nvPr>
        </p:nvSpPr>
        <p:spPr/>
        <p:txBody>
          <a:bodyPr/>
          <a:lstStyle/>
          <a:p>
            <a:fld id="{DC557EA7-145C-484C-B827-429D92712896}"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noChangeArrowheads="1"/>
          </p:cNvSpPr>
          <p:nvPr>
            <p:ph type="title"/>
          </p:nvPr>
        </p:nvSpPr>
        <p:spPr>
          <a:xfrm>
            <a:off x="1126459" y="469239"/>
            <a:ext cx="9603275" cy="841401"/>
          </a:xfrm>
        </p:spPr>
        <p:txBody>
          <a:bodyPr/>
          <a:lstStyle/>
          <a:p>
            <a:r>
              <a:rPr lang="en-US" altLang="en-US" dirty="0"/>
              <a:t>BRIEF HISTORY</a:t>
            </a:r>
          </a:p>
        </p:txBody>
      </p:sp>
      <p:sp>
        <p:nvSpPr>
          <p:cNvPr id="1048610" name="Content Placeholder 2"/>
          <p:cNvSpPr>
            <a:spLocks noGrp="1" noChangeArrowheads="1"/>
          </p:cNvSpPr>
          <p:nvPr>
            <p:ph idx="1"/>
          </p:nvPr>
        </p:nvSpPr>
        <p:spPr>
          <a:xfrm>
            <a:off x="203200" y="1402080"/>
            <a:ext cx="11531599" cy="5334000"/>
          </a:xfrm>
        </p:spPr>
        <p:txBody>
          <a:bodyPr>
            <a:normAutofit lnSpcReduction="10000"/>
          </a:bodyPr>
          <a:lstStyle/>
          <a:p>
            <a:r>
              <a:rPr lang="en-US" altLang="en-US" dirty="0"/>
              <a:t>ACT was developed in 1986, by Dr. Stephen Hayes. Its roots lie in earlier theories such as behavior theories, Existentialism and Humanistic approaches and </a:t>
            </a:r>
            <a:r>
              <a:rPr lang="en-US" altLang="en-US" b="1" dirty="0"/>
              <a:t>Relational Frame Theory </a:t>
            </a:r>
            <a:r>
              <a:rPr lang="en-US" altLang="en-US" dirty="0"/>
              <a:t>by Hayes</a:t>
            </a:r>
            <a:r>
              <a:rPr lang="en-US" altLang="en-US" b="1" dirty="0"/>
              <a:t>. </a:t>
            </a:r>
          </a:p>
          <a:p>
            <a:endParaRPr lang="en-US" altLang="en-US" dirty="0"/>
          </a:p>
          <a:p>
            <a:r>
              <a:rPr lang="en-US" altLang="en-US" dirty="0"/>
              <a:t>It’s a “third – wave” Cognitive Behavioral intervention aimed at enhancing our Psychological flexibility (Hayes et al., 2006)</a:t>
            </a:r>
          </a:p>
          <a:p>
            <a:r>
              <a:rPr lang="en-US" dirty="0"/>
              <a:t>When ACT was developed, CBT was the leading treatment of choice.</a:t>
            </a:r>
          </a:p>
          <a:p>
            <a:endParaRPr lang="en-US" dirty="0"/>
          </a:p>
          <a:p>
            <a:r>
              <a:rPr lang="en-US" dirty="0"/>
              <a:t>ACT challenged certain assumptions of CBT model, especially that thoughts and feelings are symptoms and can be controlled.</a:t>
            </a:r>
          </a:p>
          <a:p>
            <a:r>
              <a:rPr lang="en-US" dirty="0"/>
              <a:t>Hayes believed thoughts and feelings are normal and trying to control them lead to suffering.</a:t>
            </a:r>
          </a:p>
        </p:txBody>
      </p:sp>
      <p:sp>
        <p:nvSpPr>
          <p:cNvPr id="1048611" name="Date Placeholder 1"/>
          <p:cNvSpPr>
            <a:spLocks noGrp="1"/>
          </p:cNvSpPr>
          <p:nvPr>
            <p:ph type="dt" sz="half" idx="10"/>
          </p:nvPr>
        </p:nvSpPr>
        <p:spPr/>
        <p:txBody>
          <a:bodyPr/>
          <a:lstStyle/>
          <a:p>
            <a:fld id="{53219A9A-102F-42EB-93B9-F9DF1CBC6670}" type="datetime1">
              <a:rPr lang="en-US" smtClean="0"/>
              <a:t>6/21/2025</a:t>
            </a:fld>
            <a:endParaRPr lang="en-US"/>
          </a:p>
        </p:txBody>
      </p:sp>
      <p:sp>
        <p:nvSpPr>
          <p:cNvPr id="1048612" name="Slide Number Placeholder 2"/>
          <p:cNvSpPr>
            <a:spLocks noGrp="1"/>
          </p:cNvSpPr>
          <p:nvPr>
            <p:ph type="sldNum" sz="quarter" idx="12"/>
          </p:nvPr>
        </p:nvSpPr>
        <p:spPr/>
        <p:txBody>
          <a:bodyPr/>
          <a:lstStyle/>
          <a:p>
            <a:fld id="{DC557EA7-145C-484C-B827-429D92712896}"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3" name="Title 1"/>
          <p:cNvSpPr>
            <a:spLocks noGrp="1"/>
          </p:cNvSpPr>
          <p:nvPr>
            <p:ph type="title"/>
          </p:nvPr>
        </p:nvSpPr>
        <p:spPr/>
        <p:txBody>
          <a:bodyPr/>
          <a:lstStyle/>
          <a:p>
            <a:r>
              <a:rPr lang="en-US" dirty="0"/>
              <a:t>            WHAT DO YOU USE ACT FOR?</a:t>
            </a:r>
          </a:p>
        </p:txBody>
      </p:sp>
      <p:sp>
        <p:nvSpPr>
          <p:cNvPr id="1048614" name="Content Placeholder 2"/>
          <p:cNvSpPr>
            <a:spLocks noGrp="1"/>
          </p:cNvSpPr>
          <p:nvPr>
            <p:ph idx="1"/>
          </p:nvPr>
        </p:nvSpPr>
        <p:spPr>
          <a:xfrm>
            <a:off x="838200" y="1825625"/>
            <a:ext cx="10927080" cy="4351338"/>
          </a:xfrm>
        </p:spPr>
        <p:txBody>
          <a:bodyPr>
            <a:normAutofit lnSpcReduction="10000"/>
          </a:bodyPr>
          <a:lstStyle/>
          <a:p>
            <a:r>
              <a:rPr lang="en-US" dirty="0"/>
              <a:t>ACT may help you manage the following mental health conditions: </a:t>
            </a:r>
          </a:p>
          <a:p>
            <a:r>
              <a:rPr lang="en-US" dirty="0"/>
              <a:t>Addiction</a:t>
            </a:r>
          </a:p>
          <a:p>
            <a:r>
              <a:rPr lang="en-US" dirty="0"/>
              <a:t> Alcohol use disorder</a:t>
            </a:r>
          </a:p>
          <a:p>
            <a:r>
              <a:rPr lang="en-US" dirty="0"/>
              <a:t>Anxiety disorders</a:t>
            </a:r>
          </a:p>
          <a:p>
            <a:r>
              <a:rPr lang="en-US" dirty="0"/>
              <a:t>Mood disorders</a:t>
            </a:r>
          </a:p>
          <a:p>
            <a:r>
              <a:rPr lang="en-US" dirty="0"/>
              <a:t>OCD</a:t>
            </a:r>
          </a:p>
          <a:p>
            <a:r>
              <a:rPr lang="en-US" dirty="0"/>
              <a:t>PTSD </a:t>
            </a:r>
          </a:p>
          <a:p>
            <a:r>
              <a:rPr lang="en-US" dirty="0"/>
              <a:t>Stress </a:t>
            </a:r>
          </a:p>
          <a:p>
            <a:r>
              <a:rPr lang="en-US" dirty="0"/>
              <a:t>Marital problem etc.</a:t>
            </a:r>
          </a:p>
          <a:p>
            <a:endParaRPr lang="en-US" dirty="0"/>
          </a:p>
        </p:txBody>
      </p:sp>
      <p:sp>
        <p:nvSpPr>
          <p:cNvPr id="1048615" name="Date Placeholder 3"/>
          <p:cNvSpPr>
            <a:spLocks noGrp="1"/>
          </p:cNvSpPr>
          <p:nvPr>
            <p:ph type="dt" sz="half" idx="10"/>
          </p:nvPr>
        </p:nvSpPr>
        <p:spPr/>
        <p:txBody>
          <a:bodyPr/>
          <a:lstStyle/>
          <a:p>
            <a:fld id="{6CFD6384-EC18-489E-8584-FD9864509D1D}" type="datetime1">
              <a:rPr lang="en-US" smtClean="0"/>
              <a:t>6/21/2025</a:t>
            </a:fld>
            <a:endParaRPr lang="en-US"/>
          </a:p>
        </p:txBody>
      </p:sp>
      <p:sp>
        <p:nvSpPr>
          <p:cNvPr id="1048616" name="Slide Number Placeholder 4"/>
          <p:cNvSpPr>
            <a:spLocks noGrp="1"/>
          </p:cNvSpPr>
          <p:nvPr>
            <p:ph type="sldNum" sz="quarter" idx="12"/>
          </p:nvPr>
        </p:nvSpPr>
        <p:spPr/>
        <p:txBody>
          <a:bodyPr/>
          <a:lstStyle/>
          <a:p>
            <a:fld id="{DC557EA7-145C-484C-B827-429D92712896}"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p:txBody>
          <a:bodyPr/>
          <a:lstStyle/>
          <a:p>
            <a:r>
              <a:rPr lang="en-US" dirty="0"/>
              <a:t>                   HOW BENEFICIAL IS ACT?</a:t>
            </a:r>
          </a:p>
        </p:txBody>
      </p:sp>
      <p:sp>
        <p:nvSpPr>
          <p:cNvPr id="1048618" name="Content Placeholder 2"/>
          <p:cNvSpPr>
            <a:spLocks noGrp="1"/>
          </p:cNvSpPr>
          <p:nvPr>
            <p:ph idx="1"/>
          </p:nvPr>
        </p:nvSpPr>
        <p:spPr/>
        <p:txBody>
          <a:bodyPr>
            <a:normAutofit lnSpcReduction="10000"/>
          </a:bodyPr>
          <a:lstStyle/>
          <a:p>
            <a:r>
              <a:rPr lang="en-US" dirty="0"/>
              <a:t>The main benefit of ACT is psychological flexibility. This means you can recognize how your emotions play a role in your life, but you don’t feel overwhelmed by them. </a:t>
            </a:r>
          </a:p>
          <a:p>
            <a:endParaRPr lang="en-US" dirty="0"/>
          </a:p>
          <a:p>
            <a:r>
              <a:rPr lang="en-US" dirty="0"/>
              <a:t>You learn to accept the things within your control and stay true to yourself and your values.</a:t>
            </a:r>
          </a:p>
          <a:p>
            <a:endParaRPr lang="en-US" dirty="0"/>
          </a:p>
          <a:p>
            <a:r>
              <a:rPr lang="en-US" dirty="0"/>
              <a:t>Other benefits include: mental clarity, reduced symptoms of depression, anxiety and stress, willingness to set and work towards your goals, improved quality of life and functioning.</a:t>
            </a:r>
          </a:p>
          <a:p>
            <a:endParaRPr lang="en-US" dirty="0"/>
          </a:p>
        </p:txBody>
      </p:sp>
      <p:sp>
        <p:nvSpPr>
          <p:cNvPr id="1048619" name="Date Placeholder 3"/>
          <p:cNvSpPr>
            <a:spLocks noGrp="1"/>
          </p:cNvSpPr>
          <p:nvPr>
            <p:ph type="dt" sz="half" idx="10"/>
          </p:nvPr>
        </p:nvSpPr>
        <p:spPr/>
        <p:txBody>
          <a:bodyPr/>
          <a:lstStyle/>
          <a:p>
            <a:fld id="{7F084543-764D-4231-A77D-DC92DBC7830B}" type="datetime1">
              <a:rPr lang="en-US" smtClean="0"/>
              <a:t>6/21/2025</a:t>
            </a:fld>
            <a:endParaRPr lang="en-US"/>
          </a:p>
        </p:txBody>
      </p:sp>
      <p:sp>
        <p:nvSpPr>
          <p:cNvPr id="1048620" name="Slide Number Placeholder 4"/>
          <p:cNvSpPr>
            <a:spLocks noGrp="1"/>
          </p:cNvSpPr>
          <p:nvPr>
            <p:ph type="sldNum" sz="quarter" idx="12"/>
          </p:nvPr>
        </p:nvSpPr>
        <p:spPr/>
        <p:txBody>
          <a:bodyPr/>
          <a:lstStyle/>
          <a:p>
            <a:fld id="{DC557EA7-145C-484C-B827-429D92712896}"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noChangeArrowheads="1"/>
          </p:cNvSpPr>
          <p:nvPr>
            <p:ph type="title"/>
          </p:nvPr>
        </p:nvSpPr>
        <p:spPr/>
        <p:txBody>
          <a:bodyPr/>
          <a:lstStyle/>
          <a:p>
            <a:r>
              <a:rPr lang="en-US" altLang="en-US"/>
              <a:t>        THEORETICAL FRAMEWORK</a:t>
            </a:r>
          </a:p>
        </p:txBody>
      </p:sp>
      <p:sp>
        <p:nvSpPr>
          <p:cNvPr id="1048625" name="Content Placeholder 2"/>
          <p:cNvSpPr>
            <a:spLocks noGrp="1" noChangeArrowheads="1"/>
          </p:cNvSpPr>
          <p:nvPr>
            <p:ph idx="1"/>
          </p:nvPr>
        </p:nvSpPr>
        <p:spPr>
          <a:xfrm>
            <a:off x="447040" y="1690688"/>
            <a:ext cx="10600371" cy="4776787"/>
          </a:xfrm>
        </p:spPr>
        <p:txBody>
          <a:bodyPr>
            <a:normAutofit/>
          </a:bodyPr>
          <a:lstStyle/>
          <a:p>
            <a:r>
              <a:rPr lang="en-US" altLang="en-US" dirty="0"/>
              <a:t>The theoretical framework of ACT addresses the basic human needs of happiness and pleasure. </a:t>
            </a:r>
          </a:p>
          <a:p>
            <a:endParaRPr lang="en-US" altLang="en-US" dirty="0"/>
          </a:p>
          <a:p>
            <a:r>
              <a:rPr lang="en-US" altLang="en-US" dirty="0"/>
              <a:t>It helps individuals accept their flaws and trains them to outgrow unwanted feelings.</a:t>
            </a:r>
          </a:p>
          <a:p>
            <a:endParaRPr lang="en-US" altLang="en-US" dirty="0"/>
          </a:p>
          <a:p>
            <a:pPr marL="0" indent="0">
              <a:buNone/>
            </a:pPr>
            <a:r>
              <a:rPr lang="en-US" altLang="en-US" dirty="0"/>
              <a:t>   The ACT has been created to help us achieve Psychological flexibility. </a:t>
            </a:r>
          </a:p>
          <a:p>
            <a:pPr marL="0" indent="0">
              <a:buNone/>
            </a:pPr>
            <a:endParaRPr lang="en-US" altLang="en-US" dirty="0"/>
          </a:p>
          <a:p>
            <a:pPr marL="0" indent="0">
              <a:buNone/>
            </a:pPr>
            <a:r>
              <a:rPr lang="en-US" altLang="en-US" dirty="0"/>
              <a:t>ACT is comprised of 6 - core processes and these components are what drives the ACT Techniques. </a:t>
            </a:r>
          </a:p>
        </p:txBody>
      </p:sp>
      <p:sp>
        <p:nvSpPr>
          <p:cNvPr id="1048626" name="Date Placeholder 1"/>
          <p:cNvSpPr>
            <a:spLocks noGrp="1"/>
          </p:cNvSpPr>
          <p:nvPr>
            <p:ph type="dt" sz="half" idx="10"/>
          </p:nvPr>
        </p:nvSpPr>
        <p:spPr/>
        <p:txBody>
          <a:bodyPr/>
          <a:lstStyle/>
          <a:p>
            <a:fld id="{A22A2004-B33E-42F2-8ACE-8AE6A66C2D68}" type="datetime1">
              <a:rPr lang="en-US" smtClean="0"/>
              <a:t>6/21/2025</a:t>
            </a:fld>
            <a:endParaRPr lang="en-US"/>
          </a:p>
        </p:txBody>
      </p:sp>
      <p:sp>
        <p:nvSpPr>
          <p:cNvPr id="1048627" name="Slide Number Placeholder 2"/>
          <p:cNvSpPr>
            <a:spLocks noGrp="1"/>
          </p:cNvSpPr>
          <p:nvPr>
            <p:ph type="sldNum" sz="quarter" idx="12"/>
          </p:nvPr>
        </p:nvSpPr>
        <p:spPr/>
        <p:txBody>
          <a:bodyPr/>
          <a:lstStyle/>
          <a:p>
            <a:fld id="{DC557EA7-145C-484C-B827-429D92712896}"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1501</Words>
  <Application>Microsoft Office PowerPoint</Application>
  <PresentationFormat>Custom</PresentationFormat>
  <Paragraphs>218</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OVERVIEW OF ACCEPTANCE AND COMMITMENT THERAPY</vt:lpstr>
      <vt:lpstr>                                OBJECTIVE</vt:lpstr>
      <vt:lpstr>                                   OUTLINES</vt:lpstr>
      <vt:lpstr> INTRODUCTION / DEFINITION</vt:lpstr>
      <vt:lpstr> INTRODUCTION / DEFINITION (2)</vt:lpstr>
      <vt:lpstr>BRIEF HISTORY</vt:lpstr>
      <vt:lpstr>            WHAT DO YOU USE ACT FOR?</vt:lpstr>
      <vt:lpstr>                   HOW BENEFICIAL IS ACT?</vt:lpstr>
      <vt:lpstr>        THEORETICAL FRAMEWORK</vt:lpstr>
      <vt:lpstr>PowerPoint Presentation</vt:lpstr>
      <vt:lpstr>TECHNIQUES IN ACT:  ACCEPTANCE TECHNIQUE</vt:lpstr>
      <vt:lpstr>COGNITIVE DEFUSION TECHNIQUE</vt:lpstr>
      <vt:lpstr>                     MINDFULNESS PRACTICES</vt:lpstr>
      <vt:lpstr>   SELF-AS-CONTEXT TECHNIQUE</vt:lpstr>
      <vt:lpstr> VALUES – BASED ACTION TECHNIQUES</vt:lpstr>
      <vt:lpstr>                    EFFECTIVENESS OF ACT</vt:lpstr>
      <vt:lpstr>                       CBT VS ACT</vt:lpstr>
      <vt:lpstr>               APPLYING ACT IN DAILY LIFE</vt:lpstr>
      <vt:lpstr>                    LIMITATIONS OF ACT</vt:lpstr>
      <vt:lpstr>ACT IN PRACTICE</vt:lpstr>
      <vt:lpstr>                   ACT SESSION STRUCTURE</vt:lpstr>
      <vt:lpstr>                ACT SESSION STRUCTURE (2)</vt:lpstr>
      <vt:lpstr>                 ACT SESSION STRUCTURE (3)</vt:lpstr>
      <vt:lpstr>                           CONCLUSION</vt:lpstr>
      <vt:lpstr>                           REFERENCES</vt:lpstr>
      <vt:lpstr>                          REFERENCES (2)</vt:lpstr>
      <vt:lpstr>               THANK YOU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ACCEPTANCE AND COMMITMENT THERAPY</dc:title>
  <dc:creator>DELL</dc:creator>
  <cp:lastModifiedBy>TEGA</cp:lastModifiedBy>
  <cp:revision>1</cp:revision>
  <dcterms:created xsi:type="dcterms:W3CDTF">2025-06-16T14:19:47Z</dcterms:created>
  <dcterms:modified xsi:type="dcterms:W3CDTF">2025-06-21T19:35:58Z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b8ebab5b7ab64ed792e77c363b3f898f</vt:lpwstr>
  </property>
</Properties>
</file>