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type="screen16x9" cy="6858000" cx="12192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000" autoAdjust="0"/>
    <p:restoredTop sz="94660"/>
  </p:normalViewPr>
  <p:slideViewPr>
    <p:cSldViewPr snapToGrid="0">
      <p:cViewPr varScale="1">
        <p:scale>
          <a:sx n="77" d="100"/>
          <a:sy n="77" d="100"/>
        </p:scale>
        <p:origin x="498" y="90"/>
      </p:cViewPr>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tableStyles" Target="tableStyles.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59" name=""/>
        <p:cNvGrpSpPr/>
        <p:nvPr/>
      </p:nvGrpSpPr>
      <p:grpSpPr>
        <a:xfrm>
          <a:off x="0" y="0"/>
          <a:ext cx="0" cy="0"/>
          <a:chOff x="0" y="0"/>
          <a:chExt cx="0" cy="0"/>
        </a:xfrm>
      </p:grpSpPr>
      <p:sp>
        <p:nvSpPr>
          <p:cNvPr id="1048671"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72"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73"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74"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75"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76"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51" name=""/>
        <p:cNvGrpSpPr/>
        <p:nvPr/>
      </p:nvGrpSpPr>
      <p:grpSpPr>
        <a:xfrm>
          <a:off x="0" y="0"/>
          <a:ext cx="0" cy="0"/>
          <a:chOff x="0" y="0"/>
          <a:chExt cx="0" cy="0"/>
        </a:xfrm>
      </p:grpSpPr>
      <p:sp>
        <p:nvSpPr>
          <p:cNvPr id="1048631"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1048632" name="Subtitle 2"/>
          <p:cNvSpPr>
            <a:spLocks noGrp="1"/>
          </p:cNvSpPr>
          <p:nvPr>
            <p:ph type="subTitle" idx="1"/>
          </p:nvPr>
        </p:nvSpPr>
        <p:spPr>
          <a:xfrm>
            <a:off x="1524000" y="3602038"/>
            <a:ext cx="9144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lang="en-US"/>
              <a:t>Click to edit Master subtitle style</a:t>
            </a:r>
          </a:p>
        </p:txBody>
      </p:sp>
      <p:sp>
        <p:nvSpPr>
          <p:cNvPr id="1048633" name="Date Placeholder 3"/>
          <p:cNvSpPr>
            <a:spLocks noGrp="1"/>
          </p:cNvSpPr>
          <p:nvPr>
            <p:ph type="dt" sz="half" idx="10"/>
          </p:nvPr>
        </p:nvSpPr>
        <p:spPr/>
        <p:txBody>
          <a:bodyPr/>
          <a:p>
            <a:fld id="{DAB18AED-F4EE-435B-901D-DEC71B3DF5BB}" type="datetimeFigureOut">
              <a:rPr lang="en-US" smtClean="0"/>
              <a:t>5/30/2025</a:t>
            </a:fld>
            <a:endParaRPr lang="en-US"/>
          </a:p>
        </p:txBody>
      </p:sp>
      <p:sp>
        <p:nvSpPr>
          <p:cNvPr id="1048634" name="Footer Placeholder 4"/>
          <p:cNvSpPr>
            <a:spLocks noGrp="1"/>
          </p:cNvSpPr>
          <p:nvPr>
            <p:ph type="ftr" sz="quarter" idx="11"/>
          </p:nvPr>
        </p:nvSpPr>
        <p:spPr/>
        <p:txBody>
          <a:bodyPr/>
          <a:p>
            <a:endParaRPr lang="en-US"/>
          </a:p>
        </p:txBody>
      </p:sp>
      <p:sp>
        <p:nvSpPr>
          <p:cNvPr id="1048635" name="Slide Number Placeholder 5"/>
          <p:cNvSpPr>
            <a:spLocks noGrp="1"/>
          </p:cNvSpPr>
          <p:nvPr>
            <p:ph type="sldNum" sz="quarter" idx="12"/>
          </p:nvPr>
        </p:nvSpPr>
        <p:spPr/>
        <p:txBody>
          <a:bodyPr/>
          <a:p>
            <a:fld id="{BCC7A788-8503-48D7-B4FE-6F852D66B16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53" name=""/>
        <p:cNvGrpSpPr/>
        <p:nvPr/>
      </p:nvGrpSpPr>
      <p:grpSpPr>
        <a:xfrm>
          <a:off x="0" y="0"/>
          <a:ext cx="0" cy="0"/>
          <a:chOff x="0" y="0"/>
          <a:chExt cx="0" cy="0"/>
        </a:xfrm>
      </p:grpSpPr>
      <p:sp>
        <p:nvSpPr>
          <p:cNvPr id="1048641" name="Title 1"/>
          <p:cNvSpPr>
            <a:spLocks noGrp="1"/>
          </p:cNvSpPr>
          <p:nvPr>
            <p:ph type="title"/>
          </p:nvPr>
        </p:nvSpPr>
        <p:spPr/>
        <p:txBody>
          <a:bodyPr/>
          <a:p>
            <a:r>
              <a:rPr lang="en-US"/>
              <a:t>Click to edit Master title style</a:t>
            </a:r>
          </a:p>
        </p:txBody>
      </p:sp>
      <p:sp>
        <p:nvSpPr>
          <p:cNvPr id="1048642" name="Vertical Text Placeholder 2"/>
          <p:cNvSpPr>
            <a:spLocks noGrp="1"/>
          </p:cNvSpPr>
          <p:nvPr>
            <p:ph type="body" orient="vert" idx="1"/>
          </p:nvPr>
        </p:nvSpPr>
        <p:spPr/>
        <p:txBody>
          <a:bodyPr vert="eaVert"/>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43" name="Date Placeholder 3"/>
          <p:cNvSpPr>
            <a:spLocks noGrp="1"/>
          </p:cNvSpPr>
          <p:nvPr>
            <p:ph type="dt" sz="half" idx="10"/>
          </p:nvPr>
        </p:nvSpPr>
        <p:spPr/>
        <p:txBody>
          <a:bodyPr/>
          <a:p>
            <a:fld id="{DAB18AED-F4EE-435B-901D-DEC71B3DF5BB}" type="datetimeFigureOut">
              <a:rPr lang="en-US" smtClean="0"/>
              <a:t>5/30/2025</a:t>
            </a:fld>
            <a:endParaRPr lang="en-US"/>
          </a:p>
        </p:txBody>
      </p:sp>
      <p:sp>
        <p:nvSpPr>
          <p:cNvPr id="1048644" name="Footer Placeholder 4"/>
          <p:cNvSpPr>
            <a:spLocks noGrp="1"/>
          </p:cNvSpPr>
          <p:nvPr>
            <p:ph type="ftr" sz="quarter" idx="11"/>
          </p:nvPr>
        </p:nvSpPr>
        <p:spPr/>
        <p:txBody>
          <a:bodyPr/>
          <a:p>
            <a:endParaRPr lang="en-US"/>
          </a:p>
        </p:txBody>
      </p:sp>
      <p:sp>
        <p:nvSpPr>
          <p:cNvPr id="1048645" name="Slide Number Placeholder 5"/>
          <p:cNvSpPr>
            <a:spLocks noGrp="1"/>
          </p:cNvSpPr>
          <p:nvPr>
            <p:ph type="sldNum" sz="quarter" idx="12"/>
          </p:nvPr>
        </p:nvSpPr>
        <p:spPr/>
        <p:txBody>
          <a:bodyPr/>
          <a:p>
            <a:fld id="{BCC7A788-8503-48D7-B4FE-6F852D66B16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52" name=""/>
        <p:cNvGrpSpPr/>
        <p:nvPr/>
      </p:nvGrpSpPr>
      <p:grpSpPr>
        <a:xfrm>
          <a:off x="0" y="0"/>
          <a:ext cx="0" cy="0"/>
          <a:chOff x="0" y="0"/>
          <a:chExt cx="0" cy="0"/>
        </a:xfrm>
      </p:grpSpPr>
      <p:sp>
        <p:nvSpPr>
          <p:cNvPr id="1048636" name="Vertical Title 1"/>
          <p:cNvSpPr>
            <a:spLocks noGrp="1"/>
          </p:cNvSpPr>
          <p:nvPr>
            <p:ph type="title" orient="vert"/>
          </p:nvPr>
        </p:nvSpPr>
        <p:spPr>
          <a:xfrm>
            <a:off x="8724900" y="365125"/>
            <a:ext cx="2628900" cy="5811838"/>
          </a:xfrm>
        </p:spPr>
        <p:txBody>
          <a:bodyPr vert="eaVert"/>
          <a:p>
            <a:r>
              <a:rPr lang="en-US"/>
              <a:t>Click to edit Master title style</a:t>
            </a:r>
          </a:p>
        </p:txBody>
      </p:sp>
      <p:sp>
        <p:nvSpPr>
          <p:cNvPr id="1048637" name="Vertical Text Placeholder 2"/>
          <p:cNvSpPr>
            <a:spLocks noGrp="1"/>
          </p:cNvSpPr>
          <p:nvPr>
            <p:ph type="body" orient="vert" idx="1"/>
          </p:nvPr>
        </p:nvSpPr>
        <p:spPr>
          <a:xfrm>
            <a:off x="838200" y="365125"/>
            <a:ext cx="7734300" cy="5811838"/>
          </a:xfrm>
        </p:spPr>
        <p:txBody>
          <a:bodyPr vert="eaVert"/>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38" name="Date Placeholder 3"/>
          <p:cNvSpPr>
            <a:spLocks noGrp="1"/>
          </p:cNvSpPr>
          <p:nvPr>
            <p:ph type="dt" sz="half" idx="10"/>
          </p:nvPr>
        </p:nvSpPr>
        <p:spPr/>
        <p:txBody>
          <a:bodyPr/>
          <a:p>
            <a:fld id="{DAB18AED-F4EE-435B-901D-DEC71B3DF5BB}" type="datetimeFigureOut">
              <a:rPr lang="en-US" smtClean="0"/>
              <a:t>5/30/2025</a:t>
            </a:fld>
            <a:endParaRPr lang="en-US"/>
          </a:p>
        </p:txBody>
      </p:sp>
      <p:sp>
        <p:nvSpPr>
          <p:cNvPr id="1048639" name="Footer Placeholder 4"/>
          <p:cNvSpPr>
            <a:spLocks noGrp="1"/>
          </p:cNvSpPr>
          <p:nvPr>
            <p:ph type="ftr" sz="quarter" idx="11"/>
          </p:nvPr>
        </p:nvSpPr>
        <p:spPr/>
        <p:txBody>
          <a:bodyPr/>
          <a:p>
            <a:endParaRPr lang="en-US"/>
          </a:p>
        </p:txBody>
      </p:sp>
      <p:sp>
        <p:nvSpPr>
          <p:cNvPr id="1048640" name="Slide Number Placeholder 5"/>
          <p:cNvSpPr>
            <a:spLocks noGrp="1"/>
          </p:cNvSpPr>
          <p:nvPr>
            <p:ph type="sldNum" sz="quarter" idx="12"/>
          </p:nvPr>
        </p:nvSpPr>
        <p:spPr/>
        <p:txBody>
          <a:bodyPr/>
          <a:p>
            <a:fld id="{BCC7A788-8503-48D7-B4FE-6F852D66B16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32" name=""/>
        <p:cNvGrpSpPr/>
        <p:nvPr/>
      </p:nvGrpSpPr>
      <p:grpSpPr>
        <a:xfrm>
          <a:off x="0" y="0"/>
          <a:ext cx="0" cy="0"/>
          <a:chOff x="0" y="0"/>
          <a:chExt cx="0" cy="0"/>
        </a:xfrm>
      </p:grpSpPr>
      <p:sp>
        <p:nvSpPr>
          <p:cNvPr id="1048586" name="Title 1"/>
          <p:cNvSpPr>
            <a:spLocks noGrp="1"/>
          </p:cNvSpPr>
          <p:nvPr>
            <p:ph type="title"/>
          </p:nvPr>
        </p:nvSpPr>
        <p:spPr/>
        <p:txBody>
          <a:bodyPr/>
          <a:p>
            <a:r>
              <a:rPr lang="en-US"/>
              <a:t>Click to edit Master title style</a:t>
            </a:r>
          </a:p>
        </p:txBody>
      </p:sp>
      <p:sp>
        <p:nvSpPr>
          <p:cNvPr id="1048587" name="Content Placeholder 2"/>
          <p:cNvSpPr>
            <a:spLocks noGrp="1"/>
          </p:cNvSpPr>
          <p:nvPr>
            <p:ph idx="1"/>
          </p:nvPr>
        </p:nvSpPr>
        <p:spPr/>
        <p:txBody>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88" name="Date Placeholder 3"/>
          <p:cNvSpPr>
            <a:spLocks noGrp="1"/>
          </p:cNvSpPr>
          <p:nvPr>
            <p:ph type="dt" sz="half" idx="10"/>
          </p:nvPr>
        </p:nvSpPr>
        <p:spPr/>
        <p:txBody>
          <a:bodyPr/>
          <a:p>
            <a:fld id="{DAB18AED-F4EE-435B-901D-DEC71B3DF5BB}" type="datetimeFigureOut">
              <a:rPr lang="en-US" smtClean="0"/>
              <a:t>5/30/2025</a:t>
            </a:fld>
            <a:endParaRPr lang="en-US"/>
          </a:p>
        </p:txBody>
      </p:sp>
      <p:sp>
        <p:nvSpPr>
          <p:cNvPr id="1048589" name="Footer Placeholder 4"/>
          <p:cNvSpPr>
            <a:spLocks noGrp="1"/>
          </p:cNvSpPr>
          <p:nvPr>
            <p:ph type="ftr" sz="quarter" idx="11"/>
          </p:nvPr>
        </p:nvSpPr>
        <p:spPr/>
        <p:txBody>
          <a:bodyPr/>
          <a:p>
            <a:endParaRPr lang="en-US"/>
          </a:p>
        </p:txBody>
      </p:sp>
      <p:sp>
        <p:nvSpPr>
          <p:cNvPr id="1048590" name="Slide Number Placeholder 5"/>
          <p:cNvSpPr>
            <a:spLocks noGrp="1"/>
          </p:cNvSpPr>
          <p:nvPr>
            <p:ph type="sldNum" sz="quarter" idx="12"/>
          </p:nvPr>
        </p:nvSpPr>
        <p:spPr/>
        <p:txBody>
          <a:bodyPr/>
          <a:p>
            <a:fld id="{BCC7A788-8503-48D7-B4FE-6F852D66B16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54" name=""/>
        <p:cNvGrpSpPr/>
        <p:nvPr/>
      </p:nvGrpSpPr>
      <p:grpSpPr>
        <a:xfrm>
          <a:off x="0" y="0"/>
          <a:ext cx="0" cy="0"/>
          <a:chOff x="0" y="0"/>
          <a:chExt cx="0" cy="0"/>
        </a:xfrm>
      </p:grpSpPr>
      <p:sp>
        <p:nvSpPr>
          <p:cNvPr id="1048646"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1048647" name="Text Placeholder 2"/>
          <p:cNvSpPr>
            <a:spLocks noGrp="1"/>
          </p:cNvSpPr>
          <p:nvPr>
            <p:ph type="body" idx="1"/>
          </p:nvPr>
        </p:nvSpPr>
        <p:spPr>
          <a:xfrm>
            <a:off x="831850" y="4589463"/>
            <a:ext cx="10515600" cy="1500187"/>
          </a:xfrm>
        </p:spPr>
        <p:txBody>
          <a:bodyPr/>
          <a:lstStyle>
            <a:lvl1pPr indent="0" marL="0">
              <a:buNone/>
              <a:defRPr sz="2400">
                <a:solidFill>
                  <a:schemeClr val="tx1">
                    <a:tint val="75000"/>
                  </a:schemeClr>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lang="en-US"/>
              <a:t>Click to edit Master text styles</a:t>
            </a:r>
          </a:p>
        </p:txBody>
      </p:sp>
      <p:sp>
        <p:nvSpPr>
          <p:cNvPr id="1048648" name="Date Placeholder 3"/>
          <p:cNvSpPr>
            <a:spLocks noGrp="1"/>
          </p:cNvSpPr>
          <p:nvPr>
            <p:ph type="dt" sz="half" idx="10"/>
          </p:nvPr>
        </p:nvSpPr>
        <p:spPr/>
        <p:txBody>
          <a:bodyPr/>
          <a:p>
            <a:fld id="{DAB18AED-F4EE-435B-901D-DEC71B3DF5BB}" type="datetimeFigureOut">
              <a:rPr lang="en-US" smtClean="0"/>
              <a:t>5/30/2025</a:t>
            </a:fld>
            <a:endParaRPr lang="en-US"/>
          </a:p>
        </p:txBody>
      </p:sp>
      <p:sp>
        <p:nvSpPr>
          <p:cNvPr id="1048649" name="Footer Placeholder 4"/>
          <p:cNvSpPr>
            <a:spLocks noGrp="1"/>
          </p:cNvSpPr>
          <p:nvPr>
            <p:ph type="ftr" sz="quarter" idx="11"/>
          </p:nvPr>
        </p:nvSpPr>
        <p:spPr/>
        <p:txBody>
          <a:bodyPr/>
          <a:p>
            <a:endParaRPr lang="en-US"/>
          </a:p>
        </p:txBody>
      </p:sp>
      <p:sp>
        <p:nvSpPr>
          <p:cNvPr id="1048650" name="Slide Number Placeholder 5"/>
          <p:cNvSpPr>
            <a:spLocks noGrp="1"/>
          </p:cNvSpPr>
          <p:nvPr>
            <p:ph type="sldNum" sz="quarter" idx="12"/>
          </p:nvPr>
        </p:nvSpPr>
        <p:spPr/>
        <p:txBody>
          <a:bodyPr/>
          <a:p>
            <a:fld id="{BCC7A788-8503-48D7-B4FE-6F852D66B16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55" name=""/>
        <p:cNvGrpSpPr/>
        <p:nvPr/>
      </p:nvGrpSpPr>
      <p:grpSpPr>
        <a:xfrm>
          <a:off x="0" y="0"/>
          <a:ext cx="0" cy="0"/>
          <a:chOff x="0" y="0"/>
          <a:chExt cx="0" cy="0"/>
        </a:xfrm>
      </p:grpSpPr>
      <p:sp>
        <p:nvSpPr>
          <p:cNvPr id="1048651" name="Title 1"/>
          <p:cNvSpPr>
            <a:spLocks noGrp="1"/>
          </p:cNvSpPr>
          <p:nvPr>
            <p:ph type="title"/>
          </p:nvPr>
        </p:nvSpPr>
        <p:spPr/>
        <p:txBody>
          <a:bodyPr/>
          <a:p>
            <a:r>
              <a:rPr lang="en-US"/>
              <a:t>Click to edit Master title style</a:t>
            </a:r>
          </a:p>
        </p:txBody>
      </p:sp>
      <p:sp>
        <p:nvSpPr>
          <p:cNvPr id="1048652" name="Content Placeholder 2"/>
          <p:cNvSpPr>
            <a:spLocks noGrp="1"/>
          </p:cNvSpPr>
          <p:nvPr>
            <p:ph sz="half" idx="1"/>
          </p:nvPr>
        </p:nvSpPr>
        <p:spPr>
          <a:xfrm>
            <a:off x="838200" y="1825625"/>
            <a:ext cx="5181600" cy="4351338"/>
          </a:xfrm>
        </p:spPr>
        <p:txBody>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53" name="Content Placeholder 3"/>
          <p:cNvSpPr>
            <a:spLocks noGrp="1"/>
          </p:cNvSpPr>
          <p:nvPr>
            <p:ph sz="half" idx="2"/>
          </p:nvPr>
        </p:nvSpPr>
        <p:spPr>
          <a:xfrm>
            <a:off x="6172200" y="1825625"/>
            <a:ext cx="5181600" cy="4351338"/>
          </a:xfrm>
        </p:spPr>
        <p:txBody>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54" name="Date Placeholder 4"/>
          <p:cNvSpPr>
            <a:spLocks noGrp="1"/>
          </p:cNvSpPr>
          <p:nvPr>
            <p:ph type="dt" sz="half" idx="10"/>
          </p:nvPr>
        </p:nvSpPr>
        <p:spPr/>
        <p:txBody>
          <a:bodyPr/>
          <a:p>
            <a:fld id="{DAB18AED-F4EE-435B-901D-DEC71B3DF5BB}" type="datetimeFigureOut">
              <a:rPr lang="en-US" smtClean="0"/>
              <a:t>5/30/2025</a:t>
            </a:fld>
            <a:endParaRPr lang="en-US"/>
          </a:p>
        </p:txBody>
      </p:sp>
      <p:sp>
        <p:nvSpPr>
          <p:cNvPr id="1048655" name="Footer Placeholder 5"/>
          <p:cNvSpPr>
            <a:spLocks noGrp="1"/>
          </p:cNvSpPr>
          <p:nvPr>
            <p:ph type="ftr" sz="quarter" idx="11"/>
          </p:nvPr>
        </p:nvSpPr>
        <p:spPr/>
        <p:txBody>
          <a:bodyPr/>
          <a:p>
            <a:endParaRPr lang="en-US"/>
          </a:p>
        </p:txBody>
      </p:sp>
      <p:sp>
        <p:nvSpPr>
          <p:cNvPr id="1048656" name="Slide Number Placeholder 6"/>
          <p:cNvSpPr>
            <a:spLocks noGrp="1"/>
          </p:cNvSpPr>
          <p:nvPr>
            <p:ph type="sldNum" sz="quarter" idx="12"/>
          </p:nvPr>
        </p:nvSpPr>
        <p:spPr/>
        <p:txBody>
          <a:bodyPr/>
          <a:p>
            <a:fld id="{BCC7A788-8503-48D7-B4FE-6F852D66B16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56" name=""/>
        <p:cNvGrpSpPr/>
        <p:nvPr/>
      </p:nvGrpSpPr>
      <p:grpSpPr>
        <a:xfrm>
          <a:off x="0" y="0"/>
          <a:ext cx="0" cy="0"/>
          <a:chOff x="0" y="0"/>
          <a:chExt cx="0" cy="0"/>
        </a:xfrm>
      </p:grpSpPr>
      <p:sp>
        <p:nvSpPr>
          <p:cNvPr id="1048657" name="Title 1"/>
          <p:cNvSpPr>
            <a:spLocks noGrp="1"/>
          </p:cNvSpPr>
          <p:nvPr>
            <p:ph type="title"/>
          </p:nvPr>
        </p:nvSpPr>
        <p:spPr>
          <a:xfrm>
            <a:off x="839788" y="365125"/>
            <a:ext cx="10515600" cy="1325563"/>
          </a:xfrm>
        </p:spPr>
        <p:txBody>
          <a:bodyPr/>
          <a:p>
            <a:r>
              <a:rPr lang="en-US"/>
              <a:t>Click to edit Master title style</a:t>
            </a:r>
          </a:p>
        </p:txBody>
      </p:sp>
      <p:sp>
        <p:nvSpPr>
          <p:cNvPr id="1048658" name="Text Placeholder 2"/>
          <p:cNvSpPr>
            <a:spLocks noGrp="1"/>
          </p:cNvSpPr>
          <p:nvPr>
            <p:ph type="body" idx="1"/>
          </p:nvPr>
        </p:nvSpPr>
        <p:spPr>
          <a:xfrm>
            <a:off x="839788" y="1681163"/>
            <a:ext cx="5157787"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59" name="Content Placeholder 3"/>
          <p:cNvSpPr>
            <a:spLocks noGrp="1"/>
          </p:cNvSpPr>
          <p:nvPr>
            <p:ph sz="half" idx="2"/>
          </p:nvPr>
        </p:nvSpPr>
        <p:spPr>
          <a:xfrm>
            <a:off x="839788" y="2505075"/>
            <a:ext cx="5157787" cy="3684588"/>
          </a:xfrm>
        </p:spPr>
        <p:txBody>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60" name="Text Placeholder 4"/>
          <p:cNvSpPr>
            <a:spLocks noGrp="1"/>
          </p:cNvSpPr>
          <p:nvPr>
            <p:ph type="body" sz="quarter" idx="3"/>
          </p:nvPr>
        </p:nvSpPr>
        <p:spPr>
          <a:xfrm>
            <a:off x="6172200" y="1681163"/>
            <a:ext cx="5183188"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a:t>Click to edit Master text styles</a:t>
            </a:r>
          </a:p>
        </p:txBody>
      </p:sp>
      <p:sp>
        <p:nvSpPr>
          <p:cNvPr id="1048661" name="Content Placeholder 5"/>
          <p:cNvSpPr>
            <a:spLocks noGrp="1"/>
          </p:cNvSpPr>
          <p:nvPr>
            <p:ph sz="quarter" idx="4"/>
          </p:nvPr>
        </p:nvSpPr>
        <p:spPr>
          <a:xfrm>
            <a:off x="6172200" y="2505075"/>
            <a:ext cx="5183188" cy="3684588"/>
          </a:xfrm>
        </p:spPr>
        <p:txBody>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62" name="Date Placeholder 6"/>
          <p:cNvSpPr>
            <a:spLocks noGrp="1"/>
          </p:cNvSpPr>
          <p:nvPr>
            <p:ph type="dt" sz="half" idx="10"/>
          </p:nvPr>
        </p:nvSpPr>
        <p:spPr/>
        <p:txBody>
          <a:bodyPr/>
          <a:p>
            <a:fld id="{DAB18AED-F4EE-435B-901D-DEC71B3DF5BB}" type="datetimeFigureOut">
              <a:rPr lang="en-US" smtClean="0"/>
              <a:t>5/30/2025</a:t>
            </a:fld>
            <a:endParaRPr lang="en-US"/>
          </a:p>
        </p:txBody>
      </p:sp>
      <p:sp>
        <p:nvSpPr>
          <p:cNvPr id="1048663" name="Footer Placeholder 7"/>
          <p:cNvSpPr>
            <a:spLocks noGrp="1"/>
          </p:cNvSpPr>
          <p:nvPr>
            <p:ph type="ftr" sz="quarter" idx="11"/>
          </p:nvPr>
        </p:nvSpPr>
        <p:spPr/>
        <p:txBody>
          <a:bodyPr/>
          <a:p>
            <a:endParaRPr lang="en-US"/>
          </a:p>
        </p:txBody>
      </p:sp>
      <p:sp>
        <p:nvSpPr>
          <p:cNvPr id="1048664" name="Slide Number Placeholder 8"/>
          <p:cNvSpPr>
            <a:spLocks noGrp="1"/>
          </p:cNvSpPr>
          <p:nvPr>
            <p:ph type="sldNum" sz="quarter" idx="12"/>
          </p:nvPr>
        </p:nvSpPr>
        <p:spPr/>
        <p:txBody>
          <a:bodyPr/>
          <a:p>
            <a:fld id="{BCC7A788-8503-48D7-B4FE-6F852D66B16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23" name=""/>
        <p:cNvGrpSpPr/>
        <p:nvPr/>
      </p:nvGrpSpPr>
      <p:grpSpPr>
        <a:xfrm>
          <a:off x="0" y="0"/>
          <a:ext cx="0" cy="0"/>
          <a:chOff x="0" y="0"/>
          <a:chExt cx="0" cy="0"/>
        </a:xfrm>
      </p:grpSpPr>
      <p:sp>
        <p:nvSpPr>
          <p:cNvPr id="1048581" name="Title 1"/>
          <p:cNvSpPr>
            <a:spLocks noGrp="1"/>
          </p:cNvSpPr>
          <p:nvPr>
            <p:ph type="title"/>
          </p:nvPr>
        </p:nvSpPr>
        <p:spPr/>
        <p:txBody>
          <a:bodyPr/>
          <a:p>
            <a:r>
              <a:rPr lang="en-US"/>
              <a:t>Click to edit Master title style</a:t>
            </a:r>
          </a:p>
        </p:txBody>
      </p:sp>
      <p:sp>
        <p:nvSpPr>
          <p:cNvPr id="1048582" name="Date Placeholder 2"/>
          <p:cNvSpPr>
            <a:spLocks noGrp="1"/>
          </p:cNvSpPr>
          <p:nvPr>
            <p:ph type="dt" sz="half" idx="10"/>
          </p:nvPr>
        </p:nvSpPr>
        <p:spPr/>
        <p:txBody>
          <a:bodyPr/>
          <a:p>
            <a:fld id="{DAB18AED-F4EE-435B-901D-DEC71B3DF5BB}" type="datetimeFigureOut">
              <a:rPr lang="en-US" smtClean="0"/>
              <a:t>5/30/2025</a:t>
            </a:fld>
            <a:endParaRPr lang="en-US"/>
          </a:p>
        </p:txBody>
      </p:sp>
      <p:sp>
        <p:nvSpPr>
          <p:cNvPr id="1048583" name="Footer Placeholder 3"/>
          <p:cNvSpPr>
            <a:spLocks noGrp="1"/>
          </p:cNvSpPr>
          <p:nvPr>
            <p:ph type="ftr" sz="quarter" idx="11"/>
          </p:nvPr>
        </p:nvSpPr>
        <p:spPr/>
        <p:txBody>
          <a:bodyPr/>
          <a:p>
            <a:endParaRPr lang="en-US"/>
          </a:p>
        </p:txBody>
      </p:sp>
      <p:sp>
        <p:nvSpPr>
          <p:cNvPr id="1048584" name="Slide Number Placeholder 4"/>
          <p:cNvSpPr>
            <a:spLocks noGrp="1"/>
          </p:cNvSpPr>
          <p:nvPr>
            <p:ph type="sldNum" sz="quarter" idx="12"/>
          </p:nvPr>
        </p:nvSpPr>
        <p:spPr/>
        <p:txBody>
          <a:bodyPr/>
          <a:p>
            <a:fld id="{BCC7A788-8503-48D7-B4FE-6F852D66B16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41" name=""/>
        <p:cNvGrpSpPr/>
        <p:nvPr/>
      </p:nvGrpSpPr>
      <p:grpSpPr>
        <a:xfrm>
          <a:off x="0" y="0"/>
          <a:ext cx="0" cy="0"/>
          <a:chOff x="0" y="0"/>
          <a:chExt cx="0" cy="0"/>
        </a:xfrm>
      </p:grpSpPr>
      <p:sp>
        <p:nvSpPr>
          <p:cNvPr id="1048614" name="Date Placeholder 1"/>
          <p:cNvSpPr>
            <a:spLocks noGrp="1"/>
          </p:cNvSpPr>
          <p:nvPr>
            <p:ph type="dt" sz="half" idx="10"/>
          </p:nvPr>
        </p:nvSpPr>
        <p:spPr/>
        <p:txBody>
          <a:bodyPr/>
          <a:p>
            <a:fld id="{DAB18AED-F4EE-435B-901D-DEC71B3DF5BB}" type="datetimeFigureOut">
              <a:rPr lang="en-US" smtClean="0"/>
              <a:t>5/30/2025</a:t>
            </a:fld>
            <a:endParaRPr lang="en-US"/>
          </a:p>
        </p:txBody>
      </p:sp>
      <p:sp>
        <p:nvSpPr>
          <p:cNvPr id="1048615" name="Footer Placeholder 2"/>
          <p:cNvSpPr>
            <a:spLocks noGrp="1"/>
          </p:cNvSpPr>
          <p:nvPr>
            <p:ph type="ftr" sz="quarter" idx="11"/>
          </p:nvPr>
        </p:nvSpPr>
        <p:spPr/>
        <p:txBody>
          <a:bodyPr/>
          <a:p>
            <a:endParaRPr lang="en-US"/>
          </a:p>
        </p:txBody>
      </p:sp>
      <p:sp>
        <p:nvSpPr>
          <p:cNvPr id="1048616" name="Slide Number Placeholder 3"/>
          <p:cNvSpPr>
            <a:spLocks noGrp="1"/>
          </p:cNvSpPr>
          <p:nvPr>
            <p:ph type="sldNum" sz="quarter" idx="12"/>
          </p:nvPr>
        </p:nvSpPr>
        <p:spPr/>
        <p:txBody>
          <a:bodyPr/>
          <a:p>
            <a:fld id="{BCC7A788-8503-48D7-B4FE-6F852D66B16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57" name=""/>
        <p:cNvGrpSpPr/>
        <p:nvPr/>
      </p:nvGrpSpPr>
      <p:grpSpPr>
        <a:xfrm>
          <a:off x="0" y="0"/>
          <a:ext cx="0" cy="0"/>
          <a:chOff x="0" y="0"/>
          <a:chExt cx="0" cy="0"/>
        </a:xfrm>
      </p:grpSpPr>
      <p:sp>
        <p:nvSpPr>
          <p:cNvPr id="1048665"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1048666"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67"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a:t>Click to edit Master text styles</a:t>
            </a:r>
          </a:p>
        </p:txBody>
      </p:sp>
      <p:sp>
        <p:nvSpPr>
          <p:cNvPr id="1048668" name="Date Placeholder 4"/>
          <p:cNvSpPr>
            <a:spLocks noGrp="1"/>
          </p:cNvSpPr>
          <p:nvPr>
            <p:ph type="dt" sz="half" idx="10"/>
          </p:nvPr>
        </p:nvSpPr>
        <p:spPr/>
        <p:txBody>
          <a:bodyPr/>
          <a:p>
            <a:fld id="{DAB18AED-F4EE-435B-901D-DEC71B3DF5BB}" type="datetimeFigureOut">
              <a:rPr lang="en-US" smtClean="0"/>
              <a:t>5/30/2025</a:t>
            </a:fld>
            <a:endParaRPr lang="en-US"/>
          </a:p>
        </p:txBody>
      </p:sp>
      <p:sp>
        <p:nvSpPr>
          <p:cNvPr id="1048669" name="Footer Placeholder 5"/>
          <p:cNvSpPr>
            <a:spLocks noGrp="1"/>
          </p:cNvSpPr>
          <p:nvPr>
            <p:ph type="ftr" sz="quarter" idx="11"/>
          </p:nvPr>
        </p:nvSpPr>
        <p:spPr/>
        <p:txBody>
          <a:bodyPr/>
          <a:p>
            <a:endParaRPr lang="en-US"/>
          </a:p>
        </p:txBody>
      </p:sp>
      <p:sp>
        <p:nvSpPr>
          <p:cNvPr id="1048670" name="Slide Number Placeholder 6"/>
          <p:cNvSpPr>
            <a:spLocks noGrp="1"/>
          </p:cNvSpPr>
          <p:nvPr>
            <p:ph type="sldNum" sz="quarter" idx="12"/>
          </p:nvPr>
        </p:nvSpPr>
        <p:spPr/>
        <p:txBody>
          <a:bodyPr/>
          <a:p>
            <a:fld id="{BCC7A788-8503-48D7-B4FE-6F852D66B16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36" name=""/>
        <p:cNvGrpSpPr/>
        <p:nvPr/>
      </p:nvGrpSpPr>
      <p:grpSpPr>
        <a:xfrm>
          <a:off x="0" y="0"/>
          <a:ext cx="0" cy="0"/>
          <a:chOff x="0" y="0"/>
          <a:chExt cx="0" cy="0"/>
        </a:xfrm>
      </p:grpSpPr>
      <p:sp>
        <p:nvSpPr>
          <p:cNvPr id="1048597"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1048598" name="Picture Placeholder 2"/>
          <p:cNvSpPr>
            <a:spLocks noGrp="1"/>
          </p:cNvSpPr>
          <p:nvPr>
            <p:ph type="pic" idx="1"/>
          </p:nvPr>
        </p:nvSpPr>
        <p:spPr>
          <a:xfrm>
            <a:off x="5183188" y="987425"/>
            <a:ext cx="6172200" cy="4873625"/>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en-US"/>
          </a:p>
        </p:txBody>
      </p:sp>
      <p:sp>
        <p:nvSpPr>
          <p:cNvPr id="1048599" name="Text Placeholder 3"/>
          <p:cNvSpPr>
            <a:spLocks noGrp="1"/>
          </p:cNvSpPr>
          <p:nvPr>
            <p:ph type="body" sz="half" idx="2"/>
          </p:nvPr>
        </p:nvSpPr>
        <p:spPr>
          <a:xfrm>
            <a:off x="839788" y="2057400"/>
            <a:ext cx="3932237"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en-US"/>
              <a:t>Click to edit Master text styles</a:t>
            </a:r>
          </a:p>
        </p:txBody>
      </p:sp>
      <p:sp>
        <p:nvSpPr>
          <p:cNvPr id="1048600" name="Date Placeholder 4"/>
          <p:cNvSpPr>
            <a:spLocks noGrp="1"/>
          </p:cNvSpPr>
          <p:nvPr>
            <p:ph type="dt" sz="half" idx="10"/>
          </p:nvPr>
        </p:nvSpPr>
        <p:spPr/>
        <p:txBody>
          <a:bodyPr/>
          <a:p>
            <a:fld id="{DAB18AED-F4EE-435B-901D-DEC71B3DF5BB}" type="datetimeFigureOut">
              <a:rPr lang="en-US" smtClean="0"/>
              <a:t>5/30/2025</a:t>
            </a:fld>
            <a:endParaRPr lang="en-US"/>
          </a:p>
        </p:txBody>
      </p:sp>
      <p:sp>
        <p:nvSpPr>
          <p:cNvPr id="1048601" name="Footer Placeholder 5"/>
          <p:cNvSpPr>
            <a:spLocks noGrp="1"/>
          </p:cNvSpPr>
          <p:nvPr>
            <p:ph type="ftr" sz="quarter" idx="11"/>
          </p:nvPr>
        </p:nvSpPr>
        <p:spPr/>
        <p:txBody>
          <a:bodyPr/>
          <a:p>
            <a:endParaRPr lang="en-US"/>
          </a:p>
        </p:txBody>
      </p:sp>
      <p:sp>
        <p:nvSpPr>
          <p:cNvPr id="1048602" name="Slide Number Placeholder 6"/>
          <p:cNvSpPr>
            <a:spLocks noGrp="1"/>
          </p:cNvSpPr>
          <p:nvPr>
            <p:ph type="sldNum" sz="quarter" idx="12"/>
          </p:nvPr>
        </p:nvSpPr>
        <p:spPr/>
        <p:txBody>
          <a:bodyPr/>
          <a:p>
            <a:fld id="{BCC7A788-8503-48D7-B4FE-6F852D66B16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1" name=""/>
        <p:cNvGrpSpPr/>
        <p:nvPr/>
      </p:nvGrpSpPr>
      <p:grpSpPr>
        <a:xfrm>
          <a:off x="0" y="0"/>
          <a:ext cx="0" cy="0"/>
          <a:chOff x="0" y="0"/>
          <a:chExt cx="0" cy="0"/>
        </a:xfrm>
      </p:grpSpPr>
      <p:sp>
        <p:nvSpPr>
          <p:cNvPr id="1048576" name="Title Placeholder 1"/>
          <p:cNvSpPr>
            <a:spLocks noGrp="1"/>
          </p:cNvSpPr>
          <p:nvPr>
            <p:ph type="title"/>
          </p:nvPr>
        </p:nvSpPr>
        <p:spPr>
          <a:xfrm>
            <a:off x="838200" y="365125"/>
            <a:ext cx="10515600" cy="1325563"/>
          </a:xfrm>
          <a:prstGeom prst="rect"/>
        </p:spPr>
        <p:txBody>
          <a:bodyPr anchor="ctr" bIns="45720" lIns="91440" rIns="91440" rtlCol="0" tIns="45720" vert="horz">
            <a:normAutofit/>
          </a:bodyPr>
          <a:p>
            <a:r>
              <a:rPr lang="en-US"/>
              <a:t>Click to edit Master title style</a:t>
            </a:r>
          </a:p>
        </p:txBody>
      </p:sp>
      <p:sp>
        <p:nvSpPr>
          <p:cNvPr id="1048577" name="Text Placeholder 2"/>
          <p:cNvSpPr>
            <a:spLocks noGrp="1"/>
          </p:cNvSpPr>
          <p:nvPr>
            <p:ph type="body" idx="1"/>
          </p:nvPr>
        </p:nvSpPr>
        <p:spPr>
          <a:xfrm>
            <a:off x="838200" y="1825625"/>
            <a:ext cx="10515600" cy="4351338"/>
          </a:xfrm>
          <a:prstGeom prst="rect"/>
        </p:spPr>
        <p:txBody>
          <a:bodyPr bIns="45720" lIns="91440" rIns="91440" rtlCol="0" tIns="45720" vert="horz">
            <a:normAutofit/>
          </a:bodyPr>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78" name="Date Placeholder 3"/>
          <p:cNvSpPr>
            <a:spLocks noGrp="1"/>
          </p:cNvSpPr>
          <p:nvPr>
            <p:ph type="dt" sz="half" idx="2"/>
          </p:nvPr>
        </p:nvSpPr>
        <p:spPr>
          <a:xfrm>
            <a:off x="838200" y="6356350"/>
            <a:ext cx="2743200" cy="365125"/>
          </a:xfrm>
          <a:prstGeom prst="rect"/>
        </p:spPr>
        <p:txBody>
          <a:bodyPr anchor="ctr" bIns="45720" lIns="91440" rIns="91440" rtlCol="0" tIns="45720" vert="horz"/>
          <a:lstStyle>
            <a:lvl1pPr algn="l">
              <a:defRPr sz="1200">
                <a:solidFill>
                  <a:schemeClr val="tx1">
                    <a:tint val="75000"/>
                  </a:schemeClr>
                </a:solidFill>
              </a:defRPr>
            </a:lvl1pPr>
          </a:lstStyle>
          <a:p>
            <a:fld id="{DAB18AED-F4EE-435B-901D-DEC71B3DF5BB}" type="datetimeFigureOut">
              <a:rPr lang="en-US" smtClean="0"/>
              <a:t>5/30/2025</a:t>
            </a:fld>
            <a:endParaRPr lang="en-US"/>
          </a:p>
        </p:txBody>
      </p:sp>
      <p:sp>
        <p:nvSpPr>
          <p:cNvPr id="1048579" name="Footer Placeholder 4"/>
          <p:cNvSpPr>
            <a:spLocks noGrp="1"/>
          </p:cNvSpPr>
          <p:nvPr>
            <p:ph type="ftr" sz="quarter" idx="3"/>
          </p:nvPr>
        </p:nvSpPr>
        <p:spPr>
          <a:xfrm>
            <a:off x="4038600" y="6356350"/>
            <a:ext cx="4114800" cy="365125"/>
          </a:xfrm>
          <a:prstGeom prst="rect"/>
        </p:spPr>
        <p:txBody>
          <a:bodyPr anchor="ctr" bIns="45720" lIns="91440" rIns="91440" rtlCol="0" tIns="45720" vert="horz"/>
          <a:lstStyle>
            <a:lvl1pPr algn="ctr">
              <a:defRPr sz="12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8610600" y="6356350"/>
            <a:ext cx="2743200" cy="365125"/>
          </a:xfrm>
          <a:prstGeom prst="rect"/>
        </p:spPr>
        <p:txBody>
          <a:bodyPr anchor="ctr" bIns="45720" lIns="91440" rIns="91440" rtlCol="0" tIns="45720" vert="horz"/>
          <a:lstStyle>
            <a:lvl1pPr algn="r">
              <a:defRPr sz="1200">
                <a:solidFill>
                  <a:schemeClr val="tx1">
                    <a:tint val="75000"/>
                  </a:schemeClr>
                </a:solidFill>
              </a:defRPr>
            </a:lvl1pPr>
          </a:lstStyle>
          <a:p>
            <a:fld id="{BCC7A788-8503-48D7-B4FE-6F852D66B16A}" type="slidenum">
              <a:rPr lang="en-US" smtClean="0"/>
              <a:t>‹#›</a:t>
            </a:fld>
            <a:endParaRPr lang="en-U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hyperlink" Target="https://safetyculture.com/topics/ppe-safety/" TargetMode="External"/><Relationship Id="rId2" Type="http://schemas.openxmlformats.org/officeDocument/2006/relationships/hyperlink" Target="https://ecampusontario.pressbooks.pub/introductiontoipcp/chapter/63/" TargetMode="External"/><Relationship Id="rId3" Type="http://schemas.openxmlformats.org/officeDocument/2006/relationships/hyperlink" Target="https://betafit.com/importance-of-ppe/" TargetMode="Externa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4" name=""/>
        <p:cNvGrpSpPr/>
        <p:nvPr/>
      </p:nvGrpSpPr>
      <p:grpSpPr>
        <a:xfrm>
          <a:off x="0" y="0"/>
          <a:ext cx="0" cy="0"/>
          <a:chOff x="0" y="0"/>
          <a:chExt cx="0" cy="0"/>
        </a:xfrm>
      </p:grpSpPr>
      <p:sp>
        <p:nvSpPr>
          <p:cNvPr id="1048585" name="Title 1"/>
          <p:cNvSpPr>
            <a:spLocks noGrp="1"/>
          </p:cNvSpPr>
          <p:nvPr>
            <p:ph type="title"/>
          </p:nvPr>
        </p:nvSpPr>
        <p:spPr>
          <a:xfrm>
            <a:off x="312420" y="365123"/>
            <a:ext cx="11567160" cy="5969415"/>
          </a:xfrm>
        </p:spPr>
        <p:txBody>
          <a:bodyPr>
            <a:normAutofit fontScale="90000"/>
          </a:bodyPr>
          <a:p>
            <a:pPr algn="ctr" marL="0" marR="0">
              <a:lnSpc>
                <a:spcPct val="107000"/>
              </a:lnSpc>
              <a:spcBef>
                <a:spcPts val="0"/>
              </a:spcBef>
              <a:spcAft>
                <a:spcPts val="800"/>
              </a:spcAft>
            </a:pPr>
            <a:br>
              <a:rPr b="1" dirty="0" sz="3600" lang="en-US">
                <a:effectLst/>
                <a:latin typeface="Calibri" panose="020F0502020204030204" pitchFamily="34" charset="0"/>
                <a:ea typeface="Calibri" panose="020F0502020204030204" pitchFamily="34" charset="0"/>
                <a:cs typeface="Times New Roman" panose="02020603050405020304" pitchFamily="18" charset="0"/>
              </a:rPr>
            </a:br>
            <a:br>
              <a:rPr b="1" dirty="0" sz="3600" lang="en-US">
                <a:effectLst/>
                <a:latin typeface="Calibri" panose="020F0502020204030204" pitchFamily="34" charset="0"/>
                <a:ea typeface="Calibri" panose="020F0502020204030204" pitchFamily="34" charset="0"/>
                <a:cs typeface="Times New Roman" panose="02020603050405020304" pitchFamily="18" charset="0"/>
              </a:rPr>
            </a:br>
            <a:r>
              <a:rPr b="1" dirty="0" sz="3600" lang="en-US">
                <a:effectLst/>
                <a:latin typeface="Calibri" panose="020F0502020204030204" pitchFamily="34" charset="0"/>
                <a:ea typeface="Calibri" panose="020F0502020204030204" pitchFamily="34" charset="0"/>
                <a:cs typeface="Times New Roman" panose="02020603050405020304" pitchFamily="18" charset="0"/>
              </a:rPr>
              <a:t>Personal Protective Equipment In The Workplace,</a:t>
            </a:r>
            <a:br>
              <a:rPr dirty="0" sz="3600" lang="en-US">
                <a:effectLst/>
                <a:latin typeface="Calibri" panose="020F0502020204030204" pitchFamily="34" charset="0"/>
                <a:ea typeface="Calibri" panose="020F0502020204030204" pitchFamily="34" charset="0"/>
                <a:cs typeface="Times New Roman" panose="02020603050405020304" pitchFamily="18" charset="0"/>
              </a:rPr>
            </a:br>
            <a:r>
              <a:rPr b="1" dirty="0" sz="3600" lang="en-US">
                <a:effectLst/>
                <a:latin typeface="Calibri" panose="020F0502020204030204" pitchFamily="34" charset="0"/>
                <a:ea typeface="Calibri" panose="020F0502020204030204" pitchFamily="34" charset="0"/>
                <a:cs typeface="Times New Roman" panose="02020603050405020304" pitchFamily="18" charset="0"/>
              </a:rPr>
              <a:t>Importance, Types And How To Properly Use Them</a:t>
            </a:r>
            <a:br>
              <a:rPr dirty="0" sz="3600" lang="en-US">
                <a:effectLst/>
                <a:latin typeface="Calibri" panose="020F0502020204030204" pitchFamily="34" charset="0"/>
                <a:ea typeface="Calibri" panose="020F0502020204030204" pitchFamily="34" charset="0"/>
                <a:cs typeface="Times New Roman" panose="02020603050405020304" pitchFamily="18" charset="0"/>
              </a:rPr>
            </a:br>
            <a:br>
              <a:rPr dirty="0" sz="3600" lang="en-US">
                <a:effectLst/>
                <a:latin typeface="Calibri" panose="020F0502020204030204" pitchFamily="34" charset="0"/>
                <a:ea typeface="Calibri" panose="020F0502020204030204" pitchFamily="34" charset="0"/>
                <a:cs typeface="Times New Roman" panose="02020603050405020304" pitchFamily="18" charset="0"/>
              </a:rPr>
            </a:br>
            <a:br>
              <a:rPr dirty="0" sz="3600" lang="en-US">
                <a:effectLst/>
                <a:latin typeface="Calibri" panose="020F0502020204030204" pitchFamily="34" charset="0"/>
                <a:ea typeface="Calibri" panose="020F0502020204030204" pitchFamily="34" charset="0"/>
                <a:cs typeface="Times New Roman" panose="02020603050405020304" pitchFamily="18" charset="0"/>
              </a:rPr>
            </a:br>
            <a:r>
              <a:rPr b="1" dirty="0" sz="3200" lang="en-US">
                <a:effectLst/>
                <a:latin typeface="Calibri" panose="020F0502020204030204" pitchFamily="34" charset="0"/>
                <a:ea typeface="Calibri" panose="020F0502020204030204" pitchFamily="34" charset="0"/>
                <a:cs typeface="Times New Roman" panose="02020603050405020304" pitchFamily="18" charset="0"/>
              </a:rPr>
              <a:t>By </a:t>
            </a:r>
            <a:br>
              <a:rPr b="1" dirty="0" sz="3200" lang="en-US">
                <a:effectLst/>
                <a:latin typeface="Calibri" panose="020F0502020204030204" pitchFamily="34" charset="0"/>
                <a:ea typeface="Calibri" panose="020F0502020204030204" pitchFamily="34" charset="0"/>
                <a:cs typeface="Times New Roman" panose="02020603050405020304" pitchFamily="18" charset="0"/>
              </a:rPr>
            </a:br>
            <a:br>
              <a:rPr b="1" dirty="0" sz="3200" lang="en-US">
                <a:effectLst/>
                <a:latin typeface="Calibri" panose="020F0502020204030204" pitchFamily="34" charset="0"/>
                <a:ea typeface="Calibri" panose="020F0502020204030204" pitchFamily="34" charset="0"/>
                <a:cs typeface="Times New Roman" panose="02020603050405020304" pitchFamily="18" charset="0"/>
              </a:rPr>
            </a:br>
            <a:br>
              <a:rPr b="1" dirty="0" sz="3200" lang="en-US">
                <a:effectLst/>
                <a:latin typeface="Calibri" panose="020F0502020204030204" pitchFamily="34" charset="0"/>
                <a:ea typeface="Calibri" panose="020F0502020204030204" pitchFamily="34" charset="0"/>
                <a:cs typeface="Times New Roman" panose="02020603050405020304" pitchFamily="18" charset="0"/>
              </a:rPr>
            </a:br>
            <a:r>
              <a:rPr b="1" dirty="0" sz="3200" lang="en-US">
                <a:effectLst/>
                <a:latin typeface="Calibri" panose="020F0502020204030204" pitchFamily="34" charset="0"/>
                <a:ea typeface="Calibri" panose="020F0502020204030204" pitchFamily="34" charset="0"/>
                <a:cs typeface="Times New Roman" panose="02020603050405020304" pitchFamily="18" charset="0"/>
              </a:rPr>
              <a:t>Sanitarian </a:t>
            </a:r>
            <a:r>
              <a:rPr b="1" dirty="0" sz="3200" lang="en-US" err="1">
                <a:effectLst/>
                <a:latin typeface="Calibri" panose="020F0502020204030204" pitchFamily="34" charset="0"/>
                <a:ea typeface="Calibri" panose="020F0502020204030204" pitchFamily="34" charset="0"/>
                <a:cs typeface="Times New Roman" panose="02020603050405020304" pitchFamily="18" charset="0"/>
              </a:rPr>
              <a:t>Abieyuwa</a:t>
            </a:r>
            <a:r>
              <a:rPr b="1" dirty="0" sz="3200" lang="en-US">
                <a:effectLst/>
                <a:latin typeface="Calibri" panose="020F0502020204030204" pitchFamily="34" charset="0"/>
                <a:ea typeface="Calibri" panose="020F0502020204030204" pitchFamily="34" charset="0"/>
                <a:cs typeface="Times New Roman" panose="02020603050405020304" pitchFamily="18" charset="0"/>
              </a:rPr>
              <a:t> Okoro</a:t>
            </a:r>
            <a:br>
              <a:rPr b="1" dirty="0" sz="3200" lang="en-US">
                <a:effectLst/>
                <a:latin typeface="Calibri" panose="020F0502020204030204" pitchFamily="34" charset="0"/>
                <a:ea typeface="Calibri" panose="020F0502020204030204" pitchFamily="34" charset="0"/>
                <a:cs typeface="Times New Roman" panose="02020603050405020304" pitchFamily="18" charset="0"/>
              </a:rPr>
            </a:br>
            <a:r>
              <a:rPr b="1" dirty="0" sz="3200" lang="en-US">
                <a:effectLst/>
                <a:latin typeface="Calibri" panose="020F0502020204030204" pitchFamily="34" charset="0"/>
                <a:ea typeface="Calibri" panose="020F0502020204030204" pitchFamily="34" charset="0"/>
                <a:cs typeface="Times New Roman" panose="02020603050405020304" pitchFamily="18" charset="0"/>
              </a:rPr>
              <a:t>Staff Environmental Health Unit</a:t>
            </a:r>
            <a:br>
              <a:rPr b="1" dirty="0" sz="3200" lang="en-US">
                <a:effectLst/>
                <a:latin typeface="Calibri" panose="020F0502020204030204" pitchFamily="34" charset="0"/>
                <a:ea typeface="Calibri" panose="020F0502020204030204" pitchFamily="34" charset="0"/>
                <a:cs typeface="Times New Roman" panose="02020603050405020304" pitchFamily="18" charset="0"/>
              </a:rPr>
            </a:br>
            <a:r>
              <a:rPr b="1" dirty="0" sz="3200" lang="en-US">
                <a:effectLst/>
                <a:latin typeface="Calibri" panose="020F0502020204030204" pitchFamily="34" charset="0"/>
                <a:ea typeface="Calibri" panose="020F0502020204030204" pitchFamily="34" charset="0"/>
                <a:cs typeface="Times New Roman" panose="02020603050405020304" pitchFamily="18" charset="0"/>
              </a:rPr>
              <a:t>Federal Neuro Psychiatric Hospital</a:t>
            </a:r>
            <a:br>
              <a:rPr b="1" dirty="0" sz="3200" lang="en-US">
                <a:effectLst/>
                <a:latin typeface="Calibri" panose="020F0502020204030204" pitchFamily="34" charset="0"/>
                <a:ea typeface="Calibri" panose="020F0502020204030204" pitchFamily="34" charset="0"/>
                <a:cs typeface="Times New Roman" panose="02020603050405020304" pitchFamily="18" charset="0"/>
              </a:rPr>
            </a:br>
            <a:r>
              <a:rPr b="1" dirty="0" sz="3200" lang="en-US">
                <a:effectLst/>
                <a:latin typeface="Calibri" panose="020F0502020204030204" pitchFamily="34" charset="0"/>
                <a:ea typeface="Calibri" panose="020F0502020204030204" pitchFamily="34" charset="0"/>
                <a:cs typeface="Times New Roman" panose="02020603050405020304" pitchFamily="18" charset="0"/>
              </a:rPr>
              <a:t>Benin City</a:t>
            </a:r>
            <a:br>
              <a:rPr dirty="0" sz="1800" lang="en-US">
                <a:effectLst/>
                <a:latin typeface="Calibri" panose="020F0502020204030204" pitchFamily="34" charset="0"/>
                <a:ea typeface="Calibri" panose="020F0502020204030204" pitchFamily="34" charset="0"/>
                <a:cs typeface="Times New Roman" panose="02020603050405020304" pitchFamily="18" charset="0"/>
              </a:rPr>
            </a:br>
            <a:br>
              <a:rPr dirty="0" sz="3600" lang="en-US">
                <a:effectLst/>
                <a:latin typeface="Calibri" panose="020F0502020204030204" pitchFamily="34" charset="0"/>
                <a:ea typeface="Calibri" panose="020F0502020204030204" pitchFamily="34" charset="0"/>
                <a:cs typeface="Times New Roman" panose="02020603050405020304" pitchFamily="18" charset="0"/>
              </a:rPr>
            </a:br>
            <a:br>
              <a:rPr dirty="0" sz="1800" lang="en-US">
                <a:effectLst/>
                <a:latin typeface="Calibri" panose="020F0502020204030204" pitchFamily="34" charset="0"/>
                <a:ea typeface="Calibri" panose="020F0502020204030204" pitchFamily="34" charset="0"/>
                <a:cs typeface="Times New Roman" panose="02020603050405020304" pitchFamily="18" charset="0"/>
              </a:rPr>
            </a:br>
            <a:endParaRPr dirty="0"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18" name="TextBox 4"/>
          <p:cNvSpPr txBox="1"/>
          <p:nvPr/>
        </p:nvSpPr>
        <p:spPr>
          <a:xfrm>
            <a:off x="651354" y="989556"/>
            <a:ext cx="6338170" cy="4451604"/>
          </a:xfrm>
          <a:prstGeom prst="rect"/>
          <a:noFill/>
        </p:spPr>
        <p:txBody>
          <a:bodyPr wrap="square">
            <a:spAutoFit/>
          </a:bodyPr>
          <a:p>
            <a:pPr algn="just" marL="0" marR="0">
              <a:lnSpc>
                <a:spcPct val="107000"/>
              </a:lnSpc>
              <a:spcBef>
                <a:spcPts val="0"/>
              </a:spcBef>
              <a:spcAft>
                <a:spcPts val="800"/>
              </a:spcAft>
            </a:pPr>
            <a:endParaRPr b="1" dirty="0" lang="en-US">
              <a:effectLst/>
              <a:latin typeface="Calibri" panose="020F0502020204030204" pitchFamily="34" charset="0"/>
              <a:ea typeface="Calibri" panose="020F0502020204030204" pitchFamily="34" charset="0"/>
              <a:cs typeface="Times New Roman" panose="02020603050405020304" pitchFamily="18" charset="0"/>
            </a:endParaRPr>
          </a:p>
          <a:p>
            <a:pPr algn="just" marL="0" marR="0">
              <a:lnSpc>
                <a:spcPct val="107000"/>
              </a:lnSpc>
              <a:spcBef>
                <a:spcPts val="0"/>
              </a:spcBef>
              <a:spcAft>
                <a:spcPts val="800"/>
              </a:spcAft>
            </a:pPr>
            <a:r>
              <a:rPr b="1" dirty="0" sz="2000" lang="en-US">
                <a:effectLst/>
                <a:latin typeface="Calibri" panose="020F0502020204030204" pitchFamily="34" charset="0"/>
                <a:ea typeface="Calibri" panose="020F0502020204030204" pitchFamily="34" charset="0"/>
                <a:cs typeface="Times New Roman" panose="02020603050405020304" pitchFamily="18" charset="0"/>
              </a:rPr>
              <a:t>Hand Protection</a:t>
            </a:r>
            <a:r>
              <a:rPr b="1" dirty="0" lang="en-US">
                <a:effectLst/>
                <a:latin typeface="Calibri" panose="020F0502020204030204" pitchFamily="34" charset="0"/>
                <a:ea typeface="Calibri" panose="020F0502020204030204" pitchFamily="34" charset="0"/>
                <a:cs typeface="Times New Roman" panose="02020603050405020304" pitchFamily="18" charset="0"/>
              </a:rPr>
              <a:t>:</a:t>
            </a:r>
            <a:r>
              <a:rPr dirty="0" lang="en-US">
                <a:effectLst/>
                <a:latin typeface="Calibri" panose="020F0502020204030204" pitchFamily="34" charset="0"/>
                <a:ea typeface="Calibri" panose="020F0502020204030204" pitchFamily="34" charset="0"/>
                <a:cs typeface="Times New Roman" panose="02020603050405020304" pitchFamily="18" charset="0"/>
              </a:rPr>
              <a:t> </a:t>
            </a:r>
            <a:r>
              <a:rPr dirty="0" lang="en-US">
                <a:latin typeface="Calibri" panose="020F0502020204030204" pitchFamily="34" charset="0"/>
                <a:ea typeface="Calibri" panose="020F0502020204030204" pitchFamily="34" charset="0"/>
                <a:cs typeface="Times New Roman" panose="02020603050405020304" pitchFamily="18" charset="0"/>
              </a:rPr>
              <a:t>like</a:t>
            </a:r>
            <a:r>
              <a:rPr dirty="0" lang="en-US">
                <a:effectLst/>
                <a:latin typeface="Calibri" panose="020F0502020204030204" pitchFamily="34" charset="0"/>
                <a:ea typeface="Calibri" panose="020F0502020204030204" pitchFamily="34" charset="0"/>
                <a:cs typeface="Times New Roman" panose="02020603050405020304" pitchFamily="18" charset="0"/>
              </a:rPr>
              <a:t> gloves act as barrier, preventing against direct touch of potentially infectious </a:t>
            </a:r>
            <a:r>
              <a:rPr dirty="0" lang="en-US">
                <a:latin typeface="Calibri" panose="020F0502020204030204" pitchFamily="34" charset="0"/>
                <a:ea typeface="Calibri" panose="020F0502020204030204" pitchFamily="34" charset="0"/>
                <a:cs typeface="Times New Roman" panose="02020603050405020304" pitchFamily="18" charset="0"/>
              </a:rPr>
              <a:t>materials such as body fluids, blood, </a:t>
            </a:r>
            <a:r>
              <a:rPr dirty="0" lang="en-US">
                <a:effectLst/>
                <a:latin typeface="Calibri" panose="020F0502020204030204" pitchFamily="34" charset="0"/>
                <a:ea typeface="Calibri" panose="020F0502020204030204" pitchFamily="34" charset="0"/>
                <a:cs typeface="Times New Roman" panose="02020603050405020304" pitchFamily="18" charset="0"/>
              </a:rPr>
              <a:t>and contaminated surfaces to minimize the risk of transmission of infectious agents.  </a:t>
            </a:r>
          </a:p>
          <a:p>
            <a:pPr algn="just" marL="0" marR="0">
              <a:lnSpc>
                <a:spcPct val="107000"/>
              </a:lnSpc>
              <a:spcBef>
                <a:spcPts val="0"/>
              </a:spcBef>
              <a:spcAft>
                <a:spcPts val="800"/>
              </a:spcAft>
            </a:pPr>
            <a:r>
              <a:rPr dirty="0" lang="en-US">
                <a:effectLst/>
                <a:latin typeface="Calibri" panose="020F0502020204030204" pitchFamily="34" charset="0"/>
                <a:ea typeface="Calibri" panose="020F0502020204030204" pitchFamily="34" charset="0"/>
                <a:cs typeface="Times New Roman" panose="02020603050405020304" pitchFamily="18" charset="0"/>
              </a:rPr>
              <a:t>Safety Tips:</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lang="en-US">
                <a:effectLst/>
                <a:latin typeface="Calibri" panose="020F0502020204030204" pitchFamily="34" charset="0"/>
                <a:ea typeface="Calibri" panose="020F0502020204030204" pitchFamily="34" charset="0"/>
                <a:cs typeface="Times New Roman" panose="02020603050405020304" pitchFamily="18" charset="0"/>
              </a:rPr>
              <a:t>Ensure hand protection fits perfectly with no spaces and is free from cuts</a:t>
            </a:r>
            <a:r>
              <a:rPr dirty="0" lang="en-US">
                <a:latin typeface="Calibri" panose="020F0502020204030204" pitchFamily="34" charset="0"/>
                <a:ea typeface="Calibri" panose="020F0502020204030204" pitchFamily="34" charset="0"/>
                <a:cs typeface="Times New Roman" panose="02020603050405020304" pitchFamily="18" charset="0"/>
              </a:rPr>
              <a:t>.</a:t>
            </a:r>
            <a:endParaRPr dirty="0" lang="en-US">
              <a:effectLst/>
              <a:latin typeface="Calibri" panose="020F0502020204030204" pitchFamily="34" charset="0"/>
              <a:ea typeface="Calibri" panose="020F0502020204030204" pitchFamily="34" charset="0"/>
              <a:cs typeface="Times New Roman" panose="02020603050405020304" pitchFamily="18" charset="0"/>
            </a:endParaRP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lang="en-US">
                <a:effectLst/>
                <a:latin typeface="Calibri" panose="020F0502020204030204" pitchFamily="34" charset="0"/>
                <a:ea typeface="Calibri" panose="020F0502020204030204" pitchFamily="34" charset="0"/>
                <a:cs typeface="Times New Roman" panose="02020603050405020304" pitchFamily="18" charset="0"/>
              </a:rPr>
              <a:t>Always replace them if any sign of contamination </a:t>
            </a:r>
            <a:r>
              <a:rPr dirty="0" lang="en-US">
                <a:latin typeface="Calibri" panose="020F0502020204030204" pitchFamily="34" charset="0"/>
                <a:ea typeface="Calibri" panose="020F0502020204030204" pitchFamily="34" charset="0"/>
                <a:cs typeface="Times New Roman" panose="02020603050405020304" pitchFamily="18" charset="0"/>
              </a:rPr>
              <a:t>is been</a:t>
            </a:r>
            <a:r>
              <a:rPr dirty="0" lang="en-US">
                <a:effectLst/>
                <a:latin typeface="Calibri" panose="020F0502020204030204" pitchFamily="34" charset="0"/>
                <a:ea typeface="Calibri" panose="020F0502020204030204" pitchFamily="34" charset="0"/>
                <a:cs typeface="Times New Roman" panose="02020603050405020304" pitchFamily="18" charset="0"/>
              </a:rPr>
              <a:t> observed.</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lang="en-US">
                <a:effectLst/>
                <a:latin typeface="Calibri" panose="020F0502020204030204" pitchFamily="34" charset="0"/>
                <a:ea typeface="Calibri" panose="020F0502020204030204" pitchFamily="34" charset="0"/>
                <a:cs typeface="Times New Roman" panose="02020603050405020304" pitchFamily="18" charset="0"/>
              </a:rPr>
              <a:t>Use rubber gloves when working with heat and electricity to reduce the risk of burn or electrical shock.</a:t>
            </a:r>
          </a:p>
          <a:p>
            <a:pPr algn="just" marL="0" marR="0">
              <a:lnSpc>
                <a:spcPct val="107000"/>
              </a:lnSpc>
              <a:spcBef>
                <a:spcPts val="0"/>
              </a:spcBef>
              <a:spcAft>
                <a:spcPts val="800"/>
              </a:spcAft>
            </a:pPr>
            <a:r>
              <a:rPr dirty="0" lang="en-US">
                <a:effectLst/>
                <a:latin typeface="Calibri" panose="020F0502020204030204" pitchFamily="34" charset="0"/>
                <a:ea typeface="Calibri" panose="020F0502020204030204" pitchFamily="34" charset="0"/>
                <a:cs typeface="Times New Roman" panose="02020603050405020304" pitchFamily="18" charset="0"/>
              </a:rPr>
              <a:t> </a:t>
            </a:r>
          </a:p>
        </p:txBody>
      </p:sp>
      <p:pic>
        <p:nvPicPr>
          <p:cNvPr id="2097155" name="Picture 2"/>
          <p:cNvPicPr>
            <a:picLocks noChangeAspect="1"/>
          </p:cNvPicPr>
          <p:nvPr/>
        </p:nvPicPr>
        <p:blipFill>
          <a:blip xmlns:r="http://schemas.openxmlformats.org/officeDocument/2006/relationships" r:embed="rId1"/>
          <a:stretch>
            <a:fillRect/>
          </a:stretch>
        </p:blipFill>
        <p:spPr>
          <a:xfrm>
            <a:off x="7809663" y="462040"/>
            <a:ext cx="4163445" cy="6234545"/>
          </a:xfrm>
          <a:prstGeom prst="rec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19" name="Title 1"/>
          <p:cNvSpPr>
            <a:spLocks noGrp="1"/>
          </p:cNvSpPr>
          <p:nvPr>
            <p:ph type="title"/>
          </p:nvPr>
        </p:nvSpPr>
        <p:spPr>
          <a:xfrm>
            <a:off x="838200" y="388307"/>
            <a:ext cx="10515600" cy="1202498"/>
          </a:xfrm>
        </p:spPr>
        <p:txBody>
          <a:bodyPr>
            <a:normAutofit/>
          </a:bodyPr>
          <a:p>
            <a:pPr algn="ctr"/>
            <a:r>
              <a:rPr b="1" dirty="0" sz="3200" lang="en-US">
                <a:effectLst/>
                <a:latin typeface="Calibri" panose="020F0502020204030204" pitchFamily="34" charset="0"/>
                <a:ea typeface="Calibri" panose="020F0502020204030204" pitchFamily="34" charset="0"/>
                <a:cs typeface="Times New Roman" panose="02020603050405020304" pitchFamily="18" charset="0"/>
              </a:rPr>
              <a:t>IMPORTANCE OF PPE</a:t>
            </a:r>
            <a:endParaRPr dirty="0" sz="3200" lang="en-US"/>
          </a:p>
        </p:txBody>
      </p:sp>
      <p:sp>
        <p:nvSpPr>
          <p:cNvPr id="1048620" name="Content Placeholder 2"/>
          <p:cNvSpPr>
            <a:spLocks noGrp="1"/>
          </p:cNvSpPr>
          <p:nvPr>
            <p:ph idx="1"/>
          </p:nvPr>
        </p:nvSpPr>
        <p:spPr>
          <a:xfrm>
            <a:off x="613775" y="1803747"/>
            <a:ext cx="11160691" cy="4308953"/>
          </a:xfrm>
        </p:spPr>
        <p:txBody>
          <a:bodyPr>
            <a:noAutofit/>
          </a:bodyPr>
          <a:p>
            <a:pPr algn="just">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PPE is an individual’s first line of defense against a wide range of workplace accidents, injuries and illnesses. </a:t>
            </a:r>
          </a:p>
          <a:p>
            <a:pPr algn="just"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Wearing and utilizing the correct PPE significantly reduces the risk of severe injuries and long-term health issues caused by exposure to various hazards.</a:t>
            </a:r>
          </a:p>
          <a:p>
            <a:pPr algn="just"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PPE provides an additional layer of safety, offering protection even in circumstances where other safety measures might fall short.</a:t>
            </a:r>
          </a:p>
          <a:p>
            <a:pPr algn="just"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The proper use of PPE can give workers confidence, empowering them to carry out their duties effectively, knowing they have reliable protection against potential harm. </a:t>
            </a:r>
          </a:p>
          <a:p>
            <a:pPr algn="just"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This sense of security fosters a safer work culture, and can even boost employee morale and motivation.</a:t>
            </a:r>
          </a:p>
          <a:p>
            <a:pPr algn="just"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As well as this, strict adherence to PPE guidelines showcases an employer’s commitment to their employees’ well-being and safety.</a:t>
            </a:r>
          </a:p>
          <a:p>
            <a:pPr algn="just"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As such, a proactive approach to safety can enhance the workplace reputation and contribute to improved employee loyalty and retention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21" name="TextBox 4"/>
          <p:cNvSpPr txBox="1"/>
          <p:nvPr/>
        </p:nvSpPr>
        <p:spPr>
          <a:xfrm>
            <a:off x="588723" y="1239049"/>
            <a:ext cx="10371551" cy="3047492"/>
          </a:xfrm>
          <a:prstGeom prst="rect"/>
          <a:noFill/>
        </p:spPr>
        <p:txBody>
          <a:bodyPr wrap="square">
            <a:spAutoFit/>
          </a:bodyPr>
          <a:p>
            <a:pPr algn="just" marR="0">
              <a:lnSpc>
                <a:spcPct val="107000"/>
              </a:lnSpc>
              <a:spcBef>
                <a:spcPts val="0"/>
              </a:spcBef>
              <a:spcAft>
                <a:spcPts val="800"/>
              </a:spcAft>
            </a:pP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algn="just" indent="-285750" marL="285750" marR="0">
              <a:lnSpc>
                <a:spcPct val="107000"/>
              </a:lnSpc>
              <a:spcBef>
                <a:spcPts val="0"/>
              </a:spcBef>
              <a:spcAft>
                <a:spcPts val="800"/>
              </a:spcAft>
              <a:buFont typeface="Arial" panose="020B0604020202020204" pitchFamily="34" charset="0"/>
              <a:buChar char="•"/>
            </a:pPr>
            <a:r>
              <a:rPr dirty="0" sz="1800" lang="en-US">
                <a:effectLst/>
                <a:latin typeface="Calibri" panose="020F0502020204030204" pitchFamily="34" charset="0"/>
                <a:ea typeface="Calibri" panose="020F0502020204030204" pitchFamily="34" charset="0"/>
                <a:cs typeface="Times New Roman" panose="02020603050405020304" pitchFamily="18" charset="0"/>
              </a:rPr>
              <a:t>PPE is mostly important in high-risk industries such as construction, manufacturing, healthcare, and laboratories, where exposure to hazardous substances and potential accidents is much more prevalent.</a:t>
            </a:r>
          </a:p>
          <a:p>
            <a:pPr algn="just" indent="-285750" marL="285750" marR="0">
              <a:lnSpc>
                <a:spcPct val="107000"/>
              </a:lnSpc>
              <a:spcBef>
                <a:spcPts val="0"/>
              </a:spcBef>
              <a:spcAft>
                <a:spcPts val="800"/>
              </a:spcAft>
              <a:buFont typeface="Arial" panose="020B0604020202020204" pitchFamily="34" charset="0"/>
              <a:buChar char="•"/>
            </a:pPr>
            <a:r>
              <a:rPr dirty="0" sz="1800" lang="en-US">
                <a:effectLst/>
                <a:latin typeface="Calibri" panose="020F0502020204030204" pitchFamily="34" charset="0"/>
                <a:ea typeface="Calibri" panose="020F0502020204030204" pitchFamily="34" charset="0"/>
                <a:cs typeface="Times New Roman" panose="02020603050405020304" pitchFamily="18" charset="0"/>
              </a:rPr>
              <a:t>The use of PPE ensures the continuity of business operations by minimizing work disruptions due to accidents or illnesses. </a:t>
            </a:r>
          </a:p>
          <a:p>
            <a:pPr algn="just" indent="-285750" marL="285750" marR="0">
              <a:lnSpc>
                <a:spcPct val="107000"/>
              </a:lnSpc>
              <a:spcBef>
                <a:spcPts val="0"/>
              </a:spcBef>
              <a:spcAft>
                <a:spcPts val="800"/>
              </a:spcAft>
              <a:buFont typeface="Arial" panose="020B0604020202020204" pitchFamily="34" charset="0"/>
              <a:buChar char="•"/>
            </a:pPr>
            <a:r>
              <a:rPr dirty="0" sz="1800" lang="en-US">
                <a:effectLst/>
                <a:latin typeface="Calibri" panose="020F0502020204030204" pitchFamily="34" charset="0"/>
                <a:ea typeface="Calibri" panose="020F0502020204030204" pitchFamily="34" charset="0"/>
                <a:cs typeface="Times New Roman" panose="02020603050405020304" pitchFamily="18" charset="0"/>
              </a:rPr>
              <a:t>When workers remain safe and healthy, absenteeism decreases, leading to enhanced productivity and reduced downtime.</a:t>
            </a:r>
          </a:p>
          <a:p>
            <a:pPr indent="-285750" marL="285750">
              <a:buFont typeface="Arial" panose="020B0604020202020204" pitchFamily="34" charset="0"/>
              <a:buChar char="•"/>
            </a:pPr>
            <a:endParaRPr dirty="0" sz="1800"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22" name="Title 1"/>
          <p:cNvSpPr>
            <a:spLocks noGrp="1"/>
          </p:cNvSpPr>
          <p:nvPr>
            <p:ph type="title"/>
          </p:nvPr>
        </p:nvSpPr>
        <p:spPr>
          <a:xfrm>
            <a:off x="838200" y="-1"/>
            <a:ext cx="10515600" cy="1240077"/>
          </a:xfrm>
        </p:spPr>
        <p:txBody>
          <a:bodyPr>
            <a:normAutofit/>
          </a:bodyPr>
          <a:p>
            <a:pPr algn="ctr"/>
            <a:r>
              <a:rPr b="1" dirty="0" sz="3200" lang="en-US">
                <a:effectLst/>
                <a:latin typeface="Calibri" panose="020F0502020204030204" pitchFamily="34" charset="0"/>
                <a:ea typeface="Calibri" panose="020F0502020204030204" pitchFamily="34" charset="0"/>
                <a:cs typeface="Times New Roman" panose="02020603050405020304" pitchFamily="18" charset="0"/>
              </a:rPr>
              <a:t>GUIDELINE FOR PROPER USE OF PPE</a:t>
            </a:r>
            <a:endParaRPr dirty="0" sz="3200" lang="en-US"/>
          </a:p>
        </p:txBody>
      </p:sp>
      <p:sp>
        <p:nvSpPr>
          <p:cNvPr id="1048623" name="Content Placeholder 2"/>
          <p:cNvSpPr>
            <a:spLocks noGrp="1"/>
          </p:cNvSpPr>
          <p:nvPr>
            <p:ph idx="1"/>
          </p:nvPr>
        </p:nvSpPr>
        <p:spPr>
          <a:xfrm>
            <a:off x="688932" y="914400"/>
            <a:ext cx="10960274" cy="5671930"/>
          </a:xfrm>
        </p:spPr>
        <p:txBody>
          <a:bodyPr/>
          <a:p>
            <a:pPr algn="just" indent="-342900" lvl="0" marL="342900" marR="0">
              <a:lnSpc>
                <a:spcPct val="107000"/>
              </a:lnSpc>
              <a:spcBef>
                <a:spcPts val="0"/>
              </a:spcBef>
              <a:spcAft>
                <a:spcPts val="0"/>
              </a:spcAft>
              <a:buFont typeface="Symbol" panose="05050102010706020507" pitchFamily="18" charset="2"/>
              <a:buChar char=""/>
            </a:pP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algn="just" indent="-342900" lvl="0" marL="342900" marR="0">
              <a:lnSpc>
                <a:spcPct val="107000"/>
              </a:lnSpc>
              <a:spcBef>
                <a:spcPts val="0"/>
              </a:spcBef>
              <a:spcAft>
                <a:spcPts val="0"/>
              </a:spcAft>
              <a:buFont typeface="Symbol" panose="05050102010706020507" pitchFamily="18" charset="2"/>
              <a:buChar char=""/>
            </a:pPr>
            <a:endParaRPr dirty="0" sz="1800" lang="en-US">
              <a:latin typeface="Calibri" panose="020F0502020204030204" pitchFamily="34" charset="0"/>
              <a:ea typeface="Calibri" panose="020F0502020204030204" pitchFamily="34" charset="0"/>
              <a:cs typeface="Times New Roman" panose="02020603050405020304" pitchFamily="18" charset="0"/>
            </a:endParaRPr>
          </a:p>
          <a:p>
            <a:pPr algn="just" indent="-342900" lvl="0" marL="342900" marR="0">
              <a:lnSpc>
                <a:spcPct val="107000"/>
              </a:lnSpc>
              <a:spcBef>
                <a:spcPts val="0"/>
              </a:spcBef>
              <a:spcAft>
                <a:spcPts val="0"/>
              </a:spcAft>
              <a:buFont typeface="Symbol" panose="05050102010706020507" pitchFamily="18" charset="2"/>
              <a:buChar char=""/>
            </a:pPr>
            <a:r>
              <a:rPr b="1" dirty="0" sz="1800" lang="en-US">
                <a:effectLst/>
                <a:latin typeface="Calibri" panose="020F0502020204030204" pitchFamily="34" charset="0"/>
                <a:ea typeface="Calibri" panose="020F0502020204030204" pitchFamily="34" charset="0"/>
                <a:cs typeface="Times New Roman" panose="02020603050405020304" pitchFamily="18" charset="0"/>
              </a:rPr>
              <a:t>Understand When to Use PPE</a:t>
            </a:r>
            <a:r>
              <a:rPr dirty="0" sz="1800" lang="en-US">
                <a:effectLst/>
                <a:latin typeface="Calibri" panose="020F0502020204030204" pitchFamily="34" charset="0"/>
                <a:ea typeface="Calibri" panose="020F0502020204030204" pitchFamily="34" charset="0"/>
                <a:cs typeface="Times New Roman" panose="02020603050405020304" pitchFamily="18" charset="0"/>
              </a:rPr>
              <a:t>: PPE should be used when there is a risk of exposure to hazards. Training should cover the specific situations where PPE is necessary. </a:t>
            </a:r>
          </a:p>
          <a:p>
            <a:pPr algn="just" indent="-342900" lvl="0" marL="342900" marR="0">
              <a:lnSpc>
                <a:spcPct val="107000"/>
              </a:lnSpc>
              <a:spcBef>
                <a:spcPts val="0"/>
              </a:spcBef>
              <a:spcAft>
                <a:spcPts val="0"/>
              </a:spcAft>
              <a:buFont typeface="Symbol" panose="05050102010706020507" pitchFamily="18" charset="2"/>
              <a:buChar char=""/>
            </a:pPr>
            <a:r>
              <a:rPr b="1" dirty="0" sz="1800" lang="en-US">
                <a:effectLst/>
                <a:latin typeface="Calibri" panose="020F0502020204030204" pitchFamily="34" charset="0"/>
                <a:ea typeface="Calibri" panose="020F0502020204030204" pitchFamily="34" charset="0"/>
                <a:cs typeface="Times New Roman" panose="02020603050405020304" pitchFamily="18" charset="0"/>
              </a:rPr>
              <a:t>Select the Right Equipment</a:t>
            </a:r>
            <a:r>
              <a:rPr dirty="0" sz="1800" lang="en-US">
                <a:effectLst/>
                <a:latin typeface="Calibri" panose="020F0502020204030204" pitchFamily="34" charset="0"/>
                <a:ea typeface="Calibri" panose="020F0502020204030204" pitchFamily="34" charset="0"/>
                <a:cs typeface="Times New Roman" panose="02020603050405020304" pitchFamily="18" charset="0"/>
              </a:rPr>
              <a:t>: Choose appropriate PPE based on the type of hazard. This includes gloves, masks, goggles, and gowns, depending on the task. </a:t>
            </a:r>
          </a:p>
          <a:p>
            <a:pPr algn="just" indent="-342900" lvl="0" marL="342900" marR="0">
              <a:lnSpc>
                <a:spcPct val="107000"/>
              </a:lnSpc>
              <a:spcBef>
                <a:spcPts val="0"/>
              </a:spcBef>
              <a:spcAft>
                <a:spcPts val="0"/>
              </a:spcAft>
              <a:buFont typeface="Symbol" panose="05050102010706020507" pitchFamily="18" charset="2"/>
              <a:buChar char=""/>
            </a:pPr>
            <a:r>
              <a:rPr b="1" dirty="0" sz="1800" lang="en-US">
                <a:effectLst/>
                <a:latin typeface="Calibri" panose="020F0502020204030204" pitchFamily="34" charset="0"/>
                <a:ea typeface="Calibri" panose="020F0502020204030204" pitchFamily="34" charset="0"/>
                <a:cs typeface="Times New Roman" panose="02020603050405020304" pitchFamily="18" charset="0"/>
              </a:rPr>
              <a:t>Proper Usage</a:t>
            </a:r>
            <a:r>
              <a:rPr dirty="0" sz="1800" lang="en-US">
                <a:effectLst/>
                <a:latin typeface="Calibri" panose="020F0502020204030204" pitchFamily="34" charset="0"/>
                <a:ea typeface="Calibri" panose="020F0502020204030204" pitchFamily="34" charset="0"/>
                <a:cs typeface="Times New Roman" panose="02020603050405020304" pitchFamily="18" charset="0"/>
              </a:rPr>
              <a:t>: Ensure that PPE is worn correctly. For example, when using gloves, avoid touching your face and ensure they fit snugly. </a:t>
            </a:r>
          </a:p>
          <a:p>
            <a:pPr algn="just" indent="-342900" lvl="0" marL="342900" marR="0">
              <a:lnSpc>
                <a:spcPct val="107000"/>
              </a:lnSpc>
              <a:spcBef>
                <a:spcPts val="0"/>
              </a:spcBef>
              <a:spcAft>
                <a:spcPts val="0"/>
              </a:spcAft>
              <a:buFont typeface="Symbol" panose="05050102010706020507" pitchFamily="18" charset="2"/>
              <a:buChar char=""/>
            </a:pPr>
            <a:r>
              <a:rPr b="1" dirty="0" sz="1800" lang="en-US">
                <a:effectLst/>
                <a:latin typeface="Calibri" panose="020F0502020204030204" pitchFamily="34" charset="0"/>
                <a:ea typeface="Calibri" panose="020F0502020204030204" pitchFamily="34" charset="0"/>
                <a:cs typeface="Times New Roman" panose="02020603050405020304" pitchFamily="18" charset="0"/>
              </a:rPr>
              <a:t>Training:</a:t>
            </a:r>
            <a:r>
              <a:rPr dirty="0" sz="1800" lang="en-US">
                <a:effectLst/>
                <a:latin typeface="Calibri" panose="020F0502020204030204" pitchFamily="34" charset="0"/>
                <a:ea typeface="Calibri" panose="020F0502020204030204" pitchFamily="34" charset="0"/>
                <a:cs typeface="Times New Roman" panose="02020603050405020304" pitchFamily="18" charset="0"/>
              </a:rPr>
              <a:t> Receive training on how to put on (doffing) and remove (donning) PPE safely to avoid contamination. This includes hand hygiene before and after use. </a:t>
            </a:r>
          </a:p>
          <a:p>
            <a:pPr algn="just" indent="-342900" lvl="0" marL="342900" marR="0">
              <a:lnSpc>
                <a:spcPct val="107000"/>
              </a:lnSpc>
              <a:spcBef>
                <a:spcPts val="0"/>
              </a:spcBef>
              <a:spcAft>
                <a:spcPts val="800"/>
              </a:spcAft>
              <a:buFont typeface="Symbol" panose="05050102010706020507" pitchFamily="18" charset="2"/>
              <a:buChar char=""/>
            </a:pPr>
            <a:r>
              <a:rPr b="1" dirty="0" sz="1800" lang="en-US">
                <a:effectLst/>
                <a:latin typeface="Calibri" panose="020F0502020204030204" pitchFamily="34" charset="0"/>
                <a:ea typeface="Calibri" panose="020F0502020204030204" pitchFamily="34" charset="0"/>
                <a:cs typeface="Times New Roman" panose="02020603050405020304" pitchFamily="18" charset="0"/>
              </a:rPr>
              <a:t>Maintenance and Disposal</a:t>
            </a:r>
            <a:r>
              <a:rPr dirty="0" sz="1800" lang="en-US">
                <a:effectLst/>
                <a:latin typeface="Calibri" panose="020F0502020204030204" pitchFamily="34" charset="0"/>
                <a:ea typeface="Calibri" panose="020F0502020204030204" pitchFamily="34" charset="0"/>
                <a:cs typeface="Times New Roman" panose="02020603050405020304" pitchFamily="18" charset="0"/>
              </a:rPr>
              <a:t>: Follow guidelines for the maintenance and proper disposal of PPE to ensure safety and compliance with regulations. </a:t>
            </a:r>
          </a:p>
          <a:p>
            <a:r>
              <a:rPr dirty="0" sz="1800" lang="en-US">
                <a:effectLst/>
                <a:latin typeface="Calibri" panose="020F0502020204030204" pitchFamily="34" charset="0"/>
                <a:ea typeface="Calibri" panose="020F0502020204030204" pitchFamily="34" charset="0"/>
                <a:cs typeface="Times New Roman" panose="02020603050405020304" pitchFamily="18" charset="0"/>
              </a:rPr>
              <a:t>By adhering to these practices, you can effectively use PPE to protect yourself and others from potential hazards.]</a:t>
            </a:r>
            <a:endParaRPr dirty="0"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24" name="Title 1"/>
          <p:cNvSpPr>
            <a:spLocks noGrp="1"/>
          </p:cNvSpPr>
          <p:nvPr>
            <p:ph type="title"/>
          </p:nvPr>
        </p:nvSpPr>
        <p:spPr>
          <a:xfrm>
            <a:off x="838200" y="365126"/>
            <a:ext cx="10515600" cy="1066110"/>
          </a:xfrm>
        </p:spPr>
        <p:txBody>
          <a:bodyPr>
            <a:normAutofit/>
          </a:bodyPr>
          <a:p>
            <a:pPr algn="ctr"/>
            <a:r>
              <a:rPr b="1" dirty="0" sz="3200" lang="en-US"/>
              <a:t>KEY IMPLICATIONS ON PPE NON-COMPLIANCE</a:t>
            </a:r>
          </a:p>
        </p:txBody>
      </p:sp>
      <p:sp>
        <p:nvSpPr>
          <p:cNvPr id="1048625" name="Content Placeholder 2"/>
          <p:cNvSpPr>
            <a:spLocks noGrp="1"/>
          </p:cNvSpPr>
          <p:nvPr>
            <p:ph idx="1"/>
          </p:nvPr>
        </p:nvSpPr>
        <p:spPr>
          <a:xfrm>
            <a:off x="838200" y="1528175"/>
            <a:ext cx="10515600" cy="5085567"/>
          </a:xfrm>
        </p:spPr>
        <p:txBody>
          <a:bodyPr>
            <a:noAutofit/>
          </a:bodyPr>
          <a:p>
            <a:pPr algn="just" indent="-342900" lvl="0" marL="342900" marR="0">
              <a:lnSpc>
                <a:spcPct val="107000"/>
              </a:lnSpc>
              <a:spcBef>
                <a:spcPts val="0"/>
              </a:spcBef>
              <a:spcAft>
                <a:spcPts val="800"/>
              </a:spcAft>
              <a:buFont typeface="Symbol" panose="05050102010706020507" pitchFamily="18" charset="2"/>
              <a:buChar char=""/>
            </a:pPr>
            <a:r>
              <a:rPr dirty="0" sz="1800" lang="en-US">
                <a:effectLst/>
                <a:latin typeface="Calibri" panose="020F0502020204030204" pitchFamily="34" charset="0"/>
                <a:ea typeface="Calibri" panose="020F0502020204030204" pitchFamily="34" charset="0"/>
                <a:cs typeface="Times New Roman" panose="02020603050405020304" pitchFamily="18" charset="0"/>
              </a:rPr>
              <a:t>Increased risk of injuries:</a:t>
            </a:r>
          </a:p>
          <a:p>
            <a:pPr algn="just" indent="0" marL="0" marR="0">
              <a:lnSpc>
                <a:spcPct val="107000"/>
              </a:lnSpc>
              <a:spcBef>
                <a:spcPts val="0"/>
              </a:spcBef>
              <a:spcAft>
                <a:spcPts val="800"/>
              </a:spcAft>
              <a:buNone/>
            </a:pPr>
            <a:r>
              <a:rPr dirty="0" sz="1800" lang="en-US">
                <a:effectLst/>
                <a:latin typeface="Calibri" panose="020F0502020204030204" pitchFamily="34" charset="0"/>
                <a:ea typeface="Calibri" panose="020F0502020204030204" pitchFamily="34" charset="0"/>
                <a:cs typeface="Times New Roman" panose="02020603050405020304" pitchFamily="18" charset="0"/>
              </a:rPr>
              <a:t>Not wearing appropriate PPE, like safety glasses, gloves, or other PPE gadget due to work nature, can directly expose workers to hazards and significantly increasing the likelihood of injuries. </a:t>
            </a:r>
          </a:p>
          <a:p>
            <a:pPr algn="just" indent="-342900" lvl="0" marL="342900" marR="0">
              <a:lnSpc>
                <a:spcPct val="107000"/>
              </a:lnSpc>
              <a:spcBef>
                <a:spcPts val="0"/>
              </a:spcBef>
              <a:spcAft>
                <a:spcPts val="800"/>
              </a:spcAft>
              <a:buFont typeface="Symbol" panose="05050102010706020507" pitchFamily="18" charset="2"/>
              <a:buChar char=""/>
            </a:pPr>
            <a:r>
              <a:rPr dirty="0" sz="1800" lang="en-US">
                <a:effectLst/>
                <a:latin typeface="Calibri" panose="020F0502020204030204" pitchFamily="34" charset="0"/>
                <a:ea typeface="Calibri" panose="020F0502020204030204" pitchFamily="34" charset="0"/>
                <a:cs typeface="Times New Roman" panose="02020603050405020304" pitchFamily="18" charset="0"/>
              </a:rPr>
              <a:t>Health problems:</a:t>
            </a:r>
          </a:p>
          <a:p>
            <a:pPr algn="just" indent="0" marL="0" marR="0">
              <a:lnSpc>
                <a:spcPct val="107000"/>
              </a:lnSpc>
              <a:spcBef>
                <a:spcPts val="0"/>
              </a:spcBef>
              <a:spcAft>
                <a:spcPts val="800"/>
              </a:spcAft>
              <a:buNone/>
            </a:pPr>
            <a:r>
              <a:rPr dirty="0" sz="1800" lang="en-US">
                <a:effectLst/>
                <a:latin typeface="Calibri" panose="020F0502020204030204" pitchFamily="34" charset="0"/>
                <a:ea typeface="Calibri" panose="020F0502020204030204" pitchFamily="34" charset="0"/>
                <a:cs typeface="Times New Roman" panose="02020603050405020304" pitchFamily="18" charset="0"/>
              </a:rPr>
              <a:t>Inhaling harmful substances, exposure to extreme temperatures, or contact with hazardous chemicals due to lack of proper PPE can lead to respiratory illnesses, skin irritation, burns, airborne diseases and other long-term health complications that may even result to lose of lives  </a:t>
            </a:r>
          </a:p>
          <a:p>
            <a:pPr algn="just" indent="-342900" lvl="0" marL="342900" marR="0">
              <a:lnSpc>
                <a:spcPct val="107000"/>
              </a:lnSpc>
              <a:spcBef>
                <a:spcPts val="0"/>
              </a:spcBef>
              <a:spcAft>
                <a:spcPts val="800"/>
              </a:spcAft>
              <a:buFont typeface="Symbol" panose="05050102010706020507" pitchFamily="18" charset="2"/>
              <a:buChar char=""/>
            </a:pPr>
            <a:r>
              <a:rPr dirty="0" sz="1800" lang="en-US">
                <a:effectLst/>
                <a:latin typeface="Calibri" panose="020F0502020204030204" pitchFamily="34" charset="0"/>
                <a:ea typeface="Calibri" panose="020F0502020204030204" pitchFamily="34" charset="0"/>
                <a:cs typeface="Times New Roman" panose="02020603050405020304" pitchFamily="18" charset="0"/>
              </a:rPr>
              <a:t>Legal consequences:</a:t>
            </a:r>
          </a:p>
          <a:p>
            <a:pPr algn="just" indent="0" marL="0" marR="0">
              <a:lnSpc>
                <a:spcPct val="107000"/>
              </a:lnSpc>
              <a:spcBef>
                <a:spcPts val="0"/>
              </a:spcBef>
              <a:spcAft>
                <a:spcPts val="800"/>
              </a:spcAft>
              <a:buNone/>
            </a:pPr>
            <a:r>
              <a:rPr dirty="0" sz="1800" lang="en-US">
                <a:effectLst/>
                <a:latin typeface="Calibri" panose="020F0502020204030204" pitchFamily="34" charset="0"/>
                <a:ea typeface="Calibri" panose="020F0502020204030204" pitchFamily="34" charset="0"/>
                <a:cs typeface="Times New Roman" panose="02020603050405020304" pitchFamily="18" charset="0"/>
              </a:rPr>
              <a:t>In most developed countries, employers have a legal obligation to provide and enforce the use of appropriate PPE. Failing to do so could result in fines, lawsuits, and damage to the company's reputation if a worker is injured due to non-compliance.  </a:t>
            </a:r>
          </a:p>
          <a:p>
            <a:pPr algn="just" indent="-342900" lvl="0" marL="342900" marR="0">
              <a:lnSpc>
                <a:spcPct val="107000"/>
              </a:lnSpc>
              <a:spcBef>
                <a:spcPts val="0"/>
              </a:spcBef>
              <a:spcAft>
                <a:spcPts val="800"/>
              </a:spcAft>
              <a:buFont typeface="Symbol" panose="05050102010706020507" pitchFamily="18" charset="2"/>
              <a:buChar char=""/>
            </a:pPr>
            <a:r>
              <a:rPr dirty="0" sz="1800" lang="en-US">
                <a:effectLst/>
                <a:latin typeface="Calibri" panose="020F0502020204030204" pitchFamily="34" charset="0"/>
                <a:ea typeface="Calibri" panose="020F0502020204030204" pitchFamily="34" charset="0"/>
                <a:cs typeface="Times New Roman" panose="02020603050405020304" pitchFamily="18" charset="0"/>
              </a:rPr>
              <a:t>Reduced worker morale:</a:t>
            </a:r>
          </a:p>
          <a:p>
            <a:pPr indent="0" marL="0">
              <a:buNone/>
            </a:pPr>
            <a:r>
              <a:rPr dirty="0" sz="1800" lang="en-US">
                <a:effectLst/>
                <a:latin typeface="Calibri" panose="020F0502020204030204" pitchFamily="34" charset="0"/>
                <a:ea typeface="Calibri" panose="020F0502020204030204" pitchFamily="34" charset="0"/>
                <a:cs typeface="Times New Roman" panose="02020603050405020304" pitchFamily="18" charset="0"/>
              </a:rPr>
              <a:t>When employees feel unsafe due to inadequate PPE or lack of enforcement, it can lead to decreased job satisfaction, productivity, and overall morale.</a:t>
            </a:r>
            <a:endParaRPr dirty="0" sz="1800"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26" name="Title 1"/>
          <p:cNvSpPr>
            <a:spLocks noGrp="1"/>
          </p:cNvSpPr>
          <p:nvPr>
            <p:ph type="title"/>
          </p:nvPr>
        </p:nvSpPr>
        <p:spPr>
          <a:xfrm>
            <a:off x="838200" y="365126"/>
            <a:ext cx="10515600" cy="975159"/>
          </a:xfrm>
        </p:spPr>
        <p:txBody>
          <a:bodyPr>
            <a:normAutofit/>
          </a:bodyPr>
          <a:p>
            <a:pPr algn="ctr"/>
            <a:r>
              <a:rPr b="1" dirty="0" sz="3200" lang="en-US"/>
              <a:t>Conclusion</a:t>
            </a:r>
          </a:p>
        </p:txBody>
      </p:sp>
      <p:sp>
        <p:nvSpPr>
          <p:cNvPr id="1048627" name="Content Placeholder 2"/>
          <p:cNvSpPr>
            <a:spLocks noGrp="1"/>
          </p:cNvSpPr>
          <p:nvPr>
            <p:ph idx="1"/>
          </p:nvPr>
        </p:nvSpPr>
        <p:spPr>
          <a:xfrm>
            <a:off x="526093" y="1528175"/>
            <a:ext cx="11400863" cy="4964699"/>
          </a:xfrm>
        </p:spPr>
        <p:txBody>
          <a:bodyPr>
            <a:noAutofit/>
          </a:bodyPr>
          <a:p>
            <a:pPr algn="just" indent="0" marL="0" marR="0">
              <a:lnSpc>
                <a:spcPct val="107000"/>
              </a:lnSpc>
              <a:spcBef>
                <a:spcPts val="0"/>
              </a:spcBef>
              <a:spcAft>
                <a:spcPts val="800"/>
              </a:spcAft>
              <a:buNone/>
            </a:pPr>
            <a:r>
              <a:rPr dirty="0" sz="1700" lang="en-US">
                <a:effectLst/>
                <a:latin typeface="Calibri" panose="020F0502020204030204" pitchFamily="34" charset="0"/>
                <a:ea typeface="Calibri" panose="020F0502020204030204" pitchFamily="34" charset="0"/>
                <a:cs typeface="Calibri" panose="020F0502020204030204" pitchFamily="34" charset="0"/>
              </a:rPr>
              <a:t>Any item of PPE imposes a barrier between the wearer/user and the working environment. This can create additional strains on the wearer, impair their ability to carry out their work and create significant levels of discomfort. Any of these can discourage wearers from using PPE correctly, therefore placing them at risk of injury, ill-health or, under extreme circumstances, death. Good ergonomic design can help to minimize these barriers and can therefore help to ensure safe and healthy working conditions through the correct use of PPE.</a:t>
            </a:r>
          </a:p>
          <a:p>
            <a:r>
              <a:rPr dirty="0" sz="1700" lang="en-US">
                <a:latin typeface="Calibri" panose="020F0502020204030204" pitchFamily="34" charset="0"/>
                <a:cs typeface="Calibri" panose="020F0502020204030204" pitchFamily="34" charset="0"/>
              </a:rPr>
              <a:t>Personal Protective Equipment plays a pivotal role in safeguarding employee from workplace hazards</a:t>
            </a:r>
          </a:p>
          <a:p>
            <a:r>
              <a:rPr dirty="0" sz="1700" lang="en-US">
                <a:latin typeface="Calibri" panose="020F0502020204030204" pitchFamily="34" charset="0"/>
                <a:cs typeface="Calibri" panose="020F0502020204030204" pitchFamily="34" charset="0"/>
              </a:rPr>
              <a:t>Hopefully from this article you have gained an answer to the question why PPE is important</a:t>
            </a:r>
          </a:p>
          <a:p>
            <a:r>
              <a:rPr dirty="0" sz="1700" lang="en-US">
                <a:latin typeface="Calibri" panose="020F0502020204030204" pitchFamily="34" charset="0"/>
                <a:cs typeface="Calibri" panose="020F0502020204030204" pitchFamily="34" charset="0"/>
              </a:rPr>
              <a:t>The diverse range of PPE options, from protective clothing to eye, respiratory, hearing and head protection, ensures a comprehensive </a:t>
            </a:r>
            <a:r>
              <a:rPr dirty="0" sz="1700" lang="en-US" err="1">
                <a:latin typeface="Calibri" panose="020F0502020204030204" pitchFamily="34" charset="0"/>
                <a:cs typeface="Calibri" panose="020F0502020204030204" pitchFamily="34" charset="0"/>
              </a:rPr>
              <a:t>defence</a:t>
            </a:r>
            <a:r>
              <a:rPr dirty="0" sz="1700" lang="en-US">
                <a:latin typeface="Calibri" panose="020F0502020204030204" pitchFamily="34" charset="0"/>
                <a:cs typeface="Calibri" panose="020F0502020204030204" pitchFamily="34" charset="0"/>
              </a:rPr>
              <a:t> against potential accidents and illness when implemented and use correctly</a:t>
            </a:r>
          </a:p>
          <a:p>
            <a:r>
              <a:rPr dirty="0" sz="1700" lang="en-US">
                <a:latin typeface="Calibri" panose="020F0502020204030204" pitchFamily="34" charset="0"/>
                <a:cs typeface="Calibri" panose="020F0502020204030204" pitchFamily="34" charset="0"/>
              </a:rPr>
              <a:t>Using PPE is not only vital for protecting individual workers but it can also contribute to a safe work environment overall.</a:t>
            </a:r>
          </a:p>
          <a:p>
            <a:r>
              <a:rPr dirty="0" sz="1700" lang="en-US">
                <a:latin typeface="Calibri" panose="020F0502020204030204" pitchFamily="34" charset="0"/>
                <a:cs typeface="Calibri" panose="020F0502020204030204" pitchFamily="34" charset="0"/>
              </a:rPr>
              <a:t>The benefit of proper PPE implementation are manifold, ranging from reduced injury rates and medical expenses to improved employee moral and enhanced productivity.</a:t>
            </a:r>
          </a:p>
          <a:p>
            <a:r>
              <a:rPr dirty="0" sz="1700" lang="en-US">
                <a:latin typeface="Calibri" panose="020F0502020204030204" pitchFamily="34" charset="0"/>
                <a:cs typeface="Calibri" panose="020F0502020204030204" pitchFamily="34" charset="0"/>
              </a:rPr>
              <a:t>The key to effective PPE usage lies in comprehensives training, easy access to equipment, regular inspection and a culture that prioritises safety.</a:t>
            </a:r>
          </a:p>
          <a:p>
            <a:r>
              <a:rPr dirty="0" sz="1700" lang="en-US">
                <a:latin typeface="Calibri" panose="020F0502020204030204" pitchFamily="34" charset="0"/>
                <a:cs typeface="Calibri" panose="020F0502020204030204" pitchFamily="34" charset="0"/>
              </a:rPr>
              <a:t>Employer, employee and organizational leaders must work together to foster a safety-first mindset.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28" name="Title 1"/>
          <p:cNvSpPr>
            <a:spLocks noGrp="1"/>
          </p:cNvSpPr>
          <p:nvPr>
            <p:ph type="title"/>
          </p:nvPr>
        </p:nvSpPr>
        <p:spPr/>
        <p:txBody>
          <a:bodyPr>
            <a:normAutofit/>
          </a:bodyPr>
          <a:p>
            <a:pPr algn="ctr"/>
            <a:r>
              <a:rPr b="1" dirty="0" sz="3200" lang="en-US"/>
              <a:t>Reference</a:t>
            </a:r>
          </a:p>
        </p:txBody>
      </p:sp>
      <p:sp>
        <p:nvSpPr>
          <p:cNvPr id="1048629" name="Content Placeholder 2"/>
          <p:cNvSpPr>
            <a:spLocks noGrp="1"/>
          </p:cNvSpPr>
          <p:nvPr>
            <p:ph idx="1"/>
          </p:nvPr>
        </p:nvSpPr>
        <p:spPr/>
        <p:txBody>
          <a:bodyPr/>
          <a:p>
            <a:pPr algn="just" indent="0" marL="0" marR="0">
              <a:lnSpc>
                <a:spcPct val="107000"/>
              </a:lnSpc>
              <a:spcBef>
                <a:spcPts val="0"/>
              </a:spcBef>
              <a:spcAft>
                <a:spcPts val="800"/>
              </a:spcAft>
              <a:buNone/>
            </a:pPr>
            <a:r>
              <a:rPr dirty="0" sz="1800" lang="en-US"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1"/>
              </a:rPr>
              <a:t>https://safetyculture.com/topics/ppe-safety/</a:t>
            </a: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algn="just" indent="0" marL="0" marR="0">
              <a:lnSpc>
                <a:spcPct val="107000"/>
              </a:lnSpc>
              <a:spcBef>
                <a:spcPts val="0"/>
              </a:spcBef>
              <a:spcAft>
                <a:spcPts val="800"/>
              </a:spcAft>
              <a:buNone/>
            </a:pPr>
            <a:r>
              <a:rPr dirty="0" sz="1800" lang="en-US"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https://ecampusontario.pressbooks.pub/introductiontoipcp/chapter/63/</a:t>
            </a: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algn="just" indent="0" marL="0" marR="0">
              <a:lnSpc>
                <a:spcPct val="107000"/>
              </a:lnSpc>
              <a:spcBef>
                <a:spcPts val="0"/>
              </a:spcBef>
              <a:spcAft>
                <a:spcPts val="800"/>
              </a:spcAft>
              <a:buNone/>
            </a:pPr>
            <a:r>
              <a:rPr dirty="0" sz="1800" lang="en-US"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Importance of PPE &amp; Workplace Hazards | BETAFIT PPE Ltd</a:t>
            </a: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algn="just" indent="0" marL="0" marR="0">
              <a:lnSpc>
                <a:spcPct val="107000"/>
              </a:lnSpc>
              <a:spcBef>
                <a:spcPts val="0"/>
              </a:spcBef>
              <a:spcAft>
                <a:spcPts val="800"/>
              </a:spcAft>
              <a:buNone/>
            </a:pPr>
            <a:r>
              <a:rPr dirty="0" sz="1800" lang="en-US">
                <a:effectLst/>
                <a:latin typeface="Calibri" panose="020F0502020204030204" pitchFamily="34" charset="0"/>
                <a:ea typeface="Calibri" panose="020F0502020204030204" pitchFamily="34" charset="0"/>
                <a:cs typeface="Times New Roman" panose="02020603050405020304" pitchFamily="18" charset="0"/>
              </a:rPr>
              <a:t>internationalfireandsafetyjournal.com/why-is-</a:t>
            </a:r>
            <a:r>
              <a:rPr dirty="0" sz="1800" lang="en-US" err="1">
                <a:effectLst/>
                <a:latin typeface="Calibri" panose="020F0502020204030204" pitchFamily="34" charset="0"/>
                <a:ea typeface="Calibri" panose="020F0502020204030204" pitchFamily="34" charset="0"/>
                <a:cs typeface="Times New Roman" panose="02020603050405020304" pitchFamily="18" charset="0"/>
              </a:rPr>
              <a:t>ppe</a:t>
            </a:r>
            <a:r>
              <a:rPr dirty="0" sz="1800" lang="en-US">
                <a:effectLst/>
                <a:latin typeface="Calibri" panose="020F0502020204030204" pitchFamily="34" charset="0"/>
                <a:ea typeface="Calibri" panose="020F0502020204030204" pitchFamily="34" charset="0"/>
                <a:cs typeface="Times New Roman" panose="02020603050405020304" pitchFamily="18" charset="0"/>
              </a:rPr>
              <a:t>-important/</a:t>
            </a:r>
          </a:p>
          <a:p>
            <a:pPr algn="just" indent="0" marL="0" marR="0">
              <a:lnSpc>
                <a:spcPct val="107000"/>
              </a:lnSpc>
              <a:spcBef>
                <a:spcPts val="0"/>
              </a:spcBef>
              <a:spcAft>
                <a:spcPts val="800"/>
              </a:spcAft>
              <a:buNone/>
            </a:pPr>
            <a:r>
              <a:rPr dirty="0" sz="1800" lang="en-US">
                <a:effectLst/>
                <a:latin typeface="Calibri" panose="020F0502020204030204" pitchFamily="34" charset="0"/>
                <a:ea typeface="Calibri" panose="020F0502020204030204" pitchFamily="34" charset="0"/>
                <a:cs typeface="Times New Roman" panose="02020603050405020304" pitchFamily="18" charset="0"/>
              </a:rPr>
              <a:t>Safety culture.com</a:t>
            </a:r>
          </a:p>
          <a:p>
            <a:pPr algn="just" indent="0" marL="0" marR="0">
              <a:lnSpc>
                <a:spcPct val="107000"/>
              </a:lnSpc>
              <a:spcBef>
                <a:spcPts val="0"/>
              </a:spcBef>
              <a:spcAft>
                <a:spcPts val="800"/>
              </a:spcAft>
              <a:buNone/>
            </a:pPr>
            <a:r>
              <a:rPr dirty="0" sz="1800" lang="en-US">
                <a:effectLst/>
                <a:latin typeface="Calibri" panose="020F0502020204030204" pitchFamily="34" charset="0"/>
                <a:ea typeface="Calibri" panose="020F0502020204030204" pitchFamily="34" charset="0"/>
                <a:cs typeface="Times New Roman" panose="02020603050405020304" pitchFamily="18" charset="0"/>
              </a:rPr>
              <a:t>Stjohnvic.com.au+1</a:t>
            </a:r>
          </a:p>
          <a:p>
            <a:pPr algn="just" indent="0" marL="0" marR="0">
              <a:lnSpc>
                <a:spcPct val="107000"/>
              </a:lnSpc>
              <a:spcBef>
                <a:spcPts val="0"/>
              </a:spcBef>
              <a:spcAft>
                <a:spcPts val="800"/>
              </a:spcAft>
              <a:buNone/>
            </a:pPr>
            <a:r>
              <a:rPr dirty="0" sz="1800" lang="en-US">
                <a:effectLst/>
                <a:latin typeface="Calibri" panose="020F0502020204030204" pitchFamily="34" charset="0"/>
                <a:ea typeface="Calibri" panose="020F0502020204030204" pitchFamily="34" charset="0"/>
                <a:cs typeface="Times New Roman" panose="02020603050405020304" pitchFamily="18" charset="0"/>
              </a:rPr>
              <a:t>Who.int+1     </a:t>
            </a:r>
          </a:p>
          <a:p>
            <a:pPr algn="just" indent="0" marL="0" marR="0">
              <a:lnSpc>
                <a:spcPct val="107000"/>
              </a:lnSpc>
              <a:spcBef>
                <a:spcPts val="0"/>
              </a:spcBef>
              <a:spcAft>
                <a:spcPts val="800"/>
              </a:spcAft>
              <a:buNone/>
            </a:pPr>
            <a:endParaRPr dirty="0" sz="1800" lang="en-US">
              <a:latin typeface="Calibri" panose="020F0502020204030204" pitchFamily="34" charset="0"/>
              <a:ea typeface="Calibri" panose="020F0502020204030204" pitchFamily="34" charset="0"/>
              <a:cs typeface="Times New Roman" panose="02020603050405020304" pitchFamily="18" charset="0"/>
            </a:endParaRPr>
          </a:p>
          <a:p>
            <a:pPr algn="just" indent="0" marL="0" marR="0">
              <a:lnSpc>
                <a:spcPct val="107000"/>
              </a:lnSpc>
              <a:spcBef>
                <a:spcPts val="0"/>
              </a:spcBef>
              <a:spcAft>
                <a:spcPts val="800"/>
              </a:spcAft>
              <a:buNone/>
            </a:pP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indent="0" marL="0">
              <a:buNone/>
            </a:pPr>
            <a:endParaRPr dirty="0"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30" name="Content Placeholder 2"/>
          <p:cNvSpPr>
            <a:spLocks noGrp="1"/>
          </p:cNvSpPr>
          <p:nvPr>
            <p:ph idx="1"/>
          </p:nvPr>
        </p:nvSpPr>
        <p:spPr>
          <a:xfrm>
            <a:off x="739036" y="1838151"/>
            <a:ext cx="10464452" cy="4351338"/>
          </a:xfrm>
        </p:spPr>
        <p:txBody>
          <a:bodyPr/>
          <a:p>
            <a:pPr algn="just" indent="0" marL="0" marR="0">
              <a:lnSpc>
                <a:spcPct val="107000"/>
              </a:lnSpc>
              <a:spcBef>
                <a:spcPts val="0"/>
              </a:spcBef>
              <a:spcAft>
                <a:spcPts val="800"/>
              </a:spcAft>
              <a:buNone/>
            </a:pP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algn="ctr" indent="0" marL="0" marR="0">
              <a:lnSpc>
                <a:spcPct val="107000"/>
              </a:lnSpc>
              <a:spcBef>
                <a:spcPts val="0"/>
              </a:spcBef>
              <a:spcAft>
                <a:spcPts val="800"/>
              </a:spcAft>
              <a:buNone/>
            </a:pPr>
            <a:r>
              <a:rPr dirty="0" sz="4000" lang="en-US">
                <a:latin typeface="Calibri" panose="020F0502020204030204" pitchFamily="34" charset="0"/>
                <a:ea typeface="Calibri" panose="020F0502020204030204" pitchFamily="34" charset="0"/>
                <a:cs typeface="Times New Roman" panose="02020603050405020304" pitchFamily="18" charset="0"/>
              </a:rPr>
              <a:t>      </a:t>
            </a:r>
            <a:r>
              <a:rPr b="1" dirty="0" sz="4000" lang="en-US">
                <a:latin typeface="Calibri" panose="020F0502020204030204" pitchFamily="34" charset="0"/>
                <a:ea typeface="Calibri" panose="020F0502020204030204" pitchFamily="34" charset="0"/>
                <a:cs typeface="Times New Roman" panose="02020603050405020304" pitchFamily="18" charset="0"/>
              </a:rPr>
              <a:t>THANK YOU</a:t>
            </a:r>
          </a:p>
          <a:p>
            <a:pPr algn="just" indent="0" marL="0" marR="0">
              <a:lnSpc>
                <a:spcPct val="107000"/>
              </a:lnSpc>
              <a:spcBef>
                <a:spcPts val="0"/>
              </a:spcBef>
              <a:spcAft>
                <a:spcPts val="800"/>
              </a:spcAft>
              <a:buNone/>
            </a:pP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indent="0" marL="0">
              <a:buNone/>
            </a:pPr>
            <a:r>
              <a:rPr dirty="0" lang="en-US"/>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591" name="Title 2"/>
          <p:cNvSpPr>
            <a:spLocks noGrp="1"/>
          </p:cNvSpPr>
          <p:nvPr>
            <p:ph type="title"/>
          </p:nvPr>
        </p:nvSpPr>
        <p:spPr/>
        <p:txBody>
          <a:bodyPr>
            <a:normAutofit/>
          </a:bodyPr>
          <a:p>
            <a:pPr algn="ctr"/>
            <a:r>
              <a:rPr b="1" dirty="0" sz="3700" lang="en-US"/>
              <a:t>Objectives </a:t>
            </a:r>
          </a:p>
        </p:txBody>
      </p:sp>
      <p:sp>
        <p:nvSpPr>
          <p:cNvPr id="1048592" name="Content Placeholder 3"/>
          <p:cNvSpPr>
            <a:spLocks noGrp="1"/>
          </p:cNvSpPr>
          <p:nvPr>
            <p:ph idx="1"/>
          </p:nvPr>
        </p:nvSpPr>
        <p:spPr/>
        <p:txBody>
          <a:bodyPr/>
          <a:p>
            <a:pPr algn="ctr" indent="0" marL="0" marR="0">
              <a:lnSpc>
                <a:spcPct val="107000"/>
              </a:lnSpc>
              <a:spcBef>
                <a:spcPts val="0"/>
              </a:spcBef>
              <a:spcAft>
                <a:spcPts val="800"/>
              </a:spcAft>
              <a:buNone/>
              <a:tabLst>
                <a:tab algn="l" pos="3362325"/>
              </a:tabLst>
            </a:pP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algn="l" pos="3362325"/>
              </a:tabLst>
            </a:pPr>
            <a:r>
              <a:rPr dirty="0" lang="en-US">
                <a:effectLst/>
                <a:latin typeface="Calibri" panose="020F0502020204030204" pitchFamily="34" charset="0"/>
                <a:ea typeface="Calibri" panose="020F0502020204030204" pitchFamily="34" charset="0"/>
                <a:cs typeface="Times New Roman" panose="02020603050405020304" pitchFamily="18" charset="0"/>
              </a:rPr>
              <a:t>To prevent injuries and illnesses </a:t>
            </a:r>
          </a:p>
          <a:p>
            <a:pPr marL="0" marR="0">
              <a:lnSpc>
                <a:spcPct val="107000"/>
              </a:lnSpc>
              <a:spcBef>
                <a:spcPts val="0"/>
              </a:spcBef>
              <a:spcAft>
                <a:spcPts val="800"/>
              </a:spcAft>
              <a:tabLst>
                <a:tab algn="l" pos="3362325"/>
              </a:tabLst>
            </a:pPr>
            <a:r>
              <a:rPr dirty="0" lang="en-US">
                <a:effectLst/>
                <a:latin typeface="Calibri" panose="020F0502020204030204" pitchFamily="34" charset="0"/>
                <a:ea typeface="Calibri" panose="020F0502020204030204" pitchFamily="34" charset="0"/>
                <a:cs typeface="Times New Roman" panose="02020603050405020304" pitchFamily="18" charset="0"/>
              </a:rPr>
              <a:t>Reduce risk of exposure </a:t>
            </a:r>
          </a:p>
          <a:p>
            <a:pPr marL="0" marR="0">
              <a:lnSpc>
                <a:spcPct val="107000"/>
              </a:lnSpc>
              <a:spcBef>
                <a:spcPts val="0"/>
              </a:spcBef>
              <a:spcAft>
                <a:spcPts val="800"/>
              </a:spcAft>
              <a:tabLst>
                <a:tab algn="l" pos="3362325"/>
              </a:tabLst>
            </a:pPr>
            <a:r>
              <a:rPr dirty="0" lang="en-US">
                <a:effectLst/>
                <a:latin typeface="Calibri" panose="020F0502020204030204" pitchFamily="34" charset="0"/>
                <a:ea typeface="Calibri" panose="020F0502020204030204" pitchFamily="34" charset="0"/>
                <a:cs typeface="Times New Roman" panose="02020603050405020304" pitchFamily="18" charset="0"/>
              </a:rPr>
              <a:t>Protect against harm</a:t>
            </a:r>
          </a:p>
          <a:p>
            <a:pPr marL="0" marR="0">
              <a:lnSpc>
                <a:spcPct val="107000"/>
              </a:lnSpc>
              <a:spcBef>
                <a:spcPts val="0"/>
              </a:spcBef>
              <a:spcAft>
                <a:spcPts val="800"/>
              </a:spcAft>
              <a:tabLst>
                <a:tab algn="l" pos="3362325"/>
              </a:tabLst>
            </a:pPr>
            <a:r>
              <a:rPr dirty="0" lang="en-US">
                <a:effectLst/>
                <a:latin typeface="Calibri" panose="020F0502020204030204" pitchFamily="34" charset="0"/>
                <a:ea typeface="Calibri" panose="020F0502020204030204" pitchFamily="34" charset="0"/>
                <a:cs typeface="Times New Roman" panose="02020603050405020304" pitchFamily="18" charset="0"/>
              </a:rPr>
              <a:t>Comply with regulation</a:t>
            </a:r>
          </a:p>
          <a:p>
            <a:pPr marL="0" marR="0">
              <a:lnSpc>
                <a:spcPct val="107000"/>
              </a:lnSpc>
              <a:spcBef>
                <a:spcPts val="0"/>
              </a:spcBef>
              <a:spcAft>
                <a:spcPts val="800"/>
              </a:spcAft>
              <a:tabLst>
                <a:tab algn="l" pos="3362325"/>
              </a:tabLst>
            </a:pPr>
            <a:r>
              <a:rPr dirty="0" lang="en-US">
                <a:effectLst/>
                <a:latin typeface="Calibri" panose="020F0502020204030204" pitchFamily="34" charset="0"/>
                <a:ea typeface="Calibri" panose="020F0502020204030204" pitchFamily="34" charset="0"/>
                <a:cs typeface="Times New Roman" panose="02020603050405020304" pitchFamily="18" charset="0"/>
              </a:rPr>
              <a:t>Promote a safe work environment </a:t>
            </a:r>
          </a:p>
          <a:p>
            <a:r>
              <a:rPr dirty="0" lang="en-US">
                <a:effectLst/>
                <a:latin typeface="Calibri" panose="020F0502020204030204" pitchFamily="34" charset="0"/>
                <a:ea typeface="Calibri" panose="020F0502020204030204" pitchFamily="34" charset="0"/>
                <a:cs typeface="Times New Roman" panose="02020603050405020304" pitchFamily="18" charset="0"/>
              </a:rPr>
              <a:t>Prevent occupational diseases</a:t>
            </a:r>
            <a:endParaRPr dirty="0"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593" name="Title 2"/>
          <p:cNvSpPr>
            <a:spLocks noGrp="1"/>
          </p:cNvSpPr>
          <p:nvPr>
            <p:ph type="title"/>
          </p:nvPr>
        </p:nvSpPr>
        <p:spPr/>
        <p:txBody>
          <a:bodyPr/>
          <a:p>
            <a:pPr algn="ctr"/>
            <a:r>
              <a:rPr dirty="0" lang="en-US"/>
              <a:t>     </a:t>
            </a:r>
            <a:r>
              <a:rPr b="1" dirty="0" lang="en-US"/>
              <a:t>Introduction</a:t>
            </a:r>
          </a:p>
        </p:txBody>
      </p:sp>
      <p:sp>
        <p:nvSpPr>
          <p:cNvPr id="1048594" name="Content Placeholder 3"/>
          <p:cNvSpPr>
            <a:spLocks noGrp="1"/>
          </p:cNvSpPr>
          <p:nvPr>
            <p:ph idx="1"/>
          </p:nvPr>
        </p:nvSpPr>
        <p:spPr>
          <a:xfrm>
            <a:off x="1215025" y="1850677"/>
            <a:ext cx="10008296" cy="3510463"/>
          </a:xfrm>
        </p:spPr>
        <p:txBody>
          <a:bodyPr/>
          <a:p>
            <a:pPr algn="just" indent="0" marL="0">
              <a:buNone/>
            </a:pP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algn="just" indent="0" marL="0">
              <a:buNone/>
            </a:pPr>
            <a:endParaRPr dirty="0" sz="1800" lang="en-US">
              <a:latin typeface="Calibri" panose="020F0502020204030204" pitchFamily="34" charset="0"/>
              <a:ea typeface="Calibri" panose="020F0502020204030204" pitchFamily="34" charset="0"/>
              <a:cs typeface="Times New Roman" panose="02020603050405020304" pitchFamily="18" charset="0"/>
            </a:endParaRPr>
          </a:p>
          <a:p>
            <a:pPr algn="just" indent="0" marL="0">
              <a:buNone/>
            </a:pPr>
            <a:r>
              <a:rPr dirty="0" sz="1800" lang="en-US">
                <a:effectLst/>
                <a:latin typeface="Calibri" panose="020F0502020204030204" pitchFamily="34" charset="0"/>
                <a:ea typeface="Calibri" panose="020F0502020204030204" pitchFamily="34" charset="0"/>
                <a:cs typeface="Times New Roman" panose="02020603050405020304" pitchFamily="18" charset="0"/>
              </a:rPr>
              <a:t>In today’s world, safety and protection in the workplace are paramount. Whether working in construction, healthcare, manufacturing, or any other industry, individuals face various hazards that could potentially cause harm. To mitigate these risks, Personal Protective Equipment (PPE) plays a vital role. In this presentation, I</a:t>
            </a:r>
            <a:r>
              <a:rPr dirty="0" sz="1800" lang="en-US">
                <a:latin typeface="Calibri" panose="020F0502020204030204" pitchFamily="34" charset="0"/>
                <a:ea typeface="Calibri" panose="020F0502020204030204" pitchFamily="34" charset="0"/>
                <a:cs typeface="Times New Roman" panose="02020603050405020304" pitchFamily="18" charset="0"/>
              </a:rPr>
              <a:t> will be highlighting</a:t>
            </a:r>
            <a:r>
              <a:rPr dirty="0" sz="1800" lang="en-US">
                <a:effectLst/>
                <a:latin typeface="Calibri" panose="020F0502020204030204" pitchFamily="34" charset="0"/>
                <a:ea typeface="Calibri" panose="020F0502020204030204" pitchFamily="34" charset="0"/>
                <a:cs typeface="Times New Roman" panose="02020603050405020304" pitchFamily="18" charset="0"/>
              </a:rPr>
              <a:t> the importance of PPE, the different types, their applications, and the benefits they provide in ensuring a safe working environment.</a:t>
            </a:r>
          </a:p>
          <a:p>
            <a:pPr algn="just" indent="0" marL="0">
              <a:buNone/>
            </a:pPr>
            <a:endParaRPr dirty="0"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595" name="Title 1"/>
          <p:cNvSpPr>
            <a:spLocks noGrp="1"/>
          </p:cNvSpPr>
          <p:nvPr>
            <p:ph type="title"/>
          </p:nvPr>
        </p:nvSpPr>
        <p:spPr/>
        <p:txBody>
          <a:bodyPr/>
          <a:p>
            <a:pPr algn="ctr"/>
            <a:r>
              <a:rPr b="1" dirty="0" lang="en-US"/>
              <a:t>       Outline</a:t>
            </a:r>
          </a:p>
        </p:txBody>
      </p:sp>
      <p:sp>
        <p:nvSpPr>
          <p:cNvPr id="1048596" name="Content Placeholder 2"/>
          <p:cNvSpPr>
            <a:spLocks noGrp="1"/>
          </p:cNvSpPr>
          <p:nvPr>
            <p:ph idx="1"/>
          </p:nvPr>
        </p:nvSpPr>
        <p:spPr>
          <a:xfrm>
            <a:off x="1277654" y="1825625"/>
            <a:ext cx="10076145" cy="4351338"/>
          </a:xfrm>
        </p:spPr>
        <p:txBody>
          <a:bodyPr>
            <a:normAutofit/>
          </a:bodyPr>
          <a:p>
            <a:pPr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Meaning Of PPE</a:t>
            </a:r>
          </a:p>
          <a:p>
            <a:pPr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Basic Types And Examples Of PPE</a:t>
            </a:r>
          </a:p>
          <a:p>
            <a:pPr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Importance Of PPE</a:t>
            </a:r>
          </a:p>
          <a:p>
            <a:pPr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Guideline For Proper Use Of PPE</a:t>
            </a:r>
          </a:p>
          <a:p>
            <a:pPr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Key Implication on PPE Non-Compliance</a:t>
            </a:r>
          </a:p>
          <a:p>
            <a:pPr marL="0" marR="0">
              <a:lnSpc>
                <a:spcPct val="107000"/>
              </a:lnSpc>
              <a:spcBef>
                <a:spcPts val="0"/>
              </a:spcBef>
              <a:spcAft>
                <a:spcPts val="800"/>
              </a:spcAft>
            </a:pPr>
            <a:r>
              <a:rPr sz="1800" lang="en-US">
                <a:effectLst/>
                <a:latin typeface="Calibri" panose="020F0502020204030204" pitchFamily="34" charset="0"/>
                <a:ea typeface="Calibri" panose="020F0502020204030204" pitchFamily="34" charset="0"/>
                <a:cs typeface="Times New Roman" panose="02020603050405020304" pitchFamily="18" charset="0"/>
              </a:rPr>
              <a:t>Factors </a:t>
            </a:r>
            <a:r>
              <a:rPr dirty="0" sz="1800" lang="en-US">
                <a:effectLst/>
                <a:latin typeface="Calibri" panose="020F0502020204030204" pitchFamily="34" charset="0"/>
                <a:ea typeface="Calibri" panose="020F0502020204030204" pitchFamily="34" charset="0"/>
                <a:cs typeface="Times New Roman" panose="02020603050405020304" pitchFamily="18" charset="0"/>
              </a:rPr>
              <a:t>To Consider When Using PPE</a:t>
            </a:r>
          </a:p>
          <a:p>
            <a:pPr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Who Responsible For Providing And Compliance Of PEE</a:t>
            </a:r>
          </a:p>
          <a:p>
            <a:pPr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Conclusion</a:t>
            </a:r>
          </a:p>
          <a:p>
            <a:pPr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Reference </a:t>
            </a:r>
          </a:p>
          <a:p>
            <a:pPr indent="0" marL="0">
              <a:buNone/>
            </a:pPr>
            <a:endParaRPr dirty="0"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603" name="Title 1"/>
          <p:cNvSpPr>
            <a:spLocks noGrp="1"/>
          </p:cNvSpPr>
          <p:nvPr>
            <p:ph type="title"/>
          </p:nvPr>
        </p:nvSpPr>
        <p:spPr>
          <a:xfrm>
            <a:off x="839788" y="0"/>
            <a:ext cx="10345047" cy="980661"/>
          </a:xfrm>
        </p:spPr>
        <p:txBody>
          <a:bodyPr>
            <a:normAutofit/>
          </a:bodyPr>
          <a:p>
            <a:pPr algn="ctr"/>
            <a:r>
              <a:rPr b="1" dirty="0" sz="3200" lang="en-US">
                <a:effectLst/>
                <a:latin typeface="Calibri" panose="020F0502020204030204" pitchFamily="34" charset="0"/>
                <a:ea typeface="Calibri" panose="020F0502020204030204" pitchFamily="34" charset="0"/>
                <a:cs typeface="Times New Roman" panose="02020603050405020304" pitchFamily="18" charset="0"/>
              </a:rPr>
              <a:t>Personal Protective Equipment PPE</a:t>
            </a:r>
            <a:endParaRPr dirty="0" sz="3200" lang="en-US"/>
          </a:p>
        </p:txBody>
      </p:sp>
      <p:pic>
        <p:nvPicPr>
          <p:cNvPr id="2097152" name="Picture 3"/>
          <p:cNvPicPr>
            <a:picLocks/>
          </p:cNvPicPr>
          <p:nvPr/>
        </p:nvPicPr>
        <p:blipFill>
          <a:blip xmlns:r="http://schemas.openxmlformats.org/officeDocument/2006/relationships" r:embed="rId1"/>
          <a:stretch>
            <a:fillRect/>
          </a:stretch>
        </p:blipFill>
        <p:spPr>
          <a:xfrm>
            <a:off x="7116408" y="1142722"/>
            <a:ext cx="5058691" cy="5053170"/>
          </a:xfrm>
          <a:prstGeom prst="rect"/>
          <a:ln>
            <a:noFill/>
          </a:ln>
          <a:effectLst>
            <a:softEdge rad="112500"/>
          </a:effectLst>
        </p:spPr>
      </p:pic>
      <p:sp>
        <p:nvSpPr>
          <p:cNvPr id="1048604" name="Content Placeholder 2"/>
          <p:cNvSpPr>
            <a:spLocks noGrp="1"/>
          </p:cNvSpPr>
          <p:nvPr>
            <p:ph type="body" sz="half" idx="2"/>
          </p:nvPr>
        </p:nvSpPr>
        <p:spPr>
          <a:xfrm>
            <a:off x="1189973" y="1142722"/>
            <a:ext cx="5926434" cy="5443608"/>
          </a:xfrm>
        </p:spPr>
        <p:txBody>
          <a:bodyPr>
            <a:normAutofit/>
          </a:bodyPr>
          <a:p>
            <a:pPr algn="just" indent="0" marL="0">
              <a:buNone/>
            </a:pPr>
            <a:r>
              <a:rPr dirty="0" sz="1800" lang="en-US">
                <a:effectLst/>
                <a:latin typeface="Calibri" panose="020F0502020204030204" pitchFamily="34" charset="0"/>
                <a:ea typeface="Calibri" panose="020F0502020204030204" pitchFamily="34" charset="0"/>
                <a:cs typeface="Times New Roman" panose="02020603050405020304" pitchFamily="18" charset="0"/>
              </a:rPr>
              <a:t>Personal protective equipment (PPE) Is a term that defines any piece of protective clothing, helmets, goggles, or other garments or equipment designed to minimize or protect the wearer's body from injury or infection in a work place. This includes being conscious and up to date with infection prevention and control measures and the appropriate implementation of personal protective equipment.    According to the World Health Organization (WHO), personal protective equipment "...consists of garments placed to protect the health care workers or any other persons </a:t>
            </a:r>
            <a:r>
              <a:rPr dirty="0" sz="1800" lang="en-US">
                <a:latin typeface="Calibri" panose="020F0502020204030204" pitchFamily="34" charset="0"/>
                <a:ea typeface="Calibri" panose="020F0502020204030204" pitchFamily="34" charset="0"/>
                <a:cs typeface="Times New Roman" panose="02020603050405020304" pitchFamily="18" charset="0"/>
              </a:rPr>
              <a:t>from</a:t>
            </a:r>
            <a:r>
              <a:rPr dirty="0" sz="1800" lang="en-US">
                <a:effectLst/>
                <a:latin typeface="Calibri" panose="020F0502020204030204" pitchFamily="34" charset="0"/>
                <a:ea typeface="Calibri" panose="020F0502020204030204" pitchFamily="34" charset="0"/>
                <a:cs typeface="Times New Roman" panose="02020603050405020304" pitchFamily="18" charset="0"/>
              </a:rPr>
              <a:t> getting infected.</a:t>
            </a:r>
          </a:p>
          <a:p>
            <a:pPr indent="0" marL="0">
              <a:buNone/>
            </a:pPr>
            <a:r>
              <a:rPr dirty="0" sz="1800" lang="en-US">
                <a:effectLst/>
                <a:latin typeface="Calibri" panose="020F0502020204030204" pitchFamily="34" charset="0"/>
                <a:ea typeface="Calibri" panose="020F0502020204030204" pitchFamily="34" charset="0"/>
                <a:cs typeface="Times New Roman" panose="02020603050405020304" pitchFamily="18" charset="0"/>
              </a:rPr>
              <a:t>Protective equipment may be worn for job-related occupational safety and health purposes, as well as for sports and other recreational activities. Protective clothing is applied to traditional categories of clothing, and protective gear applies to items such as pads, guards, shields, or masks, and others.</a:t>
            </a:r>
            <a:endParaRPr dirty="0"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605" name="Title 1"/>
          <p:cNvSpPr>
            <a:spLocks noGrp="1"/>
          </p:cNvSpPr>
          <p:nvPr>
            <p:ph type="title"/>
          </p:nvPr>
        </p:nvSpPr>
        <p:spPr>
          <a:xfrm>
            <a:off x="92766" y="271187"/>
            <a:ext cx="12006468" cy="835305"/>
          </a:xfrm>
        </p:spPr>
        <p:txBody>
          <a:bodyPr>
            <a:normAutofit/>
          </a:bodyPr>
          <a:p>
            <a:pPr algn="ctr"/>
            <a:r>
              <a:rPr b="1" dirty="0" sz="3200" lang="en-US">
                <a:effectLst/>
                <a:latin typeface="Calibri" panose="020F0502020204030204" pitchFamily="34" charset="0"/>
                <a:ea typeface="Calibri" panose="020F0502020204030204" pitchFamily="34" charset="0"/>
                <a:cs typeface="Times New Roman" panose="02020603050405020304" pitchFamily="18" charset="0"/>
              </a:rPr>
              <a:t>BASIC TYPES OF PPE AND THEIR EXAMPLES</a:t>
            </a:r>
            <a:endParaRPr dirty="0" sz="3200" lang="en-US"/>
          </a:p>
        </p:txBody>
      </p:sp>
      <p:sp>
        <p:nvSpPr>
          <p:cNvPr id="1048606" name="Content Placeholder 2"/>
          <p:cNvSpPr>
            <a:spLocks noGrp="1"/>
          </p:cNvSpPr>
          <p:nvPr>
            <p:ph type="body" sz="half" idx="2"/>
          </p:nvPr>
        </p:nvSpPr>
        <p:spPr>
          <a:xfrm>
            <a:off x="413358" y="1579275"/>
            <a:ext cx="5379429" cy="4665945"/>
          </a:xfrm>
        </p:spPr>
        <p:txBody>
          <a:bodyPr/>
          <a:p>
            <a:r>
              <a:rPr dirty="0" sz="1800" lang="en-US">
                <a:effectLst/>
                <a:latin typeface="Calibri" panose="020F0502020204030204" pitchFamily="34" charset="0"/>
                <a:ea typeface="Calibri" panose="020F0502020204030204" pitchFamily="34" charset="0"/>
                <a:cs typeface="Times New Roman" panose="02020603050405020304" pitchFamily="18" charset="0"/>
              </a:rPr>
              <a:t>This type of PPE protects against eye damage or loss of vision, splashes, burns, and any toxic liquid sprays etc.</a:t>
            </a:r>
          </a:p>
          <a:p>
            <a:pPr algn="just" marL="0" marR="0">
              <a:lnSpc>
                <a:spcPct val="107000"/>
              </a:lnSpc>
              <a:spcBef>
                <a:spcPts val="0"/>
              </a:spcBef>
              <a:spcAft>
                <a:spcPts val="800"/>
              </a:spcAft>
            </a:pPr>
            <a:r>
              <a:rPr b="1" dirty="0" sz="1800" lang="en-US">
                <a:effectLst/>
                <a:latin typeface="Calibri" panose="020F0502020204030204" pitchFamily="34" charset="0"/>
                <a:ea typeface="Calibri" panose="020F0502020204030204" pitchFamily="34" charset="0"/>
                <a:cs typeface="Times New Roman" panose="02020603050405020304" pitchFamily="18" charset="0"/>
              </a:rPr>
              <a:t>Safety Tips:</a:t>
            </a: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Ensure that there are no cracks or deformities on the lenses.</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Ensure the strap is in good working condition and is firmly sealed to the cheek and forehead.</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Clean and disinfect after use.</a:t>
            </a:r>
          </a:p>
          <a:p>
            <a:endParaRPr dirty="0" sz="2800" lang="en-US">
              <a:effectLst/>
              <a:latin typeface="Calibri" panose="020F0502020204030204" pitchFamily="34" charset="0"/>
              <a:ea typeface="Calibri" panose="020F0502020204030204" pitchFamily="34" charset="0"/>
              <a:cs typeface="Times New Roman" panose="02020603050405020304" pitchFamily="18" charset="0"/>
            </a:endParaRPr>
          </a:p>
          <a:p>
            <a:endParaRPr dirty="0" lang="en-US"/>
          </a:p>
        </p:txBody>
      </p:sp>
      <p:pic>
        <p:nvPicPr>
          <p:cNvPr id="2097153" name="Picture Placeholder 4"/>
          <p:cNvPicPr>
            <a:picLocks noGrp="1"/>
          </p:cNvPicPr>
          <p:nvPr>
            <p:ph type="pic" idx="1"/>
          </p:nvPr>
        </p:nvPicPr>
        <p:blipFill rotWithShape="1">
          <a:blip xmlns:r="http://schemas.openxmlformats.org/officeDocument/2006/relationships" r:embed="rId1"/>
          <a:srcRect l="7465" t="-1500" r="4022" b="10648"/>
          <a:stretch>
            <a:fillRect/>
          </a:stretch>
        </p:blipFill>
        <p:spPr bwMode="auto">
          <a:xfrm>
            <a:off x="5792787" y="1579276"/>
            <a:ext cx="6032412" cy="4709418"/>
          </a:xfrm>
          <a:prstGeom prst="rect"/>
          <a:ln>
            <a:noFill/>
          </a:ln>
        </p:spPr>
      </p:pic>
      <p:sp>
        <p:nvSpPr>
          <p:cNvPr id="1048607" name="Arc 3"/>
          <p:cNvSpPr/>
          <p:nvPr/>
        </p:nvSpPr>
        <p:spPr>
          <a:xfrm>
            <a:off x="11916637" y="1152213"/>
            <a:ext cx="45719" cy="45719"/>
          </a:xfrm>
          <a:prstGeom prst="arc"/>
        </p:spPr>
        <p:style>
          <a:lnRef idx="1">
            <a:schemeClr val="accent1"/>
          </a:lnRef>
          <a:fillRef idx="0">
            <a:schemeClr val="accent1"/>
          </a:fillRef>
          <a:effectRef idx="0">
            <a:schemeClr val="accent1"/>
          </a:effectRef>
          <a:fontRef idx="minor">
            <a:schemeClr val="tx1"/>
          </a:fontRef>
        </p:style>
        <p:txBody>
          <a:bodyPr anchor="ctr" rtlCol="0"/>
          <a:p>
            <a:pPr algn="ctr"/>
            <a:endParaRPr lang="en-US"/>
          </a:p>
        </p:txBody>
      </p:sp>
      <p:sp>
        <p:nvSpPr>
          <p:cNvPr id="1048608" name="Rectangle 6"/>
          <p:cNvSpPr/>
          <p:nvPr/>
        </p:nvSpPr>
        <p:spPr>
          <a:xfrm>
            <a:off x="8605380" y="3557392"/>
            <a:ext cx="3173261" cy="2116898"/>
          </a:xfrm>
          <a:prstGeom prst="rect"/>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609" name="Title 1"/>
          <p:cNvSpPr>
            <a:spLocks noGrp="1"/>
          </p:cNvSpPr>
          <p:nvPr>
            <p:ph type="title"/>
          </p:nvPr>
        </p:nvSpPr>
        <p:spPr>
          <a:xfrm>
            <a:off x="522640" y="65965"/>
            <a:ext cx="11219133" cy="921628"/>
          </a:xfrm>
        </p:spPr>
        <p:txBody>
          <a:bodyPr/>
          <a:p>
            <a:pPr algn="ctr"/>
            <a:r>
              <a:rPr b="1" dirty="0" sz="3200" lang="en-US">
                <a:effectLst/>
                <a:latin typeface="Calibri" panose="020F0502020204030204" pitchFamily="34" charset="0"/>
                <a:ea typeface="Calibri" panose="020F0502020204030204" pitchFamily="34" charset="0"/>
                <a:cs typeface="Times New Roman" panose="02020603050405020304" pitchFamily="18" charset="0"/>
              </a:rPr>
              <a:t>RESPIRATORY PROTECTION</a:t>
            </a:r>
            <a:endParaRPr dirty="0" lang="en-US"/>
          </a:p>
        </p:txBody>
      </p:sp>
      <p:sp>
        <p:nvSpPr>
          <p:cNvPr id="1048610" name="Text Placeholder 3"/>
          <p:cNvSpPr>
            <a:spLocks noGrp="1"/>
          </p:cNvSpPr>
          <p:nvPr>
            <p:ph type="body" sz="half" idx="2"/>
          </p:nvPr>
        </p:nvSpPr>
        <p:spPr>
          <a:xfrm>
            <a:off x="522639" y="1073150"/>
            <a:ext cx="7804995" cy="5340176"/>
          </a:xfrm>
        </p:spPr>
        <p:txBody>
          <a:bodyPr>
            <a:normAutofit/>
          </a:bodyPr>
          <a:p>
            <a:pPr algn="just" marL="0" marR="0">
              <a:lnSpc>
                <a:spcPct val="107000"/>
              </a:lnSpc>
              <a:spcBef>
                <a:spcPts val="0"/>
              </a:spcBef>
              <a:spcAft>
                <a:spcPts val="800"/>
              </a:spcAft>
            </a:pP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algn="just"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Respiratory protection can include full-face respirators or breathing apparatus, or even masks, such as the N95 respirators, to protect against the inhalation of harmful materials. This can include gases, chemicals, toxic sprays, or airborne contagions such as viruses or bacteria that could cause infections.</a:t>
            </a:r>
          </a:p>
          <a:p>
            <a:pPr algn="just" marL="0" marR="0">
              <a:lnSpc>
                <a:spcPct val="107000"/>
              </a:lnSpc>
              <a:spcBef>
                <a:spcPts val="0"/>
              </a:spcBef>
              <a:spcAft>
                <a:spcPts val="800"/>
              </a:spcAft>
            </a:pPr>
            <a:r>
              <a:rPr b="1" dirty="0" sz="1800" lang="en-US">
                <a:effectLst/>
                <a:latin typeface="Calibri" panose="020F0502020204030204" pitchFamily="34" charset="0"/>
                <a:ea typeface="Calibri" panose="020F0502020204030204" pitchFamily="34" charset="0"/>
                <a:cs typeface="Times New Roman" panose="02020603050405020304" pitchFamily="18" charset="0"/>
              </a:rPr>
              <a:t>Safety Tips</a:t>
            </a:r>
            <a:r>
              <a:rPr dirty="0" sz="1800" lang="en-US">
                <a:effectLst/>
                <a:latin typeface="Calibri" panose="020F0502020204030204" pitchFamily="34" charset="0"/>
                <a:ea typeface="Calibri" panose="020F0502020204030204" pitchFamily="34" charset="0"/>
                <a:cs typeface="Times New Roman" panose="02020603050405020304" pitchFamily="18" charset="0"/>
              </a:rPr>
              <a:t>:</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Ensure that the equipment is fit-tested and the employee has undergone proper training before wearing one.</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Carefully read the instructions to determine if it is designed to help protect against the hazards you may face.</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Change filters on half-mask or full-mask respirators frequently.</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Replace disposable respirators </a:t>
            </a:r>
            <a:r>
              <a:rPr dirty="0" sz="1800" lang="en-US">
                <a:latin typeface="Calibri" panose="020F0502020204030204" pitchFamily="34" charset="0"/>
                <a:ea typeface="Calibri" panose="020F0502020204030204" pitchFamily="34" charset="0"/>
                <a:cs typeface="Times New Roman" panose="02020603050405020304" pitchFamily="18" charset="0"/>
              </a:rPr>
              <a:t>after</a:t>
            </a:r>
            <a:r>
              <a:rPr dirty="0" sz="1800" lang="en-US">
                <a:effectLst/>
                <a:latin typeface="Calibri" panose="020F0502020204030204" pitchFamily="34" charset="0"/>
                <a:ea typeface="Calibri" panose="020F0502020204030204" pitchFamily="34" charset="0"/>
                <a:cs typeface="Times New Roman" panose="02020603050405020304" pitchFamily="18" charset="0"/>
              </a:rPr>
              <a:t> use.</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Surgical masks are not to be shared with anyone.</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Avoid touching the surgical mask after wearing it.</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Change surgical mask timely and should be disposed of after use.</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Replace the mask immediately if it is damaged or soiled.</a:t>
            </a:r>
          </a:p>
          <a:p>
            <a:endParaRPr dirty="0" lang="en-US"/>
          </a:p>
        </p:txBody>
      </p:sp>
      <p:pic>
        <p:nvPicPr>
          <p:cNvPr id="2097154" name="Picture Placeholder 7"/>
          <p:cNvPicPr>
            <a:picLocks noGrp="1"/>
          </p:cNvPicPr>
          <p:nvPr>
            <p:ph type="pic" idx="1"/>
          </p:nvPr>
        </p:nvPicPr>
        <p:blipFill rotWithShape="1">
          <a:blip xmlns:r="http://schemas.openxmlformats.org/officeDocument/2006/relationships" r:embed="rId1"/>
          <a:srcRect l="6893" r="6893" b="7687"/>
          <a:stretch>
            <a:fillRect/>
          </a:stretch>
        </p:blipFill>
        <p:spPr bwMode="auto">
          <a:xfrm>
            <a:off x="8229600" y="1073150"/>
            <a:ext cx="4012589" cy="5340176"/>
          </a:xfrm>
          <a:prstGeom prst="rect"/>
          <a:ln>
            <a:noFill/>
          </a:ln>
          <a:effectLst>
            <a:softEdge rad="112500"/>
          </a:effectLst>
        </p:spPr>
      </p:pic>
      <p:sp>
        <p:nvSpPr>
          <p:cNvPr id="1048611" name="Rectangle 2"/>
          <p:cNvSpPr/>
          <p:nvPr/>
        </p:nvSpPr>
        <p:spPr>
          <a:xfrm>
            <a:off x="10183660" y="3156558"/>
            <a:ext cx="2008340" cy="2329841"/>
          </a:xfrm>
          <a:prstGeom prst="rect"/>
          <a:solidFill>
            <a:schemeClr val="accent3">
              <a:lumMod val="20000"/>
              <a:lumOff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612" name="Title 8"/>
          <p:cNvSpPr>
            <a:spLocks noGrp="1"/>
          </p:cNvSpPr>
          <p:nvPr>
            <p:ph type="title"/>
          </p:nvPr>
        </p:nvSpPr>
        <p:spPr>
          <a:xfrm>
            <a:off x="838200" y="106017"/>
            <a:ext cx="10515600" cy="1334476"/>
          </a:xfrm>
        </p:spPr>
        <p:txBody>
          <a:bodyPr/>
          <a:p>
            <a:pPr algn="ctr"/>
            <a:r>
              <a:rPr b="1" dirty="0" sz="4400" lang="en-US">
                <a:effectLst/>
                <a:latin typeface="Calibri" panose="020F0502020204030204" pitchFamily="34" charset="0"/>
                <a:ea typeface="Calibri" panose="020F0502020204030204" pitchFamily="34" charset="0"/>
                <a:cs typeface="Times New Roman" panose="02020603050405020304" pitchFamily="18" charset="0"/>
              </a:rPr>
              <a:t>Skin and Body Protection</a:t>
            </a:r>
            <a:endParaRPr dirty="0" lang="en-US"/>
          </a:p>
        </p:txBody>
      </p:sp>
      <p:sp>
        <p:nvSpPr>
          <p:cNvPr id="1048613" name="Content Placeholder 9"/>
          <p:cNvSpPr>
            <a:spLocks noGrp="1"/>
          </p:cNvSpPr>
          <p:nvPr>
            <p:ph idx="1"/>
          </p:nvPr>
        </p:nvSpPr>
        <p:spPr>
          <a:xfrm>
            <a:off x="713984" y="1528176"/>
            <a:ext cx="10947748" cy="4747364"/>
          </a:xfrm>
        </p:spPr>
        <p:txBody>
          <a:bodyPr>
            <a:normAutofit/>
          </a:bodyPr>
          <a:p>
            <a:pPr algn="just" indent="0" marL="0" marR="0">
              <a:lnSpc>
                <a:spcPct val="107000"/>
              </a:lnSpc>
              <a:spcBef>
                <a:spcPts val="0"/>
              </a:spcBef>
              <a:spcAft>
                <a:spcPts val="800"/>
              </a:spcAft>
              <a:buNone/>
            </a:pPr>
            <a:r>
              <a:rPr b="1" dirty="0" sz="1800" lang="en-US">
                <a:effectLst/>
                <a:latin typeface="Calibri" panose="020F0502020204030204" pitchFamily="34" charset="0"/>
                <a:ea typeface="Calibri" panose="020F0502020204030204" pitchFamily="34" charset="0"/>
                <a:cs typeface="Times New Roman" panose="02020603050405020304" pitchFamily="18" charset="0"/>
              </a:rPr>
              <a:t>  </a:t>
            </a:r>
            <a:r>
              <a:rPr b="1" dirty="0" sz="2100" lang="en-US">
                <a:effectLst/>
                <a:latin typeface="Calibri" panose="020F0502020204030204" pitchFamily="34" charset="0"/>
                <a:ea typeface="Calibri" panose="020F0502020204030204" pitchFamily="34" charset="0"/>
                <a:cs typeface="Times New Roman" panose="02020603050405020304" pitchFamily="18" charset="0"/>
              </a:rPr>
              <a:t>Body Protection</a:t>
            </a:r>
            <a:r>
              <a:rPr dirty="0" sz="1800" lang="en-US">
                <a:effectLst/>
                <a:latin typeface="Calibri" panose="020F0502020204030204" pitchFamily="34" charset="0"/>
                <a:ea typeface="Calibri" panose="020F0502020204030204" pitchFamily="34" charset="0"/>
                <a:cs typeface="Times New Roman" panose="02020603050405020304" pitchFamily="18" charset="0"/>
              </a:rPr>
              <a:t> </a:t>
            </a:r>
            <a:r>
              <a:rPr dirty="0" sz="1800" lang="en-US">
                <a:latin typeface="Calibri" panose="020F0502020204030204" pitchFamily="34" charset="0"/>
                <a:ea typeface="Calibri" panose="020F0502020204030204" pitchFamily="34" charset="0"/>
                <a:cs typeface="Times New Roman" panose="02020603050405020304" pitchFamily="18" charset="0"/>
              </a:rPr>
              <a:t>like</a:t>
            </a:r>
            <a:r>
              <a:rPr dirty="0" sz="1800" lang="en-US">
                <a:effectLst/>
                <a:latin typeface="Calibri" panose="020F0502020204030204" pitchFamily="34" charset="0"/>
                <a:ea typeface="Calibri" panose="020F0502020204030204" pitchFamily="34" charset="0"/>
                <a:cs typeface="Times New Roman" panose="02020603050405020304" pitchFamily="18" charset="0"/>
              </a:rPr>
              <a:t> gowns and aprons, </a:t>
            </a:r>
            <a:r>
              <a:rPr dirty="0" sz="1800" lang="en-US">
                <a:latin typeface="Calibri" panose="020F0502020204030204" pitchFamily="34" charset="0"/>
                <a:ea typeface="Calibri" panose="020F0502020204030204" pitchFamily="34" charset="0"/>
                <a:cs typeface="Times New Roman" panose="02020603050405020304" pitchFamily="18" charset="0"/>
              </a:rPr>
              <a:t>create a barrier that prevents bodily fluids and other substances from reaching the wearer’s skin and clothing. This protection helps prevent the transmission of infectious agents and minimizes the risk of infection for healthcare workers </a:t>
            </a: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algn="just"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Safety Tips:</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Ensure that they are clean and free from cuts and burns.</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Always get a good fit to ensure full body protection. </a:t>
            </a:r>
          </a:p>
          <a:p>
            <a:pPr algn="just" indent="0" lvl="0" marL="0" marR="0">
              <a:lnSpc>
                <a:spcPct val="107000"/>
              </a:lnSpc>
              <a:spcBef>
                <a:spcPts val="0"/>
              </a:spcBef>
              <a:spcAft>
                <a:spcPts val="800"/>
              </a:spcAft>
              <a:buSzPts val="1000"/>
              <a:buNone/>
              <a:tabLst>
                <a:tab algn="l" pos="457200"/>
              </a:tabLst>
            </a:pPr>
            <a:endParaRPr dirty="0" sz="1800" lang="en-US">
              <a:effectLst/>
              <a:latin typeface="Calibri" panose="020F0502020204030204" pitchFamily="34" charset="0"/>
              <a:ea typeface="Calibri" panose="020F0502020204030204" pitchFamily="34" charset="0"/>
              <a:cs typeface="Times New Roman" panose="02020603050405020304" pitchFamily="18" charset="0"/>
            </a:endParaRPr>
          </a:p>
          <a:p>
            <a:pPr algn="just" indent="0" marL="0" marR="0">
              <a:lnSpc>
                <a:spcPct val="107000"/>
              </a:lnSpc>
              <a:spcBef>
                <a:spcPts val="0"/>
              </a:spcBef>
              <a:spcAft>
                <a:spcPts val="800"/>
              </a:spcAft>
              <a:buNone/>
            </a:pPr>
            <a:r>
              <a:rPr b="1" dirty="0" sz="1200" lang="en-US">
                <a:effectLst/>
                <a:latin typeface="Calibri" panose="020F0502020204030204" pitchFamily="34" charset="0"/>
                <a:ea typeface="Calibri" panose="020F0502020204030204" pitchFamily="34" charset="0"/>
                <a:cs typeface="Times New Roman" panose="02020603050405020304" pitchFamily="18" charset="0"/>
              </a:rPr>
              <a:t>  </a:t>
            </a:r>
            <a:r>
              <a:rPr b="1" dirty="0" sz="2100" lang="en-US">
                <a:latin typeface="Calibri" panose="020F0502020204030204" pitchFamily="34" charset="0"/>
                <a:cs typeface="Times New Roman" panose="02020603050405020304" pitchFamily="18" charset="0"/>
              </a:rPr>
              <a:t>Foot Protection</a:t>
            </a:r>
            <a:r>
              <a:rPr b="1" dirty="0" sz="1200" lang="en-US">
                <a:effectLst/>
                <a:latin typeface="Calibri" panose="020F0502020204030204" pitchFamily="34" charset="0"/>
                <a:ea typeface="Calibri" panose="020F0502020204030204" pitchFamily="34" charset="0"/>
                <a:cs typeface="Times New Roman" panose="02020603050405020304" pitchFamily="18" charset="0"/>
              </a:rPr>
              <a:t>:</a:t>
            </a:r>
            <a:r>
              <a:rPr dirty="0" sz="1200" lang="en-US">
                <a:effectLst/>
                <a:latin typeface="Calibri" panose="020F0502020204030204" pitchFamily="34" charset="0"/>
                <a:ea typeface="Calibri" panose="020F0502020204030204" pitchFamily="34" charset="0"/>
                <a:cs typeface="Times New Roman" panose="02020603050405020304" pitchFamily="18" charset="0"/>
              </a:rPr>
              <a:t>  </a:t>
            </a:r>
            <a:r>
              <a:rPr dirty="0" sz="1800" lang="en-US">
                <a:latin typeface="Calibri" panose="020F0502020204030204" pitchFamily="34" charset="0"/>
                <a:cs typeface="Times New Roman" panose="02020603050405020304" pitchFamily="18" charset="0"/>
              </a:rPr>
              <a:t>PPE includes knee pads and safety boots and should be used for tasks that can cause serious foot and leg injuries from falling or rolling objects, hot substances, electrical hazards, and slippery surfaces.</a:t>
            </a:r>
          </a:p>
          <a:p>
            <a:pPr algn="just" marL="0">
              <a:lnSpc>
                <a:spcPct val="107000"/>
              </a:lnSpc>
              <a:spcBef>
                <a:spcPts val="0"/>
              </a:spcBef>
              <a:spcAft>
                <a:spcPts val="800"/>
              </a:spcAft>
            </a:pPr>
            <a:r>
              <a:rPr dirty="0" sz="1800" lang="en-US">
                <a:latin typeface="Calibri" panose="020F0502020204030204" pitchFamily="34" charset="0"/>
                <a:cs typeface="Times New Roman" panose="02020603050405020304" pitchFamily="18" charset="0"/>
              </a:rPr>
              <a:t>Safety Tips:</a:t>
            </a:r>
          </a:p>
          <a:p>
            <a:pPr algn="just" indent="-342900" lvl="0" marL="342900">
              <a:lnSpc>
                <a:spcPct val="107000"/>
              </a:lnSpc>
              <a:spcBef>
                <a:spcPts val="0"/>
              </a:spcBef>
              <a:spcAft>
                <a:spcPts val="800"/>
              </a:spcAft>
              <a:buSzPts val="1000"/>
              <a:buFont typeface="Symbol" panose="05050102010706020507" pitchFamily="18" charset="2"/>
              <a:buChar char=""/>
              <a:tabLst>
                <a:tab algn="l" pos="457200"/>
              </a:tabLst>
            </a:pPr>
            <a:r>
              <a:rPr dirty="0" sz="1800" lang="en-US">
                <a:latin typeface="Calibri" panose="020F0502020204030204" pitchFamily="34" charset="0"/>
                <a:cs typeface="Times New Roman" panose="02020603050405020304" pitchFamily="18" charset="0"/>
              </a:rPr>
              <a:t>Ensure boots have slip-resistant soles that can protect against compression and impact.</a:t>
            </a:r>
          </a:p>
          <a:p>
            <a:pPr algn="just" indent="-342900" lvl="0" marL="342900">
              <a:lnSpc>
                <a:spcPct val="107000"/>
              </a:lnSpc>
              <a:spcBef>
                <a:spcPts val="0"/>
              </a:spcBef>
              <a:spcAft>
                <a:spcPts val="800"/>
              </a:spcAft>
              <a:buSzPts val="1000"/>
              <a:buFont typeface="Symbol" panose="05050102010706020507" pitchFamily="18" charset="2"/>
              <a:buChar char=""/>
              <a:tabLst>
                <a:tab algn="l" pos="457200"/>
              </a:tabLst>
            </a:pPr>
            <a:r>
              <a:rPr dirty="0" sz="1800" lang="en-US">
                <a:latin typeface="Calibri" panose="020F0502020204030204" pitchFamily="34" charset="0"/>
                <a:cs typeface="Times New Roman" panose="02020603050405020304" pitchFamily="18" charset="0"/>
              </a:rPr>
              <a:t>Ensure the sole plate is in good condition to prevent punctures.</a:t>
            </a:r>
          </a:p>
          <a:p>
            <a:pPr algn="just" indent="0" lvl="0" marL="0">
              <a:lnSpc>
                <a:spcPct val="107000"/>
              </a:lnSpc>
              <a:spcBef>
                <a:spcPts val="0"/>
              </a:spcBef>
              <a:spcAft>
                <a:spcPts val="800"/>
              </a:spcAft>
              <a:buSzPts val="1000"/>
              <a:buNone/>
              <a:tabLst>
                <a:tab algn="l" pos="457200"/>
              </a:tabLst>
            </a:pPr>
            <a:endParaRPr dirty="0" sz="1800" lang="en-US">
              <a:latin typeface="Calibri" panose="020F0502020204030204" pitchFamily="34" charset="0"/>
              <a:cs typeface="Times New Roman" panose="02020603050405020304" pitchFamily="18" charset="0"/>
            </a:endParaRPr>
          </a:p>
          <a:p>
            <a:pPr indent="0" marL="0">
              <a:buNone/>
            </a:pPr>
            <a:endParaRPr dirty="0"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617" name="TextBox 2"/>
          <p:cNvSpPr txBox="1"/>
          <p:nvPr/>
        </p:nvSpPr>
        <p:spPr>
          <a:xfrm>
            <a:off x="576197" y="1010218"/>
            <a:ext cx="11098061" cy="2923159"/>
          </a:xfrm>
          <a:prstGeom prst="rect"/>
          <a:noFill/>
        </p:spPr>
        <p:txBody>
          <a:bodyPr wrap="square">
            <a:spAutoFit/>
          </a:bodyPr>
          <a:p>
            <a:pPr algn="just" marL="0" marR="0">
              <a:lnSpc>
                <a:spcPct val="107000"/>
              </a:lnSpc>
              <a:spcBef>
                <a:spcPts val="0"/>
              </a:spcBef>
              <a:spcAft>
                <a:spcPts val="800"/>
              </a:spcAft>
            </a:pPr>
            <a:r>
              <a:rPr b="1" dirty="0" sz="2000" lang="en-US">
                <a:effectLst/>
                <a:latin typeface="Calibri" panose="020F0502020204030204" pitchFamily="34" charset="0"/>
                <a:ea typeface="Calibri" panose="020F0502020204030204" pitchFamily="34" charset="0"/>
                <a:cs typeface="Times New Roman" panose="02020603050405020304" pitchFamily="18" charset="0"/>
              </a:rPr>
              <a:t>Head Protection</a:t>
            </a:r>
            <a:r>
              <a:rPr b="1" dirty="0" sz="1800" lang="en-US">
                <a:effectLst/>
                <a:latin typeface="Calibri" panose="020F0502020204030204" pitchFamily="34" charset="0"/>
                <a:ea typeface="Calibri" panose="020F0502020204030204" pitchFamily="34" charset="0"/>
                <a:cs typeface="Times New Roman" panose="02020603050405020304" pitchFamily="18" charset="0"/>
              </a:rPr>
              <a:t>:</a:t>
            </a:r>
            <a:r>
              <a:rPr dirty="0" sz="1800" lang="en-US">
                <a:effectLst/>
                <a:latin typeface="Calibri" panose="020F0502020204030204" pitchFamily="34" charset="0"/>
                <a:ea typeface="Calibri" panose="020F0502020204030204" pitchFamily="34" charset="0"/>
                <a:cs typeface="Times New Roman" panose="02020603050405020304" pitchFamily="18" charset="0"/>
              </a:rPr>
              <a:t> PPE includes hard hats and headgears and should be required for tasks that can cause any force or object falling to the head.</a:t>
            </a:r>
          </a:p>
          <a:p>
            <a:pPr algn="just" marL="0" marR="0">
              <a:lnSpc>
                <a:spcPct val="107000"/>
              </a:lnSpc>
              <a:spcBef>
                <a:spcPts val="0"/>
              </a:spcBef>
              <a:spcAft>
                <a:spcPts val="800"/>
              </a:spcAft>
            </a:pPr>
            <a:r>
              <a:rPr dirty="0" sz="1800" lang="en-US">
                <a:effectLst/>
                <a:latin typeface="Calibri" panose="020F0502020204030204" pitchFamily="34" charset="0"/>
                <a:ea typeface="Calibri" panose="020F0502020204030204" pitchFamily="34" charset="0"/>
                <a:cs typeface="Times New Roman" panose="02020603050405020304" pitchFamily="18" charset="0"/>
              </a:rPr>
              <a:t>Safety Tips:</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Ensure that there are no dents or deformities on the shell and connections are tightened inside.</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Do not store in direct sunlight as extreme heat can cause damage.</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Choose appropriate cleaning agents as it can weaken the shells of hard hats and may eliminate electrical resistance.</a:t>
            </a:r>
          </a:p>
          <a:p>
            <a:pPr algn="just" indent="-342900" lvl="0" marL="342900" marR="0">
              <a:lnSpc>
                <a:spcPct val="107000"/>
              </a:lnSpc>
              <a:spcBef>
                <a:spcPts val="0"/>
              </a:spcBef>
              <a:spcAft>
                <a:spcPts val="800"/>
              </a:spcAft>
              <a:buSzPts val="1000"/>
              <a:buFont typeface="Symbol" panose="05050102010706020507" pitchFamily="18" charset="2"/>
              <a:buChar char=""/>
              <a:tabLst>
                <a:tab algn="l" pos="457200"/>
              </a:tabLst>
            </a:pPr>
            <a:r>
              <a:rPr dirty="0" sz="1800" lang="en-US">
                <a:effectLst/>
                <a:latin typeface="Calibri" panose="020F0502020204030204" pitchFamily="34" charset="0"/>
                <a:ea typeface="Calibri" panose="020F0502020204030204" pitchFamily="34" charset="0"/>
                <a:cs typeface="Times New Roman" panose="02020603050405020304" pitchFamily="18" charset="0"/>
              </a:rPr>
              <a:t>Always replace a hard hat if it was used for any kind of impact, even if the damage is unnoticeable. </a:t>
            </a:r>
          </a:p>
        </p:txBody>
      </p:sp>
    </p:spTree>
  </p:cSld>
  <p:clrMapOvr>
    <a:masterClrMapping/>
  </p:clrMapOvr>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Personal protective equipment (PPE) in the workplace Importance, Types and how to properly use the PPE</dc:title>
  <dc:creator>GEORGE</dc:creator>
  <cp:lastModifiedBy>George Osayande</cp:lastModifiedBy>
  <dcterms:created xsi:type="dcterms:W3CDTF">2025-02-17T03:51:03Z</dcterms:created>
  <dcterms:modified xsi:type="dcterms:W3CDTF">2025-05-30T23:42:30Z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59d7db62ab254de49a10e8f05ce0f8e6</vt:lpwstr>
  </property>
</Properties>
</file>