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omments/comment1.xml" ContentType="application/vnd.openxmlformats-officedocument.presentationml.comment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74" r:id="rId8"/>
    <p:sldId id="265" r:id="rId9"/>
    <p:sldId id="266" r:id="rId10"/>
    <p:sldId id="267" r:id="rId11"/>
    <p:sldId id="268" r:id="rId12"/>
    <p:sldId id="269" r:id="rId13"/>
    <p:sldId id="275" r:id="rId14"/>
    <p:sldId id="270" r:id="rId15"/>
    <p:sldId id="271" r:id="rId16"/>
    <p:sldId id="272" r:id="rId17"/>
    <p:sldId id="27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R BARTHLOMEW OKONKWO" initials="DO" lastIdx="3" clrIdx="0">
    <p:extLst>
      <p:ext uri="{19B8F6BF-5375-455C-9EA6-DF929625EA0E}">
        <p15:presenceInfo xmlns:p15="http://schemas.microsoft.com/office/powerpoint/2012/main" userId="DR BARTHLOMEW OKONKW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Figure 1:</a:t>
            </a:r>
            <a:r>
              <a:rPr lang="en-US" baseline="0" dirty="0"/>
              <a:t> Gender of new patients seen at the E&amp;A between January to February, 2025, for which a diagnosis of depressive disorder was made.</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2-79DE-42E8-A6A4-5FF8D07C35E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8EB-4F2C-9990-D905DC7D47F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8EB-4F2C-9990-D905DC7D47F8}"/>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8EB-4F2C-9990-D905DC7D47F8}"/>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2"/>
                <c:pt idx="0">
                  <c:v>Male</c:v>
                </c:pt>
                <c:pt idx="1">
                  <c:v>Female</c:v>
                </c:pt>
              </c:strCache>
            </c:strRef>
          </c:cat>
          <c:val>
            <c:numRef>
              <c:f>Sheet1!$B$2:$B$5</c:f>
              <c:numCache>
                <c:formatCode>General</c:formatCode>
                <c:ptCount val="4"/>
                <c:pt idx="0">
                  <c:v>10</c:v>
                </c:pt>
                <c:pt idx="1">
                  <c:v>35</c:v>
                </c:pt>
              </c:numCache>
            </c:numRef>
          </c:val>
          <c:extLst>
            <c:ext xmlns:c16="http://schemas.microsoft.com/office/drawing/2014/chart" uri="{C3380CC4-5D6E-409C-BE32-E72D297353CC}">
              <c16:uniqueId val="{00000000-79DE-42E8-A6A4-5FF8D07C35E9}"/>
            </c:ext>
          </c:extLst>
        </c:ser>
        <c:dLbls>
          <c:showLegendKey val="0"/>
          <c:showVal val="0"/>
          <c:showCatName val="0"/>
          <c:showSerName val="0"/>
          <c:showPercent val="0"/>
          <c:showBubbleSize val="0"/>
          <c:showLeaderLines val="1"/>
        </c:dLbls>
        <c:firstSliceAng val="0"/>
      </c:pieChart>
      <c:spPr>
        <a:noFill/>
        <a:ln>
          <a:noFill/>
        </a:ln>
        <a:effectLst/>
      </c:spPr>
    </c:plotArea>
    <c:legend>
      <c:legendPos val="b"/>
      <c:legendEntry>
        <c:idx val="2"/>
        <c:delete val="1"/>
      </c:legendEntry>
      <c:legendEntry>
        <c:idx val="3"/>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Figure 2: Age</a:t>
            </a:r>
            <a:r>
              <a:rPr lang="en-US" baseline="0" dirty="0"/>
              <a:t> of patients seen at the E&amp;A within the period of the audit for which a diagnosis of depressive disorder was made.</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Column1</c:v>
                </c:pt>
              </c:strCache>
            </c:strRef>
          </c:tx>
          <c:spPr>
            <a:solidFill>
              <a:schemeClr val="accent1"/>
            </a:solidFill>
            <a:ln>
              <a:noFill/>
            </a:ln>
            <a:effectLst/>
          </c:spPr>
          <c:invertIfNegative val="0"/>
          <c:cat>
            <c:strRef>
              <c:f>Sheet1!$A$2:$A$7</c:f>
              <c:strCache>
                <c:ptCount val="6"/>
                <c:pt idx="0">
                  <c:v>16-17 yrs</c:v>
                </c:pt>
                <c:pt idx="1">
                  <c:v>18-25 yrs</c:v>
                </c:pt>
                <c:pt idx="2">
                  <c:v>26-39 yrs</c:v>
                </c:pt>
                <c:pt idx="3">
                  <c:v>40-54 yrs</c:v>
                </c:pt>
                <c:pt idx="4">
                  <c:v>55-64 yrs</c:v>
                </c:pt>
                <c:pt idx="5">
                  <c:v>65-80 yrs</c:v>
                </c:pt>
              </c:strCache>
            </c:strRef>
          </c:cat>
          <c:val>
            <c:numRef>
              <c:f>Sheet1!$B$2:$B$7</c:f>
              <c:numCache>
                <c:formatCode>General</c:formatCode>
                <c:ptCount val="6"/>
                <c:pt idx="0">
                  <c:v>1</c:v>
                </c:pt>
              </c:numCache>
            </c:numRef>
          </c:val>
          <c:extLst>
            <c:ext xmlns:c16="http://schemas.microsoft.com/office/drawing/2014/chart" uri="{C3380CC4-5D6E-409C-BE32-E72D297353CC}">
              <c16:uniqueId val="{00000000-D4A7-400F-AD58-608AC9F020FA}"/>
            </c:ext>
          </c:extLst>
        </c:ser>
        <c:ser>
          <c:idx val="1"/>
          <c:order val="1"/>
          <c:tx>
            <c:strRef>
              <c:f>Sheet1!$C$1</c:f>
              <c:strCache>
                <c:ptCount val="1"/>
                <c:pt idx="0">
                  <c:v>Column2</c:v>
                </c:pt>
              </c:strCache>
            </c:strRef>
          </c:tx>
          <c:spPr>
            <a:solidFill>
              <a:schemeClr val="accent2"/>
            </a:solidFill>
            <a:ln>
              <a:noFill/>
            </a:ln>
            <a:effectLst/>
          </c:spPr>
          <c:invertIfNegative val="0"/>
          <c:cat>
            <c:strRef>
              <c:f>Sheet1!$A$2:$A$7</c:f>
              <c:strCache>
                <c:ptCount val="6"/>
                <c:pt idx="0">
                  <c:v>16-17 yrs</c:v>
                </c:pt>
                <c:pt idx="1">
                  <c:v>18-25 yrs</c:v>
                </c:pt>
                <c:pt idx="2">
                  <c:v>26-39 yrs</c:v>
                </c:pt>
                <c:pt idx="3">
                  <c:v>40-54 yrs</c:v>
                </c:pt>
                <c:pt idx="4">
                  <c:v>55-64 yrs</c:v>
                </c:pt>
                <c:pt idx="5">
                  <c:v>65-80 yrs</c:v>
                </c:pt>
              </c:strCache>
            </c:strRef>
          </c:cat>
          <c:val>
            <c:numRef>
              <c:f>Sheet1!$C$2:$C$7</c:f>
              <c:numCache>
                <c:formatCode>General</c:formatCode>
                <c:ptCount val="6"/>
                <c:pt idx="1">
                  <c:v>3</c:v>
                </c:pt>
              </c:numCache>
            </c:numRef>
          </c:val>
          <c:extLst>
            <c:ext xmlns:c16="http://schemas.microsoft.com/office/drawing/2014/chart" uri="{C3380CC4-5D6E-409C-BE32-E72D297353CC}">
              <c16:uniqueId val="{00000001-D4A7-400F-AD58-608AC9F020FA}"/>
            </c:ext>
          </c:extLst>
        </c:ser>
        <c:ser>
          <c:idx val="2"/>
          <c:order val="2"/>
          <c:tx>
            <c:strRef>
              <c:f>Sheet1!$D$1</c:f>
              <c:strCache>
                <c:ptCount val="1"/>
                <c:pt idx="0">
                  <c:v>Column3</c:v>
                </c:pt>
              </c:strCache>
            </c:strRef>
          </c:tx>
          <c:spPr>
            <a:solidFill>
              <a:schemeClr val="accent3"/>
            </a:solidFill>
            <a:ln>
              <a:noFill/>
            </a:ln>
            <a:effectLst/>
          </c:spPr>
          <c:invertIfNegative val="0"/>
          <c:cat>
            <c:strRef>
              <c:f>Sheet1!$A$2:$A$7</c:f>
              <c:strCache>
                <c:ptCount val="6"/>
                <c:pt idx="0">
                  <c:v>16-17 yrs</c:v>
                </c:pt>
                <c:pt idx="1">
                  <c:v>18-25 yrs</c:v>
                </c:pt>
                <c:pt idx="2">
                  <c:v>26-39 yrs</c:v>
                </c:pt>
                <c:pt idx="3">
                  <c:v>40-54 yrs</c:v>
                </c:pt>
                <c:pt idx="4">
                  <c:v>55-64 yrs</c:v>
                </c:pt>
                <c:pt idx="5">
                  <c:v>65-80 yrs</c:v>
                </c:pt>
              </c:strCache>
            </c:strRef>
          </c:cat>
          <c:val>
            <c:numRef>
              <c:f>Sheet1!$D$2:$D$7</c:f>
              <c:numCache>
                <c:formatCode>General</c:formatCode>
                <c:ptCount val="6"/>
                <c:pt idx="2">
                  <c:v>20</c:v>
                </c:pt>
              </c:numCache>
            </c:numRef>
          </c:val>
          <c:extLst>
            <c:ext xmlns:c16="http://schemas.microsoft.com/office/drawing/2014/chart" uri="{C3380CC4-5D6E-409C-BE32-E72D297353CC}">
              <c16:uniqueId val="{00000002-D4A7-400F-AD58-608AC9F020FA}"/>
            </c:ext>
          </c:extLst>
        </c:ser>
        <c:ser>
          <c:idx val="3"/>
          <c:order val="3"/>
          <c:tx>
            <c:strRef>
              <c:f>Sheet1!$E$1</c:f>
              <c:strCache>
                <c:ptCount val="1"/>
                <c:pt idx="0">
                  <c:v>Column4</c:v>
                </c:pt>
              </c:strCache>
            </c:strRef>
          </c:tx>
          <c:spPr>
            <a:solidFill>
              <a:schemeClr val="accent4"/>
            </a:solidFill>
            <a:ln>
              <a:noFill/>
            </a:ln>
            <a:effectLst/>
          </c:spPr>
          <c:invertIfNegative val="0"/>
          <c:cat>
            <c:strRef>
              <c:f>Sheet1!$A$2:$A$7</c:f>
              <c:strCache>
                <c:ptCount val="6"/>
                <c:pt idx="0">
                  <c:v>16-17 yrs</c:v>
                </c:pt>
                <c:pt idx="1">
                  <c:v>18-25 yrs</c:v>
                </c:pt>
                <c:pt idx="2">
                  <c:v>26-39 yrs</c:v>
                </c:pt>
                <c:pt idx="3">
                  <c:v>40-54 yrs</c:v>
                </c:pt>
                <c:pt idx="4">
                  <c:v>55-64 yrs</c:v>
                </c:pt>
                <c:pt idx="5">
                  <c:v>65-80 yrs</c:v>
                </c:pt>
              </c:strCache>
            </c:strRef>
          </c:cat>
          <c:val>
            <c:numRef>
              <c:f>Sheet1!$E$2:$E$7</c:f>
              <c:numCache>
                <c:formatCode>General</c:formatCode>
                <c:ptCount val="6"/>
                <c:pt idx="3">
                  <c:v>9</c:v>
                </c:pt>
              </c:numCache>
            </c:numRef>
          </c:val>
          <c:extLst>
            <c:ext xmlns:c16="http://schemas.microsoft.com/office/drawing/2014/chart" uri="{C3380CC4-5D6E-409C-BE32-E72D297353CC}">
              <c16:uniqueId val="{00000004-D4A7-400F-AD58-608AC9F020FA}"/>
            </c:ext>
          </c:extLst>
        </c:ser>
        <c:ser>
          <c:idx val="4"/>
          <c:order val="4"/>
          <c:tx>
            <c:strRef>
              <c:f>Sheet1!$F$1</c:f>
              <c:strCache>
                <c:ptCount val="1"/>
                <c:pt idx="0">
                  <c:v>Column5</c:v>
                </c:pt>
              </c:strCache>
            </c:strRef>
          </c:tx>
          <c:spPr>
            <a:solidFill>
              <a:schemeClr val="accent5"/>
            </a:solidFill>
            <a:ln>
              <a:noFill/>
            </a:ln>
            <a:effectLst/>
          </c:spPr>
          <c:invertIfNegative val="0"/>
          <c:cat>
            <c:strRef>
              <c:f>Sheet1!$A$2:$A$7</c:f>
              <c:strCache>
                <c:ptCount val="6"/>
                <c:pt idx="0">
                  <c:v>16-17 yrs</c:v>
                </c:pt>
                <c:pt idx="1">
                  <c:v>18-25 yrs</c:v>
                </c:pt>
                <c:pt idx="2">
                  <c:v>26-39 yrs</c:v>
                </c:pt>
                <c:pt idx="3">
                  <c:v>40-54 yrs</c:v>
                </c:pt>
                <c:pt idx="4">
                  <c:v>55-64 yrs</c:v>
                </c:pt>
                <c:pt idx="5">
                  <c:v>65-80 yrs</c:v>
                </c:pt>
              </c:strCache>
            </c:strRef>
          </c:cat>
          <c:val>
            <c:numRef>
              <c:f>Sheet1!$F$2:$F$7</c:f>
              <c:numCache>
                <c:formatCode>General</c:formatCode>
                <c:ptCount val="6"/>
                <c:pt idx="4">
                  <c:v>3</c:v>
                </c:pt>
              </c:numCache>
            </c:numRef>
          </c:val>
          <c:extLst>
            <c:ext xmlns:c16="http://schemas.microsoft.com/office/drawing/2014/chart" uri="{C3380CC4-5D6E-409C-BE32-E72D297353CC}">
              <c16:uniqueId val="{00000005-D4A7-400F-AD58-608AC9F020FA}"/>
            </c:ext>
          </c:extLst>
        </c:ser>
        <c:ser>
          <c:idx val="5"/>
          <c:order val="5"/>
          <c:tx>
            <c:strRef>
              <c:f>Sheet1!$G$1</c:f>
              <c:strCache>
                <c:ptCount val="1"/>
                <c:pt idx="0">
                  <c:v>Column6</c:v>
                </c:pt>
              </c:strCache>
            </c:strRef>
          </c:tx>
          <c:spPr>
            <a:solidFill>
              <a:schemeClr val="accent6"/>
            </a:solidFill>
            <a:ln>
              <a:noFill/>
            </a:ln>
            <a:effectLst/>
          </c:spPr>
          <c:invertIfNegative val="0"/>
          <c:cat>
            <c:strRef>
              <c:f>Sheet1!$A$2:$A$7</c:f>
              <c:strCache>
                <c:ptCount val="6"/>
                <c:pt idx="0">
                  <c:v>16-17 yrs</c:v>
                </c:pt>
                <c:pt idx="1">
                  <c:v>18-25 yrs</c:v>
                </c:pt>
                <c:pt idx="2">
                  <c:v>26-39 yrs</c:v>
                </c:pt>
                <c:pt idx="3">
                  <c:v>40-54 yrs</c:v>
                </c:pt>
                <c:pt idx="4">
                  <c:v>55-64 yrs</c:v>
                </c:pt>
                <c:pt idx="5">
                  <c:v>65-80 yrs</c:v>
                </c:pt>
              </c:strCache>
            </c:strRef>
          </c:cat>
          <c:val>
            <c:numRef>
              <c:f>Sheet1!$G$2:$G$7</c:f>
              <c:numCache>
                <c:formatCode>General</c:formatCode>
                <c:ptCount val="6"/>
                <c:pt idx="5">
                  <c:v>9</c:v>
                </c:pt>
              </c:numCache>
            </c:numRef>
          </c:val>
          <c:extLst>
            <c:ext xmlns:c16="http://schemas.microsoft.com/office/drawing/2014/chart" uri="{C3380CC4-5D6E-409C-BE32-E72D297353CC}">
              <c16:uniqueId val="{00000006-D4A7-400F-AD58-608AC9F020FA}"/>
            </c:ext>
          </c:extLst>
        </c:ser>
        <c:dLbls>
          <c:showLegendKey val="0"/>
          <c:showVal val="0"/>
          <c:showCatName val="0"/>
          <c:showSerName val="0"/>
          <c:showPercent val="0"/>
          <c:showBubbleSize val="0"/>
        </c:dLbls>
        <c:gapWidth val="219"/>
        <c:overlap val="-27"/>
        <c:axId val="1242046591"/>
        <c:axId val="1242038271"/>
      </c:barChart>
      <c:catAx>
        <c:axId val="12420465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242038271"/>
        <c:crosses val="autoZero"/>
        <c:auto val="1"/>
        <c:lblAlgn val="ctr"/>
        <c:lblOffset val="100"/>
        <c:noMultiLvlLbl val="0"/>
      </c:catAx>
      <c:valAx>
        <c:axId val="124203827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24204659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Figure 3: A Bar Chart showing quantity of diagnosis</a:t>
            </a:r>
            <a:r>
              <a:rPr lang="en-US" baseline="0" dirty="0"/>
              <a:t> of depressive disorder made in compliance with ICD-11 CDDR Manual</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2"/>
                <c:pt idx="0">
                  <c:v>Good Compliance</c:v>
                </c:pt>
                <c:pt idx="1">
                  <c:v>Poor Compliance</c:v>
                </c:pt>
              </c:strCache>
            </c:strRef>
          </c:cat>
          <c:val>
            <c:numRef>
              <c:f>Sheet1!$B$2:$B$5</c:f>
              <c:numCache>
                <c:formatCode>General</c:formatCode>
                <c:ptCount val="4"/>
                <c:pt idx="0">
                  <c:v>22</c:v>
                </c:pt>
              </c:numCache>
            </c:numRef>
          </c:val>
          <c:extLst>
            <c:ext xmlns:c16="http://schemas.microsoft.com/office/drawing/2014/chart" uri="{C3380CC4-5D6E-409C-BE32-E72D297353CC}">
              <c16:uniqueId val="{00000000-A567-471E-B5A8-536447D4BB2A}"/>
            </c:ext>
          </c:extLst>
        </c:ser>
        <c:ser>
          <c:idx val="1"/>
          <c:order val="1"/>
          <c:tx>
            <c:strRef>
              <c:f>Sheet1!$C$1</c:f>
              <c:strCache>
                <c:ptCount val="1"/>
                <c:pt idx="0">
                  <c:v>Column2</c:v>
                </c:pt>
              </c:strCache>
            </c:strRef>
          </c:tx>
          <c:spPr>
            <a:solidFill>
              <a:schemeClr val="accent2"/>
            </a:solidFill>
            <a:ln>
              <a:noFill/>
            </a:ln>
            <a:effectLst/>
          </c:spPr>
          <c:invertIfNegative val="0"/>
          <c:cat>
            <c:strRef>
              <c:f>Sheet1!$A$2:$A$5</c:f>
              <c:strCache>
                <c:ptCount val="2"/>
                <c:pt idx="0">
                  <c:v>Good Compliance</c:v>
                </c:pt>
                <c:pt idx="1">
                  <c:v>Poor Compliance</c:v>
                </c:pt>
              </c:strCache>
            </c:strRef>
          </c:cat>
          <c:val>
            <c:numRef>
              <c:f>Sheet1!$C$2:$C$5</c:f>
              <c:numCache>
                <c:formatCode>General</c:formatCode>
                <c:ptCount val="4"/>
                <c:pt idx="1">
                  <c:v>23</c:v>
                </c:pt>
              </c:numCache>
            </c:numRef>
          </c:val>
          <c:extLst>
            <c:ext xmlns:c16="http://schemas.microsoft.com/office/drawing/2014/chart" uri="{C3380CC4-5D6E-409C-BE32-E72D297353CC}">
              <c16:uniqueId val="{00000001-A567-471E-B5A8-536447D4BB2A}"/>
            </c:ext>
          </c:extLst>
        </c:ser>
        <c:ser>
          <c:idx val="2"/>
          <c:order val="2"/>
          <c:tx>
            <c:strRef>
              <c:f>Sheet1!$D$1</c:f>
              <c:strCache>
                <c:ptCount val="1"/>
                <c:pt idx="0">
                  <c:v>Column1</c:v>
                </c:pt>
              </c:strCache>
            </c:strRef>
          </c:tx>
          <c:spPr>
            <a:solidFill>
              <a:schemeClr val="accent3"/>
            </a:solidFill>
            <a:ln>
              <a:noFill/>
            </a:ln>
            <a:effectLst/>
          </c:spPr>
          <c:invertIfNegative val="0"/>
          <c:cat>
            <c:strRef>
              <c:f>Sheet1!$A$2:$A$5</c:f>
              <c:strCache>
                <c:ptCount val="2"/>
                <c:pt idx="0">
                  <c:v>Good Compliance</c:v>
                </c:pt>
                <c:pt idx="1">
                  <c:v>Poor Compliance</c:v>
                </c:pt>
              </c:strCache>
            </c:strRef>
          </c:cat>
          <c:val>
            <c:numRef>
              <c:f>Sheet1!$D$2:$D$5</c:f>
              <c:numCache>
                <c:formatCode>General</c:formatCode>
                <c:ptCount val="4"/>
              </c:numCache>
            </c:numRef>
          </c:val>
          <c:extLst>
            <c:ext xmlns:c16="http://schemas.microsoft.com/office/drawing/2014/chart" uri="{C3380CC4-5D6E-409C-BE32-E72D297353CC}">
              <c16:uniqueId val="{00000002-A567-471E-B5A8-536447D4BB2A}"/>
            </c:ext>
          </c:extLst>
        </c:ser>
        <c:dLbls>
          <c:showLegendKey val="0"/>
          <c:showVal val="0"/>
          <c:showCatName val="0"/>
          <c:showSerName val="0"/>
          <c:showPercent val="0"/>
          <c:showBubbleSize val="0"/>
        </c:dLbls>
        <c:gapWidth val="219"/>
        <c:overlap val="-27"/>
        <c:axId val="503496560"/>
        <c:axId val="503497392"/>
      </c:barChart>
      <c:catAx>
        <c:axId val="503496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3497392"/>
        <c:crosses val="autoZero"/>
        <c:auto val="1"/>
        <c:lblAlgn val="ctr"/>
        <c:lblOffset val="100"/>
        <c:noMultiLvlLbl val="0"/>
      </c:catAx>
      <c:valAx>
        <c:axId val="503497392"/>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3496560"/>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Figure</a:t>
            </a:r>
            <a:r>
              <a:rPr lang="en-US" baseline="0" dirty="0"/>
              <a:t> 4: Shows RDD&amp;SDD as categories of depressive disorders made within the audit period, with the highest and lowest compliance with ICD-11 CDDR Manual.</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RDD</c:v>
                </c:pt>
              </c:strCache>
            </c:strRef>
          </c:tx>
          <c:spPr>
            <a:solidFill>
              <a:schemeClr val="accent1"/>
            </a:solidFill>
            <a:ln>
              <a:noFill/>
            </a:ln>
            <a:effectLst/>
          </c:spPr>
          <c:invertIfNegative val="0"/>
          <c:cat>
            <c:strRef>
              <c:f>Sheet1!$A$2:$A$5</c:f>
              <c:strCache>
                <c:ptCount val="2"/>
                <c:pt idx="0">
                  <c:v>RECURRENT DEPRESSIVE DISORDER</c:v>
                </c:pt>
                <c:pt idx="1">
                  <c:v>SEVERE DPRESSIVE DISORDER</c:v>
                </c:pt>
              </c:strCache>
            </c:strRef>
          </c:cat>
          <c:val>
            <c:numRef>
              <c:f>Sheet1!$B$2:$B$5</c:f>
              <c:numCache>
                <c:formatCode>General</c:formatCode>
                <c:ptCount val="4"/>
                <c:pt idx="0">
                  <c:v>14</c:v>
                </c:pt>
              </c:numCache>
            </c:numRef>
          </c:val>
          <c:extLst>
            <c:ext xmlns:c16="http://schemas.microsoft.com/office/drawing/2014/chart" uri="{C3380CC4-5D6E-409C-BE32-E72D297353CC}">
              <c16:uniqueId val="{00000000-89ED-44CE-B5C0-98EE34CAC8F0}"/>
            </c:ext>
          </c:extLst>
        </c:ser>
        <c:ser>
          <c:idx val="1"/>
          <c:order val="1"/>
          <c:tx>
            <c:strRef>
              <c:f>Sheet1!$C$1</c:f>
              <c:strCache>
                <c:ptCount val="1"/>
                <c:pt idx="0">
                  <c:v>SDD</c:v>
                </c:pt>
              </c:strCache>
            </c:strRef>
          </c:tx>
          <c:spPr>
            <a:solidFill>
              <a:schemeClr val="accent2"/>
            </a:solidFill>
            <a:ln>
              <a:noFill/>
            </a:ln>
            <a:effectLst/>
          </c:spPr>
          <c:invertIfNegative val="0"/>
          <c:cat>
            <c:strRef>
              <c:f>Sheet1!$A$2:$A$5</c:f>
              <c:strCache>
                <c:ptCount val="2"/>
                <c:pt idx="0">
                  <c:v>RECURRENT DEPRESSIVE DISORDER</c:v>
                </c:pt>
                <c:pt idx="1">
                  <c:v>SEVERE DPRESSIVE DISORDER</c:v>
                </c:pt>
              </c:strCache>
            </c:strRef>
          </c:cat>
          <c:val>
            <c:numRef>
              <c:f>Sheet1!$C$2:$C$5</c:f>
              <c:numCache>
                <c:formatCode>General</c:formatCode>
                <c:ptCount val="4"/>
                <c:pt idx="1">
                  <c:v>9</c:v>
                </c:pt>
              </c:numCache>
            </c:numRef>
          </c:val>
          <c:extLst>
            <c:ext xmlns:c16="http://schemas.microsoft.com/office/drawing/2014/chart" uri="{C3380CC4-5D6E-409C-BE32-E72D297353CC}">
              <c16:uniqueId val="{00000001-89ED-44CE-B5C0-98EE34CAC8F0}"/>
            </c:ext>
          </c:extLst>
        </c:ser>
        <c:ser>
          <c:idx val="2"/>
          <c:order val="2"/>
          <c:tx>
            <c:strRef>
              <c:f>Sheet1!$D$1</c:f>
              <c:strCache>
                <c:ptCount val="1"/>
                <c:pt idx="0">
                  <c:v>Series 3</c:v>
                </c:pt>
              </c:strCache>
            </c:strRef>
          </c:tx>
          <c:spPr>
            <a:solidFill>
              <a:schemeClr val="accent3"/>
            </a:solidFill>
            <a:ln>
              <a:noFill/>
            </a:ln>
            <a:effectLst/>
          </c:spPr>
          <c:invertIfNegative val="0"/>
          <c:cat>
            <c:strRef>
              <c:f>Sheet1!$A$2:$A$5</c:f>
              <c:strCache>
                <c:ptCount val="2"/>
                <c:pt idx="0">
                  <c:v>RECURRENT DEPRESSIVE DISORDER</c:v>
                </c:pt>
                <c:pt idx="1">
                  <c:v>SEVERE DPRESSIVE DISORDER</c:v>
                </c:pt>
              </c:strCache>
            </c:strRef>
          </c:cat>
          <c:val>
            <c:numRef>
              <c:f>Sheet1!$D$2:$D$5</c:f>
              <c:numCache>
                <c:formatCode>General</c:formatCode>
                <c:ptCount val="4"/>
              </c:numCache>
            </c:numRef>
          </c:val>
          <c:extLst>
            <c:ext xmlns:c16="http://schemas.microsoft.com/office/drawing/2014/chart" uri="{C3380CC4-5D6E-409C-BE32-E72D297353CC}">
              <c16:uniqueId val="{00000002-89ED-44CE-B5C0-98EE34CAC8F0}"/>
            </c:ext>
          </c:extLst>
        </c:ser>
        <c:dLbls>
          <c:showLegendKey val="0"/>
          <c:showVal val="0"/>
          <c:showCatName val="0"/>
          <c:showSerName val="0"/>
          <c:showPercent val="0"/>
          <c:showBubbleSize val="0"/>
        </c:dLbls>
        <c:gapWidth val="219"/>
        <c:overlap val="-27"/>
        <c:axId val="813333344"/>
        <c:axId val="813321696"/>
      </c:barChart>
      <c:catAx>
        <c:axId val="8133333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13321696"/>
        <c:crosses val="autoZero"/>
        <c:auto val="1"/>
        <c:lblAlgn val="ctr"/>
        <c:lblOffset val="100"/>
        <c:noMultiLvlLbl val="0"/>
      </c:catAx>
      <c:valAx>
        <c:axId val="8133216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13333344"/>
        <c:crosses val="autoZero"/>
        <c:crossBetween val="between"/>
      </c:valAx>
      <c:spPr>
        <a:noFill/>
        <a:ln>
          <a:noFill/>
        </a:ln>
        <a:effectLst/>
      </c:spPr>
    </c:plotArea>
    <c:legend>
      <c:legendPos val="b"/>
      <c:legendEntry>
        <c:idx val="2"/>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25-03-25T15:39:02.134" idx="2">
    <p:pos x="7152" y="1150"/>
    <p:text/>
    <p:extLst>
      <p:ext uri="{C676402C-5697-4E1C-873F-D02D1690AC5C}">
        <p15:threadingInfo xmlns:p15="http://schemas.microsoft.com/office/powerpoint/2012/main"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52B157-0529-4419-90A6-C80D7119CBAA}" type="datetimeFigureOut">
              <a:rPr lang="en-US" smtClean="0"/>
              <a:t>6/11/2025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A5C189-096B-471C-9666-74795AF87E1B}" type="slidenum">
              <a:rPr lang="en-US" smtClean="0"/>
              <a:t>‹#›</a:t>
            </a:fld>
            <a:endParaRPr lang="en-US"/>
          </a:p>
        </p:txBody>
      </p:sp>
    </p:spTree>
    <p:extLst>
      <p:ext uri="{BB962C8B-B14F-4D97-AF65-F5344CB8AC3E}">
        <p14:creationId xmlns:p14="http://schemas.microsoft.com/office/powerpoint/2010/main" val="3241587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diagnoses of severe depressive disorders made, may have been with ICD-10, rather than ICD-11 CDDR Manual.</a:t>
            </a:r>
          </a:p>
        </p:txBody>
      </p:sp>
      <p:sp>
        <p:nvSpPr>
          <p:cNvPr id="4" name="Slide Number Placeholder 3"/>
          <p:cNvSpPr>
            <a:spLocks noGrp="1"/>
          </p:cNvSpPr>
          <p:nvPr>
            <p:ph type="sldNum" sz="quarter" idx="5"/>
          </p:nvPr>
        </p:nvSpPr>
        <p:spPr/>
        <p:txBody>
          <a:bodyPr/>
          <a:lstStyle/>
          <a:p>
            <a:fld id="{5BA5C189-096B-471C-9666-74795AF87E1B}" type="slidenum">
              <a:rPr lang="en-US" smtClean="0"/>
              <a:t>13</a:t>
            </a:fld>
            <a:endParaRPr lang="en-US"/>
          </a:p>
        </p:txBody>
      </p:sp>
    </p:spTree>
    <p:extLst>
      <p:ext uri="{BB962C8B-B14F-4D97-AF65-F5344CB8AC3E}">
        <p14:creationId xmlns:p14="http://schemas.microsoft.com/office/powerpoint/2010/main" val="3152532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682FE-E85C-45BD-BD8F-7E159DF6AD2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5D0D5DB-EF3C-46A1-887C-11F16AB837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526D498-0D06-4573-ADAA-00B2A8F0D2FF}"/>
              </a:ext>
            </a:extLst>
          </p:cNvPr>
          <p:cNvSpPr>
            <a:spLocks noGrp="1"/>
          </p:cNvSpPr>
          <p:nvPr>
            <p:ph type="dt" sz="half" idx="10"/>
          </p:nvPr>
        </p:nvSpPr>
        <p:spPr/>
        <p:txBody>
          <a:bodyPr/>
          <a:lstStyle/>
          <a:p>
            <a:fld id="{4F9222FB-FAC4-4C7A-89AE-132068A8DF09}" type="datetime1">
              <a:rPr lang="en-US" smtClean="0"/>
              <a:t>6/11/2025</a:t>
            </a:fld>
            <a:endParaRPr lang="en-US"/>
          </a:p>
        </p:txBody>
      </p:sp>
      <p:sp>
        <p:nvSpPr>
          <p:cNvPr id="5" name="Footer Placeholder 4">
            <a:extLst>
              <a:ext uri="{FF2B5EF4-FFF2-40B4-BE49-F238E27FC236}">
                <a16:creationId xmlns:a16="http://schemas.microsoft.com/office/drawing/2014/main" id="{CB0FC0B2-DFCC-4E92-A46A-B5D86EEB14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E87A7A-BF9D-4FA2-953C-0826BA2DD204}"/>
              </a:ext>
            </a:extLst>
          </p:cNvPr>
          <p:cNvSpPr>
            <a:spLocks noGrp="1"/>
          </p:cNvSpPr>
          <p:nvPr>
            <p:ph type="sldNum" sz="quarter" idx="12"/>
          </p:nvPr>
        </p:nvSpPr>
        <p:spPr/>
        <p:txBody>
          <a:bodyPr/>
          <a:lstStyle/>
          <a:p>
            <a:fld id="{55D7A57D-2523-4D0F-88BD-AE6EB62CDC68}" type="slidenum">
              <a:rPr lang="en-US" smtClean="0"/>
              <a:t>‹#›</a:t>
            </a:fld>
            <a:endParaRPr lang="en-US"/>
          </a:p>
        </p:txBody>
      </p:sp>
    </p:spTree>
    <p:extLst>
      <p:ext uri="{BB962C8B-B14F-4D97-AF65-F5344CB8AC3E}">
        <p14:creationId xmlns:p14="http://schemas.microsoft.com/office/powerpoint/2010/main" val="2485708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7228D-5D7B-40BF-9DB8-4EA95A7C291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5FC876-BC06-41F8-A445-E6BAF0E614E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069F92-82E8-46B9-AD6B-580AC39ADD68}"/>
              </a:ext>
            </a:extLst>
          </p:cNvPr>
          <p:cNvSpPr>
            <a:spLocks noGrp="1"/>
          </p:cNvSpPr>
          <p:nvPr>
            <p:ph type="dt" sz="half" idx="10"/>
          </p:nvPr>
        </p:nvSpPr>
        <p:spPr/>
        <p:txBody>
          <a:bodyPr/>
          <a:lstStyle/>
          <a:p>
            <a:fld id="{EDD6A1B2-60B6-4A35-80D7-3FF7F352CF18}" type="datetime1">
              <a:rPr lang="en-US" smtClean="0"/>
              <a:t>6/11/2025</a:t>
            </a:fld>
            <a:endParaRPr lang="en-US"/>
          </a:p>
        </p:txBody>
      </p:sp>
      <p:sp>
        <p:nvSpPr>
          <p:cNvPr id="5" name="Footer Placeholder 4">
            <a:extLst>
              <a:ext uri="{FF2B5EF4-FFF2-40B4-BE49-F238E27FC236}">
                <a16:creationId xmlns:a16="http://schemas.microsoft.com/office/drawing/2014/main" id="{05D0BB2D-E861-4743-A9D8-404E7E8985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9986B3-A423-4EB1-8D0E-BF04A32174A6}"/>
              </a:ext>
            </a:extLst>
          </p:cNvPr>
          <p:cNvSpPr>
            <a:spLocks noGrp="1"/>
          </p:cNvSpPr>
          <p:nvPr>
            <p:ph type="sldNum" sz="quarter" idx="12"/>
          </p:nvPr>
        </p:nvSpPr>
        <p:spPr/>
        <p:txBody>
          <a:bodyPr/>
          <a:lstStyle/>
          <a:p>
            <a:fld id="{55D7A57D-2523-4D0F-88BD-AE6EB62CDC68}" type="slidenum">
              <a:rPr lang="en-US" smtClean="0"/>
              <a:t>‹#›</a:t>
            </a:fld>
            <a:endParaRPr lang="en-US"/>
          </a:p>
        </p:txBody>
      </p:sp>
    </p:spTree>
    <p:extLst>
      <p:ext uri="{BB962C8B-B14F-4D97-AF65-F5344CB8AC3E}">
        <p14:creationId xmlns:p14="http://schemas.microsoft.com/office/powerpoint/2010/main" val="1559410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2A5450-3083-41A2-9FB0-DC36F8BB7CE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851FE0B-8B40-4678-83DD-3F9EC4C07B0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33ED19-6E8B-4743-BE56-896210E6E966}"/>
              </a:ext>
            </a:extLst>
          </p:cNvPr>
          <p:cNvSpPr>
            <a:spLocks noGrp="1"/>
          </p:cNvSpPr>
          <p:nvPr>
            <p:ph type="dt" sz="half" idx="10"/>
          </p:nvPr>
        </p:nvSpPr>
        <p:spPr/>
        <p:txBody>
          <a:bodyPr/>
          <a:lstStyle/>
          <a:p>
            <a:fld id="{4636EC4A-BBC1-4746-9B40-2112E4583F16}" type="datetime1">
              <a:rPr lang="en-US" smtClean="0"/>
              <a:t>6/11/2025</a:t>
            </a:fld>
            <a:endParaRPr lang="en-US"/>
          </a:p>
        </p:txBody>
      </p:sp>
      <p:sp>
        <p:nvSpPr>
          <p:cNvPr id="5" name="Footer Placeholder 4">
            <a:extLst>
              <a:ext uri="{FF2B5EF4-FFF2-40B4-BE49-F238E27FC236}">
                <a16:creationId xmlns:a16="http://schemas.microsoft.com/office/drawing/2014/main" id="{0BD45DA4-978D-475F-A1BF-7C6E855AD1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412741-1C70-41CF-99CC-FDD951FA908B}"/>
              </a:ext>
            </a:extLst>
          </p:cNvPr>
          <p:cNvSpPr>
            <a:spLocks noGrp="1"/>
          </p:cNvSpPr>
          <p:nvPr>
            <p:ph type="sldNum" sz="quarter" idx="12"/>
          </p:nvPr>
        </p:nvSpPr>
        <p:spPr/>
        <p:txBody>
          <a:bodyPr/>
          <a:lstStyle/>
          <a:p>
            <a:fld id="{55D7A57D-2523-4D0F-88BD-AE6EB62CDC68}" type="slidenum">
              <a:rPr lang="en-US" smtClean="0"/>
              <a:t>‹#›</a:t>
            </a:fld>
            <a:endParaRPr lang="en-US"/>
          </a:p>
        </p:txBody>
      </p:sp>
    </p:spTree>
    <p:extLst>
      <p:ext uri="{BB962C8B-B14F-4D97-AF65-F5344CB8AC3E}">
        <p14:creationId xmlns:p14="http://schemas.microsoft.com/office/powerpoint/2010/main" val="2531872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284C6-75B4-4C48-A864-11F38E3037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E144A8-A405-41C1-A3FB-AE372AB3BD5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170693-ECC7-4AF1-A619-EB33B41604D2}"/>
              </a:ext>
            </a:extLst>
          </p:cNvPr>
          <p:cNvSpPr>
            <a:spLocks noGrp="1"/>
          </p:cNvSpPr>
          <p:nvPr>
            <p:ph type="dt" sz="half" idx="10"/>
          </p:nvPr>
        </p:nvSpPr>
        <p:spPr/>
        <p:txBody>
          <a:bodyPr/>
          <a:lstStyle/>
          <a:p>
            <a:fld id="{BC46B7AF-1E0D-4B2A-8D9D-B26988DDEABB}" type="datetime1">
              <a:rPr lang="en-US" smtClean="0"/>
              <a:t>6/11/2025</a:t>
            </a:fld>
            <a:endParaRPr lang="en-US"/>
          </a:p>
        </p:txBody>
      </p:sp>
      <p:sp>
        <p:nvSpPr>
          <p:cNvPr id="5" name="Footer Placeholder 4">
            <a:extLst>
              <a:ext uri="{FF2B5EF4-FFF2-40B4-BE49-F238E27FC236}">
                <a16:creationId xmlns:a16="http://schemas.microsoft.com/office/drawing/2014/main" id="{B9016571-D9DF-4FD7-8372-9D10E91153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0B72EA-28E5-4047-BD76-68957DEE2FBF}"/>
              </a:ext>
            </a:extLst>
          </p:cNvPr>
          <p:cNvSpPr>
            <a:spLocks noGrp="1"/>
          </p:cNvSpPr>
          <p:nvPr>
            <p:ph type="sldNum" sz="quarter" idx="12"/>
          </p:nvPr>
        </p:nvSpPr>
        <p:spPr/>
        <p:txBody>
          <a:bodyPr/>
          <a:lstStyle/>
          <a:p>
            <a:fld id="{55D7A57D-2523-4D0F-88BD-AE6EB62CDC68}" type="slidenum">
              <a:rPr lang="en-US" smtClean="0"/>
              <a:t>‹#›</a:t>
            </a:fld>
            <a:endParaRPr lang="en-US"/>
          </a:p>
        </p:txBody>
      </p:sp>
    </p:spTree>
    <p:extLst>
      <p:ext uri="{BB962C8B-B14F-4D97-AF65-F5344CB8AC3E}">
        <p14:creationId xmlns:p14="http://schemas.microsoft.com/office/powerpoint/2010/main" val="3945819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E46C8-FC85-4D06-BE3D-3B33BCFCF8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C31A4D4-675A-4B6E-BEA5-314F7F24F6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3C0A46-E670-40B2-8CFF-1BA67EA617B1}"/>
              </a:ext>
            </a:extLst>
          </p:cNvPr>
          <p:cNvSpPr>
            <a:spLocks noGrp="1"/>
          </p:cNvSpPr>
          <p:nvPr>
            <p:ph type="dt" sz="half" idx="10"/>
          </p:nvPr>
        </p:nvSpPr>
        <p:spPr/>
        <p:txBody>
          <a:bodyPr/>
          <a:lstStyle/>
          <a:p>
            <a:fld id="{56F60F9D-0037-4063-B1FE-05B995B934C8}" type="datetime1">
              <a:rPr lang="en-US" smtClean="0"/>
              <a:t>6/11/2025</a:t>
            </a:fld>
            <a:endParaRPr lang="en-US"/>
          </a:p>
        </p:txBody>
      </p:sp>
      <p:sp>
        <p:nvSpPr>
          <p:cNvPr id="5" name="Footer Placeholder 4">
            <a:extLst>
              <a:ext uri="{FF2B5EF4-FFF2-40B4-BE49-F238E27FC236}">
                <a16:creationId xmlns:a16="http://schemas.microsoft.com/office/drawing/2014/main" id="{C7C8F074-EA9D-4F25-8FAD-82E6A7E5ED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1F4CDF-F61A-4DD2-BFD1-BE4B14395025}"/>
              </a:ext>
            </a:extLst>
          </p:cNvPr>
          <p:cNvSpPr>
            <a:spLocks noGrp="1"/>
          </p:cNvSpPr>
          <p:nvPr>
            <p:ph type="sldNum" sz="quarter" idx="12"/>
          </p:nvPr>
        </p:nvSpPr>
        <p:spPr/>
        <p:txBody>
          <a:bodyPr/>
          <a:lstStyle/>
          <a:p>
            <a:fld id="{55D7A57D-2523-4D0F-88BD-AE6EB62CDC68}" type="slidenum">
              <a:rPr lang="en-US" smtClean="0"/>
              <a:t>‹#›</a:t>
            </a:fld>
            <a:endParaRPr lang="en-US"/>
          </a:p>
        </p:txBody>
      </p:sp>
    </p:spTree>
    <p:extLst>
      <p:ext uri="{BB962C8B-B14F-4D97-AF65-F5344CB8AC3E}">
        <p14:creationId xmlns:p14="http://schemas.microsoft.com/office/powerpoint/2010/main" val="844325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3B71C-1550-4DFB-9EE6-D6EC6D4A36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0427C7-009E-472F-B7C3-67AA7423BA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4CD8F2-6BF0-4516-B0C0-6E2CC1E762A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E2C9A6-A32F-4DFA-93C5-23E7EDEE972D}"/>
              </a:ext>
            </a:extLst>
          </p:cNvPr>
          <p:cNvSpPr>
            <a:spLocks noGrp="1"/>
          </p:cNvSpPr>
          <p:nvPr>
            <p:ph type="dt" sz="half" idx="10"/>
          </p:nvPr>
        </p:nvSpPr>
        <p:spPr/>
        <p:txBody>
          <a:bodyPr/>
          <a:lstStyle/>
          <a:p>
            <a:fld id="{C111E689-3C6E-47FC-A8F8-CD8AB494B5F4}" type="datetime1">
              <a:rPr lang="en-US" smtClean="0"/>
              <a:t>6/11/2025</a:t>
            </a:fld>
            <a:endParaRPr lang="en-US"/>
          </a:p>
        </p:txBody>
      </p:sp>
      <p:sp>
        <p:nvSpPr>
          <p:cNvPr id="6" name="Footer Placeholder 5">
            <a:extLst>
              <a:ext uri="{FF2B5EF4-FFF2-40B4-BE49-F238E27FC236}">
                <a16:creationId xmlns:a16="http://schemas.microsoft.com/office/drawing/2014/main" id="{1F9D3272-4AE1-4B85-A10E-15BC2472FA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A7D257-8505-4D04-BD74-4626F84C30A8}"/>
              </a:ext>
            </a:extLst>
          </p:cNvPr>
          <p:cNvSpPr>
            <a:spLocks noGrp="1"/>
          </p:cNvSpPr>
          <p:nvPr>
            <p:ph type="sldNum" sz="quarter" idx="12"/>
          </p:nvPr>
        </p:nvSpPr>
        <p:spPr/>
        <p:txBody>
          <a:bodyPr/>
          <a:lstStyle/>
          <a:p>
            <a:fld id="{55D7A57D-2523-4D0F-88BD-AE6EB62CDC68}" type="slidenum">
              <a:rPr lang="en-US" smtClean="0"/>
              <a:t>‹#›</a:t>
            </a:fld>
            <a:endParaRPr lang="en-US"/>
          </a:p>
        </p:txBody>
      </p:sp>
    </p:spTree>
    <p:extLst>
      <p:ext uri="{BB962C8B-B14F-4D97-AF65-F5344CB8AC3E}">
        <p14:creationId xmlns:p14="http://schemas.microsoft.com/office/powerpoint/2010/main" val="1336712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2AF9B-B0E1-44BC-9F3B-F4394F6151D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0B205F-CCAA-419D-A493-484A4C4D2F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3C2FF8-893C-4CED-8077-8B71D4704C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BFFE378-6B9C-4B77-BC2F-BA67024727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47FE82-9A8A-4420-8D0F-9A2AF4ABD7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D5BA2DC-BB2F-4DDF-A3A0-A5FDF3D47B38}"/>
              </a:ext>
            </a:extLst>
          </p:cNvPr>
          <p:cNvSpPr>
            <a:spLocks noGrp="1"/>
          </p:cNvSpPr>
          <p:nvPr>
            <p:ph type="dt" sz="half" idx="10"/>
          </p:nvPr>
        </p:nvSpPr>
        <p:spPr/>
        <p:txBody>
          <a:bodyPr/>
          <a:lstStyle/>
          <a:p>
            <a:fld id="{C964D204-26D0-47FF-94D6-A39ABD206058}" type="datetime1">
              <a:rPr lang="en-US" smtClean="0"/>
              <a:t>6/11/2025</a:t>
            </a:fld>
            <a:endParaRPr lang="en-US"/>
          </a:p>
        </p:txBody>
      </p:sp>
      <p:sp>
        <p:nvSpPr>
          <p:cNvPr id="8" name="Footer Placeholder 7">
            <a:extLst>
              <a:ext uri="{FF2B5EF4-FFF2-40B4-BE49-F238E27FC236}">
                <a16:creationId xmlns:a16="http://schemas.microsoft.com/office/drawing/2014/main" id="{829E29F4-7D49-48AA-9906-04555CE9AE4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606ADC-7DEC-4868-81D1-464A54FF4E32}"/>
              </a:ext>
            </a:extLst>
          </p:cNvPr>
          <p:cNvSpPr>
            <a:spLocks noGrp="1"/>
          </p:cNvSpPr>
          <p:nvPr>
            <p:ph type="sldNum" sz="quarter" idx="12"/>
          </p:nvPr>
        </p:nvSpPr>
        <p:spPr/>
        <p:txBody>
          <a:bodyPr/>
          <a:lstStyle/>
          <a:p>
            <a:fld id="{55D7A57D-2523-4D0F-88BD-AE6EB62CDC68}" type="slidenum">
              <a:rPr lang="en-US" smtClean="0"/>
              <a:t>‹#›</a:t>
            </a:fld>
            <a:endParaRPr lang="en-US"/>
          </a:p>
        </p:txBody>
      </p:sp>
    </p:spTree>
    <p:extLst>
      <p:ext uri="{BB962C8B-B14F-4D97-AF65-F5344CB8AC3E}">
        <p14:creationId xmlns:p14="http://schemas.microsoft.com/office/powerpoint/2010/main" val="955937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3AF2D-4F50-4B68-BAB1-551A1CC1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DF1207A-900A-4B53-823B-2BB9C8417DD7}"/>
              </a:ext>
            </a:extLst>
          </p:cNvPr>
          <p:cNvSpPr>
            <a:spLocks noGrp="1"/>
          </p:cNvSpPr>
          <p:nvPr>
            <p:ph type="dt" sz="half" idx="10"/>
          </p:nvPr>
        </p:nvSpPr>
        <p:spPr/>
        <p:txBody>
          <a:bodyPr/>
          <a:lstStyle/>
          <a:p>
            <a:fld id="{241E5C16-FFC5-4802-A7C7-9B8445BB7E07}" type="datetime1">
              <a:rPr lang="en-US" smtClean="0"/>
              <a:t>6/11/2025</a:t>
            </a:fld>
            <a:endParaRPr lang="en-US"/>
          </a:p>
        </p:txBody>
      </p:sp>
      <p:sp>
        <p:nvSpPr>
          <p:cNvPr id="4" name="Footer Placeholder 3">
            <a:extLst>
              <a:ext uri="{FF2B5EF4-FFF2-40B4-BE49-F238E27FC236}">
                <a16:creationId xmlns:a16="http://schemas.microsoft.com/office/drawing/2014/main" id="{DA91099B-D5CD-49CF-8053-77B8CC8BFBA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834B3CE-3556-47E2-847B-8ED5517D10C0}"/>
              </a:ext>
            </a:extLst>
          </p:cNvPr>
          <p:cNvSpPr>
            <a:spLocks noGrp="1"/>
          </p:cNvSpPr>
          <p:nvPr>
            <p:ph type="sldNum" sz="quarter" idx="12"/>
          </p:nvPr>
        </p:nvSpPr>
        <p:spPr/>
        <p:txBody>
          <a:bodyPr/>
          <a:lstStyle/>
          <a:p>
            <a:fld id="{55D7A57D-2523-4D0F-88BD-AE6EB62CDC68}" type="slidenum">
              <a:rPr lang="en-US" smtClean="0"/>
              <a:t>‹#›</a:t>
            </a:fld>
            <a:endParaRPr lang="en-US"/>
          </a:p>
        </p:txBody>
      </p:sp>
    </p:spTree>
    <p:extLst>
      <p:ext uri="{BB962C8B-B14F-4D97-AF65-F5344CB8AC3E}">
        <p14:creationId xmlns:p14="http://schemas.microsoft.com/office/powerpoint/2010/main" val="3307702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9C0AC0-CA43-47FE-B702-9B15926A8157}"/>
              </a:ext>
            </a:extLst>
          </p:cNvPr>
          <p:cNvSpPr>
            <a:spLocks noGrp="1"/>
          </p:cNvSpPr>
          <p:nvPr>
            <p:ph type="dt" sz="half" idx="10"/>
          </p:nvPr>
        </p:nvSpPr>
        <p:spPr/>
        <p:txBody>
          <a:bodyPr/>
          <a:lstStyle/>
          <a:p>
            <a:fld id="{6D813E16-CD27-4BB1-A15D-9441E9141211}" type="datetime1">
              <a:rPr lang="en-US" smtClean="0"/>
              <a:t>6/11/2025</a:t>
            </a:fld>
            <a:endParaRPr lang="en-US"/>
          </a:p>
        </p:txBody>
      </p:sp>
      <p:sp>
        <p:nvSpPr>
          <p:cNvPr id="3" name="Footer Placeholder 2">
            <a:extLst>
              <a:ext uri="{FF2B5EF4-FFF2-40B4-BE49-F238E27FC236}">
                <a16:creationId xmlns:a16="http://schemas.microsoft.com/office/drawing/2014/main" id="{50AFA650-4D89-4900-9405-4CAAB3FE28C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ED0F19-2C03-4E47-BF63-893D396EB52F}"/>
              </a:ext>
            </a:extLst>
          </p:cNvPr>
          <p:cNvSpPr>
            <a:spLocks noGrp="1"/>
          </p:cNvSpPr>
          <p:nvPr>
            <p:ph type="sldNum" sz="quarter" idx="12"/>
          </p:nvPr>
        </p:nvSpPr>
        <p:spPr/>
        <p:txBody>
          <a:bodyPr/>
          <a:lstStyle/>
          <a:p>
            <a:fld id="{55D7A57D-2523-4D0F-88BD-AE6EB62CDC68}" type="slidenum">
              <a:rPr lang="en-US" smtClean="0"/>
              <a:t>‹#›</a:t>
            </a:fld>
            <a:endParaRPr lang="en-US"/>
          </a:p>
        </p:txBody>
      </p:sp>
    </p:spTree>
    <p:extLst>
      <p:ext uri="{BB962C8B-B14F-4D97-AF65-F5344CB8AC3E}">
        <p14:creationId xmlns:p14="http://schemas.microsoft.com/office/powerpoint/2010/main" val="4040951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8AF20-C086-4B03-A205-D2AE4D5EFD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D8B1C29-41A3-48FC-B8D2-1BB9D043D5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7E7CBDE-0BDF-484D-A7E7-3997D6B22A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72524E-D385-4B83-989A-0999E613C1A6}"/>
              </a:ext>
            </a:extLst>
          </p:cNvPr>
          <p:cNvSpPr>
            <a:spLocks noGrp="1"/>
          </p:cNvSpPr>
          <p:nvPr>
            <p:ph type="dt" sz="half" idx="10"/>
          </p:nvPr>
        </p:nvSpPr>
        <p:spPr/>
        <p:txBody>
          <a:bodyPr/>
          <a:lstStyle/>
          <a:p>
            <a:fld id="{3816164C-DC6A-4647-A610-99EF7EB55ABB}" type="datetime1">
              <a:rPr lang="en-US" smtClean="0"/>
              <a:t>6/11/2025</a:t>
            </a:fld>
            <a:endParaRPr lang="en-US"/>
          </a:p>
        </p:txBody>
      </p:sp>
      <p:sp>
        <p:nvSpPr>
          <p:cNvPr id="6" name="Footer Placeholder 5">
            <a:extLst>
              <a:ext uri="{FF2B5EF4-FFF2-40B4-BE49-F238E27FC236}">
                <a16:creationId xmlns:a16="http://schemas.microsoft.com/office/drawing/2014/main" id="{1184BB4C-A2B6-4642-9A3F-C68BB2903C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0ECA61-AEA2-49B7-8546-ACF24D86DCB5}"/>
              </a:ext>
            </a:extLst>
          </p:cNvPr>
          <p:cNvSpPr>
            <a:spLocks noGrp="1"/>
          </p:cNvSpPr>
          <p:nvPr>
            <p:ph type="sldNum" sz="quarter" idx="12"/>
          </p:nvPr>
        </p:nvSpPr>
        <p:spPr/>
        <p:txBody>
          <a:bodyPr/>
          <a:lstStyle/>
          <a:p>
            <a:fld id="{55D7A57D-2523-4D0F-88BD-AE6EB62CDC68}" type="slidenum">
              <a:rPr lang="en-US" smtClean="0"/>
              <a:t>‹#›</a:t>
            </a:fld>
            <a:endParaRPr lang="en-US"/>
          </a:p>
        </p:txBody>
      </p:sp>
    </p:spTree>
    <p:extLst>
      <p:ext uri="{BB962C8B-B14F-4D97-AF65-F5344CB8AC3E}">
        <p14:creationId xmlns:p14="http://schemas.microsoft.com/office/powerpoint/2010/main" val="3017753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B2078-8FBE-4D3F-AD72-99885C5BC7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15DFF9B-26D8-4D62-913E-ADD70FE5AB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FC468F-F312-4C6D-B915-ECC728AF37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051107-4C9B-4B96-9F7C-8E152F4B757C}"/>
              </a:ext>
            </a:extLst>
          </p:cNvPr>
          <p:cNvSpPr>
            <a:spLocks noGrp="1"/>
          </p:cNvSpPr>
          <p:nvPr>
            <p:ph type="dt" sz="half" idx="10"/>
          </p:nvPr>
        </p:nvSpPr>
        <p:spPr/>
        <p:txBody>
          <a:bodyPr/>
          <a:lstStyle/>
          <a:p>
            <a:fld id="{25522A18-2EE6-4FDE-B31F-B3DD30108E34}" type="datetime1">
              <a:rPr lang="en-US" smtClean="0"/>
              <a:t>6/11/2025</a:t>
            </a:fld>
            <a:endParaRPr lang="en-US"/>
          </a:p>
        </p:txBody>
      </p:sp>
      <p:sp>
        <p:nvSpPr>
          <p:cNvPr id="6" name="Footer Placeholder 5">
            <a:extLst>
              <a:ext uri="{FF2B5EF4-FFF2-40B4-BE49-F238E27FC236}">
                <a16:creationId xmlns:a16="http://schemas.microsoft.com/office/drawing/2014/main" id="{EE369BC4-6060-437F-A79B-4555C58674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AF4910-70CB-4B7C-8DA8-101AADDD4A31}"/>
              </a:ext>
            </a:extLst>
          </p:cNvPr>
          <p:cNvSpPr>
            <a:spLocks noGrp="1"/>
          </p:cNvSpPr>
          <p:nvPr>
            <p:ph type="sldNum" sz="quarter" idx="12"/>
          </p:nvPr>
        </p:nvSpPr>
        <p:spPr/>
        <p:txBody>
          <a:bodyPr/>
          <a:lstStyle/>
          <a:p>
            <a:fld id="{55D7A57D-2523-4D0F-88BD-AE6EB62CDC68}" type="slidenum">
              <a:rPr lang="en-US" smtClean="0"/>
              <a:t>‹#›</a:t>
            </a:fld>
            <a:endParaRPr lang="en-US"/>
          </a:p>
        </p:txBody>
      </p:sp>
    </p:spTree>
    <p:extLst>
      <p:ext uri="{BB962C8B-B14F-4D97-AF65-F5344CB8AC3E}">
        <p14:creationId xmlns:p14="http://schemas.microsoft.com/office/powerpoint/2010/main" val="3919731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D93828-EEC0-44CE-B9C1-89A6B90BB7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609A203-9C10-4D2D-A116-74E0C7F236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25341C-EB75-4EBB-9C84-373F99F91A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6119E6-05C2-458D-AA86-03D3882E7645}" type="datetime1">
              <a:rPr lang="en-US" smtClean="0"/>
              <a:t>6/11/2025</a:t>
            </a:fld>
            <a:endParaRPr lang="en-US"/>
          </a:p>
        </p:txBody>
      </p:sp>
      <p:sp>
        <p:nvSpPr>
          <p:cNvPr id="5" name="Footer Placeholder 4">
            <a:extLst>
              <a:ext uri="{FF2B5EF4-FFF2-40B4-BE49-F238E27FC236}">
                <a16:creationId xmlns:a16="http://schemas.microsoft.com/office/drawing/2014/main" id="{DA2E3B9C-E392-4C6F-89FF-25EFC38B93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E57F7B0-A8CD-4EC6-8882-AA7ABCF9F4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D7A57D-2523-4D0F-88BD-AE6EB62CDC68}" type="slidenum">
              <a:rPr lang="en-US" smtClean="0"/>
              <a:t>‹#›</a:t>
            </a:fld>
            <a:endParaRPr lang="en-US"/>
          </a:p>
        </p:txBody>
      </p:sp>
    </p:spTree>
    <p:extLst>
      <p:ext uri="{BB962C8B-B14F-4D97-AF65-F5344CB8AC3E}">
        <p14:creationId xmlns:p14="http://schemas.microsoft.com/office/powerpoint/2010/main" val="16661678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FA33A-3FE7-4E7E-A309-B9A535CDC3F8}"/>
              </a:ext>
            </a:extLst>
          </p:cNvPr>
          <p:cNvSpPr>
            <a:spLocks noGrp="1"/>
          </p:cNvSpPr>
          <p:nvPr>
            <p:ph type="ctrTitle"/>
          </p:nvPr>
        </p:nvSpPr>
        <p:spPr/>
        <p:txBody>
          <a:bodyPr>
            <a:normAutofit fontScale="90000"/>
          </a:bodyPr>
          <a:lstStyle/>
          <a:p>
            <a:r>
              <a:rPr lang="en-US" dirty="0"/>
              <a:t>AUDIT ON COMPLIANCE WITH ICD-11 IN MAKING DIAGNOSIS OF DEPRESSIVE DISORDERS</a:t>
            </a:r>
          </a:p>
        </p:txBody>
      </p:sp>
      <p:sp>
        <p:nvSpPr>
          <p:cNvPr id="3" name="Subtitle 2">
            <a:extLst>
              <a:ext uri="{FF2B5EF4-FFF2-40B4-BE49-F238E27FC236}">
                <a16:creationId xmlns:a16="http://schemas.microsoft.com/office/drawing/2014/main" id="{9EC37E3D-97CA-450B-AFBF-8367E177FD2D}"/>
              </a:ext>
            </a:extLst>
          </p:cNvPr>
          <p:cNvSpPr>
            <a:spLocks noGrp="1"/>
          </p:cNvSpPr>
          <p:nvPr>
            <p:ph type="subTitle" idx="1"/>
          </p:nvPr>
        </p:nvSpPr>
        <p:spPr/>
        <p:txBody>
          <a:bodyPr>
            <a:normAutofit fontScale="55000" lnSpcReduction="20000"/>
          </a:bodyPr>
          <a:lstStyle/>
          <a:p>
            <a:r>
              <a:rPr lang="en-US" sz="3200" dirty="0"/>
              <a:t>BY</a:t>
            </a:r>
          </a:p>
          <a:p>
            <a:r>
              <a:rPr lang="en-US" sz="3200" dirty="0"/>
              <a:t>DR.OKONKWO, BARTHLOMEW CHUKWUEMEKA</a:t>
            </a:r>
          </a:p>
          <a:p>
            <a:r>
              <a:rPr lang="en-US" sz="3200" dirty="0"/>
              <a:t>FEDERAL NEUROPSYCHIATRIC HOSPITAL, BENIN CITY</a:t>
            </a:r>
          </a:p>
          <a:p>
            <a:r>
              <a:rPr lang="en-US" sz="3200" dirty="0"/>
              <a:t>DURING CLINICAL MEETING ON</a:t>
            </a:r>
          </a:p>
          <a:p>
            <a:r>
              <a:rPr lang="en-US" sz="3200" dirty="0"/>
              <a:t>11/6/2025</a:t>
            </a:r>
          </a:p>
        </p:txBody>
      </p:sp>
      <p:sp>
        <p:nvSpPr>
          <p:cNvPr id="4" name="Slide Number Placeholder 3">
            <a:extLst>
              <a:ext uri="{FF2B5EF4-FFF2-40B4-BE49-F238E27FC236}">
                <a16:creationId xmlns:a16="http://schemas.microsoft.com/office/drawing/2014/main" id="{B2C4B3A0-AB83-480C-81A7-D80F136E9994}"/>
              </a:ext>
            </a:extLst>
          </p:cNvPr>
          <p:cNvSpPr>
            <a:spLocks noGrp="1"/>
          </p:cNvSpPr>
          <p:nvPr>
            <p:ph type="sldNum" sz="quarter" idx="12"/>
          </p:nvPr>
        </p:nvSpPr>
        <p:spPr/>
        <p:txBody>
          <a:bodyPr/>
          <a:lstStyle/>
          <a:p>
            <a:fld id="{55D7A57D-2523-4D0F-88BD-AE6EB62CDC68}" type="slidenum">
              <a:rPr lang="en-US" smtClean="0"/>
              <a:t>1</a:t>
            </a:fld>
            <a:endParaRPr lang="en-US"/>
          </a:p>
        </p:txBody>
      </p:sp>
    </p:spTree>
    <p:extLst>
      <p:ext uri="{BB962C8B-B14F-4D97-AF65-F5344CB8AC3E}">
        <p14:creationId xmlns:p14="http://schemas.microsoft.com/office/powerpoint/2010/main" val="252866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91EA0-3B6B-4D5E-8755-7F7098AD04C1}"/>
              </a:ext>
            </a:extLst>
          </p:cNvPr>
          <p:cNvSpPr>
            <a:spLocks noGrp="1"/>
          </p:cNvSpPr>
          <p:nvPr>
            <p:ph type="title"/>
          </p:nvPr>
        </p:nvSpPr>
        <p:spPr>
          <a:xfrm>
            <a:off x="838200" y="192849"/>
            <a:ext cx="10515600" cy="1325563"/>
          </a:xfrm>
        </p:spPr>
        <p:txBody>
          <a:bodyPr/>
          <a:lstStyle/>
          <a:p>
            <a:r>
              <a:rPr lang="en-US" u="sng" dirty="0"/>
              <a:t>ICD-11 CDDR DIAGNOSIS OF DEPRESSIVE DISORDERS 1</a:t>
            </a:r>
          </a:p>
        </p:txBody>
      </p:sp>
      <p:graphicFrame>
        <p:nvGraphicFramePr>
          <p:cNvPr id="5" name="Table 5">
            <a:extLst>
              <a:ext uri="{FF2B5EF4-FFF2-40B4-BE49-F238E27FC236}">
                <a16:creationId xmlns:a16="http://schemas.microsoft.com/office/drawing/2014/main" id="{91E8ADBB-A7FC-44AA-8B5F-519E3B1EEE91}"/>
              </a:ext>
            </a:extLst>
          </p:cNvPr>
          <p:cNvGraphicFramePr>
            <a:graphicFrameLocks noGrp="1"/>
          </p:cNvGraphicFramePr>
          <p:nvPr>
            <p:ph idx="1"/>
            <p:extLst>
              <p:ext uri="{D42A27DB-BD31-4B8C-83A1-F6EECF244321}">
                <p14:modId xmlns:p14="http://schemas.microsoft.com/office/powerpoint/2010/main" val="3550906777"/>
              </p:ext>
            </p:extLst>
          </p:nvPr>
        </p:nvGraphicFramePr>
        <p:xfrm>
          <a:off x="838200" y="1497496"/>
          <a:ext cx="10515597" cy="5394960"/>
        </p:xfrm>
        <a:graphic>
          <a:graphicData uri="http://schemas.openxmlformats.org/drawingml/2006/table">
            <a:tbl>
              <a:tblPr firstRow="1" bandRow="1">
                <a:tableStyleId>{5C22544A-7EE6-4342-B048-85BDC9FD1C3A}</a:tableStyleId>
              </a:tblPr>
              <a:tblGrid>
                <a:gridCol w="566530">
                  <a:extLst>
                    <a:ext uri="{9D8B030D-6E8A-4147-A177-3AD203B41FA5}">
                      <a16:colId xmlns:a16="http://schemas.microsoft.com/office/drawing/2014/main" val="4181865346"/>
                    </a:ext>
                  </a:extLst>
                </a:gridCol>
                <a:gridCol w="4028661">
                  <a:extLst>
                    <a:ext uri="{9D8B030D-6E8A-4147-A177-3AD203B41FA5}">
                      <a16:colId xmlns:a16="http://schemas.microsoft.com/office/drawing/2014/main" val="3682775296"/>
                    </a:ext>
                  </a:extLst>
                </a:gridCol>
                <a:gridCol w="5920406">
                  <a:extLst>
                    <a:ext uri="{9D8B030D-6E8A-4147-A177-3AD203B41FA5}">
                      <a16:colId xmlns:a16="http://schemas.microsoft.com/office/drawing/2014/main" val="3829649056"/>
                    </a:ext>
                  </a:extLst>
                </a:gridCol>
              </a:tblGrid>
              <a:tr h="350349">
                <a:tc>
                  <a:txBody>
                    <a:bodyPr/>
                    <a:lstStyle/>
                    <a:p>
                      <a:r>
                        <a:rPr lang="en-US" dirty="0"/>
                        <a:t>S/N</a:t>
                      </a:r>
                    </a:p>
                  </a:txBody>
                  <a:tcPr/>
                </a:tc>
                <a:tc>
                  <a:txBody>
                    <a:bodyPr/>
                    <a:lstStyle/>
                    <a:p>
                      <a:r>
                        <a:rPr lang="en-US" dirty="0"/>
                        <a:t>DEPRESSIVE DISORDERS</a:t>
                      </a:r>
                    </a:p>
                  </a:txBody>
                  <a:tcPr/>
                </a:tc>
                <a:tc>
                  <a:txBody>
                    <a:bodyPr/>
                    <a:lstStyle/>
                    <a:p>
                      <a:r>
                        <a:rPr lang="en-US" dirty="0"/>
                        <a:t>CLASSIFICATION</a:t>
                      </a:r>
                    </a:p>
                  </a:txBody>
                  <a:tcPr/>
                </a:tc>
                <a:extLst>
                  <a:ext uri="{0D108BD9-81ED-4DB2-BD59-A6C34878D82A}">
                    <a16:rowId xmlns:a16="http://schemas.microsoft.com/office/drawing/2014/main" val="1768069775"/>
                  </a:ext>
                </a:extLst>
              </a:tr>
              <a:tr h="4817306">
                <a:tc>
                  <a:txBody>
                    <a:bodyPr/>
                    <a:lstStyle/>
                    <a:p>
                      <a:r>
                        <a:rPr lang="en-US" dirty="0"/>
                        <a:t>1</a:t>
                      </a:r>
                    </a:p>
                  </a:txBody>
                  <a:tcPr/>
                </a:tc>
                <a:tc>
                  <a:txBody>
                    <a:bodyPr/>
                    <a:lstStyle/>
                    <a:p>
                      <a:r>
                        <a:rPr lang="en-US" dirty="0"/>
                        <a:t>SINGLE EPISODE DEPRESSIVE DISORDER</a:t>
                      </a:r>
                    </a:p>
                  </a:txBody>
                  <a:tcPr/>
                </a:tc>
                <a:tc>
                  <a:txBody>
                    <a:bodyPr/>
                    <a:lstStyle/>
                    <a:p>
                      <a:r>
                        <a:rPr lang="en-US" dirty="0"/>
                        <a:t>SINGLE EPISODE DEPRESSIVE DISORDER, MILD</a:t>
                      </a:r>
                    </a:p>
                    <a:p>
                      <a:r>
                        <a:rPr lang="en-US" dirty="0"/>
                        <a:t>SINGLE EPISODE DEPRESSIVE DISORDER, MODERATE WITHOUT PSYCHOTIC SYMTPOMS</a:t>
                      </a:r>
                    </a:p>
                    <a:p>
                      <a:r>
                        <a:rPr lang="en-US" dirty="0"/>
                        <a:t>SINGLE EPISODE DEPRESSIVE DISORDER, MODERATE WITH PSYSCHOTIC SYMPTOMS</a:t>
                      </a:r>
                    </a:p>
                    <a:p>
                      <a:r>
                        <a:rPr lang="en-US" dirty="0"/>
                        <a:t>SINGLE EPSIODE DEPRESSIVE DISORDER, SEVERE, WITHOUT PSYCHOTIC SYMPTOMS</a:t>
                      </a:r>
                    </a:p>
                    <a:p>
                      <a:r>
                        <a:rPr lang="en-US" dirty="0"/>
                        <a:t>SINGLE EPISODE DEPRESSIVE DISORDER, SEVERE, WITH DEPRESSIVE SYMPTOMS.</a:t>
                      </a:r>
                    </a:p>
                    <a:p>
                      <a:r>
                        <a:rPr lang="en-US" dirty="0"/>
                        <a:t>SINGLE EPISODE DEPRESSIVE DISORDER, UNSPECIFIED SEVERITY</a:t>
                      </a:r>
                    </a:p>
                    <a:p>
                      <a:r>
                        <a:rPr lang="en-US" dirty="0"/>
                        <a:t>SINGLE EPISODE DEPRESSIVE DISORDER, CURRENTLY IN PARTIAL REMISSION</a:t>
                      </a:r>
                    </a:p>
                    <a:p>
                      <a:r>
                        <a:rPr lang="en-US" dirty="0"/>
                        <a:t>SINGLE EPISODE DEPRESSIVE DISORDER, CURRENTLY IN FULL REMISSION</a:t>
                      </a:r>
                    </a:p>
                    <a:p>
                      <a:r>
                        <a:rPr lang="en-US" dirty="0"/>
                        <a:t>OTHER SPECIFIED SINGLE EPISODE DEPRESSIVE DISORDER</a:t>
                      </a:r>
                    </a:p>
                    <a:p>
                      <a:r>
                        <a:rPr lang="en-US" dirty="0"/>
                        <a:t>SINGLE EPISODE DEPRESSIVE DISORDER, UNSPECIFIED</a:t>
                      </a:r>
                    </a:p>
                    <a:p>
                      <a:endParaRPr lang="en-US" dirty="0"/>
                    </a:p>
                  </a:txBody>
                  <a:tcPr/>
                </a:tc>
                <a:extLst>
                  <a:ext uri="{0D108BD9-81ED-4DB2-BD59-A6C34878D82A}">
                    <a16:rowId xmlns:a16="http://schemas.microsoft.com/office/drawing/2014/main" val="433863271"/>
                  </a:ext>
                </a:extLst>
              </a:tr>
            </a:tbl>
          </a:graphicData>
        </a:graphic>
      </p:graphicFrame>
      <p:sp>
        <p:nvSpPr>
          <p:cNvPr id="4" name="Slide Number Placeholder 3">
            <a:extLst>
              <a:ext uri="{FF2B5EF4-FFF2-40B4-BE49-F238E27FC236}">
                <a16:creationId xmlns:a16="http://schemas.microsoft.com/office/drawing/2014/main" id="{DA982E1B-2BC3-4995-8046-D093A799ACB5}"/>
              </a:ext>
            </a:extLst>
          </p:cNvPr>
          <p:cNvSpPr>
            <a:spLocks noGrp="1"/>
          </p:cNvSpPr>
          <p:nvPr>
            <p:ph type="sldNum" sz="quarter" idx="12"/>
          </p:nvPr>
        </p:nvSpPr>
        <p:spPr/>
        <p:txBody>
          <a:bodyPr/>
          <a:lstStyle/>
          <a:p>
            <a:fld id="{55D7A57D-2523-4D0F-88BD-AE6EB62CDC68}" type="slidenum">
              <a:rPr lang="en-US" smtClean="0"/>
              <a:t>10</a:t>
            </a:fld>
            <a:endParaRPr lang="en-US"/>
          </a:p>
        </p:txBody>
      </p:sp>
    </p:spTree>
    <p:extLst>
      <p:ext uri="{BB962C8B-B14F-4D97-AF65-F5344CB8AC3E}">
        <p14:creationId xmlns:p14="http://schemas.microsoft.com/office/powerpoint/2010/main" val="2097377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FE99C-DFF9-4F3C-9D4F-0C9FB09CD66D}"/>
              </a:ext>
            </a:extLst>
          </p:cNvPr>
          <p:cNvSpPr>
            <a:spLocks noGrp="1"/>
          </p:cNvSpPr>
          <p:nvPr>
            <p:ph type="title"/>
          </p:nvPr>
        </p:nvSpPr>
        <p:spPr/>
        <p:txBody>
          <a:bodyPr/>
          <a:lstStyle/>
          <a:p>
            <a:r>
              <a:rPr lang="en-US" u="sng" dirty="0"/>
              <a:t>ICD-11 CDDR DIAGNOSIS OF DEPRESSIVE DISORDERS 2</a:t>
            </a:r>
          </a:p>
        </p:txBody>
      </p:sp>
      <p:graphicFrame>
        <p:nvGraphicFramePr>
          <p:cNvPr id="5" name="Table 5">
            <a:extLst>
              <a:ext uri="{FF2B5EF4-FFF2-40B4-BE49-F238E27FC236}">
                <a16:creationId xmlns:a16="http://schemas.microsoft.com/office/drawing/2014/main" id="{F07071FC-912F-4B63-8639-67B07F287785}"/>
              </a:ext>
            </a:extLst>
          </p:cNvPr>
          <p:cNvGraphicFramePr>
            <a:graphicFrameLocks noGrp="1"/>
          </p:cNvGraphicFramePr>
          <p:nvPr>
            <p:ph idx="1"/>
            <p:extLst>
              <p:ext uri="{D42A27DB-BD31-4B8C-83A1-F6EECF244321}">
                <p14:modId xmlns:p14="http://schemas.microsoft.com/office/powerpoint/2010/main" val="588279476"/>
              </p:ext>
            </p:extLst>
          </p:nvPr>
        </p:nvGraphicFramePr>
        <p:xfrm>
          <a:off x="357810" y="1690688"/>
          <a:ext cx="11502886" cy="5030788"/>
        </p:xfrm>
        <a:graphic>
          <a:graphicData uri="http://schemas.openxmlformats.org/drawingml/2006/table">
            <a:tbl>
              <a:tblPr firstRow="1" bandRow="1">
                <a:tableStyleId>{5C22544A-7EE6-4342-B048-85BDC9FD1C3A}</a:tableStyleId>
              </a:tblPr>
              <a:tblGrid>
                <a:gridCol w="658859">
                  <a:extLst>
                    <a:ext uri="{9D8B030D-6E8A-4147-A177-3AD203B41FA5}">
                      <a16:colId xmlns:a16="http://schemas.microsoft.com/office/drawing/2014/main" val="2035764137"/>
                    </a:ext>
                  </a:extLst>
                </a:gridCol>
                <a:gridCol w="4388978">
                  <a:extLst>
                    <a:ext uri="{9D8B030D-6E8A-4147-A177-3AD203B41FA5}">
                      <a16:colId xmlns:a16="http://schemas.microsoft.com/office/drawing/2014/main" val="4265796335"/>
                    </a:ext>
                  </a:extLst>
                </a:gridCol>
                <a:gridCol w="6455049">
                  <a:extLst>
                    <a:ext uri="{9D8B030D-6E8A-4147-A177-3AD203B41FA5}">
                      <a16:colId xmlns:a16="http://schemas.microsoft.com/office/drawing/2014/main" val="3917601085"/>
                    </a:ext>
                  </a:extLst>
                </a:gridCol>
              </a:tblGrid>
              <a:tr h="375893">
                <a:tc>
                  <a:txBody>
                    <a:bodyPr/>
                    <a:lstStyle/>
                    <a:p>
                      <a:r>
                        <a:rPr lang="en-US" dirty="0"/>
                        <a:t>S/N</a:t>
                      </a:r>
                    </a:p>
                  </a:txBody>
                  <a:tcPr/>
                </a:tc>
                <a:tc>
                  <a:txBody>
                    <a:bodyPr/>
                    <a:lstStyle/>
                    <a:p>
                      <a:r>
                        <a:rPr lang="en-US" dirty="0"/>
                        <a:t>DEPRESSIVE DISORDER</a:t>
                      </a:r>
                    </a:p>
                  </a:txBody>
                  <a:tcPr/>
                </a:tc>
                <a:tc>
                  <a:txBody>
                    <a:bodyPr/>
                    <a:lstStyle/>
                    <a:p>
                      <a:r>
                        <a:rPr lang="en-US" dirty="0"/>
                        <a:t> CLASSIFICATION</a:t>
                      </a:r>
                    </a:p>
                  </a:txBody>
                  <a:tcPr/>
                </a:tc>
                <a:extLst>
                  <a:ext uri="{0D108BD9-81ED-4DB2-BD59-A6C34878D82A}">
                    <a16:rowId xmlns:a16="http://schemas.microsoft.com/office/drawing/2014/main" val="1784705665"/>
                  </a:ext>
                </a:extLst>
              </a:tr>
              <a:tr h="3151323">
                <a:tc>
                  <a:txBody>
                    <a:bodyPr/>
                    <a:lstStyle/>
                    <a:p>
                      <a:r>
                        <a:rPr lang="en-US" dirty="0"/>
                        <a:t>2</a:t>
                      </a:r>
                    </a:p>
                  </a:txBody>
                  <a:tcPr/>
                </a:tc>
                <a:tc>
                  <a:txBody>
                    <a:bodyPr/>
                    <a:lstStyle/>
                    <a:p>
                      <a:r>
                        <a:rPr lang="en-US" dirty="0"/>
                        <a:t>RECURRENT DEPRESSIVE DISORDER</a:t>
                      </a:r>
                    </a:p>
                  </a:txBody>
                  <a:tcPr/>
                </a:tc>
                <a:tc>
                  <a:txBody>
                    <a:bodyPr/>
                    <a:lstStyle/>
                    <a:p>
                      <a:r>
                        <a:rPr lang="en-US" dirty="0"/>
                        <a:t>RDD, CURRENT EPISODE MILD</a:t>
                      </a:r>
                    </a:p>
                    <a:p>
                      <a:r>
                        <a:rPr lang="en-US" dirty="0"/>
                        <a:t>RDD, CURRENT EPISODE MODERATE, WITHOUT PSYCHOTIC SYMPTOMS</a:t>
                      </a:r>
                    </a:p>
                    <a:p>
                      <a:r>
                        <a:rPr lang="en-US" dirty="0"/>
                        <a:t>RDD, CURRENT EPISODE MODERATE, WITH PSYCHOTIC SYMPTOMS</a:t>
                      </a:r>
                    </a:p>
                    <a:p>
                      <a:r>
                        <a:rPr lang="en-US" dirty="0"/>
                        <a:t>RDD, CURRENT EPISODE SEVERE, WITHOUT PSYCHOTIC SYMPTOMS</a:t>
                      </a:r>
                    </a:p>
                    <a:p>
                      <a:r>
                        <a:rPr lang="en-US" dirty="0"/>
                        <a:t>RDD, CURRENT EPISODE SEVERE, WITH PSYCHOTIC SYMPTOMS</a:t>
                      </a:r>
                    </a:p>
                    <a:p>
                      <a:r>
                        <a:rPr lang="en-US" dirty="0"/>
                        <a:t>RDD, CURRENT EPISODE, UNSPECIFIED SEVERITY</a:t>
                      </a:r>
                    </a:p>
                    <a:p>
                      <a:r>
                        <a:rPr lang="en-US" dirty="0"/>
                        <a:t>RDD, CURRENTLY IN PARTIAL REMISSION</a:t>
                      </a:r>
                    </a:p>
                    <a:p>
                      <a:r>
                        <a:rPr lang="en-US" dirty="0"/>
                        <a:t>RDD, CURRENTLY IN FULL REMISSION</a:t>
                      </a:r>
                    </a:p>
                    <a:p>
                      <a:r>
                        <a:rPr lang="en-US" dirty="0"/>
                        <a:t>OTHER SPEFICIED RECURRENT DEPRESSIVE DISORDER</a:t>
                      </a:r>
                    </a:p>
                    <a:p>
                      <a:r>
                        <a:rPr lang="en-US" dirty="0"/>
                        <a:t>RDD, UNSPECIFIED. </a:t>
                      </a:r>
                    </a:p>
                  </a:txBody>
                  <a:tcPr/>
                </a:tc>
                <a:extLst>
                  <a:ext uri="{0D108BD9-81ED-4DB2-BD59-A6C34878D82A}">
                    <a16:rowId xmlns:a16="http://schemas.microsoft.com/office/drawing/2014/main" val="363539520"/>
                  </a:ext>
                </a:extLst>
              </a:tr>
              <a:tr h="375893">
                <a:tc>
                  <a:txBody>
                    <a:bodyPr/>
                    <a:lstStyle/>
                    <a:p>
                      <a:r>
                        <a:rPr lang="en-US" dirty="0"/>
                        <a:t>3</a:t>
                      </a:r>
                    </a:p>
                  </a:txBody>
                  <a:tcPr/>
                </a:tc>
                <a:tc>
                  <a:txBody>
                    <a:bodyPr/>
                    <a:lstStyle/>
                    <a:p>
                      <a:r>
                        <a:rPr lang="en-US" dirty="0"/>
                        <a:t>DYSTHYMIC DISORDER</a:t>
                      </a:r>
                    </a:p>
                  </a:txBody>
                  <a:tcPr/>
                </a:tc>
                <a:tc>
                  <a:txBody>
                    <a:bodyPr/>
                    <a:lstStyle/>
                    <a:p>
                      <a:endParaRPr lang="en-US" dirty="0"/>
                    </a:p>
                  </a:txBody>
                  <a:tcPr/>
                </a:tc>
                <a:extLst>
                  <a:ext uri="{0D108BD9-81ED-4DB2-BD59-A6C34878D82A}">
                    <a16:rowId xmlns:a16="http://schemas.microsoft.com/office/drawing/2014/main" val="566658934"/>
                  </a:ext>
                </a:extLst>
              </a:tr>
              <a:tr h="375893">
                <a:tc>
                  <a:txBody>
                    <a:bodyPr/>
                    <a:lstStyle/>
                    <a:p>
                      <a:r>
                        <a:rPr lang="en-US" dirty="0"/>
                        <a:t>4</a:t>
                      </a:r>
                    </a:p>
                  </a:txBody>
                  <a:tcPr/>
                </a:tc>
                <a:tc>
                  <a:txBody>
                    <a:bodyPr/>
                    <a:lstStyle/>
                    <a:p>
                      <a:r>
                        <a:rPr lang="en-US" dirty="0"/>
                        <a:t>MIXED DEPRESSIVE AND ANXIETY DISORDER</a:t>
                      </a:r>
                    </a:p>
                  </a:txBody>
                  <a:tcPr/>
                </a:tc>
                <a:tc>
                  <a:txBody>
                    <a:bodyPr/>
                    <a:lstStyle/>
                    <a:p>
                      <a:endParaRPr lang="en-US" dirty="0"/>
                    </a:p>
                  </a:txBody>
                  <a:tcPr/>
                </a:tc>
                <a:extLst>
                  <a:ext uri="{0D108BD9-81ED-4DB2-BD59-A6C34878D82A}">
                    <a16:rowId xmlns:a16="http://schemas.microsoft.com/office/drawing/2014/main" val="1026890904"/>
                  </a:ext>
                </a:extLst>
              </a:tr>
              <a:tr h="375893">
                <a:tc>
                  <a:txBody>
                    <a:bodyPr/>
                    <a:lstStyle/>
                    <a:p>
                      <a:r>
                        <a:rPr lang="en-US" dirty="0"/>
                        <a:t>5</a:t>
                      </a:r>
                    </a:p>
                  </a:txBody>
                  <a:tcPr/>
                </a:tc>
                <a:tc>
                  <a:txBody>
                    <a:bodyPr/>
                    <a:lstStyle/>
                    <a:p>
                      <a:r>
                        <a:rPr lang="en-US" dirty="0"/>
                        <a:t>OTHER DEPRESSIVE DISORDER, SPECIFIED</a:t>
                      </a:r>
                    </a:p>
                  </a:txBody>
                  <a:tcPr/>
                </a:tc>
                <a:tc>
                  <a:txBody>
                    <a:bodyPr/>
                    <a:lstStyle/>
                    <a:p>
                      <a:endParaRPr lang="en-US" dirty="0"/>
                    </a:p>
                  </a:txBody>
                  <a:tcPr/>
                </a:tc>
                <a:extLst>
                  <a:ext uri="{0D108BD9-81ED-4DB2-BD59-A6C34878D82A}">
                    <a16:rowId xmlns:a16="http://schemas.microsoft.com/office/drawing/2014/main" val="612597159"/>
                  </a:ext>
                </a:extLst>
              </a:tr>
              <a:tr h="375893">
                <a:tc>
                  <a:txBody>
                    <a:bodyPr/>
                    <a:lstStyle/>
                    <a:p>
                      <a:r>
                        <a:rPr lang="en-US" dirty="0"/>
                        <a:t>6</a:t>
                      </a:r>
                    </a:p>
                  </a:txBody>
                  <a:tcPr/>
                </a:tc>
                <a:tc>
                  <a:txBody>
                    <a:bodyPr/>
                    <a:lstStyle/>
                    <a:p>
                      <a:r>
                        <a:rPr lang="en-US" dirty="0"/>
                        <a:t>DEPRESSIVE DISORDER, UNSPECIFIED</a:t>
                      </a:r>
                    </a:p>
                  </a:txBody>
                  <a:tcPr/>
                </a:tc>
                <a:tc>
                  <a:txBody>
                    <a:bodyPr/>
                    <a:lstStyle/>
                    <a:p>
                      <a:endParaRPr lang="en-US" dirty="0"/>
                    </a:p>
                  </a:txBody>
                  <a:tcPr/>
                </a:tc>
                <a:extLst>
                  <a:ext uri="{0D108BD9-81ED-4DB2-BD59-A6C34878D82A}">
                    <a16:rowId xmlns:a16="http://schemas.microsoft.com/office/drawing/2014/main" val="3474764899"/>
                  </a:ext>
                </a:extLst>
              </a:tr>
            </a:tbl>
          </a:graphicData>
        </a:graphic>
      </p:graphicFrame>
      <p:sp>
        <p:nvSpPr>
          <p:cNvPr id="4" name="Slide Number Placeholder 3">
            <a:extLst>
              <a:ext uri="{FF2B5EF4-FFF2-40B4-BE49-F238E27FC236}">
                <a16:creationId xmlns:a16="http://schemas.microsoft.com/office/drawing/2014/main" id="{0B704196-43C8-4221-AB99-B1C4C7B615BD}"/>
              </a:ext>
            </a:extLst>
          </p:cNvPr>
          <p:cNvSpPr>
            <a:spLocks noGrp="1"/>
          </p:cNvSpPr>
          <p:nvPr>
            <p:ph type="sldNum" sz="quarter" idx="12"/>
          </p:nvPr>
        </p:nvSpPr>
        <p:spPr/>
        <p:txBody>
          <a:bodyPr/>
          <a:lstStyle/>
          <a:p>
            <a:fld id="{55D7A57D-2523-4D0F-88BD-AE6EB62CDC68}" type="slidenum">
              <a:rPr lang="en-US" smtClean="0"/>
              <a:t>11</a:t>
            </a:fld>
            <a:endParaRPr lang="en-US"/>
          </a:p>
        </p:txBody>
      </p:sp>
    </p:spTree>
    <p:extLst>
      <p:ext uri="{BB962C8B-B14F-4D97-AF65-F5344CB8AC3E}">
        <p14:creationId xmlns:p14="http://schemas.microsoft.com/office/powerpoint/2010/main" val="2168668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7B15A-838E-4BFB-820A-D689A916657D}"/>
              </a:ext>
            </a:extLst>
          </p:cNvPr>
          <p:cNvSpPr>
            <a:spLocks noGrp="1"/>
          </p:cNvSpPr>
          <p:nvPr>
            <p:ph type="title"/>
          </p:nvPr>
        </p:nvSpPr>
        <p:spPr/>
        <p:txBody>
          <a:bodyPr/>
          <a:lstStyle/>
          <a:p>
            <a:r>
              <a:rPr lang="en-US" u="sng" dirty="0"/>
              <a:t>COMPLIANCE WITH ICD-11 CDDR IN MAKING DIAGNOSIS OF DEPRESSIVE DISORDERS 1</a:t>
            </a:r>
          </a:p>
        </p:txBody>
      </p:sp>
      <p:sp>
        <p:nvSpPr>
          <p:cNvPr id="4" name="Slide Number Placeholder 3">
            <a:extLst>
              <a:ext uri="{FF2B5EF4-FFF2-40B4-BE49-F238E27FC236}">
                <a16:creationId xmlns:a16="http://schemas.microsoft.com/office/drawing/2014/main" id="{66E5CB93-C1E0-4167-8217-200EA25F5F6C}"/>
              </a:ext>
            </a:extLst>
          </p:cNvPr>
          <p:cNvSpPr>
            <a:spLocks noGrp="1"/>
          </p:cNvSpPr>
          <p:nvPr>
            <p:ph type="sldNum" sz="quarter" idx="12"/>
          </p:nvPr>
        </p:nvSpPr>
        <p:spPr/>
        <p:txBody>
          <a:bodyPr/>
          <a:lstStyle/>
          <a:p>
            <a:fld id="{55D7A57D-2523-4D0F-88BD-AE6EB62CDC68}" type="slidenum">
              <a:rPr lang="en-US" smtClean="0"/>
              <a:t>12</a:t>
            </a:fld>
            <a:endParaRPr lang="en-US"/>
          </a:p>
        </p:txBody>
      </p:sp>
      <p:graphicFrame>
        <p:nvGraphicFramePr>
          <p:cNvPr id="12" name="Content Placeholder 11">
            <a:extLst>
              <a:ext uri="{FF2B5EF4-FFF2-40B4-BE49-F238E27FC236}">
                <a16:creationId xmlns:a16="http://schemas.microsoft.com/office/drawing/2014/main" id="{22BC5157-CFAB-4F0B-B216-2F9BD058AB8E}"/>
              </a:ext>
            </a:extLst>
          </p:cNvPr>
          <p:cNvGraphicFramePr>
            <a:graphicFrameLocks noGrp="1"/>
          </p:cNvGraphicFramePr>
          <p:nvPr>
            <p:ph idx="1"/>
            <p:extLst>
              <p:ext uri="{D42A27DB-BD31-4B8C-83A1-F6EECF244321}">
                <p14:modId xmlns:p14="http://schemas.microsoft.com/office/powerpoint/2010/main" val="1732853784"/>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48224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4D2EA-9BFB-44C9-9AB8-8EF0A8428131}"/>
              </a:ext>
            </a:extLst>
          </p:cNvPr>
          <p:cNvSpPr>
            <a:spLocks noGrp="1"/>
          </p:cNvSpPr>
          <p:nvPr>
            <p:ph type="title"/>
          </p:nvPr>
        </p:nvSpPr>
        <p:spPr/>
        <p:txBody>
          <a:bodyPr/>
          <a:lstStyle/>
          <a:p>
            <a:r>
              <a:rPr lang="en-US" dirty="0"/>
              <a:t>COMPLIANCE WITH ICD-11 CDDR IN MAKING DIAGNOSIS OF DEPRESSIVE DISORDERS 2</a:t>
            </a:r>
          </a:p>
        </p:txBody>
      </p:sp>
      <p:graphicFrame>
        <p:nvGraphicFramePr>
          <p:cNvPr id="7" name="Content Placeholder 6">
            <a:extLst>
              <a:ext uri="{FF2B5EF4-FFF2-40B4-BE49-F238E27FC236}">
                <a16:creationId xmlns:a16="http://schemas.microsoft.com/office/drawing/2014/main" id="{8BF1FEA0-0E21-4BA0-AA53-DB52E7A2E297}"/>
              </a:ext>
            </a:extLst>
          </p:cNvPr>
          <p:cNvGraphicFramePr>
            <a:graphicFrameLocks noGrp="1"/>
          </p:cNvGraphicFramePr>
          <p:nvPr>
            <p:ph idx="1"/>
            <p:extLst>
              <p:ext uri="{D42A27DB-BD31-4B8C-83A1-F6EECF244321}">
                <p14:modId xmlns:p14="http://schemas.microsoft.com/office/powerpoint/2010/main" val="1610246644"/>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a:extLst>
              <a:ext uri="{FF2B5EF4-FFF2-40B4-BE49-F238E27FC236}">
                <a16:creationId xmlns:a16="http://schemas.microsoft.com/office/drawing/2014/main" id="{268D42F5-C029-49D2-8AB3-AC2673DC270F}"/>
              </a:ext>
            </a:extLst>
          </p:cNvPr>
          <p:cNvSpPr>
            <a:spLocks noGrp="1"/>
          </p:cNvSpPr>
          <p:nvPr>
            <p:ph type="sldNum" sz="quarter" idx="12"/>
          </p:nvPr>
        </p:nvSpPr>
        <p:spPr/>
        <p:txBody>
          <a:bodyPr/>
          <a:lstStyle/>
          <a:p>
            <a:fld id="{55D7A57D-2523-4D0F-88BD-AE6EB62CDC68}" type="slidenum">
              <a:rPr lang="en-US" smtClean="0"/>
              <a:t>13</a:t>
            </a:fld>
            <a:endParaRPr lang="en-US"/>
          </a:p>
        </p:txBody>
      </p:sp>
    </p:spTree>
    <p:extLst>
      <p:ext uri="{BB962C8B-B14F-4D97-AF65-F5344CB8AC3E}">
        <p14:creationId xmlns:p14="http://schemas.microsoft.com/office/powerpoint/2010/main" val="2889319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36C35-9372-413E-80B3-E774D1CBB409}"/>
              </a:ext>
            </a:extLst>
          </p:cNvPr>
          <p:cNvSpPr>
            <a:spLocks noGrp="1"/>
          </p:cNvSpPr>
          <p:nvPr>
            <p:ph type="title"/>
          </p:nvPr>
        </p:nvSpPr>
        <p:spPr/>
        <p:txBody>
          <a:bodyPr/>
          <a:lstStyle/>
          <a:p>
            <a:r>
              <a:rPr lang="en-US" dirty="0"/>
              <a:t>                             </a:t>
            </a:r>
            <a:r>
              <a:rPr lang="en-US" u="sng" dirty="0"/>
              <a:t>CONCLUSION</a:t>
            </a:r>
          </a:p>
        </p:txBody>
      </p:sp>
      <p:sp>
        <p:nvSpPr>
          <p:cNvPr id="3" name="Content Placeholder 2">
            <a:extLst>
              <a:ext uri="{FF2B5EF4-FFF2-40B4-BE49-F238E27FC236}">
                <a16:creationId xmlns:a16="http://schemas.microsoft.com/office/drawing/2014/main" id="{8582EEDA-94FA-4413-83DC-11AA44CA7B0B}"/>
              </a:ext>
            </a:extLst>
          </p:cNvPr>
          <p:cNvSpPr>
            <a:spLocks noGrp="1"/>
          </p:cNvSpPr>
          <p:nvPr>
            <p:ph idx="1"/>
          </p:nvPr>
        </p:nvSpPr>
        <p:spPr>
          <a:xfrm>
            <a:off x="838200" y="1560583"/>
            <a:ext cx="10515600" cy="4351338"/>
          </a:xfrm>
        </p:spPr>
        <p:txBody>
          <a:bodyPr>
            <a:noAutofit/>
          </a:bodyPr>
          <a:lstStyle/>
          <a:p>
            <a:r>
              <a:rPr lang="en-US" sz="3200" dirty="0"/>
              <a:t>This is an audit on compliance with ICD-11 CDDR manual in making diagnosis of depressive disorders.</a:t>
            </a:r>
          </a:p>
          <a:p>
            <a:r>
              <a:rPr lang="en-US" sz="3200" dirty="0"/>
              <a:t>It was for a duration of 2 months, January and February, 2025.</a:t>
            </a:r>
          </a:p>
          <a:p>
            <a:r>
              <a:rPr lang="en-US" sz="3200" dirty="0"/>
              <a:t>A total of 45 diagnoses of depressive disorders were made.</a:t>
            </a:r>
          </a:p>
          <a:p>
            <a:r>
              <a:rPr lang="en-US" sz="3200" dirty="0"/>
              <a:t>Out of these 22 were made in compliance with the ICD-11 CDDR, while 23 were made without compliance to the ICD-11 CDDR manual. This represents 48.8% and 51.1% compliance and non-compliance respectively.</a:t>
            </a:r>
          </a:p>
        </p:txBody>
      </p:sp>
      <p:sp>
        <p:nvSpPr>
          <p:cNvPr id="4" name="Slide Number Placeholder 3">
            <a:extLst>
              <a:ext uri="{FF2B5EF4-FFF2-40B4-BE49-F238E27FC236}">
                <a16:creationId xmlns:a16="http://schemas.microsoft.com/office/drawing/2014/main" id="{247C594E-A401-4900-9C29-41A2D7767EC3}"/>
              </a:ext>
            </a:extLst>
          </p:cNvPr>
          <p:cNvSpPr>
            <a:spLocks noGrp="1"/>
          </p:cNvSpPr>
          <p:nvPr>
            <p:ph type="sldNum" sz="quarter" idx="12"/>
          </p:nvPr>
        </p:nvSpPr>
        <p:spPr/>
        <p:txBody>
          <a:bodyPr/>
          <a:lstStyle/>
          <a:p>
            <a:fld id="{55D7A57D-2523-4D0F-88BD-AE6EB62CDC68}" type="slidenum">
              <a:rPr lang="en-US" smtClean="0"/>
              <a:t>14</a:t>
            </a:fld>
            <a:endParaRPr lang="en-US"/>
          </a:p>
        </p:txBody>
      </p:sp>
    </p:spTree>
    <p:extLst>
      <p:ext uri="{BB962C8B-B14F-4D97-AF65-F5344CB8AC3E}">
        <p14:creationId xmlns:p14="http://schemas.microsoft.com/office/powerpoint/2010/main" val="3377670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C6A3C-50E1-4993-8ABF-92715D11B6F8}"/>
              </a:ext>
            </a:extLst>
          </p:cNvPr>
          <p:cNvSpPr>
            <a:spLocks noGrp="1"/>
          </p:cNvSpPr>
          <p:nvPr>
            <p:ph type="title"/>
          </p:nvPr>
        </p:nvSpPr>
        <p:spPr/>
        <p:txBody>
          <a:bodyPr/>
          <a:lstStyle/>
          <a:p>
            <a:r>
              <a:rPr lang="en-US" dirty="0"/>
              <a:t>                         </a:t>
            </a:r>
            <a:r>
              <a:rPr lang="en-US" u="sng" dirty="0"/>
              <a:t>RECOMMENDATION</a:t>
            </a:r>
          </a:p>
        </p:txBody>
      </p:sp>
      <p:sp>
        <p:nvSpPr>
          <p:cNvPr id="3" name="Content Placeholder 2">
            <a:extLst>
              <a:ext uri="{FF2B5EF4-FFF2-40B4-BE49-F238E27FC236}">
                <a16:creationId xmlns:a16="http://schemas.microsoft.com/office/drawing/2014/main" id="{F1D78788-1127-4AC4-A6FD-D7F8CF99F6A2}"/>
              </a:ext>
            </a:extLst>
          </p:cNvPr>
          <p:cNvSpPr>
            <a:spLocks noGrp="1"/>
          </p:cNvSpPr>
          <p:nvPr>
            <p:ph idx="1"/>
          </p:nvPr>
        </p:nvSpPr>
        <p:spPr/>
        <p:txBody>
          <a:bodyPr>
            <a:normAutofit/>
          </a:bodyPr>
          <a:lstStyle/>
          <a:p>
            <a:r>
              <a:rPr lang="en-US" sz="3200" dirty="0"/>
              <a:t>To continue the ongoing presentations of the ICD-11 changes by residents and exhaust all the possible diagnoses.</a:t>
            </a:r>
          </a:p>
          <a:p>
            <a:r>
              <a:rPr lang="en-US" sz="3200" dirty="0"/>
              <a:t>Residents are encouraged to make use of the ICD-11 CDDR manual provided at the E&amp;A unit, while making diagnosis.</a:t>
            </a:r>
          </a:p>
          <a:p>
            <a:r>
              <a:rPr lang="en-US" sz="3200" dirty="0"/>
              <a:t>To encourage all doctors in the hospital to adopt using the ICD-11 CDDR while making diagnosis.</a:t>
            </a:r>
          </a:p>
          <a:p>
            <a:r>
              <a:rPr lang="en-US" sz="3200" dirty="0"/>
              <a:t>To encourage compliance with the ICD-11 CDDR manual during reviews and ward rounds.</a:t>
            </a:r>
          </a:p>
        </p:txBody>
      </p:sp>
      <p:sp>
        <p:nvSpPr>
          <p:cNvPr id="4" name="Slide Number Placeholder 3">
            <a:extLst>
              <a:ext uri="{FF2B5EF4-FFF2-40B4-BE49-F238E27FC236}">
                <a16:creationId xmlns:a16="http://schemas.microsoft.com/office/drawing/2014/main" id="{F01D3FF5-442D-4817-9783-E591BA3F8BEF}"/>
              </a:ext>
            </a:extLst>
          </p:cNvPr>
          <p:cNvSpPr>
            <a:spLocks noGrp="1"/>
          </p:cNvSpPr>
          <p:nvPr>
            <p:ph type="sldNum" sz="quarter" idx="12"/>
          </p:nvPr>
        </p:nvSpPr>
        <p:spPr/>
        <p:txBody>
          <a:bodyPr/>
          <a:lstStyle/>
          <a:p>
            <a:fld id="{55D7A57D-2523-4D0F-88BD-AE6EB62CDC68}" type="slidenum">
              <a:rPr lang="en-US" smtClean="0"/>
              <a:t>15</a:t>
            </a:fld>
            <a:endParaRPr lang="en-US"/>
          </a:p>
        </p:txBody>
      </p:sp>
    </p:spTree>
    <p:extLst>
      <p:ext uri="{BB962C8B-B14F-4D97-AF65-F5344CB8AC3E}">
        <p14:creationId xmlns:p14="http://schemas.microsoft.com/office/powerpoint/2010/main" val="533273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E5CFE-C382-4E76-AF31-5C454617A4D6}"/>
              </a:ext>
            </a:extLst>
          </p:cNvPr>
          <p:cNvSpPr>
            <a:spLocks noGrp="1"/>
          </p:cNvSpPr>
          <p:nvPr>
            <p:ph type="title"/>
          </p:nvPr>
        </p:nvSpPr>
        <p:spPr/>
        <p:txBody>
          <a:bodyPr/>
          <a:lstStyle/>
          <a:p>
            <a:r>
              <a:rPr lang="en-US" dirty="0"/>
              <a:t>                              </a:t>
            </a:r>
            <a:r>
              <a:rPr lang="en-US" u="sng" dirty="0"/>
              <a:t>REFERENCES</a:t>
            </a:r>
          </a:p>
        </p:txBody>
      </p:sp>
      <p:sp>
        <p:nvSpPr>
          <p:cNvPr id="3" name="Content Placeholder 2">
            <a:extLst>
              <a:ext uri="{FF2B5EF4-FFF2-40B4-BE49-F238E27FC236}">
                <a16:creationId xmlns:a16="http://schemas.microsoft.com/office/drawing/2014/main" id="{03340DB2-79F0-483F-BBC2-334B8672FF20}"/>
              </a:ext>
            </a:extLst>
          </p:cNvPr>
          <p:cNvSpPr>
            <a:spLocks noGrp="1"/>
          </p:cNvSpPr>
          <p:nvPr>
            <p:ph idx="1"/>
          </p:nvPr>
        </p:nvSpPr>
        <p:spPr/>
        <p:txBody>
          <a:bodyPr/>
          <a:lstStyle/>
          <a:p>
            <a:pPr marL="514350" indent="-514350">
              <a:buFont typeface="+mj-lt"/>
              <a:buAutoNum type="arabicPeriod"/>
            </a:pPr>
            <a:r>
              <a:rPr lang="en-US" dirty="0"/>
              <a:t>First et al. The development of ICD-11 clinical descriptions and diagnostic Guidelines for mental and behavioural disorders. World Psychiatry 2015; 14:82-90.</a:t>
            </a:r>
          </a:p>
          <a:p>
            <a:pPr marL="514350" indent="-514350">
              <a:buFont typeface="+mj-lt"/>
              <a:buAutoNum type="arabicPeriod"/>
            </a:pPr>
            <a:r>
              <a:rPr lang="en-US" dirty="0"/>
              <a:t>Barth et al. Why are clinical practice guidelines not followed? Clin Chem Lab Med 2016;54(7):1133-1139.</a:t>
            </a:r>
          </a:p>
          <a:p>
            <a:pPr marL="514350" indent="-514350">
              <a:buFont typeface="+mj-lt"/>
              <a:buAutoNum type="arabicPeriod"/>
            </a:pPr>
            <a:r>
              <a:rPr lang="en-US" dirty="0"/>
              <a:t>Gautam et al. Clinical practice guidelines for the management of depression. Indian J of Psychiatry 2017;59:34-50.</a:t>
            </a:r>
          </a:p>
          <a:p>
            <a:pPr marL="514350" indent="-514350">
              <a:buFont typeface="+mj-lt"/>
              <a:buAutoNum type="arabicPeriod"/>
            </a:pPr>
            <a:r>
              <a:rPr lang="en-US" dirty="0"/>
              <a:t>Zhao et al. A global field study of the ICD-11 clinical descriptions and diagnostic guidelines. Journal of Affective Disorders 2021. </a:t>
            </a:r>
          </a:p>
          <a:p>
            <a:pPr marL="514350" indent="-514350">
              <a:buFont typeface="+mj-lt"/>
              <a:buAutoNum type="arabicPeriod"/>
            </a:pPr>
            <a:endParaRPr lang="en-US" dirty="0"/>
          </a:p>
        </p:txBody>
      </p:sp>
      <p:sp>
        <p:nvSpPr>
          <p:cNvPr id="4" name="Slide Number Placeholder 3">
            <a:extLst>
              <a:ext uri="{FF2B5EF4-FFF2-40B4-BE49-F238E27FC236}">
                <a16:creationId xmlns:a16="http://schemas.microsoft.com/office/drawing/2014/main" id="{FE03CF0D-E46C-4720-BAF4-28798041D440}"/>
              </a:ext>
            </a:extLst>
          </p:cNvPr>
          <p:cNvSpPr>
            <a:spLocks noGrp="1"/>
          </p:cNvSpPr>
          <p:nvPr>
            <p:ph type="sldNum" sz="quarter" idx="12"/>
          </p:nvPr>
        </p:nvSpPr>
        <p:spPr/>
        <p:txBody>
          <a:bodyPr/>
          <a:lstStyle/>
          <a:p>
            <a:fld id="{55D7A57D-2523-4D0F-88BD-AE6EB62CDC68}" type="slidenum">
              <a:rPr lang="en-US" smtClean="0"/>
              <a:t>16</a:t>
            </a:fld>
            <a:endParaRPr lang="en-US"/>
          </a:p>
        </p:txBody>
      </p:sp>
    </p:spTree>
    <p:extLst>
      <p:ext uri="{BB962C8B-B14F-4D97-AF65-F5344CB8AC3E}">
        <p14:creationId xmlns:p14="http://schemas.microsoft.com/office/powerpoint/2010/main" val="16943653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26667-5C01-447C-8E6B-015D7F03163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DC1DA77-EAB7-4A2C-A84F-09E908F72D39}"/>
              </a:ext>
            </a:extLst>
          </p:cNvPr>
          <p:cNvSpPr>
            <a:spLocks noGrp="1"/>
          </p:cNvSpPr>
          <p:nvPr>
            <p:ph idx="1"/>
          </p:nvPr>
        </p:nvSpPr>
        <p:spPr/>
        <p:txBody>
          <a:bodyPr/>
          <a:lstStyle/>
          <a:p>
            <a:pPr marL="0" indent="0">
              <a:buNone/>
            </a:pPr>
            <a:r>
              <a:rPr lang="en-US" dirty="0"/>
              <a:t>                </a:t>
            </a:r>
          </a:p>
          <a:p>
            <a:pPr marL="0" indent="0">
              <a:buNone/>
            </a:pPr>
            <a:r>
              <a:rPr lang="en-US" dirty="0"/>
              <a:t>            </a:t>
            </a:r>
          </a:p>
          <a:p>
            <a:pPr marL="0" indent="0">
              <a:buNone/>
            </a:pPr>
            <a:r>
              <a:rPr lang="en-US" dirty="0"/>
              <a:t>              </a:t>
            </a:r>
            <a:r>
              <a:rPr lang="en-US" sz="5400" dirty="0"/>
              <a:t>THANK YOU FOR LISTENING</a:t>
            </a:r>
            <a:endParaRPr lang="en-US" dirty="0"/>
          </a:p>
        </p:txBody>
      </p:sp>
      <p:sp>
        <p:nvSpPr>
          <p:cNvPr id="4" name="Slide Number Placeholder 3">
            <a:extLst>
              <a:ext uri="{FF2B5EF4-FFF2-40B4-BE49-F238E27FC236}">
                <a16:creationId xmlns:a16="http://schemas.microsoft.com/office/drawing/2014/main" id="{7CCA2016-E63B-4DA0-A819-68F94E482C11}"/>
              </a:ext>
            </a:extLst>
          </p:cNvPr>
          <p:cNvSpPr>
            <a:spLocks noGrp="1"/>
          </p:cNvSpPr>
          <p:nvPr>
            <p:ph type="sldNum" sz="quarter" idx="12"/>
          </p:nvPr>
        </p:nvSpPr>
        <p:spPr/>
        <p:txBody>
          <a:bodyPr/>
          <a:lstStyle/>
          <a:p>
            <a:fld id="{55D7A57D-2523-4D0F-88BD-AE6EB62CDC68}" type="slidenum">
              <a:rPr lang="en-US" smtClean="0"/>
              <a:t>17</a:t>
            </a:fld>
            <a:endParaRPr lang="en-US"/>
          </a:p>
        </p:txBody>
      </p:sp>
    </p:spTree>
    <p:extLst>
      <p:ext uri="{BB962C8B-B14F-4D97-AF65-F5344CB8AC3E}">
        <p14:creationId xmlns:p14="http://schemas.microsoft.com/office/powerpoint/2010/main" val="2004398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722C8-FFB7-48A1-B1C6-C1BBB56B4753}"/>
              </a:ext>
            </a:extLst>
          </p:cNvPr>
          <p:cNvSpPr>
            <a:spLocks noGrp="1"/>
          </p:cNvSpPr>
          <p:nvPr>
            <p:ph type="title"/>
          </p:nvPr>
        </p:nvSpPr>
        <p:spPr/>
        <p:txBody>
          <a:bodyPr/>
          <a:lstStyle/>
          <a:p>
            <a:r>
              <a:rPr lang="en-US" dirty="0"/>
              <a:t>                             </a:t>
            </a:r>
            <a:r>
              <a:rPr lang="en-US" u="sng" dirty="0"/>
              <a:t>OBJECTIVES</a:t>
            </a:r>
          </a:p>
        </p:txBody>
      </p:sp>
      <p:sp>
        <p:nvSpPr>
          <p:cNvPr id="3" name="Content Placeholder 2">
            <a:extLst>
              <a:ext uri="{FF2B5EF4-FFF2-40B4-BE49-F238E27FC236}">
                <a16:creationId xmlns:a16="http://schemas.microsoft.com/office/drawing/2014/main" id="{04D09394-FCAB-41CA-8736-FF05A3F5F2F6}"/>
              </a:ext>
            </a:extLst>
          </p:cNvPr>
          <p:cNvSpPr>
            <a:spLocks noGrp="1"/>
          </p:cNvSpPr>
          <p:nvPr>
            <p:ph idx="1"/>
          </p:nvPr>
        </p:nvSpPr>
        <p:spPr/>
        <p:txBody>
          <a:bodyPr/>
          <a:lstStyle/>
          <a:p>
            <a:r>
              <a:rPr lang="en-US" sz="3200" dirty="0"/>
              <a:t>To audit the diagnoses of Depressive disorders made between January to February, 2025, for new patients seen at the Emergency and Assessment unit of the hospital.</a:t>
            </a:r>
          </a:p>
          <a:p>
            <a:r>
              <a:rPr lang="en-US" sz="3200" dirty="0"/>
              <a:t>To compare the above with the clinical descriptions and diagnostic requirements for the International Classification of Diseases (ICD-11) mental, behavioural and neurodevelopmental disorders (CDDR</a:t>
            </a:r>
            <a:r>
              <a:rPr lang="en-US" dirty="0"/>
              <a:t>).</a:t>
            </a:r>
          </a:p>
        </p:txBody>
      </p:sp>
      <p:sp>
        <p:nvSpPr>
          <p:cNvPr id="4" name="Slide Number Placeholder 3">
            <a:extLst>
              <a:ext uri="{FF2B5EF4-FFF2-40B4-BE49-F238E27FC236}">
                <a16:creationId xmlns:a16="http://schemas.microsoft.com/office/drawing/2014/main" id="{37CE4286-1458-49BF-9AB0-EFDD1D6FF8B6}"/>
              </a:ext>
            </a:extLst>
          </p:cNvPr>
          <p:cNvSpPr>
            <a:spLocks noGrp="1"/>
          </p:cNvSpPr>
          <p:nvPr>
            <p:ph type="sldNum" sz="quarter" idx="12"/>
          </p:nvPr>
        </p:nvSpPr>
        <p:spPr/>
        <p:txBody>
          <a:bodyPr/>
          <a:lstStyle/>
          <a:p>
            <a:fld id="{55D7A57D-2523-4D0F-88BD-AE6EB62CDC68}" type="slidenum">
              <a:rPr lang="en-US" smtClean="0"/>
              <a:t>2</a:t>
            </a:fld>
            <a:endParaRPr lang="en-US"/>
          </a:p>
        </p:txBody>
      </p:sp>
    </p:spTree>
    <p:extLst>
      <p:ext uri="{BB962C8B-B14F-4D97-AF65-F5344CB8AC3E}">
        <p14:creationId xmlns:p14="http://schemas.microsoft.com/office/powerpoint/2010/main" val="1019885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DD3E5-6D3D-48C7-B38B-874F7B80705E}"/>
              </a:ext>
            </a:extLst>
          </p:cNvPr>
          <p:cNvSpPr>
            <a:spLocks noGrp="1"/>
          </p:cNvSpPr>
          <p:nvPr>
            <p:ph type="title"/>
          </p:nvPr>
        </p:nvSpPr>
        <p:spPr/>
        <p:txBody>
          <a:bodyPr/>
          <a:lstStyle/>
          <a:p>
            <a:r>
              <a:rPr lang="en-US" dirty="0"/>
              <a:t>                                 </a:t>
            </a:r>
            <a:r>
              <a:rPr lang="en-US" u="sng" dirty="0"/>
              <a:t>OUTLINE</a:t>
            </a:r>
          </a:p>
        </p:txBody>
      </p:sp>
      <p:sp>
        <p:nvSpPr>
          <p:cNvPr id="3" name="Content Placeholder 2">
            <a:extLst>
              <a:ext uri="{FF2B5EF4-FFF2-40B4-BE49-F238E27FC236}">
                <a16:creationId xmlns:a16="http://schemas.microsoft.com/office/drawing/2014/main" id="{7DDA2DAB-ED7D-437E-964C-0DDA8150CE2A}"/>
              </a:ext>
            </a:extLst>
          </p:cNvPr>
          <p:cNvSpPr>
            <a:spLocks noGrp="1"/>
          </p:cNvSpPr>
          <p:nvPr>
            <p:ph idx="1"/>
          </p:nvPr>
        </p:nvSpPr>
        <p:spPr/>
        <p:txBody>
          <a:bodyPr>
            <a:normAutofit lnSpcReduction="10000"/>
          </a:bodyPr>
          <a:lstStyle/>
          <a:p>
            <a:r>
              <a:rPr lang="en-US" sz="3200" dirty="0"/>
              <a:t>Background</a:t>
            </a:r>
          </a:p>
          <a:p>
            <a:r>
              <a:rPr lang="en-US" sz="3200" dirty="0"/>
              <a:t>Method</a:t>
            </a:r>
          </a:p>
          <a:p>
            <a:r>
              <a:rPr lang="en-US" sz="3200" dirty="0"/>
              <a:t>Findings from collated data</a:t>
            </a:r>
          </a:p>
          <a:p>
            <a:r>
              <a:rPr lang="en-US" sz="3200" dirty="0"/>
              <a:t>ICD-11 CDDR diagnosis of Depressive disorders</a:t>
            </a:r>
          </a:p>
          <a:p>
            <a:r>
              <a:rPr lang="en-US" sz="3200" dirty="0"/>
              <a:t>Compliance with ICD-11 CDDR in making diagnosis of Depressive disorders.</a:t>
            </a:r>
          </a:p>
          <a:p>
            <a:r>
              <a:rPr lang="en-US" sz="3200" dirty="0"/>
              <a:t>Conclusion</a:t>
            </a:r>
          </a:p>
          <a:p>
            <a:r>
              <a:rPr lang="en-US" sz="3200" dirty="0"/>
              <a:t>References</a:t>
            </a:r>
          </a:p>
          <a:p>
            <a:endParaRPr lang="en-US" sz="3200" dirty="0"/>
          </a:p>
        </p:txBody>
      </p:sp>
      <p:sp>
        <p:nvSpPr>
          <p:cNvPr id="4" name="Slide Number Placeholder 3">
            <a:extLst>
              <a:ext uri="{FF2B5EF4-FFF2-40B4-BE49-F238E27FC236}">
                <a16:creationId xmlns:a16="http://schemas.microsoft.com/office/drawing/2014/main" id="{91BABA5E-FFE6-4F47-8E6A-AC832FCB227F}"/>
              </a:ext>
            </a:extLst>
          </p:cNvPr>
          <p:cNvSpPr>
            <a:spLocks noGrp="1"/>
          </p:cNvSpPr>
          <p:nvPr>
            <p:ph type="sldNum" sz="quarter" idx="12"/>
          </p:nvPr>
        </p:nvSpPr>
        <p:spPr/>
        <p:txBody>
          <a:bodyPr/>
          <a:lstStyle/>
          <a:p>
            <a:fld id="{55D7A57D-2523-4D0F-88BD-AE6EB62CDC68}" type="slidenum">
              <a:rPr lang="en-US" smtClean="0"/>
              <a:t>3</a:t>
            </a:fld>
            <a:endParaRPr lang="en-US"/>
          </a:p>
        </p:txBody>
      </p:sp>
    </p:spTree>
    <p:extLst>
      <p:ext uri="{BB962C8B-B14F-4D97-AF65-F5344CB8AC3E}">
        <p14:creationId xmlns:p14="http://schemas.microsoft.com/office/powerpoint/2010/main" val="204471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76678-3767-4773-B973-C050F8C2FEF0}"/>
              </a:ext>
            </a:extLst>
          </p:cNvPr>
          <p:cNvSpPr>
            <a:spLocks noGrp="1"/>
          </p:cNvSpPr>
          <p:nvPr>
            <p:ph type="title"/>
          </p:nvPr>
        </p:nvSpPr>
        <p:spPr/>
        <p:txBody>
          <a:bodyPr/>
          <a:lstStyle/>
          <a:p>
            <a:r>
              <a:rPr lang="en-US" dirty="0"/>
              <a:t>                         </a:t>
            </a:r>
            <a:r>
              <a:rPr lang="en-US" u="sng" dirty="0"/>
              <a:t>BACKGROUND 1</a:t>
            </a:r>
          </a:p>
        </p:txBody>
      </p:sp>
      <p:sp>
        <p:nvSpPr>
          <p:cNvPr id="3" name="Content Placeholder 2">
            <a:extLst>
              <a:ext uri="{FF2B5EF4-FFF2-40B4-BE49-F238E27FC236}">
                <a16:creationId xmlns:a16="http://schemas.microsoft.com/office/drawing/2014/main" id="{F1D12469-EABC-4F4A-8881-36069A3171AF}"/>
              </a:ext>
            </a:extLst>
          </p:cNvPr>
          <p:cNvSpPr>
            <a:spLocks noGrp="1"/>
          </p:cNvSpPr>
          <p:nvPr>
            <p:ph idx="1"/>
          </p:nvPr>
        </p:nvSpPr>
        <p:spPr/>
        <p:txBody>
          <a:bodyPr>
            <a:normAutofit/>
          </a:bodyPr>
          <a:lstStyle/>
          <a:p>
            <a:r>
              <a:rPr lang="en-US" sz="3200" dirty="0"/>
              <a:t>Clinical practice guidelines (CPG) are authored to put the most updated information into a document that will aid the provision of best practices by clinicians.  </a:t>
            </a:r>
          </a:p>
          <a:p>
            <a:r>
              <a:rPr lang="en-US" sz="3200" dirty="0"/>
              <a:t>There is evidence to suggest that those clinicians who adhere to CPG deliver better outcomes to their patients.</a:t>
            </a:r>
          </a:p>
          <a:p>
            <a:r>
              <a:rPr lang="en-US" sz="3200" dirty="0"/>
              <a:t>In the practice of medicine, chapter 6 of the ICD-11 CDDR, provides the clinical descriptions and diagnostic requirements for diagnosis of mental, behavioural and neurodevelopmental disorders.</a:t>
            </a:r>
          </a:p>
          <a:p>
            <a:endParaRPr lang="en-US" sz="3200" dirty="0"/>
          </a:p>
        </p:txBody>
      </p:sp>
      <p:sp>
        <p:nvSpPr>
          <p:cNvPr id="4" name="Slide Number Placeholder 3">
            <a:extLst>
              <a:ext uri="{FF2B5EF4-FFF2-40B4-BE49-F238E27FC236}">
                <a16:creationId xmlns:a16="http://schemas.microsoft.com/office/drawing/2014/main" id="{1CC555CB-0344-41D1-8D2A-4A19CF9B00DF}"/>
              </a:ext>
            </a:extLst>
          </p:cNvPr>
          <p:cNvSpPr>
            <a:spLocks noGrp="1"/>
          </p:cNvSpPr>
          <p:nvPr>
            <p:ph type="sldNum" sz="quarter" idx="12"/>
          </p:nvPr>
        </p:nvSpPr>
        <p:spPr/>
        <p:txBody>
          <a:bodyPr/>
          <a:lstStyle/>
          <a:p>
            <a:fld id="{55D7A57D-2523-4D0F-88BD-AE6EB62CDC68}" type="slidenum">
              <a:rPr lang="en-US" smtClean="0"/>
              <a:t>4</a:t>
            </a:fld>
            <a:endParaRPr lang="en-US"/>
          </a:p>
        </p:txBody>
      </p:sp>
    </p:spTree>
    <p:extLst>
      <p:ext uri="{BB962C8B-B14F-4D97-AF65-F5344CB8AC3E}">
        <p14:creationId xmlns:p14="http://schemas.microsoft.com/office/powerpoint/2010/main" val="4066548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9B264-6CF7-4D09-98A1-6DEC8D961376}"/>
              </a:ext>
            </a:extLst>
          </p:cNvPr>
          <p:cNvSpPr>
            <a:spLocks noGrp="1"/>
          </p:cNvSpPr>
          <p:nvPr>
            <p:ph type="title"/>
          </p:nvPr>
        </p:nvSpPr>
        <p:spPr/>
        <p:txBody>
          <a:bodyPr/>
          <a:lstStyle/>
          <a:p>
            <a:r>
              <a:rPr lang="en-US" dirty="0"/>
              <a:t>                           </a:t>
            </a:r>
            <a:r>
              <a:rPr lang="en-US" u="sng" dirty="0"/>
              <a:t>BACKGROUND 2</a:t>
            </a:r>
          </a:p>
        </p:txBody>
      </p:sp>
      <p:sp>
        <p:nvSpPr>
          <p:cNvPr id="3" name="Content Placeholder 2">
            <a:extLst>
              <a:ext uri="{FF2B5EF4-FFF2-40B4-BE49-F238E27FC236}">
                <a16:creationId xmlns:a16="http://schemas.microsoft.com/office/drawing/2014/main" id="{EE7D5E95-D656-4DB6-AFEE-BCF8B1E76ABF}"/>
              </a:ext>
            </a:extLst>
          </p:cNvPr>
          <p:cNvSpPr>
            <a:spLocks noGrp="1"/>
          </p:cNvSpPr>
          <p:nvPr>
            <p:ph idx="1"/>
          </p:nvPr>
        </p:nvSpPr>
        <p:spPr>
          <a:xfrm>
            <a:off x="838200" y="1441317"/>
            <a:ext cx="10515600" cy="4351338"/>
          </a:xfrm>
        </p:spPr>
        <p:txBody>
          <a:bodyPr>
            <a:noAutofit/>
          </a:bodyPr>
          <a:lstStyle/>
          <a:p>
            <a:r>
              <a:rPr lang="en-US" sz="3200" dirty="0"/>
              <a:t>Depressive disorders are characterized by depressive mood (e.g. feeling sad, irritable, empty) or loss of pleasure accompanied by other cognitive, behavioural or neurovegetative symptoms that significantly affect the individual’s ability to function. </a:t>
            </a:r>
          </a:p>
          <a:p>
            <a:r>
              <a:rPr lang="en-US" sz="3200" dirty="0"/>
              <a:t>A depressive disorder should not be diagnosed in individuals who have ever experienced a manic, mixed or hypomanic episode, which would indicate the presence of a bipolar disorder.</a:t>
            </a:r>
          </a:p>
          <a:p>
            <a:r>
              <a:rPr lang="en-US" sz="3200" dirty="0"/>
              <a:t>Thus, this audit aims to assess the compliance with ICD-11 in making diagnoses of depressive disorders.</a:t>
            </a:r>
          </a:p>
        </p:txBody>
      </p:sp>
      <p:sp>
        <p:nvSpPr>
          <p:cNvPr id="4" name="Slide Number Placeholder 3">
            <a:extLst>
              <a:ext uri="{FF2B5EF4-FFF2-40B4-BE49-F238E27FC236}">
                <a16:creationId xmlns:a16="http://schemas.microsoft.com/office/drawing/2014/main" id="{17735F60-DE9D-4700-B73C-E8A5699BAE86}"/>
              </a:ext>
            </a:extLst>
          </p:cNvPr>
          <p:cNvSpPr>
            <a:spLocks noGrp="1"/>
          </p:cNvSpPr>
          <p:nvPr>
            <p:ph type="sldNum" sz="quarter" idx="12"/>
          </p:nvPr>
        </p:nvSpPr>
        <p:spPr/>
        <p:txBody>
          <a:bodyPr/>
          <a:lstStyle/>
          <a:p>
            <a:fld id="{55D7A57D-2523-4D0F-88BD-AE6EB62CDC68}" type="slidenum">
              <a:rPr lang="en-US" smtClean="0"/>
              <a:t>5</a:t>
            </a:fld>
            <a:endParaRPr lang="en-US"/>
          </a:p>
        </p:txBody>
      </p:sp>
    </p:spTree>
    <p:extLst>
      <p:ext uri="{BB962C8B-B14F-4D97-AF65-F5344CB8AC3E}">
        <p14:creationId xmlns:p14="http://schemas.microsoft.com/office/powerpoint/2010/main" val="2899767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A3E05-74FC-472A-B82A-A1A00E1710EC}"/>
              </a:ext>
            </a:extLst>
          </p:cNvPr>
          <p:cNvSpPr>
            <a:spLocks noGrp="1"/>
          </p:cNvSpPr>
          <p:nvPr>
            <p:ph type="title"/>
          </p:nvPr>
        </p:nvSpPr>
        <p:spPr/>
        <p:txBody>
          <a:bodyPr/>
          <a:lstStyle/>
          <a:p>
            <a:r>
              <a:rPr lang="en-US" dirty="0"/>
              <a:t>                                 </a:t>
            </a:r>
            <a:r>
              <a:rPr lang="en-US" u="sng" dirty="0"/>
              <a:t>METHOD</a:t>
            </a:r>
          </a:p>
        </p:txBody>
      </p:sp>
      <p:sp>
        <p:nvSpPr>
          <p:cNvPr id="3" name="Content Placeholder 2">
            <a:extLst>
              <a:ext uri="{FF2B5EF4-FFF2-40B4-BE49-F238E27FC236}">
                <a16:creationId xmlns:a16="http://schemas.microsoft.com/office/drawing/2014/main" id="{60EAC43E-28E3-44D7-BCFB-64616ADDF2B1}"/>
              </a:ext>
            </a:extLst>
          </p:cNvPr>
          <p:cNvSpPr>
            <a:spLocks noGrp="1"/>
          </p:cNvSpPr>
          <p:nvPr>
            <p:ph idx="1"/>
          </p:nvPr>
        </p:nvSpPr>
        <p:spPr/>
        <p:txBody>
          <a:bodyPr>
            <a:normAutofit lnSpcReduction="10000"/>
          </a:bodyPr>
          <a:lstStyle/>
          <a:p>
            <a:r>
              <a:rPr lang="en-US" sz="3200" dirty="0"/>
              <a:t>This audit took place at the Emergency and Assessment (E&amp;A) unit of the Federal Neuropsychiatric Hospital, Uselu, Benin City.</a:t>
            </a:r>
          </a:p>
          <a:p>
            <a:r>
              <a:rPr lang="en-US" sz="3200" dirty="0"/>
              <a:t>Secondary data was collected from the Health records register.</a:t>
            </a:r>
          </a:p>
          <a:p>
            <a:r>
              <a:rPr lang="en-US" sz="3200" dirty="0"/>
              <a:t>All diagnoses made for depressive disorders over a two-month period (January to February, 2025), at the E&amp;A unit were collated from the above register.</a:t>
            </a:r>
          </a:p>
          <a:p>
            <a:r>
              <a:rPr lang="en-US" sz="3200" dirty="0"/>
              <a:t>There were no exclusion criteria.</a:t>
            </a:r>
          </a:p>
        </p:txBody>
      </p:sp>
      <p:sp>
        <p:nvSpPr>
          <p:cNvPr id="4" name="Slide Number Placeholder 3">
            <a:extLst>
              <a:ext uri="{FF2B5EF4-FFF2-40B4-BE49-F238E27FC236}">
                <a16:creationId xmlns:a16="http://schemas.microsoft.com/office/drawing/2014/main" id="{846C56F8-FE3B-4AA3-9230-E931F90AE720}"/>
              </a:ext>
            </a:extLst>
          </p:cNvPr>
          <p:cNvSpPr>
            <a:spLocks noGrp="1"/>
          </p:cNvSpPr>
          <p:nvPr>
            <p:ph type="sldNum" sz="quarter" idx="12"/>
          </p:nvPr>
        </p:nvSpPr>
        <p:spPr/>
        <p:txBody>
          <a:bodyPr/>
          <a:lstStyle/>
          <a:p>
            <a:fld id="{55D7A57D-2523-4D0F-88BD-AE6EB62CDC68}" type="slidenum">
              <a:rPr lang="en-US" smtClean="0"/>
              <a:t>6</a:t>
            </a:fld>
            <a:endParaRPr lang="en-US"/>
          </a:p>
        </p:txBody>
      </p:sp>
    </p:spTree>
    <p:extLst>
      <p:ext uri="{BB962C8B-B14F-4D97-AF65-F5344CB8AC3E}">
        <p14:creationId xmlns:p14="http://schemas.microsoft.com/office/powerpoint/2010/main" val="4182305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D8846-6BFE-4780-AD6C-16FBC6454260}"/>
              </a:ext>
            </a:extLst>
          </p:cNvPr>
          <p:cNvSpPr>
            <a:spLocks noGrp="1"/>
          </p:cNvSpPr>
          <p:nvPr>
            <p:ph type="title"/>
          </p:nvPr>
        </p:nvSpPr>
        <p:spPr/>
        <p:txBody>
          <a:bodyPr/>
          <a:lstStyle/>
          <a:p>
            <a:r>
              <a:rPr lang="en-US" dirty="0"/>
              <a:t>  FINDINGS FROM COLLATED DATA: GENDER</a:t>
            </a:r>
          </a:p>
        </p:txBody>
      </p:sp>
      <p:graphicFrame>
        <p:nvGraphicFramePr>
          <p:cNvPr id="7" name="Content Placeholder 6">
            <a:extLst>
              <a:ext uri="{FF2B5EF4-FFF2-40B4-BE49-F238E27FC236}">
                <a16:creationId xmlns:a16="http://schemas.microsoft.com/office/drawing/2014/main" id="{182A6E3A-3E82-4AE1-A90F-1142CFDC3FFD}"/>
              </a:ext>
            </a:extLst>
          </p:cNvPr>
          <p:cNvGraphicFramePr>
            <a:graphicFrameLocks noGrp="1"/>
          </p:cNvGraphicFramePr>
          <p:nvPr>
            <p:ph idx="1"/>
            <p:extLst>
              <p:ext uri="{D42A27DB-BD31-4B8C-83A1-F6EECF244321}">
                <p14:modId xmlns:p14="http://schemas.microsoft.com/office/powerpoint/2010/main" val="3601772606"/>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288EE776-5D1D-483F-8246-9EC47199D3D8}"/>
              </a:ext>
            </a:extLst>
          </p:cNvPr>
          <p:cNvSpPr>
            <a:spLocks noGrp="1"/>
          </p:cNvSpPr>
          <p:nvPr>
            <p:ph type="sldNum" sz="quarter" idx="12"/>
          </p:nvPr>
        </p:nvSpPr>
        <p:spPr/>
        <p:txBody>
          <a:bodyPr/>
          <a:lstStyle/>
          <a:p>
            <a:fld id="{55D7A57D-2523-4D0F-88BD-AE6EB62CDC68}" type="slidenum">
              <a:rPr lang="en-US" smtClean="0"/>
              <a:t>7</a:t>
            </a:fld>
            <a:endParaRPr lang="en-US"/>
          </a:p>
        </p:txBody>
      </p:sp>
    </p:spTree>
    <p:extLst>
      <p:ext uri="{BB962C8B-B14F-4D97-AF65-F5344CB8AC3E}">
        <p14:creationId xmlns:p14="http://schemas.microsoft.com/office/powerpoint/2010/main" val="4099285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E4D96-A5C4-44EE-A282-A2FA6F0014FD}"/>
              </a:ext>
            </a:extLst>
          </p:cNvPr>
          <p:cNvSpPr>
            <a:spLocks noGrp="1"/>
          </p:cNvSpPr>
          <p:nvPr>
            <p:ph type="title"/>
          </p:nvPr>
        </p:nvSpPr>
        <p:spPr>
          <a:xfrm>
            <a:off x="838200" y="351873"/>
            <a:ext cx="10515600" cy="1325563"/>
          </a:xfrm>
        </p:spPr>
        <p:txBody>
          <a:bodyPr/>
          <a:lstStyle/>
          <a:p>
            <a:r>
              <a:rPr lang="en-US" dirty="0"/>
              <a:t>      </a:t>
            </a:r>
            <a:r>
              <a:rPr lang="en-US" u="sng" dirty="0"/>
              <a:t>FINDINGS FROM COLLATED DATA: AGE</a:t>
            </a:r>
          </a:p>
        </p:txBody>
      </p:sp>
      <p:graphicFrame>
        <p:nvGraphicFramePr>
          <p:cNvPr id="7" name="Content Placeholder 6">
            <a:extLst>
              <a:ext uri="{FF2B5EF4-FFF2-40B4-BE49-F238E27FC236}">
                <a16:creationId xmlns:a16="http://schemas.microsoft.com/office/drawing/2014/main" id="{A504599D-1313-429B-B4E6-4F71F6960192}"/>
              </a:ext>
            </a:extLst>
          </p:cNvPr>
          <p:cNvGraphicFramePr>
            <a:graphicFrameLocks noGrp="1"/>
          </p:cNvGraphicFramePr>
          <p:nvPr>
            <p:ph idx="1"/>
            <p:extLst>
              <p:ext uri="{D42A27DB-BD31-4B8C-83A1-F6EECF244321}">
                <p14:modId xmlns:p14="http://schemas.microsoft.com/office/powerpoint/2010/main" val="1434396874"/>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368904D5-528F-49EA-91C6-9081C9C2789A}"/>
              </a:ext>
            </a:extLst>
          </p:cNvPr>
          <p:cNvSpPr>
            <a:spLocks noGrp="1"/>
          </p:cNvSpPr>
          <p:nvPr>
            <p:ph type="sldNum" sz="quarter" idx="12"/>
          </p:nvPr>
        </p:nvSpPr>
        <p:spPr/>
        <p:txBody>
          <a:bodyPr/>
          <a:lstStyle/>
          <a:p>
            <a:fld id="{55D7A57D-2523-4D0F-88BD-AE6EB62CDC68}" type="slidenum">
              <a:rPr lang="en-US" smtClean="0"/>
              <a:t>8</a:t>
            </a:fld>
            <a:endParaRPr lang="en-US"/>
          </a:p>
        </p:txBody>
      </p:sp>
    </p:spTree>
    <p:extLst>
      <p:ext uri="{BB962C8B-B14F-4D97-AF65-F5344CB8AC3E}">
        <p14:creationId xmlns:p14="http://schemas.microsoft.com/office/powerpoint/2010/main" val="3450065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8B751-AEDD-4C24-B761-274A2F8C9D4E}"/>
              </a:ext>
            </a:extLst>
          </p:cNvPr>
          <p:cNvSpPr>
            <a:spLocks noGrp="1"/>
          </p:cNvSpPr>
          <p:nvPr>
            <p:ph type="title"/>
          </p:nvPr>
        </p:nvSpPr>
        <p:spPr/>
        <p:txBody>
          <a:bodyPr/>
          <a:lstStyle/>
          <a:p>
            <a:r>
              <a:rPr lang="en-US" u="sng" dirty="0"/>
              <a:t>FINDINGS FROM COLLATED DATA: DIAGNOSES OF DEPRESSIVE DISORDERS MADE</a:t>
            </a:r>
            <a:r>
              <a:rPr lang="en-US" dirty="0"/>
              <a:t>.</a:t>
            </a:r>
          </a:p>
        </p:txBody>
      </p:sp>
      <p:graphicFrame>
        <p:nvGraphicFramePr>
          <p:cNvPr id="5" name="Table 5">
            <a:extLst>
              <a:ext uri="{FF2B5EF4-FFF2-40B4-BE49-F238E27FC236}">
                <a16:creationId xmlns:a16="http://schemas.microsoft.com/office/drawing/2014/main" id="{0495FBB6-7D43-488E-B82E-50E98E77EA5E}"/>
              </a:ext>
            </a:extLst>
          </p:cNvPr>
          <p:cNvGraphicFramePr>
            <a:graphicFrameLocks noGrp="1"/>
          </p:cNvGraphicFramePr>
          <p:nvPr>
            <p:ph idx="1"/>
            <p:extLst>
              <p:ext uri="{D42A27DB-BD31-4B8C-83A1-F6EECF244321}">
                <p14:modId xmlns:p14="http://schemas.microsoft.com/office/powerpoint/2010/main" val="2585709361"/>
              </p:ext>
            </p:extLst>
          </p:nvPr>
        </p:nvGraphicFramePr>
        <p:xfrm>
          <a:off x="838203" y="1945640"/>
          <a:ext cx="10515597" cy="4348480"/>
        </p:xfrm>
        <a:graphic>
          <a:graphicData uri="http://schemas.openxmlformats.org/drawingml/2006/table">
            <a:tbl>
              <a:tblPr firstRow="1" bandRow="1">
                <a:tableStyleId>{5C22544A-7EE6-4342-B048-85BDC9FD1C3A}</a:tableStyleId>
              </a:tblPr>
              <a:tblGrid>
                <a:gridCol w="566530">
                  <a:extLst>
                    <a:ext uri="{9D8B030D-6E8A-4147-A177-3AD203B41FA5}">
                      <a16:colId xmlns:a16="http://schemas.microsoft.com/office/drawing/2014/main" val="3177010048"/>
                    </a:ext>
                  </a:extLst>
                </a:gridCol>
                <a:gridCol w="8640415">
                  <a:extLst>
                    <a:ext uri="{9D8B030D-6E8A-4147-A177-3AD203B41FA5}">
                      <a16:colId xmlns:a16="http://schemas.microsoft.com/office/drawing/2014/main" val="3738739060"/>
                    </a:ext>
                  </a:extLst>
                </a:gridCol>
                <a:gridCol w="1308652">
                  <a:extLst>
                    <a:ext uri="{9D8B030D-6E8A-4147-A177-3AD203B41FA5}">
                      <a16:colId xmlns:a16="http://schemas.microsoft.com/office/drawing/2014/main" val="3038643689"/>
                    </a:ext>
                  </a:extLst>
                </a:gridCol>
              </a:tblGrid>
              <a:tr h="370840">
                <a:tc>
                  <a:txBody>
                    <a:bodyPr/>
                    <a:lstStyle/>
                    <a:p>
                      <a:r>
                        <a:rPr lang="en-US" dirty="0"/>
                        <a:t>S/N</a:t>
                      </a:r>
                    </a:p>
                  </a:txBody>
                  <a:tcPr/>
                </a:tc>
                <a:tc>
                  <a:txBody>
                    <a:bodyPr/>
                    <a:lstStyle/>
                    <a:p>
                      <a:r>
                        <a:rPr lang="en-US" dirty="0"/>
                        <a:t>               DIAGNOSES OF DEPRESSIVE DISORDER MADE</a:t>
                      </a:r>
                    </a:p>
                  </a:txBody>
                  <a:tcPr/>
                </a:tc>
                <a:tc>
                  <a:txBody>
                    <a:bodyPr/>
                    <a:lstStyle/>
                    <a:p>
                      <a:r>
                        <a:rPr lang="en-US" dirty="0"/>
                        <a:t>QUANTITY</a:t>
                      </a:r>
                    </a:p>
                  </a:txBody>
                  <a:tcPr/>
                </a:tc>
                <a:extLst>
                  <a:ext uri="{0D108BD9-81ED-4DB2-BD59-A6C34878D82A}">
                    <a16:rowId xmlns:a16="http://schemas.microsoft.com/office/drawing/2014/main" val="3415187634"/>
                  </a:ext>
                </a:extLst>
              </a:tr>
              <a:tr h="370840">
                <a:tc>
                  <a:txBody>
                    <a:bodyPr/>
                    <a:lstStyle/>
                    <a:p>
                      <a:r>
                        <a:rPr lang="en-US" dirty="0"/>
                        <a:t>1</a:t>
                      </a:r>
                    </a:p>
                  </a:txBody>
                  <a:tcPr/>
                </a:tc>
                <a:tc>
                  <a:txBody>
                    <a:bodyPr/>
                    <a:lstStyle/>
                    <a:p>
                      <a:r>
                        <a:rPr lang="en-US" dirty="0"/>
                        <a:t>RECURRENT DEPRESSIVE DISORDER (RDD), CURRENT EPISODE, SEVERE, WITH PSYCHOTIC SYMPTOMS</a:t>
                      </a:r>
                    </a:p>
                  </a:txBody>
                  <a:tcPr/>
                </a:tc>
                <a:tc>
                  <a:txBody>
                    <a:bodyPr/>
                    <a:lstStyle/>
                    <a:p>
                      <a:r>
                        <a:rPr lang="en-US" dirty="0"/>
                        <a:t>7</a:t>
                      </a:r>
                    </a:p>
                  </a:txBody>
                  <a:tcPr/>
                </a:tc>
                <a:extLst>
                  <a:ext uri="{0D108BD9-81ED-4DB2-BD59-A6C34878D82A}">
                    <a16:rowId xmlns:a16="http://schemas.microsoft.com/office/drawing/2014/main" val="3546199207"/>
                  </a:ext>
                </a:extLst>
              </a:tr>
              <a:tr h="370840">
                <a:tc>
                  <a:txBody>
                    <a:bodyPr/>
                    <a:lstStyle/>
                    <a:p>
                      <a:r>
                        <a:rPr lang="en-US" dirty="0"/>
                        <a:t>2</a:t>
                      </a:r>
                    </a:p>
                  </a:txBody>
                  <a:tcPr/>
                </a:tc>
                <a:tc>
                  <a:txBody>
                    <a:bodyPr/>
                    <a:lstStyle/>
                    <a:p>
                      <a:r>
                        <a:rPr lang="en-US" dirty="0"/>
                        <a:t>SEVERE DEPRESSION WITH PSYCHOTIC SYMPTOMS</a:t>
                      </a:r>
                    </a:p>
                  </a:txBody>
                  <a:tcPr/>
                </a:tc>
                <a:tc>
                  <a:txBody>
                    <a:bodyPr/>
                    <a:lstStyle/>
                    <a:p>
                      <a:r>
                        <a:rPr lang="en-US" dirty="0"/>
                        <a:t>6</a:t>
                      </a:r>
                    </a:p>
                  </a:txBody>
                  <a:tcPr/>
                </a:tc>
                <a:extLst>
                  <a:ext uri="{0D108BD9-81ED-4DB2-BD59-A6C34878D82A}">
                    <a16:rowId xmlns:a16="http://schemas.microsoft.com/office/drawing/2014/main" val="1558836801"/>
                  </a:ext>
                </a:extLst>
              </a:tr>
              <a:tr h="370840">
                <a:tc>
                  <a:txBody>
                    <a:bodyPr/>
                    <a:lstStyle/>
                    <a:p>
                      <a:r>
                        <a:rPr lang="en-US" dirty="0"/>
                        <a:t>3</a:t>
                      </a:r>
                    </a:p>
                  </a:txBody>
                  <a:tcPr/>
                </a:tc>
                <a:tc>
                  <a:txBody>
                    <a:bodyPr/>
                    <a:lstStyle/>
                    <a:p>
                      <a:r>
                        <a:rPr lang="en-US" dirty="0"/>
                        <a:t>SEVERE DEPRESSIVE EPISODE WITH PSYCHOTIC SYMPTOMS</a:t>
                      </a:r>
                    </a:p>
                  </a:txBody>
                  <a:tcPr/>
                </a:tc>
                <a:tc>
                  <a:txBody>
                    <a:bodyPr/>
                    <a:lstStyle/>
                    <a:p>
                      <a:r>
                        <a:rPr lang="en-US" dirty="0"/>
                        <a:t>3</a:t>
                      </a:r>
                    </a:p>
                  </a:txBody>
                  <a:tcPr/>
                </a:tc>
                <a:extLst>
                  <a:ext uri="{0D108BD9-81ED-4DB2-BD59-A6C34878D82A}">
                    <a16:rowId xmlns:a16="http://schemas.microsoft.com/office/drawing/2014/main" val="4290270919"/>
                  </a:ext>
                </a:extLst>
              </a:tr>
              <a:tr h="370840">
                <a:tc>
                  <a:txBody>
                    <a:bodyPr/>
                    <a:lstStyle/>
                    <a:p>
                      <a:r>
                        <a:rPr lang="en-US" dirty="0"/>
                        <a:t>4</a:t>
                      </a:r>
                    </a:p>
                  </a:txBody>
                  <a:tcPr/>
                </a:tc>
                <a:tc>
                  <a:txBody>
                    <a:bodyPr/>
                    <a:lstStyle/>
                    <a:p>
                      <a:r>
                        <a:rPr lang="en-US" dirty="0"/>
                        <a:t>RDD, CURRENT EPISODE, SEVERE, WTHOUT PSYCHOTIC SYMPTOMS</a:t>
                      </a:r>
                    </a:p>
                  </a:txBody>
                  <a:tcPr/>
                </a:tc>
                <a:tc>
                  <a:txBody>
                    <a:bodyPr/>
                    <a:lstStyle/>
                    <a:p>
                      <a:r>
                        <a:rPr lang="en-US" dirty="0"/>
                        <a:t>3</a:t>
                      </a:r>
                    </a:p>
                  </a:txBody>
                  <a:tcPr/>
                </a:tc>
                <a:extLst>
                  <a:ext uri="{0D108BD9-81ED-4DB2-BD59-A6C34878D82A}">
                    <a16:rowId xmlns:a16="http://schemas.microsoft.com/office/drawing/2014/main" val="3843567647"/>
                  </a:ext>
                </a:extLst>
              </a:tr>
              <a:tr h="370840">
                <a:tc>
                  <a:txBody>
                    <a:bodyPr/>
                    <a:lstStyle/>
                    <a:p>
                      <a:r>
                        <a:rPr lang="en-US" dirty="0"/>
                        <a:t>5</a:t>
                      </a:r>
                    </a:p>
                  </a:txBody>
                  <a:tcPr/>
                </a:tc>
                <a:tc>
                  <a:txBody>
                    <a:bodyPr/>
                    <a:lstStyle/>
                    <a:p>
                      <a:r>
                        <a:rPr lang="en-US" dirty="0"/>
                        <a:t>SINGLE EPISODE DEPRESSIVE DISORDER, SEVERE WITHOUT PSYCHOTIC SYMPTOMS</a:t>
                      </a:r>
                    </a:p>
                  </a:txBody>
                  <a:tcPr/>
                </a:tc>
                <a:tc>
                  <a:txBody>
                    <a:bodyPr/>
                    <a:lstStyle/>
                    <a:p>
                      <a:r>
                        <a:rPr lang="en-US" dirty="0"/>
                        <a:t>4</a:t>
                      </a:r>
                    </a:p>
                  </a:txBody>
                  <a:tcPr/>
                </a:tc>
                <a:extLst>
                  <a:ext uri="{0D108BD9-81ED-4DB2-BD59-A6C34878D82A}">
                    <a16:rowId xmlns:a16="http://schemas.microsoft.com/office/drawing/2014/main" val="1265759586"/>
                  </a:ext>
                </a:extLst>
              </a:tr>
              <a:tr h="370840">
                <a:tc>
                  <a:txBody>
                    <a:bodyPr/>
                    <a:lstStyle/>
                    <a:p>
                      <a:r>
                        <a:rPr lang="en-US" dirty="0"/>
                        <a:t>6</a:t>
                      </a:r>
                    </a:p>
                  </a:txBody>
                  <a:tcPr/>
                </a:tc>
                <a:tc>
                  <a:txBody>
                    <a:bodyPr/>
                    <a:lstStyle/>
                    <a:p>
                      <a:r>
                        <a:rPr lang="en-US" dirty="0"/>
                        <a:t>SINGLE EPISODE DEPRESSIVE DISORDER, SEVERE WITH PSYCHOTIC SYMPTOMS</a:t>
                      </a:r>
                    </a:p>
                  </a:txBody>
                  <a:tcPr/>
                </a:tc>
                <a:tc>
                  <a:txBody>
                    <a:bodyPr/>
                    <a:lstStyle/>
                    <a:p>
                      <a:r>
                        <a:rPr lang="en-US" dirty="0"/>
                        <a:t>2</a:t>
                      </a:r>
                    </a:p>
                  </a:txBody>
                  <a:tcPr/>
                </a:tc>
                <a:extLst>
                  <a:ext uri="{0D108BD9-81ED-4DB2-BD59-A6C34878D82A}">
                    <a16:rowId xmlns:a16="http://schemas.microsoft.com/office/drawing/2014/main" val="1651491725"/>
                  </a:ext>
                </a:extLst>
              </a:tr>
              <a:tr h="370840">
                <a:tc>
                  <a:txBody>
                    <a:bodyPr/>
                    <a:lstStyle/>
                    <a:p>
                      <a:r>
                        <a:rPr lang="en-US" dirty="0"/>
                        <a:t>7</a:t>
                      </a:r>
                    </a:p>
                  </a:txBody>
                  <a:tcPr/>
                </a:tc>
                <a:tc>
                  <a:txBody>
                    <a:bodyPr/>
                    <a:lstStyle/>
                    <a:p>
                      <a:r>
                        <a:rPr lang="en-US" dirty="0"/>
                        <a:t>RDD, CURRENT EPISODE, SEVERE DEPRESSION WITH PSYCHOTIC SYMPTOMS</a:t>
                      </a:r>
                    </a:p>
                  </a:txBody>
                  <a:tcPr/>
                </a:tc>
                <a:tc>
                  <a:txBody>
                    <a:bodyPr/>
                    <a:lstStyle/>
                    <a:p>
                      <a:r>
                        <a:rPr lang="en-US" dirty="0"/>
                        <a:t>2</a:t>
                      </a:r>
                    </a:p>
                  </a:txBody>
                  <a:tcPr/>
                </a:tc>
                <a:extLst>
                  <a:ext uri="{0D108BD9-81ED-4DB2-BD59-A6C34878D82A}">
                    <a16:rowId xmlns:a16="http://schemas.microsoft.com/office/drawing/2014/main" val="1968799715"/>
                  </a:ext>
                </a:extLst>
              </a:tr>
              <a:tr h="370840">
                <a:tc>
                  <a:txBody>
                    <a:bodyPr/>
                    <a:lstStyle/>
                    <a:p>
                      <a:r>
                        <a:rPr lang="en-US" dirty="0"/>
                        <a:t>8</a:t>
                      </a:r>
                    </a:p>
                  </a:txBody>
                  <a:tcPr/>
                </a:tc>
                <a:tc>
                  <a:txBody>
                    <a:bodyPr/>
                    <a:lstStyle/>
                    <a:p>
                      <a:r>
                        <a:rPr lang="en-US" dirty="0"/>
                        <a:t>RDD, CURRENT EPISODE, MILD</a:t>
                      </a:r>
                    </a:p>
                  </a:txBody>
                  <a:tcPr/>
                </a:tc>
                <a:tc>
                  <a:txBody>
                    <a:bodyPr/>
                    <a:lstStyle/>
                    <a:p>
                      <a:r>
                        <a:rPr lang="en-US" dirty="0"/>
                        <a:t>2</a:t>
                      </a:r>
                    </a:p>
                  </a:txBody>
                  <a:tcPr/>
                </a:tc>
                <a:extLst>
                  <a:ext uri="{0D108BD9-81ED-4DB2-BD59-A6C34878D82A}">
                    <a16:rowId xmlns:a16="http://schemas.microsoft.com/office/drawing/2014/main" val="3919100053"/>
                  </a:ext>
                </a:extLst>
              </a:tr>
              <a:tr h="370840">
                <a:tc>
                  <a:txBody>
                    <a:bodyPr/>
                    <a:lstStyle/>
                    <a:p>
                      <a:r>
                        <a:rPr lang="en-US" dirty="0"/>
                        <a:t>9</a:t>
                      </a:r>
                    </a:p>
                  </a:txBody>
                  <a:tcPr/>
                </a:tc>
                <a:tc>
                  <a:txBody>
                    <a:bodyPr/>
                    <a:lstStyle/>
                    <a:p>
                      <a:r>
                        <a:rPr lang="en-US" dirty="0"/>
                        <a:t>OTHERS ( e.g., SINGLE EPISODE DEPRESSIVE DISORDER-MILD, DD-MILD-MODERATE ETC)</a:t>
                      </a:r>
                    </a:p>
                  </a:txBody>
                  <a:tcPr/>
                </a:tc>
                <a:tc>
                  <a:txBody>
                    <a:bodyPr/>
                    <a:lstStyle/>
                    <a:p>
                      <a:r>
                        <a:rPr lang="en-US" dirty="0"/>
                        <a:t>16</a:t>
                      </a:r>
                    </a:p>
                  </a:txBody>
                  <a:tcPr/>
                </a:tc>
                <a:extLst>
                  <a:ext uri="{0D108BD9-81ED-4DB2-BD59-A6C34878D82A}">
                    <a16:rowId xmlns:a16="http://schemas.microsoft.com/office/drawing/2014/main" val="3217063507"/>
                  </a:ext>
                </a:extLst>
              </a:tr>
              <a:tr h="370840">
                <a:tc>
                  <a:txBody>
                    <a:bodyPr/>
                    <a:lstStyle/>
                    <a:p>
                      <a:r>
                        <a:rPr lang="en-US" dirty="0"/>
                        <a:t>10</a:t>
                      </a:r>
                    </a:p>
                  </a:txBody>
                  <a:tcPr/>
                </a:tc>
                <a:tc>
                  <a:txBody>
                    <a:bodyPr/>
                    <a:lstStyle/>
                    <a:p>
                      <a:r>
                        <a:rPr lang="en-US" dirty="0"/>
                        <a:t>TOTAL</a:t>
                      </a:r>
                    </a:p>
                  </a:txBody>
                  <a:tcPr/>
                </a:tc>
                <a:tc>
                  <a:txBody>
                    <a:bodyPr/>
                    <a:lstStyle/>
                    <a:p>
                      <a:r>
                        <a:rPr lang="en-US" dirty="0"/>
                        <a:t>45</a:t>
                      </a:r>
                    </a:p>
                  </a:txBody>
                  <a:tcPr/>
                </a:tc>
                <a:extLst>
                  <a:ext uri="{0D108BD9-81ED-4DB2-BD59-A6C34878D82A}">
                    <a16:rowId xmlns:a16="http://schemas.microsoft.com/office/drawing/2014/main" val="2620404170"/>
                  </a:ext>
                </a:extLst>
              </a:tr>
            </a:tbl>
          </a:graphicData>
        </a:graphic>
      </p:graphicFrame>
      <p:sp>
        <p:nvSpPr>
          <p:cNvPr id="4" name="Slide Number Placeholder 3">
            <a:extLst>
              <a:ext uri="{FF2B5EF4-FFF2-40B4-BE49-F238E27FC236}">
                <a16:creationId xmlns:a16="http://schemas.microsoft.com/office/drawing/2014/main" id="{26868BBF-2B4B-44C9-A75C-BC5FDC484394}"/>
              </a:ext>
            </a:extLst>
          </p:cNvPr>
          <p:cNvSpPr>
            <a:spLocks noGrp="1"/>
          </p:cNvSpPr>
          <p:nvPr>
            <p:ph type="sldNum" sz="quarter" idx="12"/>
          </p:nvPr>
        </p:nvSpPr>
        <p:spPr/>
        <p:txBody>
          <a:bodyPr/>
          <a:lstStyle/>
          <a:p>
            <a:fld id="{55D7A57D-2523-4D0F-88BD-AE6EB62CDC68}" type="slidenum">
              <a:rPr lang="en-US" smtClean="0"/>
              <a:t>9</a:t>
            </a:fld>
            <a:endParaRPr lang="en-US"/>
          </a:p>
        </p:txBody>
      </p:sp>
    </p:spTree>
    <p:extLst>
      <p:ext uri="{BB962C8B-B14F-4D97-AF65-F5344CB8AC3E}">
        <p14:creationId xmlns:p14="http://schemas.microsoft.com/office/powerpoint/2010/main" val="28962206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809</TotalTime>
  <Words>1128</Words>
  <Application>Microsoft Office PowerPoint</Application>
  <PresentationFormat>Widescreen</PresentationFormat>
  <Paragraphs>149</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AUDIT ON COMPLIANCE WITH ICD-11 IN MAKING DIAGNOSIS OF DEPRESSIVE DISORDERS</vt:lpstr>
      <vt:lpstr>                             OBJECTIVES</vt:lpstr>
      <vt:lpstr>                                 OUTLINE</vt:lpstr>
      <vt:lpstr>                         BACKGROUND 1</vt:lpstr>
      <vt:lpstr>                           BACKGROUND 2</vt:lpstr>
      <vt:lpstr>                                 METHOD</vt:lpstr>
      <vt:lpstr>  FINDINGS FROM COLLATED DATA: GENDER</vt:lpstr>
      <vt:lpstr>      FINDINGS FROM COLLATED DATA: AGE</vt:lpstr>
      <vt:lpstr>FINDINGS FROM COLLATED DATA: DIAGNOSES OF DEPRESSIVE DISORDERS MADE.</vt:lpstr>
      <vt:lpstr>ICD-11 CDDR DIAGNOSIS OF DEPRESSIVE DISORDERS 1</vt:lpstr>
      <vt:lpstr>ICD-11 CDDR DIAGNOSIS OF DEPRESSIVE DISORDERS 2</vt:lpstr>
      <vt:lpstr>COMPLIANCE WITH ICD-11 CDDR IN MAKING DIAGNOSIS OF DEPRESSIVE DISORDERS 1</vt:lpstr>
      <vt:lpstr>COMPLIANCE WITH ICD-11 CDDR IN MAKING DIAGNOSIS OF DEPRESSIVE DISORDERS 2</vt:lpstr>
      <vt:lpstr>                             CONCLUSION</vt:lpstr>
      <vt:lpstr>                         RECOMMENDATION</vt:lpstr>
      <vt:lpstr>                              REFERENCES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AUDIT ON COMPLIANCE TO ICD-11 IN MAKING DIAGNOSIS OF DEPRESSIVE DISORDERS</dc:title>
  <dc:creator>DR BARTHLOMEW OKONKWO</dc:creator>
  <cp:lastModifiedBy>DR BARTHLOMEW OKONKWO</cp:lastModifiedBy>
  <cp:revision>137</cp:revision>
  <dcterms:created xsi:type="dcterms:W3CDTF">2025-03-18T11:33:47Z</dcterms:created>
  <dcterms:modified xsi:type="dcterms:W3CDTF">2025-06-11T08:09:35Z</dcterms:modified>
</cp:coreProperties>
</file>