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3" r:id="rId6"/>
    <p:sldId id="265" r:id="rId7"/>
    <p:sldId id="266" r:id="rId8"/>
    <p:sldId id="267" r:id="rId9"/>
    <p:sldId id="268" r:id="rId10"/>
    <p:sldId id="281" r:id="rId11"/>
    <p:sldId id="270" r:id="rId12"/>
    <p:sldId id="282" r:id="rId13"/>
    <p:sldId id="283" r:id="rId14"/>
    <p:sldId id="276" r:id="rId15"/>
    <p:sldId id="277" r:id="rId16"/>
    <p:sldId id="278" r:id="rId17"/>
    <p:sldId id="28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29"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1048730"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FCBCBD-98D1-4442-B1B5-993793E119E0}" type="datetimeFigureOut">
              <a:rPr lang="en-US" smtClean="0"/>
              <a:t>3/26/2025</a:t>
            </a:fld>
            <a:endParaRPr lang="en-US"/>
          </a:p>
        </p:txBody>
      </p:sp>
      <p:sp>
        <p:nvSpPr>
          <p:cNvPr id="1048731"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48732"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33"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1048734"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D60716-DDF3-463C-85EF-F101B9FC75E0}" type="slidenum">
              <a:rPr lang="en-US" smtClean="0"/>
              <a:t>‹#›</a:t>
            </a:fld>
            <a:endParaRPr lang="en-US"/>
          </a:p>
        </p:txBody>
      </p:sp>
    </p:spTree>
    <p:extLst>
      <p:ext uri="{BB962C8B-B14F-4D97-AF65-F5344CB8AC3E}">
        <p14:creationId xmlns:p14="http://schemas.microsoft.com/office/powerpoint/2010/main" val="1916291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D60716-DDF3-463C-85EF-F101B9FC75E0}" type="slidenum">
              <a:rPr lang="en-US" smtClean="0"/>
              <a:t>1</a:t>
            </a:fld>
            <a:endParaRPr lang="en-US"/>
          </a:p>
        </p:txBody>
      </p:sp>
    </p:spTree>
    <p:extLst>
      <p:ext uri="{BB962C8B-B14F-4D97-AF65-F5344CB8AC3E}">
        <p14:creationId xmlns:p14="http://schemas.microsoft.com/office/powerpoint/2010/main" val="382469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D60716-DDF3-463C-85EF-F101B9FC75E0}" type="slidenum">
              <a:rPr lang="en-US" smtClean="0"/>
              <a:t>8</a:t>
            </a:fld>
            <a:endParaRPr lang="en-US"/>
          </a:p>
        </p:txBody>
      </p:sp>
    </p:spTree>
    <p:extLst>
      <p:ext uri="{BB962C8B-B14F-4D97-AF65-F5344CB8AC3E}">
        <p14:creationId xmlns:p14="http://schemas.microsoft.com/office/powerpoint/2010/main" val="3804429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D60716-DDF3-463C-85EF-F101B9FC75E0}" type="slidenum">
              <a:rPr lang="en-US" smtClean="0"/>
              <a:t>9</a:t>
            </a:fld>
            <a:endParaRPr lang="en-US"/>
          </a:p>
        </p:txBody>
      </p:sp>
    </p:spTree>
    <p:extLst>
      <p:ext uri="{BB962C8B-B14F-4D97-AF65-F5344CB8AC3E}">
        <p14:creationId xmlns:p14="http://schemas.microsoft.com/office/powerpoint/2010/main" val="3614316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14"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1048615"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048616" name="Date Placeholder 3"/>
          <p:cNvSpPr>
            <a:spLocks noGrp="1"/>
          </p:cNvSpPr>
          <p:nvPr>
            <p:ph type="dt" sz="half" idx="10"/>
          </p:nvPr>
        </p:nvSpPr>
        <p:spPr/>
        <p:txBody>
          <a:bodyPr/>
          <a:lstStyle/>
          <a:p>
            <a:fld id="{7FCF5F2D-AD40-43C4-8D34-61ED01CA9325}" type="datetime1">
              <a:rPr lang="en-US" smtClean="0"/>
              <a:t>3/26/2025</a:t>
            </a:fld>
            <a:endParaRPr lang="en-US"/>
          </a:p>
        </p:txBody>
      </p:sp>
      <p:sp>
        <p:nvSpPr>
          <p:cNvPr id="1048617" name="Footer Placeholder 4"/>
          <p:cNvSpPr>
            <a:spLocks noGrp="1"/>
          </p:cNvSpPr>
          <p:nvPr>
            <p:ph type="ftr" sz="quarter" idx="11"/>
          </p:nvPr>
        </p:nvSpPr>
        <p:spPr/>
        <p:txBody>
          <a:bodyPr/>
          <a:lstStyle/>
          <a:p>
            <a:endParaRPr lang="en-US"/>
          </a:p>
        </p:txBody>
      </p:sp>
      <p:sp>
        <p:nvSpPr>
          <p:cNvPr id="1048618" name="Slide Number Placeholder 5"/>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96" name="Title 1"/>
          <p:cNvSpPr>
            <a:spLocks noGrp="1"/>
          </p:cNvSpPr>
          <p:nvPr>
            <p:ph type="title"/>
          </p:nvPr>
        </p:nvSpPr>
        <p:spPr/>
        <p:txBody>
          <a:bodyPr/>
          <a:lstStyle/>
          <a:p>
            <a:r>
              <a:rPr lang="en-US" smtClean="0"/>
              <a:t>Click to edit Master title style</a:t>
            </a:r>
            <a:endParaRPr lang="en-US"/>
          </a:p>
        </p:txBody>
      </p:sp>
      <p:sp>
        <p:nvSpPr>
          <p:cNvPr id="1048697"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98" name="Date Placeholder 3"/>
          <p:cNvSpPr>
            <a:spLocks noGrp="1"/>
          </p:cNvSpPr>
          <p:nvPr>
            <p:ph type="dt" sz="half" idx="10"/>
          </p:nvPr>
        </p:nvSpPr>
        <p:spPr/>
        <p:txBody>
          <a:bodyPr/>
          <a:lstStyle/>
          <a:p>
            <a:fld id="{746402DC-CCB5-4E50-BAE8-904D753407EB}" type="datetime1">
              <a:rPr lang="en-US" smtClean="0"/>
              <a:t>3/26/2025</a:t>
            </a:fld>
            <a:endParaRPr lang="en-US"/>
          </a:p>
        </p:txBody>
      </p:sp>
      <p:sp>
        <p:nvSpPr>
          <p:cNvPr id="1048699" name="Footer Placeholder 4"/>
          <p:cNvSpPr>
            <a:spLocks noGrp="1"/>
          </p:cNvSpPr>
          <p:nvPr>
            <p:ph type="ftr" sz="quarter" idx="11"/>
          </p:nvPr>
        </p:nvSpPr>
        <p:spPr/>
        <p:txBody>
          <a:bodyPr/>
          <a:lstStyle/>
          <a:p>
            <a:endParaRPr lang="en-US"/>
          </a:p>
        </p:txBody>
      </p:sp>
      <p:sp>
        <p:nvSpPr>
          <p:cNvPr id="1048700" name="Slide Number Placeholder 5"/>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85"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1048686"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87" name="Date Placeholder 3"/>
          <p:cNvSpPr>
            <a:spLocks noGrp="1"/>
          </p:cNvSpPr>
          <p:nvPr>
            <p:ph type="dt" sz="half" idx="10"/>
          </p:nvPr>
        </p:nvSpPr>
        <p:spPr/>
        <p:txBody>
          <a:bodyPr/>
          <a:lstStyle/>
          <a:p>
            <a:fld id="{026C2A6F-9D4D-48A4-A57D-8F48B0C41A8D}" type="datetime1">
              <a:rPr lang="en-US" smtClean="0"/>
              <a:t>3/26/2025</a:t>
            </a:fld>
            <a:endParaRPr lang="en-US"/>
          </a:p>
        </p:txBody>
      </p:sp>
      <p:sp>
        <p:nvSpPr>
          <p:cNvPr id="1048688" name="Footer Placeholder 4"/>
          <p:cNvSpPr>
            <a:spLocks noGrp="1"/>
          </p:cNvSpPr>
          <p:nvPr>
            <p:ph type="ftr" sz="quarter" idx="11"/>
          </p:nvPr>
        </p:nvSpPr>
        <p:spPr/>
        <p:txBody>
          <a:bodyPr/>
          <a:lstStyle/>
          <a:p>
            <a:endParaRPr lang="en-US"/>
          </a:p>
        </p:txBody>
      </p:sp>
      <p:sp>
        <p:nvSpPr>
          <p:cNvPr id="1048689" name="Slide Number Placeholder 5"/>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smtClean="0"/>
              <a:t>Click to edit Master title style</a:t>
            </a:r>
            <a:endParaRPr lang="en-US"/>
          </a:p>
        </p:txBody>
      </p:sp>
      <p:sp>
        <p:nvSpPr>
          <p:cNvPr id="1048582"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83" name="Date Placeholder 3"/>
          <p:cNvSpPr>
            <a:spLocks noGrp="1"/>
          </p:cNvSpPr>
          <p:nvPr>
            <p:ph type="dt" sz="half" idx="10"/>
          </p:nvPr>
        </p:nvSpPr>
        <p:spPr/>
        <p:txBody>
          <a:bodyPr/>
          <a:lstStyle/>
          <a:p>
            <a:fld id="{71BC0251-18EC-4470-85E6-811D1018FA87}" type="datetime1">
              <a:rPr lang="en-US" smtClean="0"/>
              <a:t>3/26/2025</a:t>
            </a:fld>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701"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1048702"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48703" name="Date Placeholder 3"/>
          <p:cNvSpPr>
            <a:spLocks noGrp="1"/>
          </p:cNvSpPr>
          <p:nvPr>
            <p:ph type="dt" sz="half" idx="10"/>
          </p:nvPr>
        </p:nvSpPr>
        <p:spPr/>
        <p:txBody>
          <a:bodyPr/>
          <a:lstStyle/>
          <a:p>
            <a:fld id="{FE24DD59-8B48-4866-B052-66AE69BCF823}" type="datetime1">
              <a:rPr lang="en-US" smtClean="0"/>
              <a:t>3/26/2025</a:t>
            </a:fld>
            <a:endParaRPr lang="en-US"/>
          </a:p>
        </p:txBody>
      </p:sp>
      <p:sp>
        <p:nvSpPr>
          <p:cNvPr id="1048704" name="Footer Placeholder 4"/>
          <p:cNvSpPr>
            <a:spLocks noGrp="1"/>
          </p:cNvSpPr>
          <p:nvPr>
            <p:ph type="ftr" sz="quarter" idx="11"/>
          </p:nvPr>
        </p:nvSpPr>
        <p:spPr/>
        <p:txBody>
          <a:bodyPr/>
          <a:lstStyle/>
          <a:p>
            <a:endParaRPr lang="en-US"/>
          </a:p>
        </p:txBody>
      </p:sp>
      <p:sp>
        <p:nvSpPr>
          <p:cNvPr id="1048705" name="Slide Number Placeholder 5"/>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06" name="Title 1"/>
          <p:cNvSpPr>
            <a:spLocks noGrp="1"/>
          </p:cNvSpPr>
          <p:nvPr>
            <p:ph type="title"/>
          </p:nvPr>
        </p:nvSpPr>
        <p:spPr/>
        <p:txBody>
          <a:bodyPr/>
          <a:lstStyle/>
          <a:p>
            <a:r>
              <a:rPr lang="en-US" smtClean="0"/>
              <a:t>Click to edit Master title style</a:t>
            </a:r>
            <a:endParaRPr lang="en-US"/>
          </a:p>
        </p:txBody>
      </p:sp>
      <p:sp>
        <p:nvSpPr>
          <p:cNvPr id="1048707"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08"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09" name="Date Placeholder 4"/>
          <p:cNvSpPr>
            <a:spLocks noGrp="1"/>
          </p:cNvSpPr>
          <p:nvPr>
            <p:ph type="dt" sz="half" idx="10"/>
          </p:nvPr>
        </p:nvSpPr>
        <p:spPr/>
        <p:txBody>
          <a:bodyPr/>
          <a:lstStyle/>
          <a:p>
            <a:fld id="{A6BAB2B4-9717-4E2B-97AF-D27BCC1BF9C2}" type="datetime1">
              <a:rPr lang="en-US" smtClean="0"/>
              <a:t>3/26/2025</a:t>
            </a:fld>
            <a:endParaRPr lang="en-US"/>
          </a:p>
        </p:txBody>
      </p:sp>
      <p:sp>
        <p:nvSpPr>
          <p:cNvPr id="1048710" name="Footer Placeholder 5"/>
          <p:cNvSpPr>
            <a:spLocks noGrp="1"/>
          </p:cNvSpPr>
          <p:nvPr>
            <p:ph type="ftr" sz="quarter" idx="11"/>
          </p:nvPr>
        </p:nvSpPr>
        <p:spPr/>
        <p:txBody>
          <a:bodyPr/>
          <a:lstStyle/>
          <a:p>
            <a:endParaRPr lang="en-US"/>
          </a:p>
        </p:txBody>
      </p:sp>
      <p:sp>
        <p:nvSpPr>
          <p:cNvPr id="1048711" name="Slide Number Placeholder 6"/>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712" name="Title 1"/>
          <p:cNvSpPr>
            <a:spLocks noGrp="1"/>
          </p:cNvSpPr>
          <p:nvPr>
            <p:ph type="title"/>
          </p:nvPr>
        </p:nvSpPr>
        <p:spPr/>
        <p:txBody>
          <a:bodyPr/>
          <a:lstStyle/>
          <a:p>
            <a:r>
              <a:rPr lang="en-US" smtClean="0"/>
              <a:t>Click to edit Master title style</a:t>
            </a:r>
            <a:endParaRPr lang="en-US"/>
          </a:p>
        </p:txBody>
      </p:sp>
      <p:sp>
        <p:nvSpPr>
          <p:cNvPr id="104871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71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1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71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17" name="Date Placeholder 6"/>
          <p:cNvSpPr>
            <a:spLocks noGrp="1"/>
          </p:cNvSpPr>
          <p:nvPr>
            <p:ph type="dt" sz="half" idx="10"/>
          </p:nvPr>
        </p:nvSpPr>
        <p:spPr/>
        <p:txBody>
          <a:bodyPr/>
          <a:lstStyle/>
          <a:p>
            <a:fld id="{12C45C94-9C39-405E-AF76-3A104825A25A}" type="datetime1">
              <a:rPr lang="en-US" smtClean="0"/>
              <a:t>3/26/2025</a:t>
            </a:fld>
            <a:endParaRPr lang="en-US"/>
          </a:p>
        </p:txBody>
      </p:sp>
      <p:sp>
        <p:nvSpPr>
          <p:cNvPr id="1048718" name="Footer Placeholder 7"/>
          <p:cNvSpPr>
            <a:spLocks noGrp="1"/>
          </p:cNvSpPr>
          <p:nvPr>
            <p:ph type="ftr" sz="quarter" idx="11"/>
          </p:nvPr>
        </p:nvSpPr>
        <p:spPr/>
        <p:txBody>
          <a:bodyPr/>
          <a:lstStyle/>
          <a:p>
            <a:endParaRPr lang="en-US"/>
          </a:p>
        </p:txBody>
      </p:sp>
      <p:sp>
        <p:nvSpPr>
          <p:cNvPr id="1048719" name="Slide Number Placeholder 8"/>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81" name="Title 1"/>
          <p:cNvSpPr>
            <a:spLocks noGrp="1"/>
          </p:cNvSpPr>
          <p:nvPr>
            <p:ph type="title"/>
          </p:nvPr>
        </p:nvSpPr>
        <p:spPr/>
        <p:txBody>
          <a:bodyPr/>
          <a:lstStyle/>
          <a:p>
            <a:r>
              <a:rPr lang="en-US" smtClean="0"/>
              <a:t>Click to edit Master title style</a:t>
            </a:r>
            <a:endParaRPr lang="en-US"/>
          </a:p>
        </p:txBody>
      </p:sp>
      <p:sp>
        <p:nvSpPr>
          <p:cNvPr id="1048682" name="Date Placeholder 2"/>
          <p:cNvSpPr>
            <a:spLocks noGrp="1"/>
          </p:cNvSpPr>
          <p:nvPr>
            <p:ph type="dt" sz="half" idx="10"/>
          </p:nvPr>
        </p:nvSpPr>
        <p:spPr/>
        <p:txBody>
          <a:bodyPr/>
          <a:lstStyle/>
          <a:p>
            <a:fld id="{A148F291-9465-4691-A688-FE43FE24B244}" type="datetime1">
              <a:rPr lang="en-US" smtClean="0"/>
              <a:t>3/26/2025</a:t>
            </a:fld>
            <a:endParaRPr lang="en-US"/>
          </a:p>
        </p:txBody>
      </p:sp>
      <p:sp>
        <p:nvSpPr>
          <p:cNvPr id="1048683" name="Footer Placeholder 3"/>
          <p:cNvSpPr>
            <a:spLocks noGrp="1"/>
          </p:cNvSpPr>
          <p:nvPr>
            <p:ph type="ftr" sz="quarter" idx="11"/>
          </p:nvPr>
        </p:nvSpPr>
        <p:spPr/>
        <p:txBody>
          <a:bodyPr/>
          <a:lstStyle/>
          <a:p>
            <a:endParaRPr lang="en-US"/>
          </a:p>
        </p:txBody>
      </p:sp>
      <p:sp>
        <p:nvSpPr>
          <p:cNvPr id="1048684" name="Slide Number Placeholder 4"/>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720" name="Date Placeholder 1"/>
          <p:cNvSpPr>
            <a:spLocks noGrp="1"/>
          </p:cNvSpPr>
          <p:nvPr>
            <p:ph type="dt" sz="half" idx="10"/>
          </p:nvPr>
        </p:nvSpPr>
        <p:spPr/>
        <p:txBody>
          <a:bodyPr/>
          <a:lstStyle/>
          <a:p>
            <a:fld id="{939CDC61-2417-46CE-9127-E7B3F429F902}" type="datetime1">
              <a:rPr lang="en-US" smtClean="0"/>
              <a:t>3/26/2025</a:t>
            </a:fld>
            <a:endParaRPr lang="en-US"/>
          </a:p>
        </p:txBody>
      </p:sp>
      <p:sp>
        <p:nvSpPr>
          <p:cNvPr id="1048721" name="Footer Placeholder 2"/>
          <p:cNvSpPr>
            <a:spLocks noGrp="1"/>
          </p:cNvSpPr>
          <p:nvPr>
            <p:ph type="ftr" sz="quarter" idx="11"/>
          </p:nvPr>
        </p:nvSpPr>
        <p:spPr/>
        <p:txBody>
          <a:bodyPr/>
          <a:lstStyle/>
          <a:p>
            <a:endParaRPr lang="en-US"/>
          </a:p>
        </p:txBody>
      </p:sp>
      <p:sp>
        <p:nvSpPr>
          <p:cNvPr id="1048722" name="Slide Number Placeholder 3"/>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23"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1048724"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25"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726" name="Date Placeholder 4"/>
          <p:cNvSpPr>
            <a:spLocks noGrp="1"/>
          </p:cNvSpPr>
          <p:nvPr>
            <p:ph type="dt" sz="half" idx="10"/>
          </p:nvPr>
        </p:nvSpPr>
        <p:spPr/>
        <p:txBody>
          <a:bodyPr/>
          <a:lstStyle/>
          <a:p>
            <a:fld id="{3DD8C426-1485-4782-A698-5A04EDD0C2CE}" type="datetime1">
              <a:rPr lang="en-US" smtClean="0"/>
              <a:t>3/26/2025</a:t>
            </a:fld>
            <a:endParaRPr lang="en-US"/>
          </a:p>
        </p:txBody>
      </p:sp>
      <p:sp>
        <p:nvSpPr>
          <p:cNvPr id="1048727" name="Footer Placeholder 5"/>
          <p:cNvSpPr>
            <a:spLocks noGrp="1"/>
          </p:cNvSpPr>
          <p:nvPr>
            <p:ph type="ftr" sz="quarter" idx="11"/>
          </p:nvPr>
        </p:nvSpPr>
        <p:spPr/>
        <p:txBody>
          <a:bodyPr/>
          <a:lstStyle/>
          <a:p>
            <a:endParaRPr lang="en-US"/>
          </a:p>
        </p:txBody>
      </p:sp>
      <p:sp>
        <p:nvSpPr>
          <p:cNvPr id="1048728" name="Slide Number Placeholder 6"/>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90"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1048691"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48692"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693" name="Date Placeholder 4"/>
          <p:cNvSpPr>
            <a:spLocks noGrp="1"/>
          </p:cNvSpPr>
          <p:nvPr>
            <p:ph type="dt" sz="half" idx="10"/>
          </p:nvPr>
        </p:nvSpPr>
        <p:spPr/>
        <p:txBody>
          <a:bodyPr/>
          <a:lstStyle/>
          <a:p>
            <a:fld id="{2D007B2B-737C-40FB-A86A-35D777F524D6}" type="datetime1">
              <a:rPr lang="en-US" smtClean="0"/>
              <a:t>3/26/2025</a:t>
            </a:fld>
            <a:endParaRPr lang="en-US"/>
          </a:p>
        </p:txBody>
      </p:sp>
      <p:sp>
        <p:nvSpPr>
          <p:cNvPr id="1048694" name="Footer Placeholder 5"/>
          <p:cNvSpPr>
            <a:spLocks noGrp="1"/>
          </p:cNvSpPr>
          <p:nvPr>
            <p:ph type="ftr" sz="quarter" idx="11"/>
          </p:nvPr>
        </p:nvSpPr>
        <p:spPr/>
        <p:txBody>
          <a:bodyPr/>
          <a:lstStyle/>
          <a:p>
            <a:endParaRPr lang="en-US"/>
          </a:p>
        </p:txBody>
      </p:sp>
      <p:sp>
        <p:nvSpPr>
          <p:cNvPr id="1048695" name="Slide Number Placeholder 6"/>
          <p:cNvSpPr>
            <a:spLocks noGrp="1"/>
          </p:cNvSpPr>
          <p:nvPr>
            <p:ph type="sldNum" sz="quarter" idx="12"/>
          </p:nvPr>
        </p:nvSpPr>
        <p:spPr/>
        <p:txBody>
          <a:bodyPr/>
          <a:lstStyle/>
          <a:p>
            <a:fld id="{DA62110A-6C66-41F2-A6FD-8D76808A3CD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1048577"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345EF-0BED-4B6E-B594-B4769785B191}" type="datetime1">
              <a:rPr lang="en-US" smtClean="0"/>
              <a:t>3/26/2025</a:t>
            </a:fld>
            <a:endParaRPr lang="en-US"/>
          </a:p>
        </p:txBody>
      </p:sp>
      <p:sp>
        <p:nvSpPr>
          <p:cNvPr id="104857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62110A-6C66-41F2-A6FD-8D76808A3CD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
          <p:cNvSpPr>
            <a:spLocks noGrp="1"/>
          </p:cNvSpPr>
          <p:nvPr>
            <p:ph type="ctrTitle"/>
          </p:nvPr>
        </p:nvSpPr>
        <p:spPr>
          <a:xfrm>
            <a:off x="152400" y="-53181"/>
            <a:ext cx="8763000" cy="4114800"/>
          </a:xfrm>
        </p:spPr>
        <p:txBody>
          <a:bodyPr>
            <a:normAutofit/>
          </a:bodyPr>
          <a:lstStyle/>
          <a:p>
            <a:r>
              <a:rPr lang="en-US" sz="3200" b="1" dirty="0" smtClean="0">
                <a:latin typeface="Times New Roman" pitchFamily="18" charset="0"/>
                <a:cs typeface="Times New Roman" pitchFamily="18" charset="0"/>
              </a:rPr>
              <a:t>INTERNATIONAL CLASSIFICATION OF DISEASE 11</a:t>
            </a:r>
            <a:r>
              <a:rPr lang="en-US" sz="3200" b="1" baseline="30000" dirty="0" smtClean="0">
                <a:latin typeface="Times New Roman" pitchFamily="18" charset="0"/>
                <a:cs typeface="Times New Roman" pitchFamily="18" charset="0"/>
              </a:rPr>
              <a:t>th</a:t>
            </a:r>
            <a:r>
              <a:rPr lang="en-US" sz="3200" b="1" dirty="0" smtClean="0">
                <a:latin typeface="Times New Roman" pitchFamily="18" charset="0"/>
                <a:cs typeface="Times New Roman" pitchFamily="18" charset="0"/>
              </a:rPr>
              <a:t> EDITION</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 (ICD-11) CHANGES IN SUBSTANCE USE DISORDER. </a:t>
            </a:r>
            <a:endParaRPr lang="en-US" sz="3200" b="1" dirty="0">
              <a:latin typeface="Times New Roman" pitchFamily="18" charset="0"/>
              <a:cs typeface="Times New Roman" pitchFamily="18" charset="0"/>
            </a:endParaRPr>
          </a:p>
        </p:txBody>
      </p:sp>
      <p:sp>
        <p:nvSpPr>
          <p:cNvPr id="1048620" name="Subtitle 2"/>
          <p:cNvSpPr>
            <a:spLocks noGrp="1"/>
          </p:cNvSpPr>
          <p:nvPr>
            <p:ph type="subTitle" idx="1"/>
          </p:nvPr>
        </p:nvSpPr>
        <p:spPr>
          <a:xfrm>
            <a:off x="990600" y="4191000"/>
            <a:ext cx="6781800" cy="1371600"/>
          </a:xfrm>
        </p:spPr>
        <p:txBody>
          <a:bodyPr>
            <a:normAutofit/>
          </a:bodyPr>
          <a:lstStyle/>
          <a:p>
            <a:r>
              <a:rPr lang="en-US" sz="2800" b="1" dirty="0" smtClean="0"/>
              <a:t>BY</a:t>
            </a:r>
          </a:p>
          <a:p>
            <a:r>
              <a:rPr lang="en-US" sz="2800" b="1" dirty="0" smtClean="0"/>
              <a:t>DR. IYAMU CLEMENT OSASERE.</a:t>
            </a:r>
            <a:endParaRPr lang="en-US" b="1" dirty="0" smtClean="0"/>
          </a:p>
          <a:p>
            <a:endParaRPr lang="en-US" b="1" dirty="0"/>
          </a:p>
        </p:txBody>
      </p:sp>
      <p:sp>
        <p:nvSpPr>
          <p:cNvPr id="1048622" name="Slide Number Placeholder 4"/>
          <p:cNvSpPr>
            <a:spLocks noGrp="1"/>
          </p:cNvSpPr>
          <p:nvPr>
            <p:ph type="sldNum" sz="quarter" idx="12"/>
          </p:nvPr>
        </p:nvSpPr>
        <p:spPr>
          <a:xfrm>
            <a:off x="2057400" y="6675437"/>
            <a:ext cx="2133600" cy="365125"/>
          </a:xfrm>
        </p:spPr>
        <p:txBody>
          <a:bodyPr/>
          <a:lstStyle/>
          <a:p>
            <a:fld id="{DA62110A-6C66-41F2-A6FD-8D76808A3CD8}" type="slidenum">
              <a:rPr lang="en-US" smtClean="0"/>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60411679"/>
              </p:ext>
            </p:extLst>
          </p:nvPr>
        </p:nvGraphicFramePr>
        <p:xfrm>
          <a:off x="-1" y="0"/>
          <a:ext cx="9180215" cy="6781800"/>
        </p:xfrm>
        <a:graphic>
          <a:graphicData uri="http://schemas.openxmlformats.org/drawingml/2006/table">
            <a:tbl>
              <a:tblPr firstRow="1" bandRow="1">
                <a:tableStyleId>{5C22544A-7EE6-4342-B048-85BDC9FD1C3A}</a:tableStyleId>
              </a:tblPr>
              <a:tblGrid>
                <a:gridCol w="2924670"/>
                <a:gridCol w="2924670"/>
                <a:gridCol w="3330875"/>
              </a:tblGrid>
              <a:tr h="402662">
                <a:tc>
                  <a:txBody>
                    <a:bodyPr/>
                    <a:lstStyle/>
                    <a:p>
                      <a:r>
                        <a:rPr lang="en-US" dirty="0" smtClean="0"/>
                        <a:t>FEATURES</a:t>
                      </a:r>
                      <a:endParaRPr lang="en-US" dirty="0"/>
                    </a:p>
                  </a:txBody>
                  <a:tcPr/>
                </a:tc>
                <a:tc>
                  <a:txBody>
                    <a:bodyPr/>
                    <a:lstStyle/>
                    <a:p>
                      <a:r>
                        <a:rPr lang="en-US" dirty="0" smtClean="0"/>
                        <a:t>ICD-10</a:t>
                      </a:r>
                      <a:endParaRPr lang="en-US" dirty="0"/>
                    </a:p>
                  </a:txBody>
                  <a:tcPr/>
                </a:tc>
                <a:tc>
                  <a:txBody>
                    <a:bodyPr/>
                    <a:lstStyle/>
                    <a:p>
                      <a:r>
                        <a:rPr lang="en-US" dirty="0" smtClean="0"/>
                        <a:t>ICD-11</a:t>
                      </a:r>
                      <a:endParaRPr lang="en-US" dirty="0"/>
                    </a:p>
                  </a:txBody>
                  <a:tcPr/>
                </a:tc>
              </a:tr>
              <a:tr h="2797738">
                <a:tc>
                  <a:txBody>
                    <a:bodyPr/>
                    <a:lstStyle/>
                    <a:p>
                      <a:r>
                        <a:rPr lang="en-US" sz="1600" b="1" dirty="0" smtClean="0"/>
                        <a:t>ACUTE INTOXICATION</a:t>
                      </a:r>
                      <a:endParaRPr lang="en-US" sz="1600" b="1" dirty="0"/>
                    </a:p>
                  </a:txBody>
                  <a:tcPr/>
                </a:tc>
                <a:tc>
                  <a:txBody>
                    <a:bodyPr/>
                    <a:lstStyle/>
                    <a:p>
                      <a:pPr marL="285750" indent="-285750">
                        <a:buFont typeface="Wingdings" panose="05000000000000000000" pitchFamily="2" charset="2"/>
                        <a:buChar char="Ø"/>
                      </a:pPr>
                      <a:r>
                        <a:rPr lang="en-US" sz="1400" dirty="0" smtClean="0"/>
                        <a:t>ACUTE INTOXICATION</a:t>
                      </a:r>
                    </a:p>
                    <a:p>
                      <a:pPr marL="0" indent="0">
                        <a:buFont typeface="Wingdings" panose="05000000000000000000" pitchFamily="2" charset="2"/>
                        <a:buNone/>
                      </a:pPr>
                      <a:endParaRPr lang="en-US" sz="1400" dirty="0" smtClean="0"/>
                    </a:p>
                    <a:p>
                      <a:pPr marL="285750" indent="-285750">
                        <a:buFont typeface="Arial" panose="020B0604020202020204" pitchFamily="34" charset="0"/>
                        <a:buChar char="•"/>
                      </a:pPr>
                      <a:r>
                        <a:rPr lang="en-US" sz="1400" dirty="0" smtClean="0"/>
                        <a:t>WITH TRAUMA OR OTHER BODILY INJURY.</a:t>
                      </a:r>
                    </a:p>
                    <a:p>
                      <a:pPr marL="285750" indent="-285750">
                        <a:buFont typeface="Arial" panose="020B0604020202020204" pitchFamily="34" charset="0"/>
                        <a:buChar char="•"/>
                      </a:pPr>
                      <a:r>
                        <a:rPr lang="en-US" sz="1400" dirty="0" smtClean="0"/>
                        <a:t>WITH OTHER MEDICAL COMPLICATIONS (HAEMATEMESIS, ASPIRATION)</a:t>
                      </a:r>
                    </a:p>
                    <a:p>
                      <a:pPr marL="285750" indent="-285750">
                        <a:buFont typeface="Arial" panose="020B0604020202020204" pitchFamily="34" charset="0"/>
                        <a:buChar char="•"/>
                      </a:pPr>
                      <a:r>
                        <a:rPr lang="en-US" sz="1400" dirty="0" smtClean="0"/>
                        <a:t>WITH DELIRIUM</a:t>
                      </a:r>
                    </a:p>
                    <a:p>
                      <a:pPr marL="285750" indent="-285750">
                        <a:buFont typeface="Arial" panose="020B0604020202020204" pitchFamily="34" charset="0"/>
                        <a:buChar char="•"/>
                      </a:pPr>
                      <a:r>
                        <a:rPr lang="en-US" sz="1400" dirty="0" smtClean="0"/>
                        <a:t>WITH PERCEPTUAL DISTORTIONS</a:t>
                      </a:r>
                    </a:p>
                    <a:p>
                      <a:pPr marL="285750" indent="-285750">
                        <a:buFont typeface="Arial" panose="020B0604020202020204" pitchFamily="34" charset="0"/>
                        <a:buChar char="•"/>
                      </a:pPr>
                      <a:r>
                        <a:rPr lang="en-US" sz="1400" dirty="0" smtClean="0"/>
                        <a:t>WITH COMA</a:t>
                      </a:r>
                    </a:p>
                    <a:p>
                      <a:pPr marL="285750" indent="-285750">
                        <a:buFont typeface="Arial" panose="020B0604020202020204" pitchFamily="34" charset="0"/>
                        <a:buChar char="•"/>
                      </a:pPr>
                      <a:r>
                        <a:rPr lang="en-US" sz="1400" dirty="0" smtClean="0"/>
                        <a:t>WITH</a:t>
                      </a:r>
                      <a:r>
                        <a:rPr lang="en-US" sz="1400" baseline="0" dirty="0" smtClean="0"/>
                        <a:t> CONVULSIONS</a:t>
                      </a:r>
                      <a:endParaRPr lang="en-US" sz="1400" dirty="0"/>
                    </a:p>
                  </a:txBody>
                  <a:tcPr/>
                </a:tc>
                <a:tc>
                  <a:txBody>
                    <a:bodyPr/>
                    <a:lstStyle/>
                    <a:p>
                      <a:pPr marL="285750" indent="-285750">
                        <a:buFont typeface="Wingdings" panose="05000000000000000000" pitchFamily="2" charset="2"/>
                        <a:buChar char="Ø"/>
                      </a:pPr>
                      <a:r>
                        <a:rPr lang="en-US" sz="1400" dirty="0" smtClean="0"/>
                        <a:t>SUBSTANCE INTOXICATION</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MILD </a:t>
                      </a:r>
                    </a:p>
                    <a:p>
                      <a:pPr marL="285750" indent="-285750">
                        <a:buFont typeface="Arial" panose="020B0604020202020204" pitchFamily="34" charset="0"/>
                        <a:buChar char="•"/>
                      </a:pPr>
                      <a:r>
                        <a:rPr lang="en-US" sz="1400" dirty="0" smtClean="0"/>
                        <a:t>MODERATE</a:t>
                      </a:r>
                    </a:p>
                    <a:p>
                      <a:pPr marL="285750" indent="-285750">
                        <a:buFont typeface="Arial" panose="020B0604020202020204" pitchFamily="34" charset="0"/>
                        <a:buChar char="•"/>
                      </a:pPr>
                      <a:r>
                        <a:rPr lang="en-US" sz="1400" dirty="0" smtClean="0"/>
                        <a:t>SEVERE</a:t>
                      </a:r>
                      <a:endParaRPr lang="en-US" sz="1400" dirty="0"/>
                    </a:p>
                  </a:txBody>
                  <a:tcPr/>
                </a:tc>
              </a:tr>
              <a:tr h="3581400">
                <a:tc>
                  <a:txBody>
                    <a:bodyPr/>
                    <a:lstStyle/>
                    <a:p>
                      <a:r>
                        <a:rPr lang="en-US" sz="1600" b="1" dirty="0" smtClean="0"/>
                        <a:t>WITHDRAWAL STATE</a:t>
                      </a:r>
                      <a:endParaRPr lang="en-US" sz="1600" b="1" dirty="0"/>
                    </a:p>
                  </a:txBody>
                  <a:tcPr/>
                </a:tc>
                <a:tc>
                  <a:txBody>
                    <a:bodyPr/>
                    <a:lstStyle/>
                    <a:p>
                      <a:pPr marL="285750" indent="-285750">
                        <a:buFont typeface="Wingdings" panose="05000000000000000000" pitchFamily="2" charset="2"/>
                        <a:buChar char="Ø"/>
                      </a:pPr>
                      <a:r>
                        <a:rPr lang="en-US" sz="1400" dirty="0" smtClean="0"/>
                        <a:t>WITHDRAWAL STATE</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UNCOMPLICATED</a:t>
                      </a:r>
                    </a:p>
                    <a:p>
                      <a:pPr marL="285750" indent="-285750">
                        <a:buFont typeface="Arial" panose="020B0604020202020204" pitchFamily="34" charset="0"/>
                        <a:buChar char="•"/>
                      </a:pPr>
                      <a:r>
                        <a:rPr lang="en-US" sz="1400" dirty="0" smtClean="0"/>
                        <a:t>WITH CONVUSIONS</a:t>
                      </a:r>
                    </a:p>
                    <a:p>
                      <a:pPr marL="285750" indent="-285750">
                        <a:buFont typeface="Arial" panose="020B0604020202020204" pitchFamily="34" charset="0"/>
                        <a:buChar char="•"/>
                      </a:pPr>
                      <a:r>
                        <a:rPr lang="en-US" sz="1400" dirty="0" smtClean="0"/>
                        <a:t>WITHOUT CONVULSION</a:t>
                      </a:r>
                    </a:p>
                    <a:p>
                      <a:pPr marL="285750" indent="-285750">
                        <a:buFont typeface="Arial" panose="020B0604020202020204" pitchFamily="34" charset="0"/>
                        <a:buChar char="•"/>
                      </a:pPr>
                      <a:r>
                        <a:rPr lang="en-US" sz="1400" dirty="0" smtClean="0"/>
                        <a:t>WITH DELIRIUM</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endParaRPr lang="en-US" sz="1400" dirty="0"/>
                    </a:p>
                  </a:txBody>
                  <a:tcPr/>
                </a:tc>
                <a:tc>
                  <a:txBody>
                    <a:bodyPr/>
                    <a:lstStyle/>
                    <a:p>
                      <a:pPr marL="285750" indent="-285750">
                        <a:buFont typeface="Wingdings" panose="05000000000000000000" pitchFamily="2" charset="2"/>
                        <a:buChar char="Ø"/>
                      </a:pPr>
                      <a:r>
                        <a:rPr lang="en-US" sz="1400" dirty="0" smtClean="0"/>
                        <a:t>SUBSTANCE</a:t>
                      </a:r>
                      <a:r>
                        <a:rPr lang="en-US" sz="1400" baseline="0" dirty="0" smtClean="0"/>
                        <a:t> WITHDRAWAL</a:t>
                      </a:r>
                    </a:p>
                    <a:p>
                      <a:pPr marL="285750" indent="-285750">
                        <a:buFont typeface="Arial" panose="020B0604020202020204" pitchFamily="34" charset="0"/>
                        <a:buChar char="•"/>
                      </a:pPr>
                      <a:endParaRPr lang="en-US" sz="1400" baseline="0" dirty="0" smtClean="0"/>
                    </a:p>
                    <a:p>
                      <a:pPr marL="285750" indent="-285750">
                        <a:buFont typeface="Arial" panose="020B0604020202020204" pitchFamily="34" charset="0"/>
                        <a:buChar char="•"/>
                      </a:pPr>
                      <a:r>
                        <a:rPr lang="en-US" sz="1400" baseline="0" dirty="0" smtClean="0"/>
                        <a:t>UNCOMPLICATED</a:t>
                      </a:r>
                    </a:p>
                    <a:p>
                      <a:pPr marL="285750" indent="-285750">
                        <a:buFont typeface="Arial" panose="020B0604020202020204" pitchFamily="34" charset="0"/>
                        <a:buChar char="•"/>
                      </a:pPr>
                      <a:r>
                        <a:rPr lang="en-US" sz="1400" baseline="0" dirty="0" smtClean="0"/>
                        <a:t>WITH PERCEPTUAL DISTURBANCES</a:t>
                      </a:r>
                    </a:p>
                    <a:p>
                      <a:pPr marL="285750" indent="-285750">
                        <a:buFont typeface="Arial" panose="020B0604020202020204" pitchFamily="34" charset="0"/>
                        <a:buChar char="•"/>
                      </a:pPr>
                      <a:r>
                        <a:rPr lang="en-US" sz="1400" baseline="0" dirty="0" smtClean="0"/>
                        <a:t>WITH SEIZURES</a:t>
                      </a:r>
                    </a:p>
                    <a:p>
                      <a:pPr marL="285750" indent="-285750">
                        <a:buFont typeface="Arial" panose="020B0604020202020204" pitchFamily="34" charset="0"/>
                        <a:buChar char="•"/>
                      </a:pPr>
                      <a:r>
                        <a:rPr lang="en-US" sz="1400" baseline="0" dirty="0" smtClean="0"/>
                        <a:t>WITH PERCEPTUAL DISTURBANCES AND SEIZURES</a:t>
                      </a:r>
                    </a:p>
                    <a:p>
                      <a:pPr marL="285750" indent="-285750">
                        <a:buFont typeface="Arial" panose="020B0604020202020204" pitchFamily="34" charset="0"/>
                        <a:buChar char="•"/>
                      </a:pPr>
                      <a:r>
                        <a:rPr lang="en-US" sz="1400" baseline="0" dirty="0" smtClean="0"/>
                        <a:t>UNSPECIFIED</a:t>
                      </a:r>
                    </a:p>
                    <a:p>
                      <a:pPr marL="285750" indent="-285750">
                        <a:buFont typeface="Arial" panose="020B0604020202020204" pitchFamily="34" charset="0"/>
                        <a:buChar char="•"/>
                      </a:pPr>
                      <a:endParaRPr lang="en-US" sz="1400" dirty="0"/>
                    </a:p>
                  </a:txBody>
                  <a:tcPr/>
                </a:tc>
              </a:tr>
            </a:tbl>
          </a:graphicData>
        </a:graphic>
      </p:graphicFrame>
      <p:sp>
        <p:nvSpPr>
          <p:cNvPr id="5" name="Slide Number Placeholder 4"/>
          <p:cNvSpPr>
            <a:spLocks noGrp="1"/>
          </p:cNvSpPr>
          <p:nvPr>
            <p:ph type="sldNum" sz="quarter" idx="12"/>
          </p:nvPr>
        </p:nvSpPr>
        <p:spPr/>
        <p:txBody>
          <a:bodyPr/>
          <a:lstStyle/>
          <a:p>
            <a:fld id="{DA62110A-6C66-41F2-A6FD-8D76808A3CD8}" type="slidenum">
              <a:rPr lang="en-US" smtClean="0"/>
              <a:t>10</a:t>
            </a:fld>
            <a:endParaRPr lang="en-US"/>
          </a:p>
        </p:txBody>
      </p:sp>
    </p:spTree>
    <p:extLst>
      <p:ext uri="{BB962C8B-B14F-4D97-AF65-F5344CB8AC3E}">
        <p14:creationId xmlns:p14="http://schemas.microsoft.com/office/powerpoint/2010/main" val="1564140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6" name="Title 1"/>
          <p:cNvSpPr>
            <a:spLocks noGrp="1"/>
          </p:cNvSpPr>
          <p:nvPr>
            <p:ph type="title"/>
          </p:nvPr>
        </p:nvSpPr>
        <p:spPr>
          <a:xfrm flipV="1">
            <a:off x="10439400" y="838200"/>
            <a:ext cx="1143000" cy="76200"/>
          </a:xfrm>
        </p:spPr>
        <p:txBody>
          <a:bodyPr>
            <a:normAutofit fontScale="90000"/>
          </a:bodyPr>
          <a:lstStyle/>
          <a:p>
            <a:endParaRPr lang="en-US" dirty="0"/>
          </a:p>
        </p:txBody>
      </p:sp>
      <p:graphicFrame>
        <p:nvGraphicFramePr>
          <p:cNvPr id="4194308" name="Content Placeholder 5"/>
          <p:cNvGraphicFramePr>
            <a:graphicFrameLocks noGrp="1"/>
          </p:cNvGraphicFramePr>
          <p:nvPr>
            <p:ph idx="1"/>
            <p:extLst>
              <p:ext uri="{D42A27DB-BD31-4B8C-83A1-F6EECF244321}">
                <p14:modId xmlns:p14="http://schemas.microsoft.com/office/powerpoint/2010/main" val="3913382420"/>
              </p:ext>
            </p:extLst>
          </p:nvPr>
        </p:nvGraphicFramePr>
        <p:xfrm>
          <a:off x="0" y="0"/>
          <a:ext cx="9144000" cy="8359481"/>
        </p:xfrm>
        <a:graphic>
          <a:graphicData uri="http://schemas.openxmlformats.org/drawingml/2006/table">
            <a:tbl>
              <a:tblPr firstRow="1" bandRow="1">
                <a:tableStyleId>{5C22544A-7EE6-4342-B048-85BDC9FD1C3A}</a:tableStyleId>
              </a:tblPr>
              <a:tblGrid>
                <a:gridCol w="1693334"/>
                <a:gridCol w="4402666"/>
                <a:gridCol w="3048000"/>
              </a:tblGrid>
              <a:tr h="457200">
                <a:tc>
                  <a:txBody>
                    <a:bodyPr/>
                    <a:lstStyle/>
                    <a:p>
                      <a:r>
                        <a:rPr lang="en-US" sz="1800" b="1" dirty="0" smtClean="0">
                          <a:latin typeface="Times New Roman" pitchFamily="18" charset="0"/>
                          <a:cs typeface="Times New Roman" pitchFamily="18" charset="0"/>
                        </a:rPr>
                        <a:t>FEATURES</a:t>
                      </a:r>
                      <a:endParaRPr lang="en-US" sz="1800" b="1"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ICD 10</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ICD 11</a:t>
                      </a:r>
                      <a:endParaRPr lang="en-US" dirty="0">
                        <a:latin typeface="Times New Roman" pitchFamily="18" charset="0"/>
                        <a:cs typeface="Times New Roman" pitchFamily="18" charset="0"/>
                      </a:endParaRPr>
                    </a:p>
                  </a:txBody>
                  <a:tcPr/>
                </a:tc>
              </a:tr>
              <a:tr h="7505514">
                <a:tc>
                  <a:txBody>
                    <a:bodyPr/>
                    <a:lstStyle/>
                    <a:p>
                      <a:r>
                        <a:rPr lang="en-US" sz="1600" b="1" dirty="0" smtClean="0">
                          <a:latin typeface="+mn-lt"/>
                          <a:cs typeface="Times New Roman" pitchFamily="18" charset="0"/>
                        </a:rPr>
                        <a:t>PSYCHOTIC DISORDERS</a:t>
                      </a:r>
                      <a:endParaRPr lang="en-US" sz="1600" b="1" dirty="0">
                        <a:latin typeface="+mn-lt"/>
                        <a:cs typeface="Times New Roman" pitchFamily="18" charset="0"/>
                      </a:endParaRPr>
                    </a:p>
                  </a:txBody>
                  <a:tcPr/>
                </a:tc>
                <a:tc>
                  <a:txBody>
                    <a:bodyPr/>
                    <a:lstStyle/>
                    <a:p>
                      <a:pPr marL="285750" indent="-285750">
                        <a:buFont typeface="Courier New" pitchFamily="49" charset="0"/>
                        <a:buChar char="o"/>
                      </a:pPr>
                      <a:r>
                        <a:rPr lang="en-US" sz="1400" dirty="0" smtClean="0">
                          <a:latin typeface="+mn-lt"/>
                          <a:cs typeface="Times New Roman" pitchFamily="18" charset="0"/>
                        </a:rPr>
                        <a:t>SCHIZOPRENIA-LIKE</a:t>
                      </a:r>
                    </a:p>
                    <a:p>
                      <a:pPr marL="285750" indent="-285750">
                        <a:buFont typeface="Courier New" pitchFamily="49" charset="0"/>
                        <a:buChar char="o"/>
                      </a:pPr>
                      <a:r>
                        <a:rPr lang="en-US" sz="1400" dirty="0" smtClean="0">
                          <a:latin typeface="+mn-lt"/>
                          <a:cs typeface="Times New Roman" pitchFamily="18" charset="0"/>
                        </a:rPr>
                        <a:t>PREDOMINANTLY DELUSIONAL</a:t>
                      </a:r>
                    </a:p>
                    <a:p>
                      <a:pPr marL="285750" indent="-285750">
                        <a:buFont typeface="Courier New" pitchFamily="49" charset="0"/>
                        <a:buChar char="o"/>
                      </a:pPr>
                      <a:r>
                        <a:rPr lang="en-US" sz="1400" dirty="0" smtClean="0">
                          <a:latin typeface="+mn-lt"/>
                          <a:cs typeface="Times New Roman" pitchFamily="18" charset="0"/>
                        </a:rPr>
                        <a:t>PREDOMINANTLY HALLUCINATORY</a:t>
                      </a:r>
                    </a:p>
                    <a:p>
                      <a:pPr marL="285750" indent="-285750">
                        <a:buFont typeface="Courier New" pitchFamily="49" charset="0"/>
                        <a:buChar char="o"/>
                      </a:pPr>
                      <a:r>
                        <a:rPr lang="en-US" sz="1400" dirty="0" smtClean="0">
                          <a:latin typeface="+mn-lt"/>
                          <a:cs typeface="Times New Roman" pitchFamily="18" charset="0"/>
                        </a:rPr>
                        <a:t>PREDOMINANTLY POLYMORPHIC</a:t>
                      </a:r>
                    </a:p>
                    <a:p>
                      <a:pPr marL="285750" indent="-285750">
                        <a:buFont typeface="Courier New" pitchFamily="49" charset="0"/>
                        <a:buChar char="o"/>
                      </a:pPr>
                      <a:r>
                        <a:rPr lang="en-US" sz="1400" dirty="0" smtClean="0">
                          <a:latin typeface="+mn-lt"/>
                          <a:cs typeface="Times New Roman" pitchFamily="18" charset="0"/>
                        </a:rPr>
                        <a:t>PREDOMINANTLY DEPRESSIVE</a:t>
                      </a:r>
                    </a:p>
                    <a:p>
                      <a:pPr marL="285750" indent="-285750">
                        <a:buFont typeface="Courier New" pitchFamily="49" charset="0"/>
                        <a:buChar char="o"/>
                      </a:pPr>
                      <a:r>
                        <a:rPr lang="en-US" sz="1400" dirty="0" smtClean="0">
                          <a:latin typeface="+mn-lt"/>
                          <a:cs typeface="Times New Roman" pitchFamily="18" charset="0"/>
                        </a:rPr>
                        <a:t>PREDOMINANTYL</a:t>
                      </a:r>
                      <a:r>
                        <a:rPr lang="en-US" sz="1400" baseline="0" dirty="0" smtClean="0">
                          <a:latin typeface="+mn-lt"/>
                          <a:cs typeface="Times New Roman" pitchFamily="18" charset="0"/>
                        </a:rPr>
                        <a:t> MANIC  SYMPTOMS</a:t>
                      </a:r>
                    </a:p>
                    <a:p>
                      <a:pPr marL="285750" indent="-285750">
                        <a:buFont typeface="Courier New" pitchFamily="49" charset="0"/>
                        <a:buChar char="o"/>
                      </a:pPr>
                      <a:r>
                        <a:rPr lang="en-US" sz="1400" baseline="0" dirty="0" smtClean="0">
                          <a:latin typeface="+mn-lt"/>
                          <a:cs typeface="Times New Roman" pitchFamily="18" charset="0"/>
                        </a:rPr>
                        <a:t>MIXED</a:t>
                      </a:r>
                      <a:endParaRPr lang="en-US" sz="1400" dirty="0">
                        <a:latin typeface="+mn-lt"/>
                        <a:cs typeface="Times New Roman" pitchFamily="18" charset="0"/>
                      </a:endParaRPr>
                    </a:p>
                  </a:txBody>
                  <a:tcPr/>
                </a:tc>
                <a:tc>
                  <a:txBody>
                    <a:bodyPr/>
                    <a:lstStyle/>
                    <a:p>
                      <a:pPr marL="285750" indent="-285750">
                        <a:buFont typeface="Wingdings" pitchFamily="2" charset="2"/>
                        <a:buChar char="Ø"/>
                      </a:pPr>
                      <a:r>
                        <a:rPr lang="en-US" sz="1400" dirty="0" smtClean="0">
                          <a:latin typeface="+mn-lt"/>
                          <a:cs typeface="Times New Roman" pitchFamily="18" charset="0"/>
                        </a:rPr>
                        <a:t>SUBSTANCE</a:t>
                      </a:r>
                      <a:r>
                        <a:rPr lang="en-US" sz="1400" baseline="0" dirty="0" smtClean="0">
                          <a:latin typeface="+mn-lt"/>
                          <a:cs typeface="Times New Roman" pitchFamily="18" charset="0"/>
                        </a:rPr>
                        <a:t> INDUCED DELIRIUM</a:t>
                      </a:r>
                    </a:p>
                    <a:p>
                      <a:pPr marL="0" indent="0">
                        <a:buFont typeface="Wingdings" pitchFamily="2" charset="2"/>
                        <a:buNone/>
                      </a:pPr>
                      <a:endParaRPr lang="en-US" sz="1400" baseline="0" dirty="0" smtClean="0">
                        <a:latin typeface="+mn-lt"/>
                        <a:cs typeface="Times New Roman" pitchFamily="18" charset="0"/>
                      </a:endParaRPr>
                    </a:p>
                    <a:p>
                      <a:pPr marL="285750" indent="-285750">
                        <a:buFont typeface="Wingdings" pitchFamily="2" charset="2"/>
                        <a:buChar char="Ø"/>
                      </a:pPr>
                      <a:r>
                        <a:rPr lang="en-US" sz="1400" baseline="0" dirty="0" smtClean="0">
                          <a:latin typeface="+mn-lt"/>
                          <a:cs typeface="Times New Roman" pitchFamily="18" charset="0"/>
                        </a:rPr>
                        <a:t>SUBSTANCE INDUCED PSYCHOTIC DISORDER</a:t>
                      </a:r>
                    </a:p>
                    <a:p>
                      <a:pPr marL="285750" indent="-285750">
                        <a:buFont typeface="Arial" panose="020B0604020202020204" pitchFamily="34" charset="0"/>
                        <a:buChar char="•"/>
                      </a:pPr>
                      <a:r>
                        <a:rPr lang="en-US" sz="1400" baseline="0" dirty="0" smtClean="0">
                          <a:latin typeface="+mn-lt"/>
                          <a:cs typeface="Times New Roman" pitchFamily="18" charset="0"/>
                        </a:rPr>
                        <a:t>WITH HALLUCINATION</a:t>
                      </a:r>
                    </a:p>
                    <a:p>
                      <a:pPr marL="285750" indent="-285750">
                        <a:buFont typeface="Arial" panose="020B0604020202020204" pitchFamily="34" charset="0"/>
                        <a:buChar char="•"/>
                      </a:pPr>
                      <a:r>
                        <a:rPr lang="en-US" sz="1400" baseline="0" dirty="0" smtClean="0">
                          <a:latin typeface="+mn-lt"/>
                          <a:cs typeface="Times New Roman" pitchFamily="18" charset="0"/>
                        </a:rPr>
                        <a:t>WITH DELUSIONS</a:t>
                      </a:r>
                    </a:p>
                    <a:p>
                      <a:pPr marL="285750" indent="-285750">
                        <a:buFont typeface="Arial" panose="020B0604020202020204" pitchFamily="34" charset="0"/>
                        <a:buChar char="•"/>
                      </a:pPr>
                      <a:r>
                        <a:rPr lang="en-US" sz="1400" baseline="0" dirty="0" smtClean="0">
                          <a:latin typeface="+mn-lt"/>
                          <a:cs typeface="Times New Roman" pitchFamily="18" charset="0"/>
                        </a:rPr>
                        <a:t>WITH MIXED PSYCHOTIC SYMPTOMS</a:t>
                      </a:r>
                    </a:p>
                    <a:p>
                      <a:pPr marL="0" indent="0">
                        <a:buFont typeface="Arial" panose="020B0604020202020204" pitchFamily="34" charset="0"/>
                        <a:buNone/>
                      </a:pPr>
                      <a:endParaRPr lang="en-US" sz="1400" baseline="0" dirty="0" smtClean="0">
                        <a:latin typeface="+mn-lt"/>
                        <a:cs typeface="Times New Roman" pitchFamily="18" charset="0"/>
                      </a:endParaRPr>
                    </a:p>
                    <a:p>
                      <a:pPr marL="285750" indent="-285750">
                        <a:buFont typeface="Wingdings" pitchFamily="2" charset="2"/>
                        <a:buChar char="Ø"/>
                      </a:pPr>
                      <a:r>
                        <a:rPr lang="en-US" sz="1400" baseline="0" dirty="0" smtClean="0">
                          <a:latin typeface="+mn-lt"/>
                          <a:cs typeface="Times New Roman" pitchFamily="18" charset="0"/>
                        </a:rPr>
                        <a:t>SUBSTANCE INDUCED MOOD DISORDER.</a:t>
                      </a:r>
                    </a:p>
                    <a:p>
                      <a:pPr marL="285750" indent="-285750">
                        <a:buFont typeface="Arial" panose="020B0604020202020204" pitchFamily="34" charset="0"/>
                        <a:buChar char="•"/>
                      </a:pPr>
                      <a:r>
                        <a:rPr lang="en-US" sz="1400" baseline="0" dirty="0" smtClean="0">
                          <a:latin typeface="+mn-lt"/>
                          <a:cs typeface="Times New Roman" pitchFamily="18" charset="0"/>
                        </a:rPr>
                        <a:t>WITH DEPRESSIVE SYMPTOMS</a:t>
                      </a:r>
                    </a:p>
                    <a:p>
                      <a:pPr marL="285750" indent="-285750">
                        <a:buFont typeface="Arial" panose="020B0604020202020204" pitchFamily="34" charset="0"/>
                        <a:buChar char="•"/>
                      </a:pPr>
                      <a:r>
                        <a:rPr lang="en-US" sz="1400" baseline="0" dirty="0" smtClean="0">
                          <a:latin typeface="+mn-lt"/>
                          <a:cs typeface="Times New Roman" pitchFamily="18" charset="0"/>
                        </a:rPr>
                        <a:t>WITH MANIC SYMPTOMS</a:t>
                      </a:r>
                    </a:p>
                    <a:p>
                      <a:pPr marL="285750" indent="-285750">
                        <a:buFont typeface="Arial" panose="020B0604020202020204" pitchFamily="34" charset="0"/>
                        <a:buChar char="•"/>
                      </a:pPr>
                      <a:r>
                        <a:rPr lang="en-US" sz="1400" baseline="0" dirty="0" smtClean="0">
                          <a:latin typeface="+mn-lt"/>
                          <a:cs typeface="Times New Roman" pitchFamily="18" charset="0"/>
                        </a:rPr>
                        <a:t>WITH MIXED DEPRESSIVE AND MANIC SYMPTOMS</a:t>
                      </a:r>
                    </a:p>
                    <a:p>
                      <a:pPr marL="285750" indent="-285750">
                        <a:buFont typeface="Arial" panose="020B0604020202020204" pitchFamily="34" charset="0"/>
                        <a:buChar char="•"/>
                      </a:pPr>
                      <a:endParaRPr lang="en-US" sz="1400" baseline="0" dirty="0" smtClean="0">
                        <a:latin typeface="+mn-lt"/>
                        <a:cs typeface="Times New Roman" pitchFamily="18" charset="0"/>
                      </a:endParaRPr>
                    </a:p>
                    <a:p>
                      <a:pPr marL="285750" indent="-285750">
                        <a:buFont typeface="Wingdings" panose="05000000000000000000" pitchFamily="2" charset="2"/>
                        <a:buChar char="Ø"/>
                      </a:pPr>
                      <a:r>
                        <a:rPr lang="en-US" sz="1400" baseline="0" dirty="0" smtClean="0">
                          <a:latin typeface="+mn-lt"/>
                          <a:cs typeface="Times New Roman" pitchFamily="18" charset="0"/>
                        </a:rPr>
                        <a:t>SUBSTANCE INDUCED ANXIETY DISORDER</a:t>
                      </a:r>
                    </a:p>
                    <a:p>
                      <a:pPr marL="285750" indent="-285750">
                        <a:buFont typeface="Wingdings" panose="05000000000000000000" pitchFamily="2" charset="2"/>
                        <a:buChar char="Ø"/>
                      </a:pPr>
                      <a:endParaRPr lang="en-US" sz="1400" baseline="0" dirty="0" smtClean="0">
                        <a:latin typeface="+mn-lt"/>
                        <a:cs typeface="Times New Roman" pitchFamily="18" charset="0"/>
                      </a:endParaRPr>
                    </a:p>
                    <a:p>
                      <a:pPr marL="285750" indent="-285750">
                        <a:buFont typeface="Wingdings" panose="05000000000000000000" pitchFamily="2" charset="2"/>
                        <a:buChar char="Ø"/>
                      </a:pPr>
                      <a:r>
                        <a:rPr lang="en-US" sz="1400" baseline="0" dirty="0" smtClean="0">
                          <a:latin typeface="+mn-lt"/>
                          <a:cs typeface="Times New Roman" pitchFamily="18" charset="0"/>
                        </a:rPr>
                        <a:t>SUBSTANCE INDUCED OBSESSIVE- COMPULSIVE OR RELATED DISORDER</a:t>
                      </a:r>
                    </a:p>
                    <a:p>
                      <a:pPr marL="285750" indent="-285750">
                        <a:buFont typeface="Wingdings" panose="05000000000000000000" pitchFamily="2" charset="2"/>
                        <a:buChar char="Ø"/>
                      </a:pPr>
                      <a:endParaRPr lang="en-US" sz="1400" baseline="0" dirty="0" smtClean="0">
                        <a:latin typeface="+mn-lt"/>
                        <a:cs typeface="Times New Roman" pitchFamily="18" charset="0"/>
                      </a:endParaRPr>
                    </a:p>
                    <a:p>
                      <a:pPr marL="285750" indent="-285750">
                        <a:buFont typeface="Wingdings" panose="05000000000000000000" pitchFamily="2" charset="2"/>
                        <a:buChar char="Ø"/>
                      </a:pPr>
                      <a:r>
                        <a:rPr lang="en-US" sz="1400" baseline="0" dirty="0" smtClean="0">
                          <a:latin typeface="+mn-lt"/>
                          <a:cs typeface="Times New Roman" pitchFamily="18" charset="0"/>
                        </a:rPr>
                        <a:t>SUBSTANCE INDUCED IMPULSE CONTROL DISORDER</a:t>
                      </a:r>
                    </a:p>
                  </a:txBody>
                  <a:tcPr/>
                </a:tc>
              </a:tr>
              <a:tr h="396767">
                <a:tc>
                  <a:txBody>
                    <a:bodyPr/>
                    <a:lstStyle/>
                    <a:p>
                      <a:endParaRPr lang="en-US">
                        <a:latin typeface="Times New Roman" pitchFamily="18" charset="0"/>
                        <a:cs typeface="Times New Roman" pitchFamily="18" charset="0"/>
                      </a:endParaRPr>
                    </a:p>
                  </a:txBody>
                  <a:tcPr/>
                </a:tc>
                <a:tc>
                  <a:txBody>
                    <a:bodyPr/>
                    <a:lstStyle/>
                    <a:p>
                      <a:endParaRPr lang="en-US">
                        <a:latin typeface="Times New Roman" pitchFamily="18" charset="0"/>
                        <a:cs typeface="Times New Roman" pitchFamily="18" charset="0"/>
                      </a:endParaRPr>
                    </a:p>
                  </a:txBody>
                  <a:tcPr/>
                </a:tc>
                <a:tc>
                  <a:txBody>
                    <a:bodyPr/>
                    <a:lstStyle/>
                    <a:p>
                      <a:endParaRPr lang="en-US" dirty="0">
                        <a:latin typeface="Times New Roman" pitchFamily="18" charset="0"/>
                        <a:cs typeface="Times New Roman" pitchFamily="18" charset="0"/>
                      </a:endParaRPr>
                    </a:p>
                  </a:txBody>
                  <a:tcPr/>
                </a:tc>
              </a:tr>
            </a:tbl>
          </a:graphicData>
        </a:graphic>
      </p:graphicFrame>
      <p:sp>
        <p:nvSpPr>
          <p:cNvPr id="1048668" name="Slide Number Placeholder 4"/>
          <p:cNvSpPr>
            <a:spLocks noGrp="1"/>
          </p:cNvSpPr>
          <p:nvPr>
            <p:ph type="sldNum" sz="quarter" idx="12"/>
          </p:nvPr>
        </p:nvSpPr>
        <p:spPr/>
        <p:txBody>
          <a:bodyPr/>
          <a:lstStyle/>
          <a:p>
            <a:fld id="{DA62110A-6C66-41F2-A6FD-8D76808A3CD8}" type="slidenum">
              <a:rPr lang="en-US" smtClean="0"/>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sz="2800" b="1" dirty="0" smtClean="0"/>
              <a:t>SUBSTANCE- INDUCED MENTAL DISORDER LISTED IN OTHER GROUPING.</a:t>
            </a:r>
            <a:endParaRPr lang="en-US" sz="2800" b="1" dirty="0"/>
          </a:p>
        </p:txBody>
      </p:sp>
      <p:sp>
        <p:nvSpPr>
          <p:cNvPr id="3" name="Content Placeholder 2"/>
          <p:cNvSpPr>
            <a:spLocks noGrp="1"/>
          </p:cNvSpPr>
          <p:nvPr>
            <p:ph idx="1"/>
          </p:nvPr>
        </p:nvSpPr>
        <p:spPr>
          <a:xfrm>
            <a:off x="457200" y="1981200"/>
            <a:ext cx="8229600" cy="4144963"/>
          </a:xfrm>
        </p:spPr>
        <p:txBody>
          <a:bodyPr>
            <a:noAutofit/>
          </a:bodyPr>
          <a:lstStyle/>
          <a:p>
            <a:r>
              <a:rPr lang="en-US" sz="2400" dirty="0" smtClean="0"/>
              <a:t>Substance induced catatonia.</a:t>
            </a:r>
          </a:p>
          <a:p>
            <a:r>
              <a:rPr lang="en-US" sz="2400" dirty="0" smtClean="0"/>
              <a:t>Substance induced amnestic disorder.</a:t>
            </a:r>
          </a:p>
          <a:p>
            <a:r>
              <a:rPr lang="en-US" sz="2400" dirty="0" smtClean="0"/>
              <a:t>Substance induced dementia.</a:t>
            </a:r>
          </a:p>
        </p:txBody>
      </p:sp>
      <p:sp>
        <p:nvSpPr>
          <p:cNvPr id="5" name="Slide Number Placeholder 4"/>
          <p:cNvSpPr>
            <a:spLocks noGrp="1"/>
          </p:cNvSpPr>
          <p:nvPr>
            <p:ph type="sldNum" sz="quarter" idx="12"/>
          </p:nvPr>
        </p:nvSpPr>
        <p:spPr/>
        <p:txBody>
          <a:bodyPr/>
          <a:lstStyle/>
          <a:p>
            <a:fld id="{DA62110A-6C66-41F2-A6FD-8D76808A3CD8}" type="slidenum">
              <a:rPr lang="en-US" smtClean="0"/>
              <a:t>12</a:t>
            </a:fld>
            <a:endParaRPr lang="en-US"/>
          </a:p>
        </p:txBody>
      </p:sp>
    </p:spTree>
    <p:extLst>
      <p:ext uri="{BB962C8B-B14F-4D97-AF65-F5344CB8AC3E}">
        <p14:creationId xmlns:p14="http://schemas.microsoft.com/office/powerpoint/2010/main" val="2244074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HAZARDOUS SUBSTANCE USE</a:t>
            </a:r>
            <a:endParaRPr lang="en-US" sz="2800" b="1" dirty="0"/>
          </a:p>
        </p:txBody>
      </p:sp>
      <p:sp>
        <p:nvSpPr>
          <p:cNvPr id="3" name="Content Placeholder 2"/>
          <p:cNvSpPr>
            <a:spLocks noGrp="1"/>
          </p:cNvSpPr>
          <p:nvPr>
            <p:ph idx="1"/>
          </p:nvPr>
        </p:nvSpPr>
        <p:spPr>
          <a:xfrm>
            <a:off x="457200" y="1295400"/>
            <a:ext cx="8229600" cy="4830763"/>
          </a:xfrm>
        </p:spPr>
        <p:txBody>
          <a:bodyPr>
            <a:normAutofit/>
          </a:bodyPr>
          <a:lstStyle/>
          <a:p>
            <a:r>
              <a:rPr lang="en-US" sz="2400" dirty="0">
                <a:cs typeface="Times New Roman" pitchFamily="18" charset="0"/>
              </a:rPr>
              <a:t>The ICD-11 also includes category of  </a:t>
            </a:r>
            <a:r>
              <a:rPr lang="en-US" sz="2400" b="1" dirty="0">
                <a:cs typeface="Times New Roman" pitchFamily="18" charset="0"/>
              </a:rPr>
              <a:t>hazardous substance use</a:t>
            </a:r>
            <a:r>
              <a:rPr lang="en-US" sz="2400" dirty="0">
                <a:cs typeface="Times New Roman" pitchFamily="18" charset="0"/>
              </a:rPr>
              <a:t>, which are not  classified as mental disorders but rather are included in the grouping ‘’problem associated with health behaviors</a:t>
            </a:r>
            <a:r>
              <a:rPr lang="en-US" sz="2400" dirty="0" smtClean="0">
                <a:cs typeface="Times New Roman" pitchFamily="18" charset="0"/>
              </a:rPr>
              <a:t>’.’</a:t>
            </a:r>
          </a:p>
          <a:p>
            <a:r>
              <a:rPr lang="en-US" sz="2400" dirty="0" smtClean="0">
                <a:cs typeface="Times New Roman" pitchFamily="18" charset="0"/>
              </a:rPr>
              <a:t>This </a:t>
            </a:r>
            <a:r>
              <a:rPr lang="en-US" sz="2400" dirty="0">
                <a:cs typeface="Times New Roman" pitchFamily="18" charset="0"/>
              </a:rPr>
              <a:t>category may be used when  a pattern of substance use increases the risk of harmful physical and mental consequences  to the user or to others to an extent that warrant attention  and advice from health professionals, but no overt harm has </a:t>
            </a:r>
            <a:r>
              <a:rPr lang="en-US" sz="2400" dirty="0" smtClean="0">
                <a:cs typeface="Times New Roman" pitchFamily="18" charset="0"/>
              </a:rPr>
              <a:t>occurred.</a:t>
            </a:r>
          </a:p>
          <a:p>
            <a:r>
              <a:rPr lang="en-US" sz="2400" dirty="0" smtClean="0">
                <a:cs typeface="Times New Roman" pitchFamily="18" charset="0"/>
              </a:rPr>
              <a:t>They are </a:t>
            </a:r>
            <a:r>
              <a:rPr lang="en-US" sz="2400" dirty="0">
                <a:cs typeface="Times New Roman" pitchFamily="18" charset="0"/>
              </a:rPr>
              <a:t>meant to signal opportunities for </a:t>
            </a:r>
            <a:r>
              <a:rPr lang="en-US" sz="2400" dirty="0" smtClean="0">
                <a:cs typeface="Times New Roman" pitchFamily="18" charset="0"/>
              </a:rPr>
              <a:t>early and </a:t>
            </a:r>
            <a:r>
              <a:rPr lang="en-US" sz="2400" dirty="0">
                <a:cs typeface="Times New Roman" pitchFamily="18" charset="0"/>
              </a:rPr>
              <a:t>brief </a:t>
            </a:r>
            <a:r>
              <a:rPr lang="en-US" sz="2400" dirty="0" smtClean="0">
                <a:cs typeface="Times New Roman" pitchFamily="18" charset="0"/>
              </a:rPr>
              <a:t>interventions</a:t>
            </a:r>
            <a:r>
              <a:rPr lang="en-US" sz="2400" dirty="0">
                <a:cs typeface="Times New Roman" pitchFamily="18" charset="0"/>
              </a:rPr>
              <a:t>, particularly in </a:t>
            </a:r>
            <a:r>
              <a:rPr lang="en-US" sz="2400" dirty="0" smtClean="0">
                <a:cs typeface="Times New Roman" pitchFamily="18" charset="0"/>
              </a:rPr>
              <a:t>primary care </a:t>
            </a:r>
            <a:r>
              <a:rPr lang="en-US" sz="2400" dirty="0">
                <a:cs typeface="Times New Roman" pitchFamily="18" charset="0"/>
              </a:rPr>
              <a:t>settings.</a:t>
            </a:r>
          </a:p>
          <a:p>
            <a:endParaRPr lang="en-US" sz="2400" dirty="0"/>
          </a:p>
        </p:txBody>
      </p:sp>
      <p:sp>
        <p:nvSpPr>
          <p:cNvPr id="5" name="Slide Number Placeholder 4"/>
          <p:cNvSpPr>
            <a:spLocks noGrp="1"/>
          </p:cNvSpPr>
          <p:nvPr>
            <p:ph type="sldNum" sz="quarter" idx="12"/>
          </p:nvPr>
        </p:nvSpPr>
        <p:spPr/>
        <p:txBody>
          <a:bodyPr/>
          <a:lstStyle/>
          <a:p>
            <a:fld id="{DA62110A-6C66-41F2-A6FD-8D76808A3CD8}" type="slidenum">
              <a:rPr lang="en-US" smtClean="0"/>
              <a:t>13</a:t>
            </a:fld>
            <a:endParaRPr lang="en-US"/>
          </a:p>
        </p:txBody>
      </p:sp>
    </p:spTree>
    <p:extLst>
      <p:ext uri="{BB962C8B-B14F-4D97-AF65-F5344CB8AC3E}">
        <p14:creationId xmlns:p14="http://schemas.microsoft.com/office/powerpoint/2010/main" val="12432545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title"/>
          </p:nvPr>
        </p:nvSpPr>
        <p:spPr>
          <a:xfrm>
            <a:off x="457200" y="274638"/>
            <a:ext cx="8229600" cy="1095375"/>
          </a:xfrm>
        </p:spPr>
        <p:txBody>
          <a:bodyPr>
            <a:normAutofit/>
          </a:bodyPr>
          <a:lstStyle/>
          <a:p>
            <a:r>
              <a:rPr lang="en-US" sz="2800" b="1" dirty="0">
                <a:latin typeface="Times New Roman" pitchFamily="18" charset="0"/>
                <a:cs typeface="Times New Roman" pitchFamily="18" charset="0"/>
              </a:rPr>
              <a:t>RECOMMENDATION</a:t>
            </a:r>
            <a:endParaRPr lang="en-US" sz="2800" b="1" dirty="0"/>
          </a:p>
        </p:txBody>
      </p:sp>
      <p:sp>
        <p:nvSpPr>
          <p:cNvPr id="1048587" name="Content Placeholder 2"/>
          <p:cNvSpPr>
            <a:spLocks noGrp="1"/>
          </p:cNvSpPr>
          <p:nvPr>
            <p:ph idx="1"/>
          </p:nvPr>
        </p:nvSpPr>
        <p:spPr>
          <a:xfrm>
            <a:off x="457200" y="1219200"/>
            <a:ext cx="8229600" cy="4906963"/>
          </a:xfrm>
        </p:spPr>
        <p:txBody>
          <a:bodyPr>
            <a:normAutofit/>
          </a:bodyPr>
          <a:lstStyle/>
          <a:p>
            <a:r>
              <a:rPr lang="en-US" sz="2400" dirty="0" smtClean="0">
                <a:cs typeface="Times New Roman" pitchFamily="18" charset="0"/>
              </a:rPr>
              <a:t>Mental health physicians should be abreast with the ICD-11 diagnostic criteria in the diagnosis of disorder due to psychoactive substance use and should be used in making diagnosis.</a:t>
            </a:r>
            <a:endParaRPr lang="en-US" sz="2400" dirty="0">
              <a:cs typeface="Times New Roman" pitchFamily="18" charset="0"/>
            </a:endParaRPr>
          </a:p>
        </p:txBody>
      </p:sp>
      <p:sp>
        <p:nvSpPr>
          <p:cNvPr id="1048589" name="Slide Number Placeholder 4"/>
          <p:cNvSpPr>
            <a:spLocks noGrp="1"/>
          </p:cNvSpPr>
          <p:nvPr>
            <p:ph type="sldNum" sz="quarter" idx="12"/>
          </p:nvPr>
        </p:nvSpPr>
        <p:spPr/>
        <p:txBody>
          <a:bodyPr/>
          <a:lstStyle/>
          <a:p>
            <a:fld id="{DA62110A-6C66-41F2-A6FD-8D76808A3CD8}" type="slidenum">
              <a:rPr lang="en-US" smtClean="0"/>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Title 1"/>
          <p:cNvSpPr>
            <a:spLocks noGrp="1"/>
          </p:cNvSpPr>
          <p:nvPr>
            <p:ph type="title"/>
          </p:nvPr>
        </p:nvSpPr>
        <p:spPr>
          <a:xfrm>
            <a:off x="0" y="250825"/>
            <a:ext cx="8610600" cy="1143000"/>
          </a:xfrm>
        </p:spPr>
        <p:txBody>
          <a:bodyPr>
            <a:normAutofit/>
          </a:bodyPr>
          <a:lstStyle/>
          <a:p>
            <a:r>
              <a:rPr lang="en-US" sz="2800" b="1" dirty="0" smtClean="0">
                <a:latin typeface="Times New Roman" pitchFamily="18" charset="0"/>
                <a:cs typeface="Times New Roman" pitchFamily="18" charset="0"/>
              </a:rPr>
              <a:t>CONCLUSION</a:t>
            </a:r>
            <a:endParaRPr lang="en-US" sz="2800" b="1" dirty="0">
              <a:latin typeface="Times New Roman" pitchFamily="18" charset="0"/>
              <a:cs typeface="Times New Roman" pitchFamily="18" charset="0"/>
            </a:endParaRPr>
          </a:p>
        </p:txBody>
      </p:sp>
      <p:sp>
        <p:nvSpPr>
          <p:cNvPr id="1048591" name="Content Placeholder 2"/>
          <p:cNvSpPr>
            <a:spLocks noGrp="1"/>
          </p:cNvSpPr>
          <p:nvPr>
            <p:ph idx="1"/>
          </p:nvPr>
        </p:nvSpPr>
        <p:spPr>
          <a:xfrm>
            <a:off x="76200" y="1143000"/>
            <a:ext cx="8915400" cy="5257800"/>
          </a:xfrm>
        </p:spPr>
        <p:txBody>
          <a:bodyPr/>
          <a:lstStyle/>
          <a:p>
            <a:r>
              <a:rPr lang="en-US" sz="2400" dirty="0" smtClean="0">
                <a:cs typeface="Times New Roman" pitchFamily="18" charset="0"/>
              </a:rPr>
              <a:t>A lot of efforts was put in place to capture the clinical presentations in ICD-11 classification of substance use disorder, as it carefully highlighted subcategories of various psychoactive substances.</a:t>
            </a:r>
          </a:p>
          <a:p>
            <a:r>
              <a:rPr lang="en-US" sz="2400" dirty="0" smtClean="0">
                <a:cs typeface="Times New Roman" pitchFamily="18" charset="0"/>
              </a:rPr>
              <a:t>In this light, its use cannot be over-emphasize in making diagnosis. </a:t>
            </a:r>
            <a:endParaRPr lang="en-US" sz="2400" dirty="0">
              <a:cs typeface="Times New Roman" pitchFamily="18" charset="0"/>
            </a:endParaRPr>
          </a:p>
        </p:txBody>
      </p:sp>
      <p:sp>
        <p:nvSpPr>
          <p:cNvPr id="1048593" name="Slide Number Placeholder 4"/>
          <p:cNvSpPr>
            <a:spLocks noGrp="1"/>
          </p:cNvSpPr>
          <p:nvPr>
            <p:ph type="sldNum" sz="quarter" idx="12"/>
          </p:nvPr>
        </p:nvSpPr>
        <p:spPr/>
        <p:txBody>
          <a:bodyPr/>
          <a:lstStyle/>
          <a:p>
            <a:fld id="{DA62110A-6C66-41F2-A6FD-8D76808A3CD8}" type="slidenum">
              <a:rPr lang="en-US" smtClean="0"/>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itle 1"/>
          <p:cNvSpPr>
            <a:spLocks noGrp="1"/>
          </p:cNvSpPr>
          <p:nvPr>
            <p:ph type="title"/>
          </p:nvPr>
        </p:nvSpPr>
        <p:spPr>
          <a:xfrm>
            <a:off x="0" y="274638"/>
            <a:ext cx="8686800" cy="1143000"/>
          </a:xfrm>
        </p:spPr>
        <p:txBody>
          <a:bodyPr>
            <a:normAutofit/>
          </a:bodyPr>
          <a:lstStyle/>
          <a:p>
            <a:r>
              <a:rPr lang="en-US" sz="2800" b="1" dirty="0" smtClean="0">
                <a:latin typeface="Times New Roman" pitchFamily="18" charset="0"/>
                <a:cs typeface="Times New Roman" pitchFamily="18" charset="0"/>
              </a:rPr>
              <a:t>REFERENCES</a:t>
            </a:r>
            <a:endParaRPr lang="en-US" sz="2800" b="1" dirty="0">
              <a:latin typeface="Times New Roman" pitchFamily="18" charset="0"/>
              <a:cs typeface="Times New Roman" pitchFamily="18" charset="0"/>
            </a:endParaRPr>
          </a:p>
        </p:txBody>
      </p:sp>
      <p:sp>
        <p:nvSpPr>
          <p:cNvPr id="1048599" name="Content Placeholder 2"/>
          <p:cNvSpPr>
            <a:spLocks noGrp="1"/>
          </p:cNvSpPr>
          <p:nvPr>
            <p:ph idx="1"/>
          </p:nvPr>
        </p:nvSpPr>
        <p:spPr>
          <a:xfrm>
            <a:off x="457200" y="1219200"/>
            <a:ext cx="8229600" cy="4906963"/>
          </a:xfrm>
        </p:spPr>
        <p:txBody>
          <a:bodyPr>
            <a:normAutofit/>
          </a:bodyPr>
          <a:lstStyle/>
          <a:p>
            <a:r>
              <a:rPr lang="en-US" sz="2400" dirty="0" smtClean="0">
                <a:cs typeface="Times New Roman" pitchFamily="18" charset="0"/>
              </a:rPr>
              <a:t>The</a:t>
            </a:r>
            <a:r>
              <a:rPr lang="en-US" sz="2400" dirty="0">
                <a:cs typeface="Times New Roman" pitchFamily="18" charset="0"/>
              </a:rPr>
              <a:t> </a:t>
            </a:r>
            <a:r>
              <a:rPr lang="en-US" sz="2400" dirty="0" smtClean="0">
                <a:cs typeface="Times New Roman" pitchFamily="18" charset="0"/>
              </a:rPr>
              <a:t>World Health Organization clinical description and diagnostic requirement for ICD-11 mental, </a:t>
            </a:r>
            <a:r>
              <a:rPr lang="en-US" sz="2400" dirty="0" err="1" smtClean="0">
                <a:cs typeface="Times New Roman" pitchFamily="18" charset="0"/>
              </a:rPr>
              <a:t>behavioural</a:t>
            </a:r>
            <a:r>
              <a:rPr lang="en-US" sz="2400" dirty="0" smtClean="0">
                <a:cs typeface="Times New Roman" pitchFamily="18" charset="0"/>
              </a:rPr>
              <a:t> and neurodevelopmental disorders, pages 441-506.</a:t>
            </a:r>
          </a:p>
          <a:p>
            <a:r>
              <a:rPr lang="en-US" sz="2400" dirty="0" smtClean="0">
                <a:cs typeface="Times New Roman" pitchFamily="18" charset="0"/>
              </a:rPr>
              <a:t>The World Health Organization, ICD-10 Classification of Mental and </a:t>
            </a:r>
            <a:r>
              <a:rPr lang="en-US" sz="2400" dirty="0" err="1" smtClean="0">
                <a:cs typeface="Times New Roman" pitchFamily="18" charset="0"/>
              </a:rPr>
              <a:t>behavioural</a:t>
            </a:r>
            <a:r>
              <a:rPr lang="en-US" sz="2400" dirty="0" smtClean="0">
                <a:cs typeface="Times New Roman" pitchFamily="18" charset="0"/>
              </a:rPr>
              <a:t> Disorder 10</a:t>
            </a:r>
            <a:r>
              <a:rPr lang="en-US" sz="2400" baseline="30000" dirty="0" smtClean="0">
                <a:cs typeface="Times New Roman" pitchFamily="18" charset="0"/>
              </a:rPr>
              <a:t>th</a:t>
            </a:r>
            <a:r>
              <a:rPr lang="en-US" sz="2400" dirty="0" smtClean="0">
                <a:cs typeface="Times New Roman" pitchFamily="18" charset="0"/>
              </a:rPr>
              <a:t> edition, pages 65-76.</a:t>
            </a:r>
          </a:p>
          <a:p>
            <a:r>
              <a:rPr lang="en-US" sz="2400" dirty="0">
                <a:cs typeface="Times New Roman" pitchFamily="18" charset="0"/>
              </a:rPr>
              <a:t>National Postgraduate Medical </a:t>
            </a:r>
            <a:r>
              <a:rPr lang="en-US" sz="2400" dirty="0" smtClean="0">
                <a:cs typeface="Times New Roman" pitchFamily="18" charset="0"/>
              </a:rPr>
              <a:t>College of Nigeria </a:t>
            </a:r>
            <a:r>
              <a:rPr lang="en-US" sz="2400" dirty="0">
                <a:cs typeface="Times New Roman" pitchFamily="18" charset="0"/>
              </a:rPr>
              <a:t>update </a:t>
            </a:r>
            <a:r>
              <a:rPr lang="en-US" sz="2400" dirty="0" smtClean="0">
                <a:cs typeface="Times New Roman" pitchFamily="18" charset="0"/>
              </a:rPr>
              <a:t>2024:Substance </a:t>
            </a:r>
            <a:r>
              <a:rPr lang="en-US" sz="2400" dirty="0">
                <a:cs typeface="Times New Roman" pitchFamily="18" charset="0"/>
              </a:rPr>
              <a:t>Use Disorder.</a:t>
            </a:r>
          </a:p>
          <a:p>
            <a:endParaRPr lang="en-US" sz="2400" dirty="0">
              <a:cs typeface="Times New Roman" pitchFamily="18" charset="0"/>
            </a:endParaRPr>
          </a:p>
        </p:txBody>
      </p:sp>
      <p:sp>
        <p:nvSpPr>
          <p:cNvPr id="1048601" name="Slide Number Placeholder 4"/>
          <p:cNvSpPr>
            <a:spLocks noGrp="1"/>
          </p:cNvSpPr>
          <p:nvPr>
            <p:ph type="sldNum" sz="quarter" idx="12"/>
          </p:nvPr>
        </p:nvSpPr>
        <p:spPr/>
        <p:txBody>
          <a:bodyPr/>
          <a:lstStyle/>
          <a:p>
            <a:fld id="{DA62110A-6C66-41F2-A6FD-8D76808A3CD8}" type="slidenum">
              <a:rPr lang="en-US" smtClean="0"/>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7" name="Title 1"/>
          <p:cNvSpPr>
            <a:spLocks noGrp="1"/>
          </p:cNvSpPr>
          <p:nvPr>
            <p:ph type="title"/>
          </p:nvPr>
        </p:nvSpPr>
        <p:spPr>
          <a:xfrm>
            <a:off x="11658600" y="762000"/>
            <a:ext cx="76200" cy="411162"/>
          </a:xfrm>
        </p:spPr>
        <p:txBody>
          <a:bodyPr>
            <a:normAutofit fontScale="90000"/>
          </a:bodyPr>
          <a:lstStyle/>
          <a:p>
            <a:endParaRPr lang="en-US" dirty="0"/>
          </a:p>
        </p:txBody>
      </p:sp>
      <p:sp>
        <p:nvSpPr>
          <p:cNvPr id="1048678" name="Content Placeholder 2"/>
          <p:cNvSpPr>
            <a:spLocks noGrp="1"/>
          </p:cNvSpPr>
          <p:nvPr>
            <p:ph idx="1"/>
          </p:nvPr>
        </p:nvSpPr>
        <p:spPr>
          <a:xfrm>
            <a:off x="457200" y="304800"/>
            <a:ext cx="8229600" cy="5821363"/>
          </a:xfrm>
        </p:spPr>
        <p:txBody>
          <a:bodyPr>
            <a:noAutofit/>
          </a:bodyPr>
          <a:lstStyle/>
          <a:p>
            <a:endParaRPr lang="en-US" sz="9600" b="1" dirty="0" smtClean="0"/>
          </a:p>
          <a:p>
            <a:pPr marL="0" indent="0">
              <a:buNone/>
            </a:pPr>
            <a:r>
              <a:rPr lang="en-US" sz="6000" b="1" dirty="0" smtClean="0"/>
              <a:t>THANK YOU FOR LISTENING</a:t>
            </a:r>
            <a:endParaRPr lang="en-US" sz="6000" b="1" dirty="0"/>
          </a:p>
        </p:txBody>
      </p:sp>
      <p:sp>
        <p:nvSpPr>
          <p:cNvPr id="1048680" name="Slide Number Placeholder 4"/>
          <p:cNvSpPr>
            <a:spLocks noGrp="1"/>
          </p:cNvSpPr>
          <p:nvPr>
            <p:ph type="sldNum" sz="quarter" idx="12"/>
          </p:nvPr>
        </p:nvSpPr>
        <p:spPr/>
        <p:txBody>
          <a:bodyPr/>
          <a:lstStyle/>
          <a:p>
            <a:fld id="{DA62110A-6C66-41F2-A6FD-8D76808A3CD8}" type="slidenum">
              <a:rPr lang="en-US" smtClean="0"/>
              <a:t>17</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a:xfrm>
            <a:off x="457200" y="76200"/>
            <a:ext cx="8229600" cy="914400"/>
          </a:xfrm>
        </p:spPr>
        <p:txBody>
          <a:bodyPr>
            <a:normAutofit/>
          </a:bodyPr>
          <a:lstStyle/>
          <a:p>
            <a:r>
              <a:rPr lang="en-US" sz="2800" b="1" dirty="0" smtClean="0">
                <a:latin typeface="Times New Roman" pitchFamily="18" charset="0"/>
                <a:cs typeface="Times New Roman" pitchFamily="18" charset="0"/>
              </a:rPr>
              <a:t>OUTLINE</a:t>
            </a:r>
            <a:endParaRPr lang="en-US" sz="2800" b="1" dirty="0">
              <a:latin typeface="Times New Roman" pitchFamily="18" charset="0"/>
              <a:cs typeface="Times New Roman" pitchFamily="18" charset="0"/>
            </a:endParaRPr>
          </a:p>
        </p:txBody>
      </p:sp>
      <p:sp>
        <p:nvSpPr>
          <p:cNvPr id="1048624" name="Content Placeholder 2"/>
          <p:cNvSpPr>
            <a:spLocks noGrp="1"/>
          </p:cNvSpPr>
          <p:nvPr>
            <p:ph idx="1"/>
          </p:nvPr>
        </p:nvSpPr>
        <p:spPr>
          <a:xfrm>
            <a:off x="457200" y="990600"/>
            <a:ext cx="8229600" cy="5715000"/>
          </a:xfrm>
        </p:spPr>
        <p:txBody>
          <a:bodyPr>
            <a:normAutofit/>
          </a:bodyPr>
          <a:lstStyle/>
          <a:p>
            <a:r>
              <a:rPr lang="en-US" sz="2400" dirty="0" smtClean="0">
                <a:latin typeface="Times New Roman" panose="02020603050405020304" pitchFamily="18" charset="0"/>
                <a:cs typeface="Times New Roman" pitchFamily="18" charset="0"/>
              </a:rPr>
              <a:t>Objectives.</a:t>
            </a:r>
          </a:p>
          <a:p>
            <a:r>
              <a:rPr lang="en-US" sz="2400" dirty="0" smtClean="0">
                <a:latin typeface="Times New Roman" panose="02020603050405020304" pitchFamily="18" charset="0"/>
                <a:cs typeface="Times New Roman" pitchFamily="18" charset="0"/>
              </a:rPr>
              <a:t>Introduction.</a:t>
            </a:r>
          </a:p>
          <a:p>
            <a:r>
              <a:rPr lang="en-US" sz="2400" dirty="0" smtClean="0">
                <a:latin typeface="Times New Roman" panose="02020603050405020304" pitchFamily="18" charset="0"/>
                <a:cs typeface="Times New Roman" pitchFamily="18" charset="0"/>
              </a:rPr>
              <a:t>Changes in international classification of disease 11</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edition (ICD-11) in disorders of substance use.</a:t>
            </a:r>
          </a:p>
          <a:p>
            <a:r>
              <a:rPr lang="en-US" sz="2400" dirty="0">
                <a:latin typeface="Times New Roman" pitchFamily="18" charset="0"/>
                <a:cs typeface="Times New Roman" pitchFamily="18" charset="0"/>
              </a:rPr>
              <a:t>R</a:t>
            </a:r>
            <a:r>
              <a:rPr lang="en-US" sz="2400" dirty="0" smtClean="0">
                <a:latin typeface="Times New Roman" pitchFamily="18" charset="0"/>
                <a:cs typeface="Times New Roman" pitchFamily="18" charset="0"/>
              </a:rPr>
              <a:t>ecommendation.</a:t>
            </a:r>
          </a:p>
          <a:p>
            <a:r>
              <a:rPr lang="en-US" sz="2400" dirty="0" smtClean="0">
                <a:latin typeface="Times New Roman" pitchFamily="18" charset="0"/>
                <a:cs typeface="Times New Roman" pitchFamily="18" charset="0"/>
              </a:rPr>
              <a:t>Conclusion. </a:t>
            </a:r>
          </a:p>
          <a:p>
            <a:r>
              <a:rPr lang="en-US" sz="2400" dirty="0" smtClean="0">
                <a:latin typeface="Times New Roman" pitchFamily="18" charset="0"/>
                <a:cs typeface="Times New Roman" pitchFamily="18" charset="0"/>
              </a:rPr>
              <a:t>References .</a:t>
            </a:r>
            <a:endParaRPr lang="en-US" sz="2400" dirty="0">
              <a:latin typeface="Times New Roman" panose="02020603050405020304" pitchFamily="18" charset="0"/>
              <a:cs typeface="Times New Roman" panose="02020603050405020304" pitchFamily="18" charset="0"/>
            </a:endParaRPr>
          </a:p>
        </p:txBody>
      </p:sp>
      <p:sp>
        <p:nvSpPr>
          <p:cNvPr id="1048626" name="Slide Number Placeholder 4"/>
          <p:cNvSpPr>
            <a:spLocks noGrp="1"/>
          </p:cNvSpPr>
          <p:nvPr>
            <p:ph type="sldNum" sz="quarter" idx="12"/>
          </p:nvPr>
        </p:nvSpPr>
        <p:spPr/>
        <p:txBody>
          <a:bodyPr/>
          <a:lstStyle/>
          <a:p>
            <a:fld id="{DA62110A-6C66-41F2-A6FD-8D76808A3CD8}" type="slidenum">
              <a:rPr lang="en-US" smtClean="0"/>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1"/>
          <p:cNvSpPr>
            <a:spLocks noGrp="1"/>
          </p:cNvSpPr>
          <p:nvPr>
            <p:ph type="title"/>
          </p:nvPr>
        </p:nvSpPr>
        <p:spPr>
          <a:xfrm>
            <a:off x="457200" y="0"/>
            <a:ext cx="8229600" cy="990600"/>
          </a:xfrm>
        </p:spPr>
        <p:txBody>
          <a:bodyPr>
            <a:normAutofit/>
          </a:bodyPr>
          <a:lstStyle/>
          <a:p>
            <a:r>
              <a:rPr lang="en-US" sz="2800" b="1" dirty="0" smtClean="0">
                <a:latin typeface="Times New Roman" pitchFamily="18" charset="0"/>
                <a:cs typeface="Times New Roman" pitchFamily="18" charset="0"/>
              </a:rPr>
              <a:t>OBJECTIVES</a:t>
            </a:r>
            <a:endParaRPr lang="en-US" sz="2800" b="1" dirty="0">
              <a:latin typeface="Times New Roman" pitchFamily="18" charset="0"/>
              <a:cs typeface="Times New Roman" pitchFamily="18" charset="0"/>
            </a:endParaRPr>
          </a:p>
        </p:txBody>
      </p:sp>
      <p:sp>
        <p:nvSpPr>
          <p:cNvPr id="1048628" name="Content Placeholder 2"/>
          <p:cNvSpPr>
            <a:spLocks noGrp="1"/>
          </p:cNvSpPr>
          <p:nvPr>
            <p:ph idx="1"/>
          </p:nvPr>
        </p:nvSpPr>
        <p:spPr>
          <a:xfrm>
            <a:off x="152400" y="838200"/>
            <a:ext cx="8763000" cy="5867400"/>
          </a:xfrm>
        </p:spPr>
        <p:txBody>
          <a:bodyPr/>
          <a:lstStyle/>
          <a:p>
            <a:pPr>
              <a:buFont typeface="Wingdings" panose="05000000000000000000" pitchFamily="2" charset="2"/>
              <a:buChar char="Ø"/>
            </a:pPr>
            <a:r>
              <a:rPr lang="en-US"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To discuss the changes in ICD-11 of substance use disorders.</a:t>
            </a:r>
            <a:endParaRPr lang="en-US" sz="2400" dirty="0">
              <a:latin typeface="Times New Roman" pitchFamily="18" charset="0"/>
              <a:cs typeface="Times New Roman" pitchFamily="18" charset="0"/>
            </a:endParaRPr>
          </a:p>
          <a:p>
            <a:pPr>
              <a:buFont typeface="Wingdings" panose="05000000000000000000" pitchFamily="2" charset="2"/>
              <a:buChar char="Ø"/>
            </a:pPr>
            <a:r>
              <a:rPr lang="en-US" sz="2400" dirty="0" smtClean="0">
                <a:latin typeface="Times New Roman" pitchFamily="18" charset="0"/>
                <a:cs typeface="Times New Roman" pitchFamily="18" charset="0"/>
              </a:rPr>
              <a:t>To keep up-to-date with the criteria needed in making diagnosis of substance use disorder. </a:t>
            </a:r>
          </a:p>
          <a:p>
            <a:pPr marL="514350" indent="-514350">
              <a:buAutoNum type="arabicParenBoth"/>
            </a:pPr>
            <a:endParaRPr lang="en-US" sz="2800" dirty="0">
              <a:latin typeface="Times New Roman" pitchFamily="18" charset="0"/>
              <a:cs typeface="Times New Roman" pitchFamily="18" charset="0"/>
            </a:endParaRPr>
          </a:p>
        </p:txBody>
      </p:sp>
      <p:sp>
        <p:nvSpPr>
          <p:cNvPr id="1048630" name="Slide Number Placeholder 4"/>
          <p:cNvSpPr>
            <a:spLocks noGrp="1"/>
          </p:cNvSpPr>
          <p:nvPr>
            <p:ph type="sldNum" sz="quarter" idx="12"/>
          </p:nvPr>
        </p:nvSpPr>
        <p:spPr/>
        <p:txBody>
          <a:bodyPr/>
          <a:lstStyle/>
          <a:p>
            <a:fld id="{DA62110A-6C66-41F2-A6FD-8D76808A3CD8}" type="slidenum">
              <a:rPr lang="en-US" smtClean="0"/>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1" name="Title 1"/>
          <p:cNvSpPr>
            <a:spLocks noGrp="1"/>
          </p:cNvSpPr>
          <p:nvPr>
            <p:ph type="title"/>
          </p:nvPr>
        </p:nvSpPr>
        <p:spPr>
          <a:xfrm>
            <a:off x="0" y="76200"/>
            <a:ext cx="8686800" cy="914400"/>
          </a:xfrm>
        </p:spPr>
        <p:txBody>
          <a:bodyPr>
            <a:normAutofit/>
          </a:bodyPr>
          <a:lstStyle/>
          <a:p>
            <a:r>
              <a:rPr lang="en-US" sz="2800" b="1" dirty="0" smtClean="0">
                <a:latin typeface="Times New Roman" pitchFamily="18" charset="0"/>
                <a:cs typeface="Times New Roman" pitchFamily="18" charset="0"/>
              </a:rPr>
              <a:t>INTRODUCTION </a:t>
            </a:r>
            <a:endParaRPr lang="en-US" sz="2800" b="1" dirty="0">
              <a:latin typeface="Times New Roman" pitchFamily="18" charset="0"/>
              <a:cs typeface="Times New Roman" pitchFamily="18" charset="0"/>
            </a:endParaRPr>
          </a:p>
        </p:txBody>
      </p:sp>
      <p:sp>
        <p:nvSpPr>
          <p:cNvPr id="1048632" name="Content Placeholder 2"/>
          <p:cNvSpPr>
            <a:spLocks noGrp="1"/>
          </p:cNvSpPr>
          <p:nvPr>
            <p:ph idx="1"/>
          </p:nvPr>
        </p:nvSpPr>
        <p:spPr>
          <a:xfrm>
            <a:off x="228600" y="838200"/>
            <a:ext cx="8686800" cy="5867400"/>
          </a:xfrm>
        </p:spPr>
        <p:txBody>
          <a:bodyPr>
            <a:normAutofit/>
          </a:bodyPr>
          <a:lstStyle/>
          <a:p>
            <a:r>
              <a:rPr lang="en-US" sz="2400" dirty="0" smtClean="0">
                <a:latin typeface="Times New Roman" pitchFamily="18" charset="0"/>
                <a:cs typeface="Times New Roman" pitchFamily="18" charset="0"/>
              </a:rPr>
              <a:t>Disorders due to substance use are mental and </a:t>
            </a:r>
            <a:r>
              <a:rPr lang="en-US" sz="2400" dirty="0" err="1" smtClean="0">
                <a:latin typeface="Times New Roman" pitchFamily="18" charset="0"/>
                <a:cs typeface="Times New Roman" pitchFamily="18" charset="0"/>
              </a:rPr>
              <a:t>behavioural</a:t>
            </a:r>
            <a:r>
              <a:rPr lang="en-US" sz="2400" dirty="0" smtClean="0">
                <a:latin typeface="Times New Roman" pitchFamily="18" charset="0"/>
                <a:cs typeface="Times New Roman" pitchFamily="18" charset="0"/>
              </a:rPr>
              <a:t> disorders that develop as a result of the use of predominantly psychoactive substances, including medications.</a:t>
            </a:r>
          </a:p>
          <a:p>
            <a:r>
              <a:rPr lang="en-US" sz="2400" dirty="0">
                <a:latin typeface="Times New Roman" pitchFamily="18" charset="0"/>
                <a:cs typeface="Times New Roman" pitchFamily="18" charset="0"/>
              </a:rPr>
              <a:t>There is a repeated drug use which leads </a:t>
            </a:r>
            <a:r>
              <a:rPr lang="en-US" sz="2400" dirty="0" smtClean="0">
                <a:latin typeface="Times New Roman" pitchFamily="18" charset="0"/>
                <a:cs typeface="Times New Roman" pitchFamily="18" charset="0"/>
              </a:rPr>
              <a:t>to long-lasting </a:t>
            </a:r>
            <a:r>
              <a:rPr lang="en-US" sz="2400" dirty="0">
                <a:latin typeface="Times New Roman" pitchFamily="18" charset="0"/>
                <a:cs typeface="Times New Roman" pitchFamily="18" charset="0"/>
              </a:rPr>
              <a:t>changes in the brain that undermine voluntary </a:t>
            </a:r>
            <a:r>
              <a:rPr lang="en-US" sz="2400" dirty="0" smtClean="0">
                <a:latin typeface="Times New Roman" pitchFamily="18" charset="0"/>
                <a:cs typeface="Times New Roman" pitchFamily="18" charset="0"/>
              </a:rPr>
              <a:t>control.</a:t>
            </a:r>
          </a:p>
          <a:p>
            <a:r>
              <a:rPr lang="en-US" sz="2400" dirty="0" smtClean="0">
                <a:latin typeface="Times New Roman" pitchFamily="18" charset="0"/>
                <a:cs typeface="Times New Roman" pitchFamily="18" charset="0"/>
              </a:rPr>
              <a:t>From a </a:t>
            </a:r>
            <a:r>
              <a:rPr lang="en-US" sz="2400" dirty="0">
                <a:latin typeface="Times New Roman" pitchFamily="18" charset="0"/>
                <a:cs typeface="Times New Roman" pitchFamily="18" charset="0"/>
              </a:rPr>
              <a:t>neurobiological perspective, substance </a:t>
            </a:r>
            <a:r>
              <a:rPr lang="en-US" sz="2400" dirty="0" smtClean="0">
                <a:latin typeface="Times New Roman" pitchFamily="18" charset="0"/>
                <a:cs typeface="Times New Roman" pitchFamily="18" charset="0"/>
              </a:rPr>
              <a:t>use disorder </a:t>
            </a:r>
            <a:r>
              <a:rPr lang="en-US" sz="2400" dirty="0">
                <a:latin typeface="Times New Roman" pitchFamily="18" charset="0"/>
                <a:cs typeface="Times New Roman" pitchFamily="18" charset="0"/>
              </a:rPr>
              <a:t>is a disease of the brain and the </a:t>
            </a:r>
            <a:r>
              <a:rPr lang="en-US" sz="2400" dirty="0" smtClean="0">
                <a:latin typeface="Times New Roman" pitchFamily="18" charset="0"/>
                <a:cs typeface="Times New Roman" pitchFamily="18" charset="0"/>
              </a:rPr>
              <a:t>associated abnormal </a:t>
            </a:r>
            <a:r>
              <a:rPr lang="en-US" sz="2400" dirty="0" err="1">
                <a:latin typeface="Times New Roman" pitchFamily="18" charset="0"/>
                <a:cs typeface="Times New Roman" pitchFamily="18" charset="0"/>
              </a:rPr>
              <a:t>behaviour</a:t>
            </a:r>
            <a:r>
              <a:rPr lang="en-US" sz="2400" dirty="0">
                <a:latin typeface="Times New Roman" pitchFamily="18" charset="0"/>
                <a:cs typeface="Times New Roman" pitchFamily="18" charset="0"/>
              </a:rPr>
              <a:t> is the result of dysfunction of </a:t>
            </a: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brain tissues. </a:t>
            </a:r>
          </a:p>
          <a:p>
            <a:endParaRPr lang="en-US" sz="2800" dirty="0">
              <a:latin typeface="Times New Roman" pitchFamily="18" charset="0"/>
              <a:cs typeface="Times New Roman" pitchFamily="18" charset="0"/>
            </a:endParaRPr>
          </a:p>
        </p:txBody>
      </p:sp>
      <p:sp>
        <p:nvSpPr>
          <p:cNvPr id="1048634" name="Slide Number Placeholder 4"/>
          <p:cNvSpPr>
            <a:spLocks noGrp="1"/>
          </p:cNvSpPr>
          <p:nvPr>
            <p:ph type="sldNum" sz="quarter" idx="12"/>
          </p:nvPr>
        </p:nvSpPr>
        <p:spPr/>
        <p:txBody>
          <a:bodyPr/>
          <a:lstStyle/>
          <a:p>
            <a:fld id="{DA62110A-6C66-41F2-A6FD-8D76808A3CD8}" type="slidenum">
              <a:rPr lang="en-US" smtClean="0"/>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
          <p:cNvSpPr>
            <a:spLocks noGrp="1"/>
          </p:cNvSpPr>
          <p:nvPr>
            <p:ph type="title"/>
          </p:nvPr>
        </p:nvSpPr>
        <p:spPr>
          <a:xfrm>
            <a:off x="76200" y="76200"/>
            <a:ext cx="8915400" cy="1219200"/>
          </a:xfrm>
        </p:spPr>
        <p:txBody>
          <a:bodyPr>
            <a:normAutofit/>
          </a:bodyPr>
          <a:lstStyle/>
          <a:p>
            <a:r>
              <a:rPr lang="en-US" sz="2800" b="1" dirty="0" smtClean="0">
                <a:latin typeface="Times New Roman" pitchFamily="18" charset="0"/>
                <a:cs typeface="Times New Roman" pitchFamily="18" charset="0"/>
              </a:rPr>
              <a:t>INTERNATIONAL CLASSIFICTION OF DISEASE 11</a:t>
            </a:r>
            <a:r>
              <a:rPr lang="en-US" sz="2800" b="1" baseline="30000" dirty="0" smtClean="0">
                <a:latin typeface="Times New Roman" pitchFamily="18" charset="0"/>
                <a:cs typeface="Times New Roman" pitchFamily="18" charset="0"/>
              </a:rPr>
              <a:t>TH</a:t>
            </a:r>
            <a:r>
              <a:rPr lang="en-US" sz="2800" b="1" dirty="0" smtClean="0">
                <a:latin typeface="Times New Roman" pitchFamily="18" charset="0"/>
                <a:cs typeface="Times New Roman" pitchFamily="18" charset="0"/>
              </a:rPr>
              <a:t> EDITION (ICD-11)</a:t>
            </a:r>
            <a:endParaRPr lang="en-US" sz="2800" b="1" dirty="0">
              <a:latin typeface="Times New Roman" pitchFamily="18" charset="0"/>
              <a:cs typeface="Times New Roman" pitchFamily="18" charset="0"/>
            </a:endParaRPr>
          </a:p>
        </p:txBody>
      </p:sp>
      <p:sp>
        <p:nvSpPr>
          <p:cNvPr id="1048643" name="Content Placeholder 2"/>
          <p:cNvSpPr>
            <a:spLocks noGrp="1"/>
          </p:cNvSpPr>
          <p:nvPr>
            <p:ph idx="1"/>
          </p:nvPr>
        </p:nvSpPr>
        <p:spPr>
          <a:xfrm>
            <a:off x="152400" y="1295400"/>
            <a:ext cx="8763000" cy="5029200"/>
          </a:xfrm>
        </p:spPr>
        <p:txBody>
          <a:bodyPr>
            <a:normAutofit/>
          </a:bodyPr>
          <a:lstStyle/>
          <a:p>
            <a:r>
              <a:rPr lang="en-US" sz="2400" dirty="0" smtClean="0">
                <a:latin typeface="Times New Roman" pitchFamily="18" charset="0"/>
                <a:cs typeface="Times New Roman" pitchFamily="18" charset="0"/>
              </a:rPr>
              <a:t>The World Health Organization approved the 11</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edition of the international classification of disease and related Health problems (ICD-11) on 25</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May, 2019.</a:t>
            </a:r>
          </a:p>
          <a:p>
            <a:r>
              <a:rPr lang="en-US" sz="2400" dirty="0">
                <a:latin typeface="Times New Roman" pitchFamily="18" charset="0"/>
                <a:cs typeface="Times New Roman" pitchFamily="18" charset="0"/>
              </a:rPr>
              <a:t>Member states </a:t>
            </a:r>
            <a:r>
              <a:rPr lang="en-US" sz="2400" dirty="0" smtClean="0">
                <a:latin typeface="Times New Roman" pitchFamily="18" charset="0"/>
                <a:cs typeface="Times New Roman" pitchFamily="18" charset="0"/>
              </a:rPr>
              <a:t>began </a:t>
            </a:r>
            <a:r>
              <a:rPr lang="en-US" sz="2400" dirty="0">
                <a:latin typeface="Times New Roman" pitchFamily="18" charset="0"/>
                <a:cs typeface="Times New Roman" pitchFamily="18" charset="0"/>
              </a:rPr>
              <a:t>reporting of health statistics to </a:t>
            </a:r>
            <a:r>
              <a:rPr lang="en-US" sz="2400" dirty="0" smtClean="0">
                <a:latin typeface="Times New Roman" pitchFamily="18" charset="0"/>
                <a:cs typeface="Times New Roman" pitchFamily="18" charset="0"/>
              </a:rPr>
              <a:t>the WHO </a:t>
            </a:r>
            <a:r>
              <a:rPr lang="en-US" sz="2400" dirty="0">
                <a:latin typeface="Times New Roman" pitchFamily="18" charset="0"/>
                <a:cs typeface="Times New Roman" pitchFamily="18" charset="0"/>
              </a:rPr>
              <a:t>using </a:t>
            </a:r>
            <a:r>
              <a:rPr lang="en-US" sz="2400" dirty="0" smtClean="0">
                <a:latin typeface="Times New Roman" pitchFamily="18" charset="0"/>
                <a:cs typeface="Times New Roman" pitchFamily="18" charset="0"/>
              </a:rPr>
              <a:t>ICD-11 on 1</a:t>
            </a:r>
            <a:r>
              <a:rPr lang="en-US" sz="2400" baseline="30000" dirty="0" smtClean="0">
                <a:latin typeface="Times New Roman" pitchFamily="18" charset="0"/>
                <a:cs typeface="Times New Roman" pitchFamily="18" charset="0"/>
              </a:rPr>
              <a:t>st</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January, 2022 </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However, the official lunch of the ICD-11 diagnostic guideline was on the 8</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of March, 2024.</a:t>
            </a:r>
          </a:p>
          <a:p>
            <a:r>
              <a:rPr lang="en-US" sz="2400" dirty="0">
                <a:latin typeface="Times New Roman" pitchFamily="18" charset="0"/>
                <a:cs typeface="Times New Roman" pitchFamily="18" charset="0"/>
              </a:rPr>
              <a:t>The development of ICD-11 has been the </a:t>
            </a:r>
            <a:r>
              <a:rPr lang="en-US" sz="2400" dirty="0" smtClean="0">
                <a:latin typeface="Times New Roman" pitchFamily="18" charset="0"/>
                <a:cs typeface="Times New Roman" pitchFamily="18" charset="0"/>
              </a:rPr>
              <a:t>most global</a:t>
            </a:r>
            <a:r>
              <a:rPr lang="en-US" sz="2400" dirty="0">
                <a:latin typeface="Times New Roman" pitchFamily="18" charset="0"/>
                <a:cs typeface="Times New Roman" pitchFamily="18" charset="0"/>
              </a:rPr>
              <a:t>, multilingual, multidisciplinary and </a:t>
            </a:r>
            <a:r>
              <a:rPr lang="en-US" sz="2400" dirty="0" smtClean="0">
                <a:latin typeface="Times New Roman" pitchFamily="18" charset="0"/>
                <a:cs typeface="Times New Roman" pitchFamily="18" charset="0"/>
              </a:rPr>
              <a:t>participative </a:t>
            </a:r>
            <a:r>
              <a:rPr lang="en-US" sz="2400" dirty="0">
                <a:latin typeface="Times New Roman" pitchFamily="18" charset="0"/>
                <a:cs typeface="Times New Roman" pitchFamily="18" charset="0"/>
              </a:rPr>
              <a:t>revision process ever implemented for a </a:t>
            </a:r>
            <a:r>
              <a:rPr lang="en-US" sz="2400" dirty="0" smtClean="0">
                <a:latin typeface="Times New Roman" pitchFamily="18" charset="0"/>
                <a:cs typeface="Times New Roman" pitchFamily="18" charset="0"/>
              </a:rPr>
              <a:t>classification </a:t>
            </a:r>
            <a:r>
              <a:rPr lang="en-US" sz="2400" dirty="0">
                <a:latin typeface="Times New Roman" pitchFamily="18" charset="0"/>
                <a:cs typeface="Times New Roman" pitchFamily="18" charset="0"/>
              </a:rPr>
              <a:t>of mental disorders.</a:t>
            </a:r>
          </a:p>
          <a:p>
            <a:endParaRPr lang="en-US" sz="2800" dirty="0" smtClean="0">
              <a:latin typeface="Times New Roman" pitchFamily="18" charset="0"/>
              <a:cs typeface="Times New Roman" pitchFamily="18" charset="0"/>
            </a:endParaRPr>
          </a:p>
        </p:txBody>
      </p:sp>
      <p:sp>
        <p:nvSpPr>
          <p:cNvPr id="1048645" name="Slide Number Placeholder 4"/>
          <p:cNvSpPr>
            <a:spLocks noGrp="1"/>
          </p:cNvSpPr>
          <p:nvPr>
            <p:ph type="sldNum" sz="quarter" idx="12"/>
          </p:nvPr>
        </p:nvSpPr>
        <p:spPr/>
        <p:txBody>
          <a:bodyPr/>
          <a:lstStyle/>
          <a:p>
            <a:fld id="{DA62110A-6C66-41F2-A6FD-8D76808A3CD8}" type="slidenum">
              <a:rPr lang="en-US" smtClean="0"/>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0" name="Title 1"/>
          <p:cNvSpPr>
            <a:spLocks noGrp="1"/>
          </p:cNvSpPr>
          <p:nvPr>
            <p:ph type="title"/>
          </p:nvPr>
        </p:nvSpPr>
        <p:spPr>
          <a:xfrm>
            <a:off x="0" y="304800"/>
            <a:ext cx="9144000" cy="1219200"/>
          </a:xfrm>
        </p:spPr>
        <p:txBody>
          <a:bodyPr>
            <a:normAutofit/>
          </a:bodyPr>
          <a:lstStyle/>
          <a:p>
            <a:r>
              <a:rPr lang="en-US" sz="2800" b="1" dirty="0" smtClean="0">
                <a:latin typeface="Times New Roman" pitchFamily="18" charset="0"/>
                <a:cs typeface="Times New Roman" pitchFamily="18" charset="0"/>
              </a:rPr>
              <a:t>CHANGES IN ICD-11 CLASSIFICATION OF DISORDERS OF SUBSTANCE USE </a:t>
            </a:r>
            <a:endParaRPr lang="en-US" sz="2800" b="1" dirty="0">
              <a:latin typeface="Times New Roman" pitchFamily="18" charset="0"/>
              <a:cs typeface="Times New Roman" pitchFamily="18" charset="0"/>
            </a:endParaRPr>
          </a:p>
        </p:txBody>
      </p:sp>
      <p:sp>
        <p:nvSpPr>
          <p:cNvPr id="1048651" name="Content Placeholder 2"/>
          <p:cNvSpPr>
            <a:spLocks noGrp="1"/>
          </p:cNvSpPr>
          <p:nvPr>
            <p:ph idx="1"/>
          </p:nvPr>
        </p:nvSpPr>
        <p:spPr>
          <a:xfrm>
            <a:off x="76200" y="1600200"/>
            <a:ext cx="8915400" cy="4800600"/>
          </a:xfrm>
        </p:spPr>
        <p:txBody>
          <a:bodyPr>
            <a:normAutofit/>
          </a:bodyPr>
          <a:lstStyle/>
          <a:p>
            <a:r>
              <a:rPr lang="en-US" sz="2400" dirty="0" smtClean="0">
                <a:latin typeface="Times New Roman" pitchFamily="18" charset="0"/>
                <a:cs typeface="Times New Roman" pitchFamily="18" charset="0"/>
              </a:rPr>
              <a:t>The coding system</a:t>
            </a:r>
          </a:p>
          <a:p>
            <a:r>
              <a:rPr lang="en-US" sz="2400" dirty="0" smtClean="0">
                <a:latin typeface="Times New Roman" pitchFamily="18" charset="0"/>
                <a:cs typeface="Times New Roman" pitchFamily="18" charset="0"/>
              </a:rPr>
              <a:t>What constitutes harmful use was broadened.</a:t>
            </a:r>
          </a:p>
          <a:p>
            <a:r>
              <a:rPr lang="en-US" sz="2400" dirty="0" smtClean="0">
                <a:latin typeface="Times New Roman" pitchFamily="18" charset="0"/>
                <a:cs typeface="Times New Roman" pitchFamily="18" charset="0"/>
              </a:rPr>
              <a:t>Timeline specification for dependence.</a:t>
            </a:r>
          </a:p>
          <a:p>
            <a:r>
              <a:rPr lang="en-US" sz="2400" b="1" dirty="0" smtClean="0">
                <a:latin typeface="Times New Roman" pitchFamily="18" charset="0"/>
                <a:cs typeface="Times New Roman" pitchFamily="18" charset="0"/>
              </a:rPr>
              <a:t>Other classifications as: </a:t>
            </a:r>
          </a:p>
          <a:p>
            <a:r>
              <a:rPr lang="en-US" sz="2400" dirty="0">
                <a:latin typeface="Times New Roman" pitchFamily="18" charset="0"/>
                <a:cs typeface="Times New Roman" pitchFamily="18" charset="0"/>
              </a:rPr>
              <a:t>U</a:t>
            </a:r>
            <a:r>
              <a:rPr lang="en-US" sz="2400" dirty="0" smtClean="0">
                <a:latin typeface="Times New Roman" pitchFamily="18" charset="0"/>
                <a:cs typeface="Times New Roman" pitchFamily="18" charset="0"/>
              </a:rPr>
              <a:t>nspecified psychoactive substance.</a:t>
            </a:r>
          </a:p>
          <a:p>
            <a:r>
              <a:rPr lang="en-US" sz="2400" dirty="0">
                <a:latin typeface="Times New Roman" pitchFamily="18" charset="0"/>
                <a:cs typeface="Times New Roman" pitchFamily="18" charset="0"/>
              </a:rPr>
              <a:t>M</a:t>
            </a:r>
            <a:r>
              <a:rPr lang="en-US" sz="2400" dirty="0" smtClean="0">
                <a:latin typeface="Times New Roman" pitchFamily="18" charset="0"/>
                <a:cs typeface="Times New Roman" pitchFamily="18" charset="0"/>
              </a:rPr>
              <a:t>ultiple specified psychoactive substance.</a:t>
            </a:r>
          </a:p>
          <a:p>
            <a:r>
              <a:rPr lang="en-US" sz="2400" dirty="0">
                <a:latin typeface="Times New Roman" pitchFamily="18" charset="0"/>
                <a:cs typeface="Times New Roman" pitchFamily="18" charset="0"/>
              </a:rPr>
              <a:t>D</a:t>
            </a:r>
            <a:r>
              <a:rPr lang="en-US" sz="2400" dirty="0" smtClean="0">
                <a:latin typeface="Times New Roman" pitchFamily="18" charset="0"/>
                <a:cs typeface="Times New Roman" pitchFamily="18" charset="0"/>
              </a:rPr>
              <a:t>issociative drugs and other psychoactive substance was added.</a:t>
            </a:r>
          </a:p>
          <a:p>
            <a:r>
              <a:rPr lang="en-US" sz="2400" dirty="0">
                <a:latin typeface="Times New Roman" pitchFamily="18" charset="0"/>
                <a:cs typeface="Times New Roman" pitchFamily="18" charset="0"/>
              </a:rPr>
              <a:t>N</a:t>
            </a:r>
            <a:r>
              <a:rPr lang="en-US" sz="2400" dirty="0" smtClean="0">
                <a:latin typeface="Times New Roman" pitchFamily="18" charset="0"/>
                <a:cs typeface="Times New Roman" pitchFamily="18" charset="0"/>
              </a:rPr>
              <a:t>on-psychoactive substances were added.</a:t>
            </a:r>
            <a:endParaRPr lang="en-US" sz="2400" dirty="0">
              <a:latin typeface="Times New Roman" pitchFamily="18" charset="0"/>
              <a:cs typeface="Times New Roman" pitchFamily="18" charset="0"/>
            </a:endParaRPr>
          </a:p>
        </p:txBody>
      </p:sp>
      <p:sp>
        <p:nvSpPr>
          <p:cNvPr id="1048653" name="Slide Number Placeholder 4"/>
          <p:cNvSpPr>
            <a:spLocks noGrp="1"/>
          </p:cNvSpPr>
          <p:nvPr>
            <p:ph type="sldNum" sz="quarter" idx="12"/>
          </p:nvPr>
        </p:nvSpPr>
        <p:spPr/>
        <p:txBody>
          <a:bodyPr/>
          <a:lstStyle/>
          <a:p>
            <a:fld id="{DA62110A-6C66-41F2-A6FD-8D76808A3CD8}" type="slidenum">
              <a:rPr lang="en-US" smtClean="0"/>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Title 1"/>
          <p:cNvSpPr>
            <a:spLocks noGrp="1"/>
          </p:cNvSpPr>
          <p:nvPr>
            <p:ph type="title"/>
          </p:nvPr>
        </p:nvSpPr>
        <p:spPr>
          <a:xfrm>
            <a:off x="11506200" y="1143000"/>
            <a:ext cx="381000" cy="45719"/>
          </a:xfrm>
        </p:spPr>
        <p:txBody>
          <a:bodyPr>
            <a:normAutofit fontScale="90000"/>
          </a:bodyPr>
          <a:lstStyle/>
          <a:p>
            <a:endParaRPr lang="en-US" dirty="0"/>
          </a:p>
        </p:txBody>
      </p:sp>
      <p:graphicFrame>
        <p:nvGraphicFramePr>
          <p:cNvPr id="4194304" name="Content Placeholder 5"/>
          <p:cNvGraphicFramePr>
            <a:graphicFrameLocks noGrp="1"/>
          </p:cNvGraphicFramePr>
          <p:nvPr>
            <p:ph idx="1"/>
            <p:extLst>
              <p:ext uri="{D42A27DB-BD31-4B8C-83A1-F6EECF244321}">
                <p14:modId xmlns:p14="http://schemas.microsoft.com/office/powerpoint/2010/main" val="1922438857"/>
              </p:ext>
            </p:extLst>
          </p:nvPr>
        </p:nvGraphicFramePr>
        <p:xfrm>
          <a:off x="0" y="0"/>
          <a:ext cx="9144000" cy="6858000"/>
        </p:xfrm>
        <a:graphic>
          <a:graphicData uri="http://schemas.openxmlformats.org/drawingml/2006/table">
            <a:tbl>
              <a:tblPr firstRow="1" bandRow="1">
                <a:tableStyleId>{5C22544A-7EE6-4342-B048-85BDC9FD1C3A}</a:tableStyleId>
              </a:tblPr>
              <a:tblGrid>
                <a:gridCol w="3048000"/>
                <a:gridCol w="3048000"/>
                <a:gridCol w="3048000"/>
              </a:tblGrid>
              <a:tr h="1308133">
                <a:tc>
                  <a:txBody>
                    <a:bodyPr/>
                    <a:lstStyle/>
                    <a:p>
                      <a:r>
                        <a:rPr lang="en-US" dirty="0" smtClean="0"/>
                        <a:t>FEATURES</a:t>
                      </a:r>
                      <a:endParaRPr lang="en-US" dirty="0"/>
                    </a:p>
                  </a:txBody>
                  <a:tcPr/>
                </a:tc>
                <a:tc>
                  <a:txBody>
                    <a:bodyPr/>
                    <a:lstStyle/>
                    <a:p>
                      <a:r>
                        <a:rPr lang="en-US" dirty="0" smtClean="0">
                          <a:latin typeface="Times New Roman" pitchFamily="18" charset="0"/>
                          <a:cs typeface="Times New Roman" pitchFamily="18" charset="0"/>
                        </a:rPr>
                        <a:t>ICD</a:t>
                      </a:r>
                      <a:r>
                        <a:rPr lang="en-US" baseline="0" dirty="0" smtClean="0">
                          <a:latin typeface="Times New Roman" pitchFamily="18" charset="0"/>
                          <a:cs typeface="Times New Roman" pitchFamily="18" charset="0"/>
                        </a:rPr>
                        <a:t> 10</a:t>
                      </a:r>
                      <a:endParaRPr lang="en-US" dirty="0">
                        <a:latin typeface="Times New Roman" pitchFamily="18" charset="0"/>
                        <a:cs typeface="Times New Roman" pitchFamily="18" charset="0"/>
                      </a:endParaRPr>
                    </a:p>
                  </a:txBody>
                  <a:tcPr/>
                </a:tc>
                <a:tc>
                  <a:txBody>
                    <a:bodyPr/>
                    <a:lstStyle/>
                    <a:p>
                      <a:r>
                        <a:rPr lang="en-US" dirty="0" smtClean="0"/>
                        <a:t>ICD 11</a:t>
                      </a:r>
                      <a:endParaRPr lang="en-US" dirty="0"/>
                    </a:p>
                  </a:txBody>
                  <a:tcPr/>
                </a:tc>
              </a:tr>
              <a:tr h="18940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CHANGE</a:t>
                      </a:r>
                      <a:r>
                        <a:rPr lang="en-US" sz="1600" b="1" baseline="0" dirty="0" smtClean="0"/>
                        <a:t> IN TERMS</a:t>
                      </a:r>
                      <a:endParaRPr lang="en-US" sz="1600" b="1" dirty="0" smtClean="0"/>
                    </a:p>
                    <a:p>
                      <a:endParaRPr lang="en-US" sz="1600" dirty="0"/>
                    </a:p>
                  </a:txBody>
                  <a:tcPr/>
                </a:tc>
                <a:tc>
                  <a:txBody>
                    <a:bodyPr/>
                    <a:lstStyle/>
                    <a:p>
                      <a:r>
                        <a:rPr lang="en-US" sz="1400" dirty="0" smtClean="0"/>
                        <a:t>1.MENTAL</a:t>
                      </a:r>
                      <a:r>
                        <a:rPr lang="en-US" sz="1400" baseline="0" dirty="0" smtClean="0"/>
                        <a:t> AND BEHAVIOURAL DISORDERS(MBD).</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t>2. </a:t>
                      </a:r>
                      <a:r>
                        <a:rPr lang="en-US" sz="1400" dirty="0" smtClean="0"/>
                        <a:t>CANNABINOID,TOBACCO</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3. VOLATILE</a:t>
                      </a:r>
                      <a:r>
                        <a:rPr lang="en-US" sz="1400" baseline="0" dirty="0" smtClean="0"/>
                        <a:t> SOLVENTS</a:t>
                      </a:r>
                      <a:endParaRPr lang="en-US" sz="1400" dirty="0" smtClean="0"/>
                    </a:p>
                    <a:p>
                      <a:endParaRPr lang="en-US" sz="1400" dirty="0"/>
                    </a:p>
                  </a:txBody>
                  <a:tcPr/>
                </a:tc>
                <a:tc>
                  <a:txBody>
                    <a:bodyPr/>
                    <a:lstStyle/>
                    <a:p>
                      <a:pPr marL="0" indent="0">
                        <a:buNone/>
                      </a:pPr>
                      <a:r>
                        <a:rPr lang="en-US" sz="1400" dirty="0" smtClean="0"/>
                        <a:t>1.DISORDERS DUE</a:t>
                      </a:r>
                      <a:r>
                        <a:rPr lang="en-US" sz="1400" baseline="0" dirty="0" smtClean="0"/>
                        <a:t> TO USE </a:t>
                      </a:r>
                      <a:r>
                        <a:rPr lang="en-US" sz="1400" dirty="0" smtClean="0"/>
                        <a:t>OF SUBSTANCE USE.</a:t>
                      </a:r>
                    </a:p>
                    <a:p>
                      <a:pPr marL="0" indent="0">
                        <a:buNone/>
                      </a:pPr>
                      <a:r>
                        <a:rPr lang="en-US" sz="1400" dirty="0" smtClean="0"/>
                        <a:t>2. CANNABIS</a:t>
                      </a:r>
                      <a:r>
                        <a:rPr lang="en-US" sz="1400" baseline="0" dirty="0" smtClean="0"/>
                        <a:t>, NICOTINE</a:t>
                      </a:r>
                    </a:p>
                    <a:p>
                      <a:pPr marL="0" indent="0">
                        <a:buNone/>
                      </a:pPr>
                      <a:r>
                        <a:rPr lang="en-US" sz="1400" baseline="0" dirty="0" smtClean="0"/>
                        <a:t>3. VOLATILE INHALANT</a:t>
                      </a:r>
                      <a:endParaRPr lang="en-US" sz="1400" dirty="0" smtClean="0"/>
                    </a:p>
                    <a:p>
                      <a:pPr marL="342900" indent="-342900">
                        <a:buAutoNum type="arabicPeriod"/>
                      </a:pPr>
                      <a:endParaRPr lang="en-US" sz="1400" dirty="0"/>
                    </a:p>
                  </a:txBody>
                  <a:tcPr/>
                </a:tc>
              </a:tr>
              <a:tr h="3655865">
                <a:tc>
                  <a:txBody>
                    <a:bodyPr/>
                    <a:lstStyle/>
                    <a:p>
                      <a:r>
                        <a:rPr lang="en-US" sz="1600" b="1" dirty="0" smtClean="0"/>
                        <a:t>EXPUNGED</a:t>
                      </a:r>
                      <a:endParaRPr lang="en-US" sz="1600" b="1" dirty="0"/>
                    </a:p>
                  </a:txBody>
                  <a:tcPr/>
                </a:tc>
                <a:tc>
                  <a:txBody>
                    <a:bodyPr/>
                    <a:lstStyle/>
                    <a:p>
                      <a:pPr>
                        <a:buFont typeface="Wingdings" pitchFamily="2" charset="2"/>
                        <a:buNone/>
                      </a:pPr>
                      <a:r>
                        <a:rPr lang="en-US" sz="1400" dirty="0" smtClean="0">
                          <a:latin typeface="+mn-lt"/>
                          <a:cs typeface="Times New Roman" pitchFamily="18" charset="0"/>
                        </a:rPr>
                        <a:t>1. FLASHBACK.</a:t>
                      </a:r>
                    </a:p>
                    <a:p>
                      <a:pPr>
                        <a:buFont typeface="Wingdings" pitchFamily="2" charset="2"/>
                        <a:buNone/>
                      </a:pPr>
                      <a:r>
                        <a:rPr lang="en-US" sz="1400" dirty="0" smtClean="0">
                          <a:latin typeface="+mn-lt"/>
                          <a:cs typeface="Times New Roman" pitchFamily="18" charset="0"/>
                        </a:rPr>
                        <a:t>2. PERSONALITY OR BEHAVIOURAL DISORDER</a:t>
                      </a:r>
                    </a:p>
                    <a:p>
                      <a:pPr>
                        <a:buFont typeface="Wingdings" pitchFamily="2" charset="2"/>
                        <a:buNone/>
                      </a:pPr>
                      <a:r>
                        <a:rPr lang="en-US" sz="1400" dirty="0" smtClean="0">
                          <a:latin typeface="+mn-lt"/>
                          <a:cs typeface="Times New Roman" pitchFamily="18" charset="0"/>
                        </a:rPr>
                        <a:t>3. RESIDUAL AFFECTIVE DISORDER</a:t>
                      </a:r>
                    </a:p>
                    <a:p>
                      <a:pPr>
                        <a:buFont typeface="Wingdings" pitchFamily="2" charset="2"/>
                        <a:buNone/>
                      </a:pPr>
                      <a:r>
                        <a:rPr lang="en-US" sz="1400" dirty="0" smtClean="0">
                          <a:latin typeface="+mn-lt"/>
                          <a:cs typeface="Times New Roman" pitchFamily="18" charset="0"/>
                        </a:rPr>
                        <a:t>4. PERSISTING COGNITIVE IMPAIRMENT</a:t>
                      </a:r>
                    </a:p>
                    <a:p>
                      <a:pPr>
                        <a:buFont typeface="Wingdings" pitchFamily="2" charset="2"/>
                        <a:buNone/>
                      </a:pPr>
                      <a:r>
                        <a:rPr lang="en-US" sz="1400" dirty="0" smtClean="0">
                          <a:latin typeface="+mn-lt"/>
                          <a:cs typeface="Times New Roman" pitchFamily="18" charset="0"/>
                        </a:rPr>
                        <a:t>5 .LATE-ONSET PSYCHOTIC DISORDER</a:t>
                      </a:r>
                    </a:p>
                    <a:p>
                      <a:endParaRPr lang="en-US" sz="1400" dirty="0"/>
                    </a:p>
                  </a:txBody>
                  <a:tcPr/>
                </a:tc>
                <a:tc>
                  <a:txBody>
                    <a:bodyPr/>
                    <a:lstStyle/>
                    <a:p>
                      <a:pPr marL="0" indent="0">
                        <a:buNone/>
                      </a:pPr>
                      <a:r>
                        <a:rPr lang="en-US" sz="1400" dirty="0" smtClean="0"/>
                        <a:t>NOT</a:t>
                      </a:r>
                      <a:r>
                        <a:rPr lang="en-US" sz="1400" baseline="0" dirty="0" smtClean="0"/>
                        <a:t> INCLUDED.</a:t>
                      </a:r>
                      <a:endParaRPr lang="en-US" sz="1400" dirty="0"/>
                    </a:p>
                  </a:txBody>
                  <a:tcPr/>
                </a:tc>
              </a:tr>
            </a:tbl>
          </a:graphicData>
        </a:graphic>
      </p:graphicFrame>
      <p:sp>
        <p:nvSpPr>
          <p:cNvPr id="1048656" name="Slide Number Placeholder 4"/>
          <p:cNvSpPr>
            <a:spLocks noGrp="1"/>
          </p:cNvSpPr>
          <p:nvPr>
            <p:ph type="sldNum" sz="quarter" idx="12"/>
          </p:nvPr>
        </p:nvSpPr>
        <p:spPr/>
        <p:txBody>
          <a:bodyPr/>
          <a:lstStyle/>
          <a:p>
            <a:fld id="{DA62110A-6C66-41F2-A6FD-8D76808A3CD8}" type="slidenum">
              <a:rPr lang="en-US" smtClean="0"/>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Title 1"/>
          <p:cNvSpPr>
            <a:spLocks noGrp="1"/>
          </p:cNvSpPr>
          <p:nvPr>
            <p:ph type="title"/>
          </p:nvPr>
        </p:nvSpPr>
        <p:spPr>
          <a:xfrm>
            <a:off x="9296400" y="914400"/>
            <a:ext cx="2133600" cy="76200"/>
          </a:xfrm>
        </p:spPr>
        <p:txBody>
          <a:bodyPr>
            <a:normAutofit fontScale="90000"/>
          </a:bodyPr>
          <a:lstStyle/>
          <a:p>
            <a:endParaRPr lang="en-US" dirty="0"/>
          </a:p>
        </p:txBody>
      </p:sp>
      <p:graphicFrame>
        <p:nvGraphicFramePr>
          <p:cNvPr id="4194305" name="Content Placeholder 5"/>
          <p:cNvGraphicFramePr>
            <a:graphicFrameLocks noGrp="1"/>
          </p:cNvGraphicFramePr>
          <p:nvPr>
            <p:ph idx="1"/>
            <p:extLst>
              <p:ext uri="{D42A27DB-BD31-4B8C-83A1-F6EECF244321}">
                <p14:modId xmlns:p14="http://schemas.microsoft.com/office/powerpoint/2010/main" val="91993453"/>
              </p:ext>
            </p:extLst>
          </p:nvPr>
        </p:nvGraphicFramePr>
        <p:xfrm>
          <a:off x="-1" y="228601"/>
          <a:ext cx="9067801" cy="6476999"/>
        </p:xfrm>
        <a:graphic>
          <a:graphicData uri="http://schemas.openxmlformats.org/drawingml/2006/table">
            <a:tbl>
              <a:tblPr firstRow="1" bandRow="1">
                <a:tableStyleId>{5C22544A-7EE6-4342-B048-85BDC9FD1C3A}</a:tableStyleId>
              </a:tblPr>
              <a:tblGrid>
                <a:gridCol w="3048001"/>
                <a:gridCol w="2892972"/>
                <a:gridCol w="3126828"/>
              </a:tblGrid>
              <a:tr h="418392">
                <a:tc>
                  <a:txBody>
                    <a:bodyPr/>
                    <a:lstStyle/>
                    <a:p>
                      <a:r>
                        <a:rPr lang="en-US" sz="1800" dirty="0" smtClean="0"/>
                        <a:t>FEAUTURES</a:t>
                      </a:r>
                      <a:endParaRPr lang="en-US" sz="1800" dirty="0"/>
                    </a:p>
                  </a:txBody>
                  <a:tcPr/>
                </a:tc>
                <a:tc>
                  <a:txBody>
                    <a:bodyPr/>
                    <a:lstStyle/>
                    <a:p>
                      <a:r>
                        <a:rPr lang="en-US" sz="1800" dirty="0" smtClean="0"/>
                        <a:t>ICD 10</a:t>
                      </a:r>
                      <a:endParaRPr lang="en-US" sz="1800" dirty="0"/>
                    </a:p>
                  </a:txBody>
                  <a:tcPr/>
                </a:tc>
                <a:tc>
                  <a:txBody>
                    <a:bodyPr/>
                    <a:lstStyle/>
                    <a:p>
                      <a:r>
                        <a:rPr lang="en-US" sz="1800" dirty="0" smtClean="0"/>
                        <a:t>ICD 11</a:t>
                      </a:r>
                      <a:endParaRPr lang="en-US" sz="1800" dirty="0"/>
                    </a:p>
                  </a:txBody>
                  <a:tcPr/>
                </a:tc>
              </a:tr>
              <a:tr h="34437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NUMBER</a:t>
                      </a:r>
                      <a:r>
                        <a:rPr lang="en-US" sz="1600" b="1" baseline="0" dirty="0" smtClean="0"/>
                        <a:t> OF CLASSES </a:t>
                      </a:r>
                      <a:r>
                        <a:rPr lang="en-US" sz="1600" b="1" baseline="0" smtClean="0"/>
                        <a:t>OF PSYCHOACTIVE </a:t>
                      </a:r>
                      <a:r>
                        <a:rPr lang="en-US" sz="1600" b="1" baseline="0" dirty="0" smtClean="0"/>
                        <a:t>SUBSTANCES </a:t>
                      </a:r>
                      <a:endParaRPr lang="en-US" sz="1600" b="1" dirty="0"/>
                    </a:p>
                  </a:txBody>
                  <a:tcPr/>
                </a:tc>
                <a:tc>
                  <a:txBody>
                    <a:bodyPr/>
                    <a:lstStyle/>
                    <a:p>
                      <a:r>
                        <a:rPr lang="en-US" sz="1400" dirty="0" smtClean="0"/>
                        <a:t>LESS</a:t>
                      </a:r>
                      <a:endParaRPr lang="en-US" sz="1400" dirty="0"/>
                    </a:p>
                  </a:txBody>
                  <a:tcPr/>
                </a:tc>
                <a:tc>
                  <a:txBody>
                    <a:bodyPr/>
                    <a:lstStyle/>
                    <a:p>
                      <a:r>
                        <a:rPr lang="en-US" sz="1400" dirty="0" smtClean="0"/>
                        <a:t>MORE CLASSES OF PSYCHOACTIVE</a:t>
                      </a:r>
                      <a:r>
                        <a:rPr lang="en-US" sz="1400" baseline="0" dirty="0" smtClean="0"/>
                        <a:t> </a:t>
                      </a:r>
                      <a:r>
                        <a:rPr lang="en-US" sz="1400" dirty="0" smtClean="0"/>
                        <a:t>SUBSTANCES HAVE BEEN INCLUDED:</a:t>
                      </a:r>
                    </a:p>
                    <a:p>
                      <a:pPr marL="0" indent="0">
                        <a:buNone/>
                      </a:pPr>
                      <a:r>
                        <a:rPr lang="en-US" sz="1400" dirty="0" smtClean="0"/>
                        <a:t>1. SYNTHETIC CANNABINOID.    </a:t>
                      </a:r>
                    </a:p>
                    <a:p>
                      <a:pPr marL="0" indent="0">
                        <a:buNone/>
                      </a:pPr>
                      <a:r>
                        <a:rPr lang="en-US" sz="1400" dirty="0" smtClean="0"/>
                        <a:t>2.</a:t>
                      </a:r>
                      <a:r>
                        <a:rPr lang="en-US" sz="1400" baseline="0" dirty="0" smtClean="0"/>
                        <a:t> </a:t>
                      </a:r>
                      <a:r>
                        <a:rPr lang="en-US" sz="1400" dirty="0" smtClean="0"/>
                        <a:t>CAFFINE 3.METHYLENEDIOXYMETHAMPHETAMINE(MDMA).</a:t>
                      </a:r>
                    </a:p>
                    <a:p>
                      <a:r>
                        <a:rPr lang="en-US" sz="1400" dirty="0" smtClean="0"/>
                        <a:t>4. DISSOCIATIVE DRUGS</a:t>
                      </a:r>
                      <a:r>
                        <a:rPr lang="en-US" sz="1400" baseline="0" dirty="0" smtClean="0"/>
                        <a:t> INCLUDING KETAMINE AND PHENCYCLIDINE.</a:t>
                      </a:r>
                      <a:endParaRPr lang="en-US" sz="1400" dirty="0" smtClean="0"/>
                    </a:p>
                    <a:p>
                      <a:r>
                        <a:rPr lang="en-US" sz="1400" dirty="0" smtClean="0"/>
                        <a:t>5. ANXIOLYTICS</a:t>
                      </a:r>
                      <a:r>
                        <a:rPr lang="en-US" sz="1400" baseline="0" dirty="0" smtClean="0"/>
                        <a:t>(ADDED TO CLASS OF SEDATIVE AND HYPNOTICS).</a:t>
                      </a:r>
                    </a:p>
                    <a:p>
                      <a:r>
                        <a:rPr lang="en-US" sz="1400" baseline="0" dirty="0" smtClean="0"/>
                        <a:t>6. SYNTHETIC CATHINONES (BATH SALT)</a:t>
                      </a:r>
                    </a:p>
                    <a:p>
                      <a:r>
                        <a:rPr lang="en-US" sz="1400" baseline="0" dirty="0" smtClean="0"/>
                        <a:t>7. NON- PSYCHOACTIVE SUBSTANCES (LAXATIVES, GH, NSAIDs)</a:t>
                      </a:r>
                      <a:endParaRPr lang="en-US" sz="1400" dirty="0"/>
                    </a:p>
                  </a:txBody>
                  <a:tcPr/>
                </a:tc>
              </a:tr>
              <a:tr h="2614809">
                <a:tc>
                  <a:txBody>
                    <a:bodyPr/>
                    <a:lstStyle/>
                    <a:p>
                      <a:r>
                        <a:rPr lang="en-US" sz="1600" b="1" dirty="0" smtClean="0"/>
                        <a:t>HARMFUL USE</a:t>
                      </a:r>
                      <a:endParaRPr lang="en-US" sz="1600" b="1" dirty="0"/>
                    </a:p>
                  </a:txBody>
                  <a:tcPr/>
                </a:tc>
                <a:tc>
                  <a:txBody>
                    <a:bodyPr/>
                    <a:lstStyle/>
                    <a:p>
                      <a:r>
                        <a:rPr lang="en-US" sz="1400" dirty="0" smtClean="0"/>
                        <a:t>A </a:t>
                      </a:r>
                      <a:r>
                        <a:rPr lang="en-US" sz="1400" baseline="0" dirty="0" smtClean="0"/>
                        <a:t> PATTERN  OF PSYCHOACTIVE SUBSTANCE USE THAT IS CAUSING DAMAGE TO HEALTH- PHYSICAL OR MENTAL OF THE USER</a:t>
                      </a:r>
                      <a:endParaRPr lang="en-US" sz="1400" dirty="0"/>
                    </a:p>
                  </a:txBody>
                  <a:tcPr/>
                </a:tc>
                <a:tc>
                  <a:txBody>
                    <a:bodyPr/>
                    <a:lstStyle/>
                    <a:p>
                      <a:r>
                        <a:rPr lang="en-US" sz="1400" dirty="0" smtClean="0"/>
                        <a:t> </a:t>
                      </a:r>
                      <a:r>
                        <a:rPr lang="en-US" sz="1400" baseline="0" dirty="0" smtClean="0"/>
                        <a:t>A PATTERN OF USE THAT HAS CAUSED DAMAGE TO A PERSON’S PHYSICAL OR MENTAL HEALTH OR HAS RESULTED IN BEHAVIOUR LEADING TO HARM TO THE HEALTH OF OTHERS</a:t>
                      </a:r>
                      <a:endParaRPr lang="en-US" sz="1400" dirty="0"/>
                    </a:p>
                  </a:txBody>
                  <a:tcPr/>
                </a:tc>
              </a:tr>
            </a:tbl>
          </a:graphicData>
        </a:graphic>
      </p:graphicFrame>
      <p:sp>
        <p:nvSpPr>
          <p:cNvPr id="1048659" name="Slide Number Placeholder 4"/>
          <p:cNvSpPr>
            <a:spLocks noGrp="1"/>
          </p:cNvSpPr>
          <p:nvPr>
            <p:ph type="sldNum" sz="quarter" idx="12"/>
          </p:nvPr>
        </p:nvSpPr>
        <p:spPr/>
        <p:txBody>
          <a:bodyPr/>
          <a:lstStyle/>
          <a:p>
            <a:fld id="{DA62110A-6C66-41F2-A6FD-8D76808A3CD8}" type="slidenum">
              <a:rPr lang="en-US" smtClean="0"/>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0" name="Title 1"/>
          <p:cNvSpPr>
            <a:spLocks noGrp="1"/>
          </p:cNvSpPr>
          <p:nvPr>
            <p:ph type="title"/>
          </p:nvPr>
        </p:nvSpPr>
        <p:spPr>
          <a:xfrm flipV="1">
            <a:off x="10363200" y="914400"/>
            <a:ext cx="914400" cy="76200"/>
          </a:xfrm>
        </p:spPr>
        <p:txBody>
          <a:bodyPr>
            <a:normAutofit fontScale="90000"/>
          </a:bodyPr>
          <a:lstStyle/>
          <a:p>
            <a:r>
              <a:rPr lang="en-US" dirty="0" smtClean="0"/>
              <a:t> </a:t>
            </a:r>
            <a:endParaRPr lang="en-US" dirty="0"/>
          </a:p>
        </p:txBody>
      </p:sp>
      <p:graphicFrame>
        <p:nvGraphicFramePr>
          <p:cNvPr id="4194306" name="Content Placeholder 5"/>
          <p:cNvGraphicFramePr>
            <a:graphicFrameLocks noGrp="1"/>
          </p:cNvGraphicFramePr>
          <p:nvPr>
            <p:ph idx="1"/>
            <p:extLst>
              <p:ext uri="{D42A27DB-BD31-4B8C-83A1-F6EECF244321}">
                <p14:modId xmlns:p14="http://schemas.microsoft.com/office/powerpoint/2010/main" val="4167154453"/>
              </p:ext>
            </p:extLst>
          </p:nvPr>
        </p:nvGraphicFramePr>
        <p:xfrm>
          <a:off x="0" y="76200"/>
          <a:ext cx="9144001" cy="6934200"/>
        </p:xfrm>
        <a:graphic>
          <a:graphicData uri="http://schemas.openxmlformats.org/drawingml/2006/table">
            <a:tbl>
              <a:tblPr firstRow="1" bandRow="1">
                <a:tableStyleId>{5C22544A-7EE6-4342-B048-85BDC9FD1C3A}</a:tableStyleId>
              </a:tblPr>
              <a:tblGrid>
                <a:gridCol w="1655379"/>
                <a:gridCol w="4222907"/>
                <a:gridCol w="3265715"/>
              </a:tblGrid>
              <a:tr h="428918">
                <a:tc>
                  <a:txBody>
                    <a:bodyPr/>
                    <a:lstStyle/>
                    <a:p>
                      <a:r>
                        <a:rPr lang="en-US" dirty="0" smtClean="0">
                          <a:latin typeface="Times New Roman" pitchFamily="18" charset="0"/>
                          <a:cs typeface="Times New Roman" pitchFamily="18" charset="0"/>
                        </a:rPr>
                        <a:t>FEAUTURES</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ICD 10</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ICD 11</a:t>
                      </a:r>
                      <a:endParaRPr lang="en-US" dirty="0">
                        <a:latin typeface="Times New Roman" pitchFamily="18" charset="0"/>
                        <a:cs typeface="Times New Roman" pitchFamily="18" charset="0"/>
                      </a:endParaRPr>
                    </a:p>
                  </a:txBody>
                  <a:tcPr/>
                </a:tc>
              </a:tr>
              <a:tr h="1933282">
                <a:tc>
                  <a:txBody>
                    <a:bodyPr/>
                    <a:lstStyle/>
                    <a:p>
                      <a:r>
                        <a:rPr lang="en-US" sz="1600" b="1" dirty="0" smtClean="0">
                          <a:latin typeface="+mn-lt"/>
                          <a:cs typeface="Times New Roman" pitchFamily="18" charset="0"/>
                        </a:rPr>
                        <a:t>HARMFUL USE</a:t>
                      </a:r>
                      <a:endParaRPr lang="en-US" sz="1600" b="1" dirty="0">
                        <a:latin typeface="+mn-lt"/>
                        <a:cs typeface="Times New Roman" pitchFamily="18" charset="0"/>
                      </a:endParaRPr>
                    </a:p>
                  </a:txBody>
                  <a:tcPr/>
                </a:tc>
                <a:tc>
                  <a:txBody>
                    <a:bodyPr/>
                    <a:lstStyle/>
                    <a:p>
                      <a:pPr marL="285750" indent="-285750">
                        <a:buFont typeface="Arial" panose="020B0604020202020204" pitchFamily="34" charset="0"/>
                        <a:buChar char="•"/>
                      </a:pPr>
                      <a:r>
                        <a:rPr lang="en-US" sz="1400" dirty="0" smtClean="0">
                          <a:latin typeface="+mn-lt"/>
                          <a:cs typeface="Times New Roman" pitchFamily="18" charset="0"/>
                        </a:rPr>
                        <a:t>HARMFUL USE</a:t>
                      </a:r>
                      <a:endParaRPr lang="en-US" sz="1400" dirty="0">
                        <a:latin typeface="+mn-lt"/>
                        <a:cs typeface="Times New Roman" pitchFamily="18" charset="0"/>
                      </a:endParaRPr>
                    </a:p>
                  </a:txBody>
                  <a:tcPr/>
                </a:tc>
                <a:tc>
                  <a:txBody>
                    <a:bodyPr/>
                    <a:lstStyle/>
                    <a:p>
                      <a:pPr marL="285750" indent="-285750">
                        <a:buFont typeface="Arial" pitchFamily="34" charset="0"/>
                        <a:buChar char="•"/>
                      </a:pPr>
                      <a:r>
                        <a:rPr lang="en-US" sz="1400" baseline="0" dirty="0" smtClean="0">
                          <a:latin typeface="+mn-lt"/>
                          <a:cs typeface="Times New Roman" pitchFamily="18" charset="0"/>
                        </a:rPr>
                        <a:t>EPISODE OF</a:t>
                      </a:r>
                    </a:p>
                    <a:p>
                      <a:pPr marL="0" indent="0">
                        <a:buFont typeface="Arial" pitchFamily="34" charset="0"/>
                        <a:buNone/>
                      </a:pPr>
                      <a:r>
                        <a:rPr lang="en-US" sz="1400" baseline="0" dirty="0" smtClean="0">
                          <a:latin typeface="+mn-lt"/>
                          <a:cs typeface="Times New Roman" pitchFamily="18" charset="0"/>
                        </a:rPr>
                        <a:t> HARMFUL USE</a:t>
                      </a:r>
                    </a:p>
                    <a:p>
                      <a:pPr marL="285750" indent="-285750">
                        <a:buFont typeface="Arial" pitchFamily="34" charset="0"/>
                        <a:buChar char="•"/>
                      </a:pPr>
                      <a:endParaRPr lang="en-US" sz="1400" baseline="0" dirty="0" smtClean="0">
                        <a:latin typeface="+mn-lt"/>
                        <a:cs typeface="Times New Roman" pitchFamily="18" charset="0"/>
                      </a:endParaRPr>
                    </a:p>
                    <a:p>
                      <a:pPr marL="285750" indent="-285750">
                        <a:buFont typeface="Arial" pitchFamily="34" charset="0"/>
                        <a:buChar char="•"/>
                      </a:pPr>
                      <a:r>
                        <a:rPr lang="en-US" sz="1400" baseline="0" dirty="0" smtClean="0">
                          <a:latin typeface="+mn-lt"/>
                          <a:cs typeface="Times New Roman" pitchFamily="18" charset="0"/>
                        </a:rPr>
                        <a:t>HARMFUL PATTERN OF USE:</a:t>
                      </a:r>
                    </a:p>
                    <a:p>
                      <a:pPr marL="285750" indent="-285750">
                        <a:buFont typeface="Wingdings" pitchFamily="2" charset="2"/>
                        <a:buChar char="ü"/>
                      </a:pPr>
                      <a:r>
                        <a:rPr lang="en-US" sz="1400" baseline="0" dirty="0" smtClean="0">
                          <a:latin typeface="+mn-lt"/>
                          <a:cs typeface="Times New Roman" pitchFamily="18" charset="0"/>
                        </a:rPr>
                        <a:t>EPISODIC</a:t>
                      </a:r>
                    </a:p>
                    <a:p>
                      <a:pPr marL="285750" indent="-285750">
                        <a:buFont typeface="Wingdings" pitchFamily="2" charset="2"/>
                        <a:buChar char="ü"/>
                      </a:pPr>
                      <a:r>
                        <a:rPr lang="en-US" sz="1400" baseline="0" dirty="0" smtClean="0">
                          <a:latin typeface="+mn-lt"/>
                          <a:cs typeface="Times New Roman" pitchFamily="18" charset="0"/>
                        </a:rPr>
                        <a:t>CONTINUOUS</a:t>
                      </a:r>
                    </a:p>
                    <a:p>
                      <a:pPr marL="285750" indent="-285750">
                        <a:buFont typeface="Wingdings" pitchFamily="2" charset="2"/>
                        <a:buChar char="ü"/>
                      </a:pPr>
                      <a:r>
                        <a:rPr lang="en-US" sz="1400" baseline="0" dirty="0" smtClean="0">
                          <a:latin typeface="+mn-lt"/>
                          <a:cs typeface="Times New Roman" pitchFamily="18" charset="0"/>
                        </a:rPr>
                        <a:t>UNSPECIFIED</a:t>
                      </a:r>
                    </a:p>
                    <a:p>
                      <a:endParaRPr lang="en-US" sz="1400" dirty="0">
                        <a:latin typeface="+mn-lt"/>
                        <a:cs typeface="Times New Roman" pitchFamily="18" charset="0"/>
                      </a:endParaRPr>
                    </a:p>
                  </a:txBody>
                  <a:tcPr/>
                </a:tc>
              </a:tr>
              <a:tr h="2394791">
                <a:tc>
                  <a:txBody>
                    <a:bodyPr/>
                    <a:lstStyle/>
                    <a:p>
                      <a:r>
                        <a:rPr lang="en-US" sz="1600" b="1" dirty="0" smtClean="0">
                          <a:latin typeface="+mn-lt"/>
                          <a:cs typeface="Times New Roman" pitchFamily="18" charset="0"/>
                        </a:rPr>
                        <a:t>DEPENDENCE SYNDROME</a:t>
                      </a:r>
                      <a:endParaRPr lang="en-US" sz="1600" b="1" dirty="0">
                        <a:latin typeface="+mn-lt"/>
                        <a:cs typeface="Times New Roman" pitchFamily="18" charset="0"/>
                      </a:endParaRPr>
                    </a:p>
                  </a:txBody>
                  <a:tcPr/>
                </a:tc>
                <a:tc>
                  <a:txBody>
                    <a:bodyPr/>
                    <a:lstStyle/>
                    <a:p>
                      <a:pPr marL="285750" indent="-285750">
                        <a:buFont typeface="Arial" panose="020B0604020202020204" pitchFamily="34" charset="0"/>
                        <a:buChar char="•"/>
                      </a:pPr>
                      <a:r>
                        <a:rPr lang="en-US" sz="1400" dirty="0" smtClean="0">
                          <a:latin typeface="+mn-lt"/>
                          <a:cs typeface="Times New Roman" pitchFamily="18" charset="0"/>
                        </a:rPr>
                        <a:t>DEPENDANCE SYNDROME</a:t>
                      </a:r>
                    </a:p>
                    <a:p>
                      <a:pPr marL="285750" indent="-285750">
                        <a:buFont typeface="Arial" panose="020B0604020202020204" pitchFamily="34" charset="0"/>
                        <a:buChar char="•"/>
                      </a:pPr>
                      <a:endParaRPr lang="en-US" sz="1400" dirty="0" smtClean="0">
                        <a:latin typeface="+mn-lt"/>
                        <a:cs typeface="Times New Roman" pitchFamily="18" charset="0"/>
                      </a:endParaRPr>
                    </a:p>
                    <a:p>
                      <a:pPr marL="285750" indent="-285750">
                        <a:buFont typeface="Arial" panose="020B0604020202020204" pitchFamily="34" charset="0"/>
                        <a:buChar char="•"/>
                      </a:pPr>
                      <a:r>
                        <a:rPr lang="en-US" sz="1400" dirty="0" smtClean="0">
                          <a:latin typeface="+mn-lt"/>
                          <a:cs typeface="Times New Roman" pitchFamily="18" charset="0"/>
                        </a:rPr>
                        <a:t>DIAGNOSIS</a:t>
                      </a:r>
                      <a:r>
                        <a:rPr lang="en-US" sz="1400" baseline="0" dirty="0" smtClean="0">
                          <a:latin typeface="+mn-lt"/>
                          <a:cs typeface="Times New Roman" pitchFamily="18" charset="0"/>
                        </a:rPr>
                        <a:t> MADE IF 3 OR MORE OF THE 6 FEATURES OF DEPENDANCE ARE PRESENT OVER 1 YEAR PERIOD.</a:t>
                      </a:r>
                    </a:p>
                    <a:p>
                      <a:pPr marL="0" indent="0">
                        <a:buFont typeface="Arial" panose="020B0604020202020204" pitchFamily="34" charset="0"/>
                        <a:buNone/>
                      </a:pPr>
                      <a:endParaRPr lang="en-US" sz="1400" baseline="0" dirty="0" smtClean="0">
                        <a:latin typeface="+mn-lt"/>
                        <a:cs typeface="Times New Roman" pitchFamily="18" charset="0"/>
                      </a:endParaRPr>
                    </a:p>
                    <a:p>
                      <a:pPr marL="0" indent="0">
                        <a:buFont typeface="Wingdings" pitchFamily="2" charset="2"/>
                        <a:buNone/>
                      </a:pPr>
                      <a:endParaRPr lang="en-US" sz="1400" dirty="0" smtClean="0">
                        <a:latin typeface="+mn-lt"/>
                        <a:cs typeface="Times New Roman" pitchFamily="18" charset="0"/>
                      </a:endParaRPr>
                    </a:p>
                    <a:p>
                      <a:pPr marL="285750" indent="-285750">
                        <a:buFont typeface="Wingdings" pitchFamily="2" charset="2"/>
                        <a:buChar char="Ø"/>
                      </a:pPr>
                      <a:r>
                        <a:rPr lang="en-US" sz="1400" dirty="0" smtClean="0">
                          <a:latin typeface="+mn-lt"/>
                          <a:cs typeface="Times New Roman" pitchFamily="18" charset="0"/>
                        </a:rPr>
                        <a:t>CURRENTLY ABSTINENT</a:t>
                      </a:r>
                    </a:p>
                    <a:p>
                      <a:pPr marL="285750" indent="-285750">
                        <a:buFont typeface="Wingdings" pitchFamily="2" charset="2"/>
                        <a:buChar char="Ø"/>
                      </a:pPr>
                      <a:r>
                        <a:rPr lang="en-US" sz="1400" dirty="0" smtClean="0">
                          <a:latin typeface="+mn-lt"/>
                          <a:cs typeface="Times New Roman" pitchFamily="18" charset="0"/>
                        </a:rPr>
                        <a:t>CURRENTLY ABSTINENT, BUT IN A PROTECTED ENVIRONMENT</a:t>
                      </a:r>
                    </a:p>
                    <a:p>
                      <a:pPr marL="285750" indent="-285750">
                        <a:buFont typeface="Wingdings" pitchFamily="2" charset="2"/>
                        <a:buChar char="Ø"/>
                      </a:pPr>
                      <a:r>
                        <a:rPr lang="en-US" sz="1400" dirty="0" smtClean="0">
                          <a:latin typeface="+mn-lt"/>
                          <a:cs typeface="Times New Roman" pitchFamily="18" charset="0"/>
                        </a:rPr>
                        <a:t>CURRENTLY ON A CLINICALLY SUPERVISED MAINTAINANCE</a:t>
                      </a:r>
                      <a:r>
                        <a:rPr lang="en-US" sz="1400" baseline="0" dirty="0" smtClean="0">
                          <a:latin typeface="+mn-lt"/>
                          <a:cs typeface="Times New Roman" pitchFamily="18" charset="0"/>
                        </a:rPr>
                        <a:t> OR REPLACEMENT REGIMEN (CONTROLLED DEPENDENCE)</a:t>
                      </a:r>
                    </a:p>
                    <a:p>
                      <a:pPr marL="285750" indent="-285750">
                        <a:buFont typeface="Wingdings" pitchFamily="2" charset="2"/>
                        <a:buChar char="Ø"/>
                      </a:pPr>
                      <a:r>
                        <a:rPr lang="en-US" sz="1400" dirty="0" smtClean="0">
                          <a:latin typeface="+mn-lt"/>
                        </a:rPr>
                        <a:t>CURRENTLY ABSTINENT, BUT RECEIVING AVERSIVE</a:t>
                      </a:r>
                      <a:r>
                        <a:rPr lang="en-US" sz="1400" baseline="0" dirty="0" smtClean="0">
                          <a:latin typeface="+mn-lt"/>
                        </a:rPr>
                        <a:t> OR BLOCKING DRUGS</a:t>
                      </a:r>
                    </a:p>
                    <a:p>
                      <a:pPr marL="285750" indent="-285750">
                        <a:buFont typeface="Wingdings" pitchFamily="2" charset="2"/>
                        <a:buChar char="Ø"/>
                      </a:pPr>
                      <a:r>
                        <a:rPr lang="en-US" sz="1400" baseline="0" dirty="0" smtClean="0">
                          <a:latin typeface="+mn-lt"/>
                        </a:rPr>
                        <a:t>CURRENTLY USING THE SUBSTANCE(ACTIVE DEPENDANCE)</a:t>
                      </a:r>
                    </a:p>
                    <a:p>
                      <a:pPr marL="285750" indent="-285750">
                        <a:buFont typeface="Wingdings" pitchFamily="2" charset="2"/>
                        <a:buChar char="Ø"/>
                      </a:pPr>
                      <a:r>
                        <a:rPr lang="en-US" sz="1400" baseline="0" dirty="0" smtClean="0">
                          <a:latin typeface="+mn-lt"/>
                        </a:rPr>
                        <a:t>CONTINOUS USE</a:t>
                      </a:r>
                    </a:p>
                    <a:p>
                      <a:pPr marL="285750" indent="-285750">
                        <a:buFont typeface="Wingdings" pitchFamily="2" charset="2"/>
                        <a:buChar char="Ø"/>
                      </a:pPr>
                      <a:r>
                        <a:rPr lang="en-US" sz="1400" baseline="0" dirty="0" smtClean="0">
                          <a:latin typeface="+mn-lt"/>
                        </a:rPr>
                        <a:t>EPISODIC USE</a:t>
                      </a:r>
                      <a:endParaRPr lang="en-US" sz="1400" dirty="0" smtClean="0">
                        <a:latin typeface="+mn-lt"/>
                      </a:endParaRPr>
                    </a:p>
                    <a:p>
                      <a:pPr marL="285750" indent="-285750">
                        <a:buFont typeface="Wingdings" pitchFamily="2" charset="2"/>
                        <a:buChar char="Ø"/>
                      </a:pPr>
                      <a:endParaRPr lang="en-US" sz="1400" dirty="0" smtClean="0">
                        <a:latin typeface="+mn-lt"/>
                        <a:cs typeface="Times New Roman" pitchFamily="18" charset="0"/>
                      </a:endParaRPr>
                    </a:p>
                    <a:p>
                      <a:pPr marL="285750" indent="-285750">
                        <a:buFont typeface="Wingdings" pitchFamily="2" charset="2"/>
                        <a:buChar char="Ø"/>
                      </a:pPr>
                      <a:endParaRPr lang="en-US" sz="1400" dirty="0">
                        <a:latin typeface="+mn-lt"/>
                        <a:cs typeface="Times New Roman" pitchFamily="18" charset="0"/>
                      </a:endParaRPr>
                    </a:p>
                  </a:txBody>
                  <a:tcPr/>
                </a:tc>
                <a:tc>
                  <a:txBody>
                    <a:bodyPr/>
                    <a:lstStyle/>
                    <a:p>
                      <a:pPr marL="285750" indent="-285750">
                        <a:buFont typeface="Arial" pitchFamily="34" charset="0"/>
                        <a:buChar char="•"/>
                      </a:pPr>
                      <a:r>
                        <a:rPr lang="en-US" sz="1400" dirty="0" smtClean="0">
                          <a:latin typeface="+mn-lt"/>
                          <a:cs typeface="Times New Roman" pitchFamily="18" charset="0"/>
                        </a:rPr>
                        <a:t>SUBSTANCE</a:t>
                      </a:r>
                      <a:r>
                        <a:rPr lang="en-US" sz="1400" baseline="0" dirty="0" smtClean="0">
                          <a:latin typeface="+mn-lt"/>
                          <a:cs typeface="Times New Roman" pitchFamily="18" charset="0"/>
                        </a:rPr>
                        <a:t> DEPENDANCE</a:t>
                      </a:r>
                    </a:p>
                    <a:p>
                      <a:pPr marL="0" indent="0">
                        <a:buFont typeface="Arial" pitchFamily="34" charset="0"/>
                        <a:buNone/>
                      </a:pPr>
                      <a:endParaRPr lang="en-US" sz="1400" dirty="0" smtClean="0">
                        <a:latin typeface="+mn-lt"/>
                        <a:cs typeface="Times New Roman" pitchFamily="18" charset="0"/>
                      </a:endParaRPr>
                    </a:p>
                    <a:p>
                      <a:pPr marL="285750" indent="-285750">
                        <a:buFont typeface="Arial" pitchFamily="34" charset="0"/>
                        <a:buChar char="•"/>
                      </a:pPr>
                      <a:r>
                        <a:rPr lang="en-US" sz="1400" dirty="0" smtClean="0">
                          <a:latin typeface="+mn-lt"/>
                          <a:cs typeface="Times New Roman" pitchFamily="18" charset="0"/>
                        </a:rPr>
                        <a:t>SAME AS ICD</a:t>
                      </a:r>
                      <a:r>
                        <a:rPr lang="en-US" sz="1400" baseline="0" dirty="0" smtClean="0">
                          <a:latin typeface="+mn-lt"/>
                          <a:cs typeface="Times New Roman" pitchFamily="18" charset="0"/>
                        </a:rPr>
                        <a:t> 10 BUT CAN ALSO BE DIAGNOSE IF USE IS CONTINOUS FOR AT LEAST 3 MONTHS.</a:t>
                      </a:r>
                    </a:p>
                    <a:p>
                      <a:pPr marL="0" indent="0">
                        <a:buFont typeface="Arial" pitchFamily="34" charset="0"/>
                        <a:buNone/>
                      </a:pPr>
                      <a:endParaRPr lang="en-US" sz="1400" dirty="0" smtClean="0">
                        <a:latin typeface="+mn-lt"/>
                        <a:cs typeface="Times New Roman" pitchFamily="18" charset="0"/>
                      </a:endParaRPr>
                    </a:p>
                    <a:p>
                      <a:pPr marL="285750" indent="-285750">
                        <a:buFont typeface="Wingdings" panose="05000000000000000000" pitchFamily="2" charset="2"/>
                        <a:buChar char="Ø"/>
                      </a:pPr>
                      <a:r>
                        <a:rPr lang="en-US" sz="1400" dirty="0" smtClean="0">
                          <a:latin typeface="+mn-lt"/>
                          <a:cs typeface="Times New Roman" pitchFamily="18" charset="0"/>
                        </a:rPr>
                        <a:t>CURRENT USE:</a:t>
                      </a:r>
                    </a:p>
                    <a:p>
                      <a:pPr marL="285750" indent="-285750">
                        <a:buFont typeface="Arial" panose="020B0604020202020204" pitchFamily="34" charset="0"/>
                        <a:buChar char="•"/>
                      </a:pPr>
                      <a:r>
                        <a:rPr lang="en-US" sz="1400" dirty="0" smtClean="0">
                          <a:latin typeface="+mn-lt"/>
                          <a:cs typeface="Times New Roman" pitchFamily="18" charset="0"/>
                        </a:rPr>
                        <a:t>CONTINOUS (ALCOHOL</a:t>
                      </a:r>
                      <a:r>
                        <a:rPr lang="en-US" sz="1400" baseline="0" dirty="0" smtClean="0">
                          <a:latin typeface="+mn-lt"/>
                          <a:cs typeface="Times New Roman" pitchFamily="18" charset="0"/>
                        </a:rPr>
                        <a:t> ONLY)</a:t>
                      </a:r>
                      <a:endParaRPr lang="en-US" sz="1400" dirty="0" smtClean="0">
                        <a:latin typeface="+mn-lt"/>
                        <a:cs typeface="Times New Roman" pitchFamily="18" charset="0"/>
                      </a:endParaRPr>
                    </a:p>
                    <a:p>
                      <a:pPr marL="285750" indent="-285750">
                        <a:buFont typeface="Arial" panose="020B0604020202020204" pitchFamily="34" charset="0"/>
                        <a:buChar char="•"/>
                      </a:pPr>
                      <a:r>
                        <a:rPr lang="en-US" sz="1400" dirty="0" smtClean="0">
                          <a:latin typeface="+mn-lt"/>
                          <a:cs typeface="Times New Roman" pitchFamily="18" charset="0"/>
                        </a:rPr>
                        <a:t>EPISODIC</a:t>
                      </a:r>
                    </a:p>
                    <a:p>
                      <a:pPr marL="285750" indent="-285750">
                        <a:buFont typeface="Wingdings" panose="05000000000000000000" pitchFamily="2" charset="2"/>
                        <a:buChar char="Ø"/>
                      </a:pPr>
                      <a:r>
                        <a:rPr lang="en-US" sz="1400" dirty="0" smtClean="0">
                          <a:latin typeface="+mn-lt"/>
                          <a:cs typeface="Times New Roman" pitchFamily="18" charset="0"/>
                        </a:rPr>
                        <a:t>REMISSION:</a:t>
                      </a:r>
                    </a:p>
                    <a:p>
                      <a:pPr marL="285750" indent="-285750">
                        <a:buFont typeface="Wingdings" pitchFamily="2" charset="2"/>
                        <a:buChar char="ü"/>
                      </a:pPr>
                      <a:r>
                        <a:rPr lang="en-US" sz="1400" dirty="0" smtClean="0">
                          <a:latin typeface="+mn-lt"/>
                          <a:cs typeface="Times New Roman" pitchFamily="18" charset="0"/>
                        </a:rPr>
                        <a:t>EARLY FULL REMISSION</a:t>
                      </a:r>
                    </a:p>
                    <a:p>
                      <a:pPr marL="285750" indent="-285750">
                        <a:buFont typeface="Wingdings" pitchFamily="2" charset="2"/>
                        <a:buChar char="ü"/>
                      </a:pPr>
                      <a:r>
                        <a:rPr lang="en-US" sz="1400" dirty="0" smtClean="0">
                          <a:latin typeface="+mn-lt"/>
                          <a:cs typeface="Times New Roman" pitchFamily="18" charset="0"/>
                        </a:rPr>
                        <a:t>SUSTAINED PARTIAL REMISSION</a:t>
                      </a:r>
                    </a:p>
                    <a:p>
                      <a:pPr marL="285750" indent="-285750">
                        <a:buFont typeface="Wingdings" pitchFamily="2" charset="2"/>
                        <a:buChar char="ü"/>
                      </a:pPr>
                      <a:r>
                        <a:rPr lang="en-US" sz="1400" dirty="0" smtClean="0">
                          <a:latin typeface="+mn-lt"/>
                          <a:cs typeface="Times New Roman" pitchFamily="18" charset="0"/>
                        </a:rPr>
                        <a:t>SUSTAINED FULL REMISSION</a:t>
                      </a:r>
                    </a:p>
                    <a:p>
                      <a:pPr marL="285750" indent="-285750">
                        <a:buFont typeface="Wingdings" pitchFamily="2" charset="2"/>
                        <a:buChar char="ü"/>
                      </a:pPr>
                      <a:r>
                        <a:rPr lang="en-US" sz="1400" dirty="0" smtClean="0">
                          <a:latin typeface="+mn-lt"/>
                          <a:cs typeface="Times New Roman" pitchFamily="18" charset="0"/>
                        </a:rPr>
                        <a:t>UNSPECIFIED.</a:t>
                      </a:r>
                      <a:endParaRPr lang="en-US" sz="1400" dirty="0">
                        <a:latin typeface="+mn-lt"/>
                        <a:cs typeface="Times New Roman" pitchFamily="18" charset="0"/>
                      </a:endParaRPr>
                    </a:p>
                  </a:txBody>
                  <a:tcPr/>
                </a:tc>
              </a:tr>
            </a:tbl>
          </a:graphicData>
        </a:graphic>
      </p:graphicFrame>
      <p:sp>
        <p:nvSpPr>
          <p:cNvPr id="1048662" name="Slide Number Placeholder 4"/>
          <p:cNvSpPr>
            <a:spLocks noGrp="1"/>
          </p:cNvSpPr>
          <p:nvPr>
            <p:ph type="sldNum" sz="quarter" idx="12"/>
          </p:nvPr>
        </p:nvSpPr>
        <p:spPr/>
        <p:txBody>
          <a:bodyPr/>
          <a:lstStyle/>
          <a:p>
            <a:fld id="{DA62110A-6C66-41F2-A6FD-8D76808A3CD8}" type="slidenum">
              <a:rPr lang="en-US" smtClean="0"/>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TotalTime>
  <Words>1009</Words>
  <Application>Microsoft Office PowerPoint</Application>
  <PresentationFormat>On-screen Show (4:3)</PresentationFormat>
  <Paragraphs>199</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INTERNATIONAL CLASSIFICATION OF DISEASE 11th EDITION  (ICD-11) CHANGES IN SUBSTANCE USE DISORDER. </vt:lpstr>
      <vt:lpstr>OUTLINE</vt:lpstr>
      <vt:lpstr>OBJECTIVES</vt:lpstr>
      <vt:lpstr>INTRODUCTION </vt:lpstr>
      <vt:lpstr>INTERNATIONAL CLASSIFICTION OF DISEASE 11TH EDITION (ICD-11)</vt:lpstr>
      <vt:lpstr>CHANGES IN ICD-11 CLASSIFICATION OF DISORDERS OF SUBSTANCE USE </vt:lpstr>
      <vt:lpstr>PowerPoint Presentation</vt:lpstr>
      <vt:lpstr>PowerPoint Presentation</vt:lpstr>
      <vt:lpstr> </vt:lpstr>
      <vt:lpstr>PowerPoint Presentation</vt:lpstr>
      <vt:lpstr>PowerPoint Presentation</vt:lpstr>
      <vt:lpstr>SUBSTANCE- INDUCED MENTAL DISORDER LISTED IN OTHER GROUPING.</vt:lpstr>
      <vt:lpstr>HAZARDOUS SUBSTANCE USE</vt:lpstr>
      <vt:lpstr>RECOMMENDATION</vt:lpstr>
      <vt:lpstr>CONCLUSION</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CLASSIFICATION OF DISEASE</dc:title>
  <dc:creator>User</dc:creator>
  <cp:lastModifiedBy>TEGA</cp:lastModifiedBy>
  <cp:revision>93</cp:revision>
  <dcterms:created xsi:type="dcterms:W3CDTF">2022-10-15T05:19:41Z</dcterms:created>
  <dcterms:modified xsi:type="dcterms:W3CDTF">2025-03-26T08:25:32Z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9b4d719335124e2aa83db9271eef9940</vt:lpwstr>
  </property>
</Properties>
</file>