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1"/>
  </p:notesMasterIdLst>
  <p:sldIdLst>
    <p:sldId id="256" r:id="rId2"/>
    <p:sldId id="307" r:id="rId3"/>
    <p:sldId id="311" r:id="rId4"/>
    <p:sldId id="257" r:id="rId5"/>
    <p:sldId id="258" r:id="rId6"/>
    <p:sldId id="312" r:id="rId7"/>
    <p:sldId id="283" r:id="rId8"/>
    <p:sldId id="288" r:id="rId9"/>
    <p:sldId id="291" r:id="rId10"/>
    <p:sldId id="292" r:id="rId11"/>
    <p:sldId id="290" r:id="rId12"/>
    <p:sldId id="277" r:id="rId13"/>
    <p:sldId id="293" r:id="rId14"/>
    <p:sldId id="294" r:id="rId15"/>
    <p:sldId id="296" r:id="rId16"/>
    <p:sldId id="281" r:id="rId17"/>
    <p:sldId id="313" r:id="rId18"/>
    <p:sldId id="315" r:id="rId19"/>
    <p:sldId id="295" r:id="rId20"/>
    <p:sldId id="282" r:id="rId21"/>
    <p:sldId id="302" r:id="rId22"/>
    <p:sldId id="303" r:id="rId23"/>
    <p:sldId id="304" r:id="rId24"/>
    <p:sldId id="305" r:id="rId25"/>
    <p:sldId id="259" r:id="rId26"/>
    <p:sldId id="264" r:id="rId27"/>
    <p:sldId id="260" r:id="rId28"/>
    <p:sldId id="266" r:id="rId29"/>
    <p:sldId id="267" r:id="rId30"/>
    <p:sldId id="261" r:id="rId31"/>
    <p:sldId id="269" r:id="rId32"/>
    <p:sldId id="268" r:id="rId33"/>
    <p:sldId id="272" r:id="rId34"/>
    <p:sldId id="273" r:id="rId35"/>
    <p:sldId id="274" r:id="rId36"/>
    <p:sldId id="271" r:id="rId37"/>
    <p:sldId id="276" r:id="rId38"/>
    <p:sldId id="285" r:id="rId39"/>
    <p:sldId id="289" r:id="rId40"/>
    <p:sldId id="287" r:id="rId41"/>
    <p:sldId id="301" r:id="rId42"/>
    <p:sldId id="300" r:id="rId43"/>
    <p:sldId id="299" r:id="rId44"/>
    <p:sldId id="275" r:id="rId45"/>
    <p:sldId id="316" r:id="rId46"/>
    <p:sldId id="297" r:id="rId47"/>
    <p:sldId id="308" r:id="rId48"/>
    <p:sldId id="309" r:id="rId49"/>
    <p:sldId id="310" r:id="rId5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93071" autoAdjust="0"/>
  </p:normalViewPr>
  <p:slideViewPr>
    <p:cSldViewPr>
      <p:cViewPr varScale="1">
        <p:scale>
          <a:sx n="79" d="100"/>
          <a:sy n="79" d="100"/>
        </p:scale>
        <p:origin x="1764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760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D35F1F-63CD-468A-9EE3-6544B562C223}" type="datetimeFigureOut">
              <a:rPr lang="en-US" smtClean="0"/>
              <a:t>1/16/2025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CEC0BF-08FE-427E-AF39-88036C7698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50569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 - Viral Meningitis is Most common type    - Usually mild and self-limiting-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EC0BF-08FE-427E-AF39-88036C76986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87860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EC0BF-08FE-427E-AF39-88036C769865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9992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EC0BF-08FE-427E-AF39-88036C76986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2261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EC0BF-08FE-427E-AF39-88036C76986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0516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	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EC0BF-08FE-427E-AF39-88036C76986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0516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	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EC0BF-08FE-427E-AF39-88036C76986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0516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Severe stiffness of the Hamstrings causes an inability to straighten the leg when the hip is flexed to 90 degrees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BFB7FE-DBDE-4105-A87C-310ABCC056A8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73479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Severe stiffness of the Hamstrings causes an inability to straighten the leg when the hip is flexed to 90 degrees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BBFB7FE-DBDE-4105-A87C-310ABCC056A8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21098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="1" baseline="0" dirty="0">
                <a:solidFill>
                  <a:schemeClr val="tx1"/>
                </a:solidFill>
              </a:rPr>
              <a:t>In a partially </a:t>
            </a:r>
            <a:r>
              <a:rPr lang="en-GB" b="1" baseline="0" dirty="0" err="1">
                <a:solidFill>
                  <a:schemeClr val="tx1"/>
                </a:solidFill>
              </a:rPr>
              <a:t>tx</a:t>
            </a:r>
            <a:r>
              <a:rPr lang="en-GB" b="1" baseline="0" dirty="0">
                <a:solidFill>
                  <a:schemeClr val="tx1"/>
                </a:solidFill>
              </a:rPr>
              <a:t> Meningitis, in which a patient is already on anti-</a:t>
            </a:r>
            <a:r>
              <a:rPr lang="en-GB" b="1" baseline="0" dirty="0" err="1">
                <a:solidFill>
                  <a:schemeClr val="tx1"/>
                </a:solidFill>
              </a:rPr>
              <a:t>biotics</a:t>
            </a:r>
            <a:r>
              <a:rPr lang="en-GB" b="1" baseline="0" dirty="0">
                <a:solidFill>
                  <a:schemeClr val="tx1"/>
                </a:solidFill>
              </a:rPr>
              <a:t> therapy before presentation, the CSF Finding is Variable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EC0BF-08FE-427E-AF39-88036C769865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0516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Cortical Steroids will help reduce</a:t>
            </a:r>
            <a:r>
              <a:rPr lang="en-GB" baseline="0" dirty="0"/>
              <a:t> Inflammatory responses to causative organisms; which is the major cause of complications.</a:t>
            </a:r>
          </a:p>
          <a:p>
            <a:r>
              <a:rPr lang="en-GB" baseline="0" dirty="0"/>
              <a:t>Caution is to ensure correct antibiotics as steroids further lowers body’s immune system.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CEC0BF-08FE-427E-AF39-88036C769865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5903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9C50A-43E2-4DDB-A141-9C8AADA1EF8A}" type="datetimeFigureOut">
              <a:rPr lang="en-US" smtClean="0"/>
              <a:t>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EA575-D650-442B-9765-6F1032A75F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134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9C50A-43E2-4DDB-A141-9C8AADA1EF8A}" type="datetimeFigureOut">
              <a:rPr lang="en-US" smtClean="0"/>
              <a:t>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EA575-D650-442B-9765-6F1032A75F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165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9C50A-43E2-4DDB-A141-9C8AADA1EF8A}" type="datetimeFigureOut">
              <a:rPr lang="en-US" smtClean="0"/>
              <a:t>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EA575-D650-442B-9765-6F1032A75F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407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9C50A-43E2-4DDB-A141-9C8AADA1EF8A}" type="datetimeFigureOut">
              <a:rPr lang="en-US" smtClean="0"/>
              <a:t>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EA575-D650-442B-9765-6F1032A75F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3162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9C50A-43E2-4DDB-A141-9C8AADA1EF8A}" type="datetimeFigureOut">
              <a:rPr lang="en-US" smtClean="0"/>
              <a:t>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EA575-D650-442B-9765-6F1032A75F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050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9C50A-43E2-4DDB-A141-9C8AADA1EF8A}" type="datetimeFigureOut">
              <a:rPr lang="en-US" smtClean="0"/>
              <a:t>1/16/2025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EA575-D650-442B-9765-6F1032A75F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934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9C50A-43E2-4DDB-A141-9C8AADA1EF8A}" type="datetimeFigureOut">
              <a:rPr lang="en-US" smtClean="0"/>
              <a:t>1/16/2025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EA575-D650-442B-9765-6F1032A75F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2567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9C50A-43E2-4DDB-A141-9C8AADA1EF8A}" type="datetimeFigureOut">
              <a:rPr lang="en-US" smtClean="0"/>
              <a:t>1/16/2025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EA575-D650-442B-9765-6F1032A75F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623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9C50A-43E2-4DDB-A141-9C8AADA1EF8A}" type="datetimeFigureOut">
              <a:rPr lang="en-US" smtClean="0"/>
              <a:t>1/16/2025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EA575-D650-442B-9765-6F1032A75F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0189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9C50A-43E2-4DDB-A141-9C8AADA1EF8A}" type="datetimeFigureOut">
              <a:rPr lang="en-US" smtClean="0"/>
              <a:t>1/16/2025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EA575-D650-442B-9765-6F1032A75F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725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9C50A-43E2-4DDB-A141-9C8AADA1EF8A}" type="datetimeFigureOut">
              <a:rPr lang="en-US" smtClean="0"/>
              <a:t>1/16/2025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EA575-D650-442B-9765-6F1032A75F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684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9C50A-43E2-4DDB-A141-9C8AADA1EF8A}" type="datetimeFigureOut">
              <a:rPr lang="en-US" smtClean="0"/>
              <a:t>1/16/2025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2EA575-D650-442B-9765-6F1032A75F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458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medicine.com/" TargetMode="External"/><Relationship Id="rId2" Type="http://schemas.openxmlformats.org/officeDocument/2006/relationships/hyperlink" Target="http://www.uptodate.com/" TargetMode="Externa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4800" b="1" dirty="0">
                <a:latin typeface="Times New Roman" pitchFamily="18" charset="0"/>
                <a:cs typeface="Times New Roman" pitchFamily="18" charset="0"/>
              </a:rPr>
              <a:t>MENINGITIS</a:t>
            </a:r>
            <a:endParaRPr lang="en-US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5576" y="3886200"/>
            <a:ext cx="7702624" cy="1752600"/>
          </a:xfrm>
        </p:spPr>
        <p:txBody>
          <a:bodyPr>
            <a:normAutofit fontScale="92500" lnSpcReduction="20000"/>
          </a:bodyPr>
          <a:lstStyle/>
          <a:p>
            <a:r>
              <a:rPr lang="en-US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Dr. Gabriel </a:t>
            </a:r>
            <a:r>
              <a:rPr lang="en-US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Osatohanmwen</a:t>
            </a:r>
            <a:r>
              <a:rPr lang="en-US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AIGBOKHAE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General Medical Services Unit,</a:t>
            </a:r>
          </a:p>
          <a:p>
            <a:r>
              <a:rPr lang="en-GB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FNPH.</a:t>
            </a:r>
          </a:p>
          <a:p>
            <a:r>
              <a:rPr lang="en-GB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Benin City, Edo State.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58590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4988"/>
            <a:ext cx="8229600" cy="1143000"/>
          </a:xfrm>
        </p:spPr>
        <p:txBody>
          <a:bodyPr/>
          <a:lstStyle/>
          <a:p>
            <a:r>
              <a:rPr lang="en-GB" b="1" dirty="0">
                <a:latin typeface="Times New Roman" pitchFamily="18" charset="0"/>
                <a:cs typeface="Times New Roman" pitchFamily="18" charset="0"/>
              </a:rPr>
              <a:t>Aetiology…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196752"/>
            <a:ext cx="8784976" cy="5400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GB" b="1" dirty="0">
                <a:latin typeface="Times New Roman" pitchFamily="18" charset="0"/>
                <a:cs typeface="Times New Roman" pitchFamily="18" charset="0"/>
              </a:rPr>
              <a:t>Fungi Meningitis 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Rare and usually affects immuno-compromised individuals</a:t>
            </a:r>
            <a:endParaRPr lang="en-GB" dirty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Cryptococcus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neoformans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Candida spp.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Hystoplasma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Blastomyces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Coccidioides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Sporothrix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Parasitic/Protozoan Meningitis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– Rare and usually affects individuals traveling to endemic areas</a:t>
            </a:r>
          </a:p>
          <a:p>
            <a:pPr lvl="1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Toxoplasmosis,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ameoba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Naegleria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fowleri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Plasmodium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spp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Cystercacus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53154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Nervous System and the Senses – Introduction to Living System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997545"/>
            <a:ext cx="8856984" cy="4968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683568" y="188640"/>
            <a:ext cx="784887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PATHOLOGY</a:t>
            </a:r>
            <a:endParaRPr lang="en-US" sz="4400" dirty="0"/>
          </a:p>
        </p:txBody>
      </p:sp>
      <p:sp>
        <p:nvSpPr>
          <p:cNvPr id="2" name="Rectangle 1"/>
          <p:cNvSpPr/>
          <p:nvPr/>
        </p:nvSpPr>
        <p:spPr>
          <a:xfrm>
            <a:off x="179512" y="6211669"/>
            <a:ext cx="89644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Diagramatic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Illustration of The Pathology Of Meningitis.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46873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83568" y="188640"/>
            <a:ext cx="784887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Pathology…</a:t>
            </a:r>
            <a:endParaRPr lang="en-US" sz="4400" dirty="0"/>
          </a:p>
        </p:txBody>
      </p:sp>
      <p:sp>
        <p:nvSpPr>
          <p:cNvPr id="6" name="Rectangle 5"/>
          <p:cNvSpPr/>
          <p:nvPr/>
        </p:nvSpPr>
        <p:spPr>
          <a:xfrm>
            <a:off x="395536" y="1002580"/>
            <a:ext cx="7848872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CSF infection</a:t>
            </a:r>
          </a:p>
          <a:p>
            <a:pPr marL="171450" indent="-171450">
              <a:buFont typeface="Wingdings" pitchFamily="2" charset="2"/>
              <a:buChar char="Ø"/>
            </a:pPr>
            <a:endParaRPr lang="en-GB" sz="8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Infection of the Meninges</a:t>
            </a:r>
          </a:p>
          <a:p>
            <a:pPr marL="171450" indent="-171450">
              <a:buFont typeface="Wingdings" pitchFamily="2" charset="2"/>
              <a:buChar char="Ø"/>
            </a:pPr>
            <a:endParaRPr lang="en-GB" sz="8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Meningeal Inflammation</a:t>
            </a:r>
          </a:p>
          <a:p>
            <a:pPr marL="171450" indent="-171450">
              <a:buFont typeface="Wingdings" pitchFamily="2" charset="2"/>
              <a:buChar char="Ø"/>
            </a:pPr>
            <a:endParaRPr lang="en-US" sz="8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Adhesion &amp; obstruction of CSF flow</a:t>
            </a:r>
          </a:p>
          <a:p>
            <a:pPr marL="171450" indent="-171450">
              <a:buFont typeface="Wingdings" pitchFamily="2" charset="2"/>
              <a:buChar char="Ø"/>
            </a:pPr>
            <a:endParaRPr lang="en-US" sz="8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Increased ICP</a:t>
            </a:r>
          </a:p>
          <a:p>
            <a:pPr marL="171450" indent="-171450">
              <a:buFont typeface="Wingdings" pitchFamily="2" charset="2"/>
              <a:buChar char="Ø"/>
            </a:pPr>
            <a:endParaRPr lang="en-US" sz="8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Increase in CSF Proteins</a:t>
            </a:r>
          </a:p>
          <a:p>
            <a:pPr marL="171450" indent="-171450">
              <a:buFont typeface="Wingdings" pitchFamily="2" charset="2"/>
              <a:buChar char="Ø"/>
            </a:pPr>
            <a:endParaRPr lang="en-US" sz="8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Obliteration of </a:t>
            </a:r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leptomeningeal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end arteries </a:t>
            </a:r>
          </a:p>
          <a:p>
            <a:pPr marL="171450" indent="-171450">
              <a:buFont typeface="Wingdings" pitchFamily="2" charset="2"/>
              <a:buChar char="Ø"/>
            </a:pPr>
            <a:endParaRPr lang="en-US" sz="8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Cerebral infarcts, Nerve Damage…  	 </a:t>
            </a:r>
          </a:p>
        </p:txBody>
      </p:sp>
    </p:spTree>
    <p:extLst>
      <p:ext uri="{BB962C8B-B14F-4D97-AF65-F5344CB8AC3E}">
        <p14:creationId xmlns:p14="http://schemas.microsoft.com/office/powerpoint/2010/main" val="3308704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83568" y="188640"/>
            <a:ext cx="784887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b="1" dirty="0">
                <a:latin typeface="Times New Roman" pitchFamily="18" charset="0"/>
                <a:cs typeface="Times New Roman" pitchFamily="18" charset="0"/>
              </a:rPr>
              <a:t>Pathology…</a:t>
            </a:r>
            <a:endParaRPr lang="en-US" sz="4400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07504" y="1268760"/>
            <a:ext cx="9036496" cy="4353347"/>
          </a:xfrm>
        </p:spPr>
        <p:txBody>
          <a:bodyPr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r>
              <a:rPr lang="en-GB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Routes of Infection</a:t>
            </a:r>
            <a:endParaRPr lang="en-US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spcBef>
                <a:spcPts val="0"/>
              </a:spcBef>
            </a:pPr>
            <a:r>
              <a:rPr lang="en-US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Haematological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Route – most common route	 </a:t>
            </a:r>
          </a:p>
          <a:p>
            <a:pPr marL="457200" lvl="0" indent="-457200">
              <a:spcBef>
                <a:spcPts val="0"/>
              </a:spcBef>
            </a:pPr>
            <a:r>
              <a:rPr lang="en-US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Contagious Sites –</a:t>
            </a:r>
          </a:p>
          <a:p>
            <a:pPr marL="857250" lvl="1" indent="-457200">
              <a:spcBef>
                <a:spcPts val="0"/>
              </a:spcBef>
            </a:pPr>
            <a:r>
              <a:rPr lang="en-US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Sinusitis.</a:t>
            </a:r>
          </a:p>
          <a:p>
            <a:pPr marL="857250" lvl="1" indent="-457200">
              <a:spcBef>
                <a:spcPts val="0"/>
              </a:spcBef>
            </a:pPr>
            <a:r>
              <a:rPr lang="en-GB" sz="3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Mastoiditis</a:t>
            </a:r>
            <a:r>
              <a:rPr lang="en-GB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857250" lvl="1" indent="-457200">
              <a:spcBef>
                <a:spcPts val="0"/>
              </a:spcBef>
            </a:pPr>
            <a:r>
              <a:rPr lang="en-GB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Otitis Media.</a:t>
            </a:r>
          </a:p>
          <a:p>
            <a:pPr marL="857250" lvl="1" indent="-457200">
              <a:spcBef>
                <a:spcPts val="0"/>
              </a:spcBef>
            </a:pPr>
            <a:r>
              <a:rPr lang="en-GB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Cerebral Abscesses.</a:t>
            </a:r>
          </a:p>
          <a:p>
            <a:pPr marL="457200" indent="-457200">
              <a:spcBef>
                <a:spcPts val="0"/>
              </a:spcBef>
            </a:pPr>
            <a:r>
              <a:rPr lang="en-GB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Trauma – </a:t>
            </a:r>
            <a:r>
              <a:rPr lang="en-GB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eg</a:t>
            </a:r>
            <a:r>
              <a:rPr lang="en-GB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Skull Fracture resulting in a direct </a:t>
            </a:r>
            <a:r>
              <a:rPr lang="en-GB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innoculation</a:t>
            </a:r>
            <a:r>
              <a:rPr lang="en-GB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of bacteria.</a:t>
            </a:r>
          </a:p>
          <a:p>
            <a:pPr marL="457200" indent="-457200">
              <a:spcBef>
                <a:spcPts val="0"/>
              </a:spcBef>
            </a:pPr>
            <a:r>
              <a:rPr lang="en-GB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Direct Invasion.</a:t>
            </a:r>
            <a:endParaRPr lang="en-US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03414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34208"/>
            <a:ext cx="9144000" cy="1143000"/>
          </a:xfrm>
        </p:spPr>
        <p:txBody>
          <a:bodyPr>
            <a:normAutofit/>
          </a:bodyPr>
          <a:lstStyle/>
          <a:p>
            <a:r>
              <a:rPr lang="en-GB" sz="3600" b="1" dirty="0">
                <a:latin typeface="Times New Roman" pitchFamily="18" charset="0"/>
                <a:cs typeface="Times New Roman" pitchFamily="18" charset="0"/>
              </a:rPr>
              <a:t>CLINICAL PRESENTATION/DIAGNOSIS.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1484784"/>
            <a:ext cx="9144000" cy="5112568"/>
          </a:xfrm>
        </p:spPr>
        <p:txBody>
          <a:bodyPr>
            <a:normAutofit fontScale="92500"/>
          </a:bodyPr>
          <a:lstStyle/>
          <a:p>
            <a:r>
              <a:rPr lang="en-GB" dirty="0">
                <a:latin typeface="Times New Roman" pitchFamily="18" charset="0"/>
                <a:cs typeface="Times New Roman" pitchFamily="18" charset="0"/>
              </a:rPr>
              <a:t>A good clinical history and a high index suspicion is key to management.</a:t>
            </a:r>
          </a:p>
          <a:p>
            <a:r>
              <a:rPr lang="en-GB" b="1" dirty="0">
                <a:latin typeface="Times New Roman" pitchFamily="18" charset="0"/>
                <a:cs typeface="Times New Roman" pitchFamily="18" charset="0"/>
              </a:rPr>
              <a:t>Stage I 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– Hx of non specific symptoms such as </a:t>
            </a:r>
          </a:p>
          <a:p>
            <a:pPr lvl="1"/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URTI; fever, cough, sore-throat respiratory distress,</a:t>
            </a:r>
          </a:p>
          <a:p>
            <a:pPr lvl="1"/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GIT;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Vomitting</a:t>
            </a:r>
            <a:endParaRPr lang="en-GB" sz="3200" dirty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Irritability, Weight loss or drowsiness. </a:t>
            </a:r>
          </a:p>
          <a:p>
            <a:r>
              <a:rPr lang="en-GB" b="1" dirty="0">
                <a:latin typeface="Times New Roman" pitchFamily="18" charset="0"/>
                <a:cs typeface="Times New Roman" pitchFamily="18" charset="0"/>
              </a:rPr>
              <a:t>Stage II 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– Evidence of Meningeal Irritation; Anorexia, Nausea &amp; Vomiting. Headaches, Photophobia, Neck Stiffness, Seizures( common clinical presentations).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09512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79512" y="1196752"/>
            <a:ext cx="8784976" cy="5400600"/>
          </a:xfrm>
        </p:spPr>
        <p:txBody>
          <a:bodyPr>
            <a:noAutofit/>
          </a:bodyPr>
          <a:lstStyle/>
          <a:p>
            <a:r>
              <a:rPr lang="en-GB" dirty="0">
                <a:latin typeface="Times New Roman" pitchFamily="18" charset="0"/>
                <a:cs typeface="Times New Roman" pitchFamily="18" charset="0"/>
              </a:rPr>
              <a:t>Stage III – Hemiplegia or Paraplegia, Coma, Decerebrate Rigidity, </a:t>
            </a:r>
            <a:r>
              <a:rPr lang="en-GB" dirty="0" err="1">
                <a:latin typeface="Times New Roman" pitchFamily="18" charset="0"/>
                <a:cs typeface="Times New Roman" pitchFamily="18" charset="0"/>
              </a:rPr>
              <a:t>Opisthotonus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dirty="0" err="1">
                <a:latin typeface="Times New Roman" pitchFamily="18" charset="0"/>
                <a:cs typeface="Times New Roman" pitchFamily="18" charset="0"/>
              </a:rPr>
              <a:t>Papilloedema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GB" dirty="0">
                <a:latin typeface="Times New Roman" pitchFamily="18" charset="0"/>
                <a:cs typeface="Times New Roman" pitchFamily="18" charset="0"/>
              </a:rPr>
              <a:t>Waterhouse-</a:t>
            </a:r>
            <a:r>
              <a:rPr lang="en-GB" dirty="0" err="1">
                <a:latin typeface="Times New Roman" pitchFamily="18" charset="0"/>
                <a:cs typeface="Times New Roman" pitchFamily="18" charset="0"/>
              </a:rPr>
              <a:t>Friedrichsen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 Syndrome Characterised by</a:t>
            </a:r>
          </a:p>
          <a:p>
            <a:pPr lvl="1"/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Haemorrhage into the Adrenal Gland.</a:t>
            </a:r>
          </a:p>
          <a:p>
            <a:pPr lvl="1"/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Bleeding into skin (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purpura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, ecchymosis)</a:t>
            </a:r>
          </a:p>
          <a:p>
            <a:pPr lvl="1"/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Occur in Children &lt;10yrs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Meningococcemia – presence of </a:t>
            </a:r>
            <a:r>
              <a:rPr lang="en-GB" sz="3200" i="1" dirty="0">
                <a:latin typeface="Times New Roman" pitchFamily="18" charset="0"/>
                <a:cs typeface="Times New Roman" pitchFamily="18" charset="0"/>
              </a:rPr>
              <a:t>Neisseria meningitides 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in bloodstream.</a:t>
            </a:r>
          </a:p>
        </p:txBody>
      </p:sp>
    </p:spTree>
    <p:extLst>
      <p:ext uri="{BB962C8B-B14F-4D97-AF65-F5344CB8AC3E}">
        <p14:creationId xmlns:p14="http://schemas.microsoft.com/office/powerpoint/2010/main" val="25698530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Physical examination;</a:t>
            </a:r>
          </a:p>
          <a:p>
            <a:pPr lvl="1"/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CNS – conscious or unconscious </a:t>
            </a:r>
          </a:p>
          <a:p>
            <a:pPr lvl="1"/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May be confused. </a:t>
            </a:r>
          </a:p>
          <a:p>
            <a:pPr lvl="1"/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Kernings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sign or Brudzinski’s sign</a:t>
            </a:r>
          </a:p>
          <a:p>
            <a:pPr lvl="1"/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Pupillary response to light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23937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9414D5B-52E0-4D72-B0A7-03458002113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94" t="31646" r="41526" b="19015"/>
          <a:stretch/>
        </p:blipFill>
        <p:spPr>
          <a:xfrm>
            <a:off x="468000" y="1908000"/>
            <a:ext cx="4824000" cy="4032000"/>
          </a:xfr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78276968-2097-4E56-BCDE-B27A72464031}"/>
              </a:ext>
            </a:extLst>
          </p:cNvPr>
          <p:cNvSpPr/>
          <p:nvPr/>
        </p:nvSpPr>
        <p:spPr>
          <a:xfrm>
            <a:off x="5335042" y="1810544"/>
            <a:ext cx="335281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Severe stiffness of the Hamstrings causes an inability to straighten the leg when the hip is flexed to 90 degrees</a:t>
            </a:r>
            <a:endParaRPr lang="en-GB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DA54BA0-FF4F-48A4-9CF6-BFC8BC663A10}"/>
              </a:ext>
            </a:extLst>
          </p:cNvPr>
          <p:cNvSpPr/>
          <p:nvPr/>
        </p:nvSpPr>
        <p:spPr>
          <a:xfrm>
            <a:off x="456141" y="432657"/>
            <a:ext cx="777686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Kernings</a:t>
            </a:r>
            <a:r>
              <a:rPr lang="en-US" sz="5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Sign</a:t>
            </a:r>
            <a:endParaRPr lang="en-GB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39475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8276968-2097-4E56-BCDE-B27A72464031}"/>
              </a:ext>
            </a:extLst>
          </p:cNvPr>
          <p:cNvSpPr/>
          <p:nvPr/>
        </p:nvSpPr>
        <p:spPr>
          <a:xfrm>
            <a:off x="5220072" y="1810544"/>
            <a:ext cx="3816424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Severe Neck stiffness causes the patients Hip and Knees to flex when the neck is flexed.</a:t>
            </a:r>
            <a:endParaRPr lang="en-GB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Content Placeholder 4">
            <a:extLst>
              <a:ext uri="{FF2B5EF4-FFF2-40B4-BE49-F238E27FC236}">
                <a16:creationId xmlns:a16="http://schemas.microsoft.com/office/drawing/2014/main" id="{2F2389A5-7E8E-401A-995A-0617783A375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9527" t="26120" r="40116" b="27429"/>
          <a:stretch/>
        </p:blipFill>
        <p:spPr>
          <a:xfrm>
            <a:off x="-1404000" y="1620000"/>
            <a:ext cx="6084000" cy="4680520"/>
          </a:xfr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46FFB1AA-F139-496A-9537-938444D48753}"/>
              </a:ext>
            </a:extLst>
          </p:cNvPr>
          <p:cNvSpPr/>
          <p:nvPr/>
        </p:nvSpPr>
        <p:spPr>
          <a:xfrm>
            <a:off x="1638000" y="95815"/>
            <a:ext cx="5128583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5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Brudzinski’s Sign</a:t>
            </a:r>
            <a:endParaRPr lang="en-GB" sz="5400" dirty="0"/>
          </a:p>
        </p:txBody>
      </p:sp>
    </p:spTree>
    <p:extLst>
      <p:ext uri="{BB962C8B-B14F-4D97-AF65-F5344CB8AC3E}">
        <p14:creationId xmlns:p14="http://schemas.microsoft.com/office/powerpoint/2010/main" val="38401611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21625"/>
            <a:ext cx="903649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en-GB" sz="2800" b="1" dirty="0">
                <a:latin typeface="Times New Roman" pitchFamily="18" charset="0"/>
                <a:cs typeface="Times New Roman" pitchFamily="18" charset="0"/>
              </a:rPr>
              <a:t>Lumber Puncture For CSF Analysis </a:t>
            </a:r>
          </a:p>
          <a:p>
            <a:r>
              <a:rPr lang="en-GB" sz="2800" b="1" dirty="0">
                <a:latin typeface="Times New Roman" pitchFamily="18" charset="0"/>
                <a:cs typeface="Times New Roman" pitchFamily="18" charset="0"/>
              </a:rPr>
              <a:t>(Gold Standard For Diagnosis of Meningitis)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9831312"/>
              </p:ext>
            </p:extLst>
          </p:nvPr>
        </p:nvGraphicFramePr>
        <p:xfrm>
          <a:off x="71435" y="1062684"/>
          <a:ext cx="8893055" cy="55967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0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40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67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6815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86552"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Index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Normal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Pyogenic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Tuberculosis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Viral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tx1"/>
                          </a:solidFill>
                        </a:rPr>
                        <a:t>Partially Treated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6564">
                <a:tc>
                  <a:txBody>
                    <a:bodyPr/>
                    <a:lstStyle/>
                    <a:p>
                      <a:r>
                        <a:rPr lang="en-GB" dirty="0"/>
                        <a:t>colour</a:t>
                      </a:r>
                      <a:endParaRPr lang="en-US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Colourless </a:t>
                      </a:r>
                      <a:endParaRPr lang="en-US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Cloudy/Turbid</a:t>
                      </a:r>
                      <a:endParaRPr lang="en-US" sz="16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Slightly Turbid</a:t>
                      </a:r>
                    </a:p>
                    <a:p>
                      <a:r>
                        <a:rPr lang="en-GB" b="1" dirty="0"/>
                        <a:t>(</a:t>
                      </a:r>
                      <a:r>
                        <a:rPr lang="en-GB" b="1" dirty="0" err="1"/>
                        <a:t>Xanthochromis</a:t>
                      </a:r>
                      <a:r>
                        <a:rPr lang="en-GB" b="1" dirty="0"/>
                        <a:t>)</a:t>
                      </a:r>
                      <a:endParaRPr lang="en-US" b="1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Clear</a:t>
                      </a:r>
                      <a:endParaRPr lang="en-US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Variable</a:t>
                      </a:r>
                      <a:endParaRPr lang="en-US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2936">
                <a:tc>
                  <a:txBody>
                    <a:bodyPr/>
                    <a:lstStyle/>
                    <a:p>
                      <a:r>
                        <a:rPr lang="en-GB" dirty="0"/>
                        <a:t>ICP</a:t>
                      </a:r>
                      <a:endParaRPr lang="en-US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&lt;180mmH2O</a:t>
                      </a:r>
                      <a:endParaRPr lang="en-US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Increased</a:t>
                      </a:r>
                      <a:endParaRPr lang="en-US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Increased</a:t>
                      </a:r>
                      <a:endParaRPr lang="en-US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Increased</a:t>
                      </a:r>
                      <a:endParaRPr lang="en-US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Variable</a:t>
                      </a:r>
                      <a:endParaRPr lang="en-US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6564">
                <a:tc>
                  <a:txBody>
                    <a:bodyPr/>
                    <a:lstStyle/>
                    <a:p>
                      <a:r>
                        <a:rPr lang="en-GB" dirty="0"/>
                        <a:t>Microscopy</a:t>
                      </a:r>
                    </a:p>
                    <a:p>
                      <a:r>
                        <a:rPr lang="en-GB" dirty="0"/>
                        <a:t>(WBC)</a:t>
                      </a:r>
                      <a:endParaRPr lang="en-US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&lt;5cells/</a:t>
                      </a:r>
                      <a:r>
                        <a:rPr lang="en-GB" dirty="0" err="1"/>
                        <a:t>cmm</a:t>
                      </a:r>
                      <a:endParaRPr lang="en-US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&gt;1000cells/</a:t>
                      </a:r>
                      <a:r>
                        <a:rPr lang="en-GB" dirty="0" err="1"/>
                        <a:t>cmm</a:t>
                      </a:r>
                      <a:endParaRPr lang="en-US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   mixed</a:t>
                      </a:r>
                      <a:endParaRPr lang="en-US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39793">
                <a:tc>
                  <a:txBody>
                    <a:bodyPr/>
                    <a:lstStyle/>
                    <a:p>
                      <a:r>
                        <a:rPr lang="en-GB" dirty="0"/>
                        <a:t>Gram Stain</a:t>
                      </a:r>
                      <a:endParaRPr lang="en-US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Negative</a:t>
                      </a:r>
                      <a:endParaRPr lang="en-US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Positive</a:t>
                      </a:r>
                      <a:endParaRPr lang="en-US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1" dirty="0"/>
                        <a:t>Negative, (Positive</a:t>
                      </a:r>
                      <a:r>
                        <a:rPr lang="en-GB" sz="1600" b="1" baseline="0" dirty="0"/>
                        <a:t> on Lowenstein Johnson Medium)</a:t>
                      </a:r>
                      <a:endParaRPr lang="en-US" sz="1600" b="1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Negative</a:t>
                      </a:r>
                      <a:endParaRPr lang="en-US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Negative</a:t>
                      </a:r>
                      <a:endParaRPr lang="en-US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79869">
                <a:tc>
                  <a:txBody>
                    <a:bodyPr/>
                    <a:lstStyle/>
                    <a:p>
                      <a:r>
                        <a:rPr lang="en-GB" dirty="0"/>
                        <a:t>Culture</a:t>
                      </a:r>
                      <a:endParaRPr lang="en-US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Negative</a:t>
                      </a:r>
                      <a:endParaRPr lang="en-US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800" dirty="0"/>
                        <a:t>Positive</a:t>
                      </a:r>
                      <a:endParaRPr lang="en-US" sz="1800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b="1" dirty="0"/>
                        <a:t>Negative, (Positive</a:t>
                      </a:r>
                      <a:r>
                        <a:rPr lang="en-GB" sz="1600" b="1" baseline="0" dirty="0"/>
                        <a:t> on Lowenstein Johnson Medium)</a:t>
                      </a:r>
                      <a:endParaRPr lang="en-US" sz="1600" b="1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Negative</a:t>
                      </a:r>
                      <a:endParaRPr lang="en-US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Negative</a:t>
                      </a:r>
                      <a:endParaRPr lang="en-US" dirty="0"/>
                    </a:p>
                    <a:p>
                      <a:endParaRPr lang="en-US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04534">
                <a:tc>
                  <a:txBody>
                    <a:bodyPr/>
                    <a:lstStyle/>
                    <a:p>
                      <a:r>
                        <a:rPr lang="en-GB" dirty="0"/>
                        <a:t>Protein</a:t>
                      </a:r>
                      <a:endParaRPr lang="en-US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15 – 60mg/dl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   </a:t>
                      </a:r>
                      <a:endParaRPr lang="en-US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39793">
                <a:tc>
                  <a:txBody>
                    <a:bodyPr/>
                    <a:lstStyle/>
                    <a:p>
                      <a:r>
                        <a:rPr lang="en-GB" dirty="0"/>
                        <a:t>Glucose</a:t>
                      </a:r>
                      <a:endParaRPr lang="en-US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50 -80mg/dl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&lt;40mg/dl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&lt;40mg/dl</a:t>
                      </a:r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Normal</a:t>
                      </a:r>
                      <a:endParaRPr lang="en-US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Normal </a:t>
                      </a:r>
                      <a:endParaRPr lang="en-US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cxnSp>
        <p:nvCxnSpPr>
          <p:cNvPr id="8" name="Straight Arrow Connector 7"/>
          <p:cNvCxnSpPr/>
          <p:nvPr/>
        </p:nvCxnSpPr>
        <p:spPr>
          <a:xfrm flipV="1">
            <a:off x="3131840" y="5385211"/>
            <a:ext cx="0" cy="2858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4518248" y="5393531"/>
            <a:ext cx="0" cy="31919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flipV="1">
            <a:off x="4644008" y="5393531"/>
            <a:ext cx="0" cy="31919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6660232" y="5301208"/>
            <a:ext cx="0" cy="31919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7729610" y="5393531"/>
            <a:ext cx="0" cy="34572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5580112" y="6012595"/>
            <a:ext cx="942" cy="28312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>
            <a:off x="4067944" y="6028761"/>
            <a:ext cx="0" cy="28312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flipV="1">
            <a:off x="5122169" y="3120376"/>
            <a:ext cx="1884" cy="28803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V="1">
            <a:off x="5266582" y="3120376"/>
            <a:ext cx="1884" cy="28803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flipV="1">
            <a:off x="3483322" y="3224555"/>
            <a:ext cx="1884" cy="28803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flipV="1">
            <a:off x="3618830" y="3237389"/>
            <a:ext cx="1884" cy="28803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flipV="1">
            <a:off x="3785092" y="3223102"/>
            <a:ext cx="1884" cy="28803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flipV="1">
            <a:off x="6821102" y="3120376"/>
            <a:ext cx="1884" cy="28803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V="1">
            <a:off x="7729610" y="3079086"/>
            <a:ext cx="1884" cy="28803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Connector 2"/>
          <p:cNvCxnSpPr/>
          <p:nvPr/>
        </p:nvCxnSpPr>
        <p:spPr>
          <a:xfrm flipH="1">
            <a:off x="0" y="1772816"/>
            <a:ext cx="903649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331640" y="1124744"/>
            <a:ext cx="0" cy="54726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2915816" y="1124744"/>
            <a:ext cx="0" cy="54726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4283968" y="1084068"/>
            <a:ext cx="0" cy="54726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6300192" y="1136853"/>
            <a:ext cx="0" cy="54726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7596336" y="1124744"/>
            <a:ext cx="0" cy="547260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3700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A7835D-7B12-4264-A5AD-3960E449AF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940" y="0"/>
            <a:ext cx="8229600" cy="1143000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OUTLINE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DFF584-67BD-430C-98F4-ED64DF3F58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1228" y="908720"/>
            <a:ext cx="8229600" cy="4525963"/>
          </a:xfrm>
        </p:spPr>
        <p:txBody>
          <a:bodyPr>
            <a:no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Definition</a:t>
            </a:r>
          </a:p>
          <a:p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Aetiology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Pathogenesis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Management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Complications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Psychiatric complications of meningitis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Differentials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Prognosis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</a:p>
          <a:p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12167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052736"/>
            <a:ext cx="9053066" cy="554461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b="1" dirty="0" err="1">
                <a:latin typeface="Times New Roman" pitchFamily="18" charset="0"/>
                <a:cs typeface="Times New Roman" pitchFamily="18" charset="0"/>
              </a:rPr>
              <a:t>Adjunt</a:t>
            </a:r>
            <a:r>
              <a:rPr lang="en-GB" b="1" dirty="0">
                <a:latin typeface="Times New Roman" pitchFamily="18" charset="0"/>
                <a:cs typeface="Times New Roman" pitchFamily="18" charset="0"/>
              </a:rPr>
              <a:t> Investigations;</a:t>
            </a:r>
          </a:p>
          <a:p>
            <a:r>
              <a:rPr lang="en-GB" dirty="0">
                <a:latin typeface="Times New Roman" pitchFamily="18" charset="0"/>
                <a:cs typeface="Times New Roman" pitchFamily="18" charset="0"/>
              </a:rPr>
              <a:t>Medical Cranial Imaging – </a:t>
            </a:r>
            <a:r>
              <a:rPr lang="en-GB" dirty="0" err="1">
                <a:latin typeface="Times New Roman" pitchFamily="18" charset="0"/>
                <a:cs typeface="Times New Roman" pitchFamily="18" charset="0"/>
              </a:rPr>
              <a:t>Xrays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, Cranial CT Scan &amp;/or MRI,</a:t>
            </a:r>
          </a:p>
          <a:p>
            <a:r>
              <a:rPr lang="en-GB" dirty="0">
                <a:latin typeface="Times New Roman" pitchFamily="18" charset="0"/>
                <a:cs typeface="Times New Roman" pitchFamily="18" charset="0"/>
              </a:rPr>
              <a:t>FBC – </a:t>
            </a:r>
            <a:r>
              <a:rPr lang="en-GB" dirty="0" err="1">
                <a:latin typeface="Times New Roman" pitchFamily="18" charset="0"/>
                <a:cs typeface="Times New Roman" pitchFamily="18" charset="0"/>
              </a:rPr>
              <a:t>Leukocytosis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 seen in bacteria meningitis,</a:t>
            </a:r>
          </a:p>
          <a:p>
            <a:r>
              <a:rPr lang="en-GB" dirty="0">
                <a:latin typeface="Times New Roman" pitchFamily="18" charset="0"/>
                <a:cs typeface="Times New Roman" pitchFamily="18" charset="0"/>
              </a:rPr>
              <a:t>E/U/Cr – due to &gt;risk of SIADH,</a:t>
            </a:r>
          </a:p>
          <a:p>
            <a:r>
              <a:rPr lang="en-GB" dirty="0">
                <a:latin typeface="Times New Roman" pitchFamily="18" charset="0"/>
                <a:cs typeface="Times New Roman" pitchFamily="18" charset="0"/>
              </a:rPr>
              <a:t>Blood Culture – 80-90%, is +</a:t>
            </a:r>
            <a:r>
              <a:rPr lang="en-GB" dirty="0" err="1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 for Bacteria meningitis,</a:t>
            </a:r>
          </a:p>
          <a:p>
            <a:r>
              <a:rPr lang="en-GB" dirty="0" err="1">
                <a:latin typeface="Times New Roman" pitchFamily="18" charset="0"/>
                <a:cs typeface="Times New Roman" pitchFamily="18" charset="0"/>
              </a:rPr>
              <a:t>Tuberculine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 Skin Test/Gene Expert,</a:t>
            </a:r>
          </a:p>
          <a:p>
            <a:r>
              <a:rPr lang="en-GB" dirty="0">
                <a:latin typeface="Times New Roman" pitchFamily="18" charset="0"/>
                <a:cs typeface="Times New Roman" pitchFamily="18" charset="0"/>
              </a:rPr>
              <a:t>HIV Screening</a:t>
            </a:r>
          </a:p>
          <a:p>
            <a:r>
              <a:rPr lang="en-GB" dirty="0">
                <a:latin typeface="Times New Roman" pitchFamily="18" charset="0"/>
                <a:cs typeface="Times New Roman" pitchFamily="18" charset="0"/>
              </a:rPr>
              <a:t>PCR – to identify DNA of Bacteria.</a:t>
            </a:r>
          </a:p>
          <a:p>
            <a:endParaRPr lang="en-GB" dirty="0">
              <a:latin typeface="Times New Roman" pitchFamily="18" charset="0"/>
              <a:cs typeface="Times New Roman" pitchFamily="18" charset="0"/>
            </a:endParaRPr>
          </a:p>
          <a:p>
            <a:endParaRPr lang="en-GB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69857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2618"/>
            <a:ext cx="8229600" cy="1143000"/>
          </a:xfrm>
        </p:spPr>
        <p:txBody>
          <a:bodyPr/>
          <a:lstStyle/>
          <a:p>
            <a:r>
              <a:rPr lang="en-GB" b="1" dirty="0">
                <a:latin typeface="Times New Roman" pitchFamily="18" charset="0"/>
                <a:cs typeface="Times New Roman" pitchFamily="18" charset="0"/>
              </a:rPr>
              <a:t>MANAGEMENT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052736"/>
            <a:ext cx="9053066" cy="5544616"/>
          </a:xfrm>
        </p:spPr>
        <p:txBody>
          <a:bodyPr>
            <a:noAutofit/>
          </a:bodyPr>
          <a:lstStyle/>
          <a:p>
            <a:r>
              <a:rPr lang="en-GB" sz="3000" dirty="0">
                <a:latin typeface="Times New Roman" pitchFamily="18" charset="0"/>
                <a:cs typeface="Times New Roman" pitchFamily="18" charset="0"/>
              </a:rPr>
              <a:t>ABC of Resuscitations depending on clinical presentations;</a:t>
            </a:r>
          </a:p>
          <a:p>
            <a:r>
              <a:rPr lang="en-GB" sz="3000" dirty="0">
                <a:latin typeface="Times New Roman" pitchFamily="18" charset="0"/>
                <a:cs typeface="Times New Roman" pitchFamily="18" charset="0"/>
              </a:rPr>
              <a:t>Monitor input &amp;output of this Patient closely.</a:t>
            </a:r>
          </a:p>
          <a:p>
            <a:r>
              <a:rPr lang="en-GB" sz="3000" dirty="0">
                <a:latin typeface="Times New Roman" pitchFamily="18" charset="0"/>
                <a:cs typeface="Times New Roman" pitchFamily="18" charset="0"/>
              </a:rPr>
              <a:t>Medications,</a:t>
            </a:r>
          </a:p>
          <a:p>
            <a:pPr lvl="1"/>
            <a:r>
              <a:rPr lang="en-GB" sz="3000" dirty="0">
                <a:latin typeface="Times New Roman" pitchFamily="18" charset="0"/>
                <a:cs typeface="Times New Roman" pitchFamily="18" charset="0"/>
              </a:rPr>
              <a:t>Corticosteroids; Betamethasone/Dexamethasone, 20 – 30mins before commencement of antibiotics and continues till 4days after stoppage of antibiotics.</a:t>
            </a:r>
          </a:p>
          <a:p>
            <a:r>
              <a:rPr lang="en-GB" sz="3000" b="1" dirty="0">
                <a:latin typeface="Times New Roman" pitchFamily="18" charset="0"/>
                <a:cs typeface="Times New Roman" pitchFamily="18" charset="0"/>
              </a:rPr>
              <a:t>Caution!!!</a:t>
            </a:r>
          </a:p>
          <a:p>
            <a:pPr lvl="1"/>
            <a:r>
              <a:rPr lang="en-GB" sz="3000" dirty="0">
                <a:latin typeface="Times New Roman" pitchFamily="18" charset="0"/>
                <a:cs typeface="Times New Roman" pitchFamily="18" charset="0"/>
              </a:rPr>
              <a:t>There is no room for Per Oral or Intramuscular medications.</a:t>
            </a:r>
          </a:p>
        </p:txBody>
      </p:sp>
    </p:spTree>
    <p:extLst>
      <p:ext uri="{BB962C8B-B14F-4D97-AF65-F5344CB8AC3E}">
        <p14:creationId xmlns:p14="http://schemas.microsoft.com/office/powerpoint/2010/main" val="244249798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2618"/>
            <a:ext cx="8229600" cy="1143000"/>
          </a:xfrm>
        </p:spPr>
        <p:txBody>
          <a:bodyPr/>
          <a:lstStyle/>
          <a:p>
            <a:r>
              <a:rPr lang="en-GB" b="1" dirty="0">
                <a:latin typeface="Times New Roman" pitchFamily="18" charset="0"/>
                <a:cs typeface="Times New Roman" pitchFamily="18" charset="0"/>
              </a:rPr>
              <a:t>Management…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640960" cy="5184576"/>
          </a:xfrm>
        </p:spPr>
        <p:txBody>
          <a:bodyPr>
            <a:noAutofit/>
          </a:bodyPr>
          <a:lstStyle/>
          <a:p>
            <a:pPr lvl="1"/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Antibiotics should be able to cross the BBB and should cover causative organisms relative to age, pending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labouratory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findings.</a:t>
            </a:r>
          </a:p>
          <a:p>
            <a:r>
              <a:rPr lang="en-GB" dirty="0">
                <a:latin typeface="Times New Roman" pitchFamily="18" charset="0"/>
                <a:cs typeface="Times New Roman" pitchFamily="18" charset="0"/>
              </a:rPr>
              <a:t>Duration of IV antibiotics administration depends on patients Response,</a:t>
            </a:r>
          </a:p>
          <a:p>
            <a:pPr lvl="1"/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Gram +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Organisms –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Tx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for 10 - 14 days,</a:t>
            </a:r>
          </a:p>
          <a:p>
            <a:pPr lvl="1"/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Gram -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Organisms –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Tx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for 21 days,</a:t>
            </a:r>
          </a:p>
          <a:p>
            <a:pPr lvl="1"/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Or continue for 5 days after fever has disappeared.</a:t>
            </a:r>
          </a:p>
        </p:txBody>
      </p:sp>
    </p:spTree>
    <p:extLst>
      <p:ext uri="{BB962C8B-B14F-4D97-AF65-F5344CB8AC3E}">
        <p14:creationId xmlns:p14="http://schemas.microsoft.com/office/powerpoint/2010/main" val="268501648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2618"/>
            <a:ext cx="8229600" cy="1143000"/>
          </a:xfrm>
        </p:spPr>
        <p:txBody>
          <a:bodyPr/>
          <a:lstStyle/>
          <a:p>
            <a:r>
              <a:rPr lang="en-GB" b="1" dirty="0">
                <a:latin typeface="Times New Roman" pitchFamily="18" charset="0"/>
                <a:cs typeface="Times New Roman" pitchFamily="18" charset="0"/>
              </a:rPr>
              <a:t>Management…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3501613"/>
              </p:ext>
            </p:extLst>
          </p:nvPr>
        </p:nvGraphicFramePr>
        <p:xfrm>
          <a:off x="169457" y="1620579"/>
          <a:ext cx="8785671" cy="41267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9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523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762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41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Age</a:t>
                      </a:r>
                      <a:r>
                        <a:rPr lang="en-GB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Antibiotics</a:t>
                      </a:r>
                      <a:r>
                        <a:rPr lang="en-GB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dosage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tx1"/>
                          </a:solidFill>
                        </a:rPr>
                        <a:t>frequency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0080">
                <a:tc>
                  <a:txBody>
                    <a:bodyPr/>
                    <a:lstStyle/>
                    <a:p>
                      <a:r>
                        <a:rPr lang="en-GB" dirty="0"/>
                        <a:t>0- 3 months 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GB" dirty="0"/>
                        <a:t>I.V </a:t>
                      </a:r>
                      <a:r>
                        <a:rPr lang="en-GB" dirty="0" err="1"/>
                        <a:t>Cloxacillin</a:t>
                      </a:r>
                      <a:r>
                        <a:rPr lang="en-GB" dirty="0"/>
                        <a:t> </a:t>
                      </a:r>
                    </a:p>
                    <a:p>
                      <a:pPr marL="285750" indent="-285750">
                        <a:buFontTx/>
                        <a:buChar char="-"/>
                      </a:pPr>
                      <a:r>
                        <a:rPr lang="en-GB" dirty="0"/>
                        <a:t>IV Gentamicin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100mg/kg/day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5mg/kg/day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6Hrly</a:t>
                      </a:r>
                    </a:p>
                    <a:p>
                      <a:r>
                        <a:rPr lang="en-GB" dirty="0"/>
                        <a:t>12Hrly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3773">
                <a:tc>
                  <a:txBody>
                    <a:bodyPr/>
                    <a:lstStyle/>
                    <a:p>
                      <a:r>
                        <a:rPr lang="en-GB" dirty="0"/>
                        <a:t>3mnths - 5yrs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GB" baseline="0" dirty="0"/>
                        <a:t>IV Ampicillin.</a:t>
                      </a:r>
                    </a:p>
                    <a:p>
                      <a:pPr marL="0" indent="0">
                        <a:buFontTx/>
                        <a:buNone/>
                      </a:pP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400 - 500mg/kg/day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6Hrly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73813">
                <a:tc>
                  <a:txBody>
                    <a:bodyPr/>
                    <a:lstStyle/>
                    <a:p>
                      <a:r>
                        <a:rPr lang="en-GB" dirty="0"/>
                        <a:t>&gt;</a:t>
                      </a:r>
                      <a:r>
                        <a:rPr lang="en-GB" baseline="0" dirty="0"/>
                        <a:t> 5yrs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b="1" i="1" dirty="0"/>
                        <a:t>1</a:t>
                      </a:r>
                      <a:r>
                        <a:rPr lang="en-GB" b="1" i="1" baseline="30000" dirty="0"/>
                        <a:t>st</a:t>
                      </a:r>
                      <a:r>
                        <a:rPr lang="en-GB" b="1" i="1" dirty="0"/>
                        <a:t> Choice </a:t>
                      </a:r>
                    </a:p>
                    <a:p>
                      <a:r>
                        <a:rPr lang="en-GB" dirty="0"/>
                        <a:t>IV Crystalline Penicillin +</a:t>
                      </a:r>
                    </a:p>
                    <a:p>
                      <a:r>
                        <a:rPr lang="en-GB" dirty="0"/>
                        <a:t>Chloramphenicol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300,000i.u/kg/day</a:t>
                      </a:r>
                      <a:endParaRPr lang="en-US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100mg/kg/day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  <a:p>
                      <a:r>
                        <a:rPr lang="en-GB" dirty="0"/>
                        <a:t>6hrly</a:t>
                      </a:r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809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b="1" i="1" dirty="0"/>
                        <a:t>2</a:t>
                      </a:r>
                      <a:r>
                        <a:rPr lang="en-GB" b="1" i="1" baseline="30000" dirty="0"/>
                        <a:t>nd</a:t>
                      </a:r>
                      <a:r>
                        <a:rPr lang="en-GB" b="1" i="1" dirty="0"/>
                        <a:t> Choice </a:t>
                      </a:r>
                    </a:p>
                    <a:p>
                      <a:r>
                        <a:rPr lang="en-GB" dirty="0" err="1"/>
                        <a:t>Ceftriazone</a:t>
                      </a:r>
                      <a:r>
                        <a:rPr lang="en-GB" baseline="0" dirty="0"/>
                        <a:t>       </a:t>
                      </a:r>
                      <a:r>
                        <a:rPr lang="en-GB" dirty="0"/>
                        <a:t>Cefotaxime       </a:t>
                      </a:r>
                      <a:r>
                        <a:rPr lang="en-GB" dirty="0" err="1"/>
                        <a:t>Ceftaxidine</a:t>
                      </a:r>
                      <a:r>
                        <a:rPr lang="en-GB" dirty="0"/>
                        <a:t>       Cefuroxime</a:t>
                      </a:r>
                    </a:p>
                    <a:p>
                      <a:r>
                        <a:rPr lang="en-GB" dirty="0" err="1"/>
                        <a:t>Ofloxacine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100mg/kg/day</a:t>
                      </a:r>
                    </a:p>
                    <a:p>
                      <a:r>
                        <a:rPr lang="en-US" dirty="0"/>
                        <a:t>Max 4g/dose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12hourly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188872" y="980728"/>
            <a:ext cx="511256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Choices of Antibiotics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E8A7DAFD-BB12-44D3-BF0C-B8946F1A7D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485811"/>
              </p:ext>
            </p:extLst>
          </p:nvPr>
        </p:nvGraphicFramePr>
        <p:xfrm>
          <a:off x="178636" y="5802405"/>
          <a:ext cx="8785671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904">
                  <a:extLst>
                    <a:ext uri="{9D8B030D-6E8A-4147-A177-3AD203B41FA5}">
                      <a16:colId xmlns:a16="http://schemas.microsoft.com/office/drawing/2014/main" val="2132664124"/>
                    </a:ext>
                  </a:extLst>
                </a:gridCol>
                <a:gridCol w="2952328">
                  <a:extLst>
                    <a:ext uri="{9D8B030D-6E8A-4147-A177-3AD203B41FA5}">
                      <a16:colId xmlns:a16="http://schemas.microsoft.com/office/drawing/2014/main" val="1258822878"/>
                    </a:ext>
                  </a:extLst>
                </a:gridCol>
                <a:gridCol w="2376264">
                  <a:extLst>
                    <a:ext uri="{9D8B030D-6E8A-4147-A177-3AD203B41FA5}">
                      <a16:colId xmlns:a16="http://schemas.microsoft.com/office/drawing/2014/main" val="3748923012"/>
                    </a:ext>
                  </a:extLst>
                </a:gridCol>
                <a:gridCol w="1584175">
                  <a:extLst>
                    <a:ext uri="{9D8B030D-6E8A-4147-A177-3AD203B41FA5}">
                      <a16:colId xmlns:a16="http://schemas.microsoft.com/office/drawing/2014/main" val="2962504322"/>
                    </a:ext>
                  </a:extLst>
                </a:gridCol>
              </a:tblGrid>
              <a:tr h="633773">
                <a:tc>
                  <a:txBody>
                    <a:bodyPr/>
                    <a:lstStyle/>
                    <a:p>
                      <a:r>
                        <a:rPr lang="en-GB" b="0" dirty="0">
                          <a:solidFill>
                            <a:schemeClr val="tx1"/>
                          </a:solidFill>
                        </a:rPr>
                        <a:t>Adjunct. </a:t>
                      </a: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Tx/>
                        <a:buChar char="-"/>
                      </a:pPr>
                      <a:r>
                        <a:rPr lang="en-GB" b="1" baseline="0" dirty="0">
                          <a:solidFill>
                            <a:schemeClr val="tx1"/>
                          </a:solidFill>
                        </a:rPr>
                        <a:t>Vancomycin can be added in case of resistance.</a:t>
                      </a:r>
                    </a:p>
                    <a:p>
                      <a:pPr marL="0" indent="0">
                        <a:buFontTx/>
                        <a:buNone/>
                      </a:pPr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75310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712925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32618"/>
            <a:ext cx="8229600" cy="1143000"/>
          </a:xfrm>
        </p:spPr>
        <p:txBody>
          <a:bodyPr/>
          <a:lstStyle/>
          <a:p>
            <a:r>
              <a:rPr lang="en-GB" b="1" dirty="0">
                <a:latin typeface="Times New Roman" pitchFamily="18" charset="0"/>
                <a:cs typeface="Times New Roman" pitchFamily="18" charset="0"/>
              </a:rPr>
              <a:t>Management…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268760"/>
            <a:ext cx="8568952" cy="4752528"/>
          </a:xfrm>
        </p:spPr>
        <p:txBody>
          <a:bodyPr>
            <a:noAutofit/>
          </a:bodyPr>
          <a:lstStyle/>
          <a:p>
            <a:r>
              <a:rPr lang="en-GB" dirty="0">
                <a:latin typeface="Times New Roman" pitchFamily="18" charset="0"/>
                <a:cs typeface="Times New Roman" pitchFamily="18" charset="0"/>
              </a:rPr>
              <a:t>Diuretics – to reduce raised ICP</a:t>
            </a:r>
          </a:p>
          <a:p>
            <a:pPr lvl="1"/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IV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Manitol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, 0.5mg/kg/dose.</a:t>
            </a:r>
          </a:p>
          <a:p>
            <a:pPr lvl="1"/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IV Furosemide, 1mg/kg/dose</a:t>
            </a:r>
          </a:p>
          <a:p>
            <a:r>
              <a:rPr lang="en-GB" dirty="0">
                <a:latin typeface="Times New Roman" pitchFamily="18" charset="0"/>
                <a:cs typeface="Times New Roman" pitchFamily="18" charset="0"/>
              </a:rPr>
              <a:t>Anticonvulsants – for seizures</a:t>
            </a:r>
          </a:p>
          <a:p>
            <a:pPr lvl="1"/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I.V Diazepam, 0.1 – 0.2mg/kg/dose.</a:t>
            </a:r>
          </a:p>
          <a:p>
            <a:pPr lvl="1"/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I.V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Lorazepam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0.05mg/kg/dose.</a:t>
            </a:r>
          </a:p>
          <a:p>
            <a:r>
              <a:rPr lang="en-GB" dirty="0">
                <a:latin typeface="Times New Roman" pitchFamily="18" charset="0"/>
                <a:cs typeface="Times New Roman" pitchFamily="18" charset="0"/>
              </a:rPr>
              <a:t>IV fluids should be 2/3</a:t>
            </a:r>
            <a:r>
              <a:rPr lang="en-GB" baseline="30000" dirty="0">
                <a:latin typeface="Times New Roman" pitchFamily="18" charset="0"/>
                <a:cs typeface="Times New Roman" pitchFamily="18" charset="0"/>
              </a:rPr>
              <a:t>rd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 maintenance to prevent Cerebral Oedema due to the risk of SIADH.</a:t>
            </a:r>
          </a:p>
          <a:p>
            <a:r>
              <a:rPr lang="en-GB" dirty="0">
                <a:latin typeface="Times New Roman" pitchFamily="18" charset="0"/>
                <a:cs typeface="Times New Roman" pitchFamily="18" charset="0"/>
              </a:rPr>
              <a:t>MHC measuring to monitor cerebral oedema</a:t>
            </a:r>
          </a:p>
        </p:txBody>
      </p:sp>
    </p:spTree>
    <p:extLst>
      <p:ext uri="{BB962C8B-B14F-4D97-AF65-F5344CB8AC3E}">
        <p14:creationId xmlns:p14="http://schemas.microsoft.com/office/powerpoint/2010/main" val="115087221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>
                <a:latin typeface="Times New Roman" pitchFamily="18" charset="0"/>
                <a:cs typeface="Times New Roman" pitchFamily="18" charset="0"/>
              </a:rPr>
              <a:t>COMPLICATIONS FROM MENINGITIS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772816"/>
            <a:ext cx="8856984" cy="4392488"/>
          </a:xfrm>
        </p:spPr>
        <p:txBody>
          <a:bodyPr>
            <a:noAutofit/>
          </a:bodyPr>
          <a:lstStyle/>
          <a:p>
            <a:r>
              <a:rPr lang="en-GB" dirty="0">
                <a:latin typeface="Times New Roman" pitchFamily="18" charset="0"/>
                <a:cs typeface="Times New Roman" pitchFamily="18" charset="0"/>
              </a:rPr>
              <a:t>Complications from meningitis may be immediate, short-term, and long-term:</a:t>
            </a:r>
          </a:p>
          <a:p>
            <a:r>
              <a:rPr lang="en-GB" b="1" dirty="0">
                <a:latin typeface="Times New Roman" pitchFamily="18" charset="0"/>
                <a:cs typeface="Times New Roman" pitchFamily="18" charset="0"/>
              </a:rPr>
              <a:t>IMMEDIATE COMPLICATIONS; 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(Within Hours to Days)</a:t>
            </a:r>
          </a:p>
          <a:p>
            <a:pPr lvl="1"/>
            <a:r>
              <a:rPr lang="en-GB" sz="3200" b="1" dirty="0">
                <a:latin typeface="Times New Roman" pitchFamily="18" charset="0"/>
                <a:cs typeface="Times New Roman" pitchFamily="18" charset="0"/>
              </a:rPr>
              <a:t>1. Septic shock: 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Life-threatening condition caused by severe infection.</a:t>
            </a:r>
          </a:p>
          <a:p>
            <a:pPr lvl="1"/>
            <a:r>
              <a:rPr lang="en-GB" sz="3200" b="1" dirty="0">
                <a:latin typeface="Times New Roman" pitchFamily="18" charset="0"/>
                <a:cs typeface="Times New Roman" pitchFamily="18" charset="0"/>
              </a:rPr>
              <a:t>2. Respiratory failure: 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Inability to breathe properly, requiring mechanical ventilation.</a:t>
            </a:r>
          </a:p>
        </p:txBody>
      </p:sp>
    </p:spTree>
    <p:extLst>
      <p:ext uri="{BB962C8B-B14F-4D97-AF65-F5344CB8AC3E}">
        <p14:creationId xmlns:p14="http://schemas.microsoft.com/office/powerpoint/2010/main" val="273477450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b="1" dirty="0">
                <a:latin typeface="Times New Roman" pitchFamily="18" charset="0"/>
                <a:cs typeface="Times New Roman" pitchFamily="18" charset="0"/>
              </a:rPr>
              <a:t>Complications From Meningitis…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772816"/>
            <a:ext cx="8784976" cy="4824536"/>
          </a:xfrm>
        </p:spPr>
        <p:txBody>
          <a:bodyPr>
            <a:noAutofit/>
          </a:bodyPr>
          <a:lstStyle/>
          <a:p>
            <a:pPr lvl="1"/>
            <a:r>
              <a:rPr lang="en-GB" sz="3200" b="1" dirty="0">
                <a:latin typeface="Times New Roman" pitchFamily="18" charset="0"/>
                <a:cs typeface="Times New Roman" pitchFamily="18" charset="0"/>
              </a:rPr>
              <a:t>3. Cardiac arrest: 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Heart stops beating, requiring emergency medical intervention.</a:t>
            </a:r>
          </a:p>
          <a:p>
            <a:pPr lvl="1"/>
            <a:r>
              <a:rPr lang="en-GB" sz="3200" b="1" dirty="0">
                <a:latin typeface="Times New Roman" pitchFamily="18" charset="0"/>
                <a:cs typeface="Times New Roman" pitchFamily="18" charset="0"/>
              </a:rPr>
              <a:t>4. Seizures: 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Convulsions caused by inflammation in the brain.</a:t>
            </a:r>
          </a:p>
          <a:p>
            <a:pPr lvl="1"/>
            <a:r>
              <a:rPr lang="en-GB" sz="3200" b="1" dirty="0">
                <a:latin typeface="Times New Roman" pitchFamily="18" charset="0"/>
                <a:cs typeface="Times New Roman" pitchFamily="18" charset="0"/>
              </a:rPr>
              <a:t>5. Cerebral </a:t>
            </a:r>
            <a:r>
              <a:rPr lang="en-GB" sz="3200" b="1" dirty="0" err="1">
                <a:latin typeface="Times New Roman" pitchFamily="18" charset="0"/>
                <a:cs typeface="Times New Roman" pitchFamily="18" charset="0"/>
              </a:rPr>
              <a:t>edema</a:t>
            </a:r>
            <a:r>
              <a:rPr lang="en-GB" sz="3200" b="1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Swelling of the brain, which can lead to increased intracranial pressure.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12457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863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b="1" dirty="0">
                <a:latin typeface="Times New Roman" pitchFamily="18" charset="0"/>
                <a:cs typeface="Times New Roman" pitchFamily="18" charset="0"/>
              </a:rPr>
              <a:t>Complications From Meningitis…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340768"/>
            <a:ext cx="8928992" cy="5069160"/>
          </a:xfrm>
        </p:spPr>
        <p:txBody>
          <a:bodyPr>
            <a:noAutofit/>
          </a:bodyPr>
          <a:lstStyle/>
          <a:p>
            <a:r>
              <a:rPr lang="en-GB" sz="3600" b="1" dirty="0">
                <a:latin typeface="Times New Roman" pitchFamily="18" charset="0"/>
                <a:cs typeface="Times New Roman" pitchFamily="18" charset="0"/>
              </a:rPr>
              <a:t>SHORT-TERM COMPLICATIONS;</a:t>
            </a:r>
            <a:r>
              <a:rPr lang="en-GB" sz="3600" dirty="0">
                <a:latin typeface="Times New Roman" pitchFamily="18" charset="0"/>
                <a:cs typeface="Times New Roman" pitchFamily="18" charset="0"/>
              </a:rPr>
              <a:t> (Within Days to Weeks)</a:t>
            </a:r>
          </a:p>
          <a:p>
            <a:pPr lvl="1"/>
            <a:r>
              <a:rPr lang="en-GB" sz="3200" b="1" dirty="0">
                <a:latin typeface="Times New Roman" pitchFamily="18" charset="0"/>
                <a:cs typeface="Times New Roman" pitchFamily="18" charset="0"/>
              </a:rPr>
              <a:t>1. Hydrocephalus: 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Accumulation of cerebrospinal fluid (CSF) in the brain, leading to increased intracranial pressure.</a:t>
            </a:r>
          </a:p>
          <a:p>
            <a:pPr lvl="1"/>
            <a:r>
              <a:rPr lang="en-GB" sz="3200" b="1" dirty="0">
                <a:latin typeface="Times New Roman" pitchFamily="18" charset="0"/>
                <a:cs typeface="Times New Roman" pitchFamily="18" charset="0"/>
              </a:rPr>
              <a:t>2. Subdural effusion: 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Collection of fluid between the brain and the skull.</a:t>
            </a:r>
          </a:p>
          <a:p>
            <a:pPr lvl="1"/>
            <a:r>
              <a:rPr lang="en-GB" sz="3200" b="1" dirty="0">
                <a:latin typeface="Times New Roman" pitchFamily="18" charset="0"/>
                <a:cs typeface="Times New Roman" pitchFamily="18" charset="0"/>
              </a:rPr>
              <a:t>3. Brain abscess: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Collection of pus in the brain tissue.</a:t>
            </a:r>
          </a:p>
        </p:txBody>
      </p:sp>
    </p:spTree>
    <p:extLst>
      <p:ext uri="{BB962C8B-B14F-4D97-AF65-F5344CB8AC3E}">
        <p14:creationId xmlns:p14="http://schemas.microsoft.com/office/powerpoint/2010/main" val="338019541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>
                <a:latin typeface="Times New Roman" pitchFamily="18" charset="0"/>
                <a:cs typeface="Times New Roman" pitchFamily="18" charset="0"/>
              </a:rPr>
              <a:t>Complications From Meningitis…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600200"/>
            <a:ext cx="8712968" cy="506916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en-GB" sz="3200" dirty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r>
              <a:rPr lang="en-GB" sz="3200" b="1" dirty="0">
                <a:latin typeface="Times New Roman" pitchFamily="18" charset="0"/>
                <a:cs typeface="Times New Roman" pitchFamily="18" charset="0"/>
              </a:rPr>
              <a:t>4. Cerebral </a:t>
            </a:r>
            <a:r>
              <a:rPr lang="en-GB" sz="3200" b="1" dirty="0" err="1">
                <a:latin typeface="Times New Roman" pitchFamily="18" charset="0"/>
                <a:cs typeface="Times New Roman" pitchFamily="18" charset="0"/>
              </a:rPr>
              <a:t>vasculitis</a:t>
            </a:r>
            <a:r>
              <a:rPr lang="en-GB" sz="3200" b="1" dirty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Inflammation of blood vessels in the brain.</a:t>
            </a:r>
          </a:p>
          <a:p>
            <a:pPr lvl="1" algn="just"/>
            <a:r>
              <a:rPr lang="en-GB" sz="3200" b="1" dirty="0">
                <a:latin typeface="Times New Roman" pitchFamily="18" charset="0"/>
                <a:cs typeface="Times New Roman" pitchFamily="18" charset="0"/>
              </a:rPr>
              <a:t>5. Hearing loss: 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Temporary or permanent hearing impairment due to inflammation in the inner ear.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384827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>
                <a:latin typeface="Times New Roman" pitchFamily="18" charset="0"/>
                <a:cs typeface="Times New Roman" pitchFamily="18" charset="0"/>
              </a:rPr>
              <a:t>Complications From Meningitis…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5864" y="1556792"/>
            <a:ext cx="8964488" cy="4925144"/>
          </a:xfrm>
        </p:spPr>
        <p:txBody>
          <a:bodyPr>
            <a:normAutofit/>
          </a:bodyPr>
          <a:lstStyle/>
          <a:p>
            <a:r>
              <a:rPr lang="en-GB" b="1" dirty="0">
                <a:latin typeface="Times New Roman" pitchFamily="18" charset="0"/>
                <a:cs typeface="Times New Roman" pitchFamily="18" charset="0"/>
              </a:rPr>
              <a:t>LONG-TERM COMPLICATIONS 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(Within Months to Years)</a:t>
            </a:r>
          </a:p>
          <a:p>
            <a:pPr lvl="1"/>
            <a:r>
              <a:rPr lang="en-GB" sz="3200" b="1" dirty="0">
                <a:latin typeface="Times New Roman" pitchFamily="18" charset="0"/>
                <a:cs typeface="Times New Roman" pitchFamily="18" charset="0"/>
              </a:rPr>
              <a:t>1. Cognitive impairment: 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Difficulty with memory, attention, and learning.</a:t>
            </a:r>
          </a:p>
          <a:p>
            <a:pPr lvl="1"/>
            <a:r>
              <a:rPr lang="en-GB" sz="3200" b="1" dirty="0">
                <a:latin typeface="Times New Roman" pitchFamily="18" charset="0"/>
                <a:cs typeface="Times New Roman" pitchFamily="18" charset="0"/>
              </a:rPr>
              <a:t>2. Seizure disorders: 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Recurring seizures due to scarring in the brain.</a:t>
            </a:r>
          </a:p>
          <a:p>
            <a:pPr lvl="1"/>
            <a:r>
              <a:rPr lang="en-GB" sz="3200" b="1" dirty="0">
                <a:latin typeface="Times New Roman" pitchFamily="18" charset="0"/>
                <a:cs typeface="Times New Roman" pitchFamily="18" charset="0"/>
              </a:rPr>
              <a:t>3. Hydrocephalus: 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Persistent accumulation of CSF in the brain, requiring surgical intervention.</a:t>
            </a:r>
          </a:p>
        </p:txBody>
      </p:sp>
    </p:spTree>
    <p:extLst>
      <p:ext uri="{BB962C8B-B14F-4D97-AF65-F5344CB8AC3E}">
        <p14:creationId xmlns:p14="http://schemas.microsoft.com/office/powerpoint/2010/main" val="38057084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4951C4-2A0D-4CDA-8032-26D0CDCB9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720CF7-CBFD-41BE-831D-F9841FF6FE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525963"/>
          </a:xfrm>
        </p:spPr>
        <p:txBody>
          <a:bodyPr>
            <a:normAutofit lnSpcReduction="1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Meningitis from the Greek word (“meninx”) membrane 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an acute inflammation of the meninges caused by either bacteria, virus or other agents.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inflammation is usually caused by an infection of the fluid surrounding the brain and spinal cord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can be fatal especially in children (U5) and immunocompromised individuals.</a:t>
            </a:r>
          </a:p>
        </p:txBody>
      </p:sp>
    </p:spTree>
    <p:extLst>
      <p:ext uri="{BB962C8B-B14F-4D97-AF65-F5344CB8AC3E}">
        <p14:creationId xmlns:p14="http://schemas.microsoft.com/office/powerpoint/2010/main" val="278912280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>
                <a:latin typeface="Times New Roman" pitchFamily="18" charset="0"/>
                <a:cs typeface="Times New Roman" pitchFamily="18" charset="0"/>
              </a:rPr>
              <a:t>Complications From Meningitis…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8964488" cy="4925144"/>
          </a:xfrm>
        </p:spPr>
        <p:txBody>
          <a:bodyPr>
            <a:noAutofit/>
          </a:bodyPr>
          <a:lstStyle/>
          <a:p>
            <a:pPr lvl="1"/>
            <a:r>
              <a:rPr lang="en-GB" sz="3200" b="1" dirty="0">
                <a:latin typeface="Times New Roman" pitchFamily="18" charset="0"/>
                <a:cs typeface="Times New Roman" pitchFamily="18" charset="0"/>
              </a:rPr>
              <a:t>4. Chronic headaches: 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Recurring headaches due to inflammation or scarring in the brain.</a:t>
            </a:r>
          </a:p>
          <a:p>
            <a:pPr lvl="1"/>
            <a:r>
              <a:rPr lang="en-GB" sz="3200" b="1" dirty="0">
                <a:latin typeface="Times New Roman" pitchFamily="18" charset="0"/>
                <a:cs typeface="Times New Roman" pitchFamily="18" charset="0"/>
              </a:rPr>
              <a:t>5. Emotional and behavioural changes: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Mood swings, anxiety, depression, or personality changes.</a:t>
            </a:r>
          </a:p>
          <a:p>
            <a:pPr lvl="1"/>
            <a:r>
              <a:rPr lang="en-GB" sz="3200" b="1" dirty="0">
                <a:latin typeface="Times New Roman" pitchFamily="18" charset="0"/>
                <a:cs typeface="Times New Roman" pitchFamily="18" charset="0"/>
              </a:rPr>
              <a:t>6. Physical disabilities: 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Weakness, paralysis, or loss of coordination due to damage to motor areas of the brain.</a:t>
            </a:r>
          </a:p>
        </p:txBody>
      </p:sp>
    </p:spTree>
    <p:extLst>
      <p:ext uri="{BB962C8B-B14F-4D97-AF65-F5344CB8AC3E}">
        <p14:creationId xmlns:p14="http://schemas.microsoft.com/office/powerpoint/2010/main" val="379917096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>
                <a:latin typeface="Times New Roman" pitchFamily="18" charset="0"/>
                <a:cs typeface="Times New Roman" pitchFamily="18" charset="0"/>
              </a:rPr>
              <a:t>Complications From Meningitis…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556792"/>
            <a:ext cx="8784976" cy="4925144"/>
          </a:xfrm>
        </p:spPr>
        <p:txBody>
          <a:bodyPr>
            <a:normAutofit/>
          </a:bodyPr>
          <a:lstStyle/>
          <a:p>
            <a:pPr lvl="1"/>
            <a:r>
              <a:rPr lang="en-GB" sz="3200" b="1" dirty="0">
                <a:latin typeface="Times New Roman" pitchFamily="18" charset="0"/>
                <a:cs typeface="Times New Roman" pitchFamily="18" charset="0"/>
              </a:rPr>
              <a:t>7. Vision problems: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(Cortical) Blindness, double vision, or loss of peripheral vision due to damage to the optic nerve.</a:t>
            </a:r>
          </a:p>
          <a:p>
            <a:pPr marL="457200" lvl="1" indent="0">
              <a:buNone/>
            </a:pPr>
            <a:endParaRPr lang="en-GB" sz="3200" dirty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en-GB" sz="3200" b="1" dirty="0">
                <a:latin typeface="Times New Roman" pitchFamily="18" charset="0"/>
                <a:cs typeface="Times New Roman" pitchFamily="18" charset="0"/>
              </a:rPr>
              <a:t>8. Hormonal imbalances: 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Disruption of hormone production due to damage to the pituitary gland.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615160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b="1" dirty="0">
                <a:latin typeface="Times New Roman" pitchFamily="18" charset="0"/>
                <a:cs typeface="Times New Roman" pitchFamily="18" charset="0"/>
              </a:rPr>
              <a:t>PSYCHIATRIC COMPLICATIONS OF MENINGITIS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556792"/>
            <a:ext cx="8928992" cy="4925144"/>
          </a:xfrm>
        </p:spPr>
        <p:txBody>
          <a:bodyPr>
            <a:noAutofit/>
          </a:bodyPr>
          <a:lstStyle/>
          <a:p>
            <a:r>
              <a:rPr lang="en-GB" dirty="0">
                <a:latin typeface="Times New Roman" pitchFamily="18" charset="0"/>
                <a:cs typeface="Times New Roman" pitchFamily="18" charset="0"/>
              </a:rPr>
              <a:t>Meningitis can also lead to various psychiatric complications, for instance:</a:t>
            </a:r>
          </a:p>
          <a:p>
            <a:pPr marL="0" indent="0">
              <a:buNone/>
            </a:pPr>
            <a:r>
              <a:rPr lang="en-GB" sz="3200" b="1" dirty="0">
                <a:latin typeface="Times New Roman" pitchFamily="18" charset="0"/>
                <a:cs typeface="Times New Roman" pitchFamily="18" charset="0"/>
              </a:rPr>
              <a:t>Short-term Complications;</a:t>
            </a:r>
          </a:p>
          <a:p>
            <a:pPr lvl="1"/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1. Delirium: Confusion, disorientation, and altered mental status can occur during the acute phase of meningitis.</a:t>
            </a:r>
          </a:p>
          <a:p>
            <a:pPr lvl="1"/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2. Anxiety: Patients may experience anxiety, fear, and apprehension due to the severity of their condition.</a:t>
            </a:r>
          </a:p>
        </p:txBody>
      </p:sp>
    </p:spTree>
    <p:extLst>
      <p:ext uri="{BB962C8B-B14F-4D97-AF65-F5344CB8AC3E}">
        <p14:creationId xmlns:p14="http://schemas.microsoft.com/office/powerpoint/2010/main" val="169954333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b="1" dirty="0">
                <a:latin typeface="Times New Roman" pitchFamily="18" charset="0"/>
                <a:cs typeface="Times New Roman" pitchFamily="18" charset="0"/>
              </a:rPr>
              <a:t>Psychiatric Complications Of Meningitis…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40768"/>
            <a:ext cx="9144000" cy="5328592"/>
          </a:xfrm>
        </p:spPr>
        <p:txBody>
          <a:bodyPr>
            <a:noAutofit/>
          </a:bodyPr>
          <a:lstStyle/>
          <a:p>
            <a:pPr lvl="1"/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3. Depression: Depressive symptoms, such as low mood, loss of interest, and changes in appetite or sleep, can arise during the acute phase.</a:t>
            </a:r>
          </a:p>
          <a:p>
            <a:pPr marL="0" indent="0">
              <a:buNone/>
            </a:pPr>
            <a:r>
              <a:rPr lang="en-GB" b="1" dirty="0">
                <a:latin typeface="Times New Roman" pitchFamily="18" charset="0"/>
                <a:cs typeface="Times New Roman" pitchFamily="18" charset="0"/>
              </a:rPr>
              <a:t>Long-term Complications;</a:t>
            </a:r>
          </a:p>
          <a:p>
            <a:pPr lvl="1"/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1. Cerebral palsy in children &lt;2yrs</a:t>
            </a:r>
          </a:p>
          <a:p>
            <a:pPr lvl="1"/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2. Epileptic Disorder</a:t>
            </a:r>
          </a:p>
          <a:p>
            <a:pPr lvl="1"/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3. Mental Retardation/Cognitive Impairment: Meningitis can lead to cognitive deficits, including memory loss, attention problems, and decreased processing speed. </a:t>
            </a:r>
          </a:p>
        </p:txBody>
      </p:sp>
    </p:spTree>
    <p:extLst>
      <p:ext uri="{BB962C8B-B14F-4D97-AF65-F5344CB8AC3E}">
        <p14:creationId xmlns:p14="http://schemas.microsoft.com/office/powerpoint/2010/main" val="315180006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b="1" dirty="0">
                <a:latin typeface="Times New Roman" pitchFamily="18" charset="0"/>
                <a:cs typeface="Times New Roman" pitchFamily="18" charset="0"/>
              </a:rPr>
              <a:t>Psychiatric Complications Of Meningitis…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252536" y="1412776"/>
            <a:ext cx="9363397" cy="4925144"/>
          </a:xfrm>
        </p:spPr>
        <p:txBody>
          <a:bodyPr>
            <a:noAutofit/>
          </a:bodyPr>
          <a:lstStyle/>
          <a:p>
            <a:pPr lvl="1"/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4. Mood Disorders: Depression, anxiety, and bipolar disorder can occur as a result of meningitis, particularly if there is damage to the brain's limbic system.</a:t>
            </a:r>
          </a:p>
          <a:p>
            <a:pPr lvl="1"/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5. Personality Changes: Some patients may experience changes in personality, such as increased irritability, emotional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lability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, or apathy.</a:t>
            </a:r>
          </a:p>
        </p:txBody>
      </p:sp>
    </p:spTree>
    <p:extLst>
      <p:ext uri="{BB962C8B-B14F-4D97-AF65-F5344CB8AC3E}">
        <p14:creationId xmlns:p14="http://schemas.microsoft.com/office/powerpoint/2010/main" val="389466418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b="1" dirty="0">
                <a:latin typeface="Times New Roman" pitchFamily="18" charset="0"/>
                <a:cs typeface="Times New Roman" pitchFamily="18" charset="0"/>
              </a:rPr>
              <a:t>Psychiatric Complications Of Meningitis…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556792"/>
            <a:ext cx="8856984" cy="4925144"/>
          </a:xfrm>
        </p:spPr>
        <p:txBody>
          <a:bodyPr>
            <a:normAutofit/>
          </a:bodyPr>
          <a:lstStyle/>
          <a:p>
            <a:pPr lvl="1"/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6. Psychosis: In rare cases, meningitis can trigger psychotic episodes, including hallucinations and delusions.</a:t>
            </a:r>
          </a:p>
          <a:p>
            <a:pPr lvl="1"/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7. Post-Traumatic Stress Disorder (PTSD): Survivors of meningitis may develop PTSD, characterized by flashbacks, nightmares, and avoidance of triggers that remind them of their illness.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212018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863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b="1" dirty="0">
                <a:latin typeface="Times New Roman" pitchFamily="18" charset="0"/>
                <a:cs typeface="Times New Roman" pitchFamily="18" charset="0"/>
              </a:rPr>
              <a:t>Psychiatric Complications Of Meningitis…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40768"/>
            <a:ext cx="9144000" cy="492514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b="1" dirty="0">
                <a:latin typeface="Times New Roman" pitchFamily="18" charset="0"/>
                <a:cs typeface="Times New Roman" pitchFamily="18" charset="0"/>
              </a:rPr>
              <a:t>Risk Factors for Psychiatric Complications</a:t>
            </a:r>
          </a:p>
          <a:p>
            <a:pPr lvl="1"/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1. Age: Children and older adults are more susceptible to psychiatric complications.</a:t>
            </a:r>
          </a:p>
          <a:p>
            <a:pPr lvl="1"/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2. Severity of Illness: More severe cases of meningitis increase the risk of psychiatric complications.</a:t>
            </a:r>
          </a:p>
          <a:p>
            <a:pPr lvl="1"/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3. Presence of Comorbidities: Underlying medical conditions, such as diabetes or hypertension, can increase the risk of psychiatric complications.</a:t>
            </a:r>
          </a:p>
        </p:txBody>
      </p:sp>
    </p:spTree>
    <p:extLst>
      <p:ext uri="{BB962C8B-B14F-4D97-AF65-F5344CB8AC3E}">
        <p14:creationId xmlns:p14="http://schemas.microsoft.com/office/powerpoint/2010/main" val="260006755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>
                <a:latin typeface="Times New Roman" pitchFamily="18" charset="0"/>
                <a:cs typeface="Times New Roman" pitchFamily="18" charset="0"/>
              </a:rPr>
              <a:t>Psychiatric Complications Of Meningitis…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772816"/>
            <a:ext cx="8568952" cy="4709120"/>
          </a:xfrm>
        </p:spPr>
        <p:txBody>
          <a:bodyPr>
            <a:noAutofit/>
          </a:bodyPr>
          <a:lstStyle/>
          <a:p>
            <a:pPr lvl="1"/>
            <a:r>
              <a:rPr lang="en-GB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4. History of Mental Health Conditions: Patients with pre-existing mental health conditions are more vulnerable to psychiatric complications.</a:t>
            </a:r>
          </a:p>
        </p:txBody>
      </p:sp>
    </p:spTree>
    <p:extLst>
      <p:ext uri="{BB962C8B-B14F-4D97-AF65-F5344CB8AC3E}">
        <p14:creationId xmlns:p14="http://schemas.microsoft.com/office/powerpoint/2010/main" val="74912528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n-US" b="1" dirty="0">
                <a:latin typeface="Times New Roman" pitchFamily="18" charset="0"/>
                <a:cs typeface="Times New Roman" pitchFamily="18" charset="0"/>
              </a:rPr>
              <a:t>DIFFERENTIAL DIAGNOSIS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138" y="1340768"/>
            <a:ext cx="8928992" cy="4824536"/>
          </a:xfrm>
        </p:spPr>
        <p:txBody>
          <a:bodyPr>
            <a:noAutofit/>
          </a:bodyPr>
          <a:lstStyle/>
          <a:p>
            <a:pPr marL="514350" indent="-514350" algn="just">
              <a:buAutoNum type="arabicPeriod"/>
            </a:pPr>
            <a:r>
              <a:rPr lang="en-GB" dirty="0">
                <a:latin typeface="Times New Roman" pitchFamily="18" charset="0"/>
                <a:cs typeface="Times New Roman" pitchFamily="18" charset="0"/>
              </a:rPr>
              <a:t>Other types of Meningitis – CSF is used to differentiate them.</a:t>
            </a:r>
          </a:p>
          <a:p>
            <a:pPr marL="514350" indent="-514350" algn="just">
              <a:buAutoNum type="arabicPeriod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 Brain abscess – Collection of pus in the brain tissue</a:t>
            </a:r>
          </a:p>
          <a:p>
            <a:pPr marL="514350" indent="-514350" algn="just">
              <a:buAutoNum type="arabicPeriod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Encephalitis – Inflammation of the brain tissue</a:t>
            </a:r>
          </a:p>
          <a:p>
            <a:pPr marL="514350" indent="-514350" algn="just">
              <a:buAutoNum type="arabicPeriod"/>
            </a:pP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Cerebritis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– Inflammation of the brain tissue, often caused by bacterial or fungal infections.</a:t>
            </a:r>
          </a:p>
          <a:p>
            <a:pPr marL="514350" indent="-514350" algn="just">
              <a:buFont typeface="Arial" pitchFamily="34" charset="0"/>
              <a:buAutoNum type="arabicPeriod"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Cerebral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vasculitis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: Inflammation of blood vessels in the brain</a:t>
            </a:r>
          </a:p>
        </p:txBody>
      </p:sp>
    </p:spTree>
    <p:extLst>
      <p:ext uri="{BB962C8B-B14F-4D97-AF65-F5344CB8AC3E}">
        <p14:creationId xmlns:p14="http://schemas.microsoft.com/office/powerpoint/2010/main" val="159236282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n-US" b="1" dirty="0">
                <a:latin typeface="Times New Roman" pitchFamily="18" charset="0"/>
                <a:cs typeface="Times New Roman" pitchFamily="18" charset="0"/>
              </a:rPr>
              <a:t>Differential Diagnosis…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138" y="1417638"/>
            <a:ext cx="8928992" cy="525172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GB" dirty="0">
                <a:latin typeface="Times New Roman" pitchFamily="18" charset="0"/>
                <a:cs typeface="Times New Roman" pitchFamily="18" charset="0"/>
              </a:rPr>
              <a:t>6.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>
                <a:latin typeface="Times New Roman" pitchFamily="18" charset="0"/>
                <a:cs typeface="Times New Roman" pitchFamily="18" charset="0"/>
              </a:rPr>
              <a:t>Intracranial </a:t>
            </a:r>
            <a:r>
              <a:rPr lang="en-GB" dirty="0" err="1">
                <a:latin typeface="Times New Roman" pitchFamily="18" charset="0"/>
                <a:cs typeface="Times New Roman" pitchFamily="18" charset="0"/>
              </a:rPr>
              <a:t>heamorrhage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 – Hx of Sudden </a:t>
            </a:r>
            <a:r>
              <a:rPr lang="en-GB" dirty="0" err="1">
                <a:latin typeface="Times New Roman" pitchFamily="18" charset="0"/>
                <a:cs typeface="Times New Roman" pitchFamily="18" charset="0"/>
              </a:rPr>
              <a:t>Headhaches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 with bloody CSF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</a:pPr>
            <a:r>
              <a:rPr lang="en-GB" dirty="0">
                <a:latin typeface="Times New Roman" pitchFamily="18" charset="0"/>
                <a:cs typeface="Times New Roman" pitchFamily="18" charset="0"/>
              </a:rPr>
              <a:t>7.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Malignant meningitis: Cancer cells spreading to the meninges.</a:t>
            </a:r>
          </a:p>
          <a:p>
            <a:pPr marL="0" indent="0" algn="just">
              <a:buNone/>
            </a:pPr>
            <a:r>
              <a:rPr lang="en-GB" dirty="0">
                <a:latin typeface="Times New Roman" pitchFamily="18" charset="0"/>
                <a:cs typeface="Times New Roman" pitchFamily="18" charset="0"/>
              </a:rPr>
              <a:t>8. Brain Tumour – Sub-acute or Chronic Hx, Raised ICP, +/- Focal Neurological Signs.</a:t>
            </a:r>
          </a:p>
          <a:p>
            <a:pPr marL="0" indent="0" algn="just">
              <a:buNone/>
            </a:pPr>
            <a:r>
              <a:rPr lang="en-GB" dirty="0">
                <a:latin typeface="Times New Roman" pitchFamily="18" charset="0"/>
                <a:cs typeface="Times New Roman" pitchFamily="18" charset="0"/>
              </a:rPr>
              <a:t>9.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Epidural abscess – Collection of pus in the epidural space surrounding the spinal cord.</a:t>
            </a:r>
          </a:p>
        </p:txBody>
      </p:sp>
    </p:spTree>
    <p:extLst>
      <p:ext uri="{BB962C8B-B14F-4D97-AF65-F5344CB8AC3E}">
        <p14:creationId xmlns:p14="http://schemas.microsoft.com/office/powerpoint/2010/main" val="4158302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n-US" b="1" dirty="0">
                <a:latin typeface="Times New Roman" pitchFamily="18" charset="0"/>
                <a:cs typeface="Times New Roman" pitchFamily="18" charset="0"/>
              </a:rPr>
              <a:t>DEFINITION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76872"/>
            <a:ext cx="8229600" cy="3849291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Meningitis refers to the Inflammation of the protective coverings/membranes (meninges) surrounding the brain and spinal cord.</a:t>
            </a:r>
          </a:p>
        </p:txBody>
      </p:sp>
    </p:spTree>
    <p:extLst>
      <p:ext uri="{BB962C8B-B14F-4D97-AF65-F5344CB8AC3E}">
        <p14:creationId xmlns:p14="http://schemas.microsoft.com/office/powerpoint/2010/main" val="162953536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n-US" b="1" dirty="0">
                <a:latin typeface="Times New Roman" pitchFamily="18" charset="0"/>
                <a:cs typeface="Times New Roman" pitchFamily="18" charset="0"/>
              </a:rPr>
              <a:t>Differential Diagnosis…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138" y="1556792"/>
            <a:ext cx="8928992" cy="460851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10. Subdural empyema – Collection of pus in the subdural space surrounding the brain.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11. Chemical meningitis: Exposure to toxic substances, such as chemicals or medications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12. Autoimmune meningitis: Conditions like lupus or rheumatoid arthritis causing meningitis.</a:t>
            </a:r>
          </a:p>
          <a:p>
            <a:pPr marL="0" indent="0" algn="just">
              <a:buNone/>
            </a:pPr>
            <a:r>
              <a:rPr lang="en-GB" dirty="0">
                <a:latin typeface="Times New Roman" pitchFamily="18" charset="0"/>
                <a:cs typeface="Times New Roman" pitchFamily="18" charset="0"/>
              </a:rPr>
              <a:t>13. </a:t>
            </a:r>
            <a:r>
              <a:rPr lang="en-GB" dirty="0" err="1">
                <a:latin typeface="Times New Roman" pitchFamily="18" charset="0"/>
                <a:cs typeface="Times New Roman" pitchFamily="18" charset="0"/>
              </a:rPr>
              <a:t>Meningismus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GB" dirty="0" err="1">
                <a:latin typeface="Times New Roman" pitchFamily="18" charset="0"/>
                <a:cs typeface="Times New Roman" pitchFamily="18" charset="0"/>
              </a:rPr>
              <a:t>Meningism</a:t>
            </a:r>
            <a:r>
              <a:rPr lang="en-GB" dirty="0">
                <a:latin typeface="Times New Roman" pitchFamily="18" charset="0"/>
                <a:cs typeface="Times New Roman" pitchFamily="18" charset="0"/>
              </a:rPr>
              <a:t> – Meningeal irritation +/- inflammation. Occur in the young.</a:t>
            </a:r>
          </a:p>
          <a:p>
            <a:pPr marL="0" indent="0" algn="just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63690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rmAutofit/>
          </a:bodyPr>
          <a:lstStyle/>
          <a:p>
            <a:r>
              <a:rPr lang="en-GB" b="1" dirty="0">
                <a:latin typeface="Times New Roman" pitchFamily="18" charset="0"/>
                <a:cs typeface="Times New Roman" pitchFamily="18" charset="0"/>
              </a:rPr>
              <a:t>PROGNOSIS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340768"/>
            <a:ext cx="8964488" cy="5141168"/>
          </a:xfrm>
        </p:spPr>
        <p:txBody>
          <a:bodyPr>
            <a:noAutofit/>
          </a:bodyPr>
          <a:lstStyle/>
          <a:p>
            <a:r>
              <a:rPr lang="en-GB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Depends on,</a:t>
            </a:r>
          </a:p>
          <a:p>
            <a:pPr lvl="1"/>
            <a:r>
              <a:rPr lang="en-GB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Patients Age – the younger the age the worse the prognosis</a:t>
            </a:r>
          </a:p>
          <a:p>
            <a:pPr lvl="1"/>
            <a:r>
              <a:rPr lang="en-GB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Duration of onset before commencing therapy </a:t>
            </a:r>
          </a:p>
          <a:p>
            <a:pPr lvl="1"/>
            <a:r>
              <a:rPr lang="en-GB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Type of organism involved – worse with Strep pneumonia.</a:t>
            </a:r>
          </a:p>
          <a:p>
            <a:pPr lvl="1"/>
            <a:r>
              <a:rPr lang="en-GB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Number of organisms involved.</a:t>
            </a:r>
          </a:p>
        </p:txBody>
      </p:sp>
    </p:spTree>
    <p:extLst>
      <p:ext uri="{BB962C8B-B14F-4D97-AF65-F5344CB8AC3E}">
        <p14:creationId xmlns:p14="http://schemas.microsoft.com/office/powerpoint/2010/main" val="84944521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rmAutofit/>
          </a:bodyPr>
          <a:lstStyle/>
          <a:p>
            <a:r>
              <a:rPr lang="en-GB" b="1" dirty="0">
                <a:latin typeface="Times New Roman" pitchFamily="18" charset="0"/>
                <a:cs typeface="Times New Roman" pitchFamily="18" charset="0"/>
              </a:rPr>
              <a:t>PREVENTION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268760"/>
            <a:ext cx="9144000" cy="5213176"/>
          </a:xfrm>
        </p:spPr>
        <p:txBody>
          <a:bodyPr>
            <a:noAutofit/>
          </a:bodyPr>
          <a:lstStyle/>
          <a:p>
            <a:r>
              <a:rPr lang="en-GB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Vaccination,</a:t>
            </a:r>
          </a:p>
          <a:p>
            <a:pPr lvl="1"/>
            <a:r>
              <a:rPr lang="en-GB" sz="3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Hib</a:t>
            </a:r>
            <a:r>
              <a:rPr lang="en-GB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vaccine – As part of DPT immunization schedule in  most part of the world,</a:t>
            </a:r>
          </a:p>
          <a:p>
            <a:pPr lvl="1"/>
            <a:r>
              <a:rPr lang="en-GB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Pneumococcal vaccine – Available but not yet a routine. It’s given to targeted populations </a:t>
            </a:r>
            <a:r>
              <a:rPr lang="en-GB" sz="3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eg</a:t>
            </a:r>
            <a:r>
              <a:rPr lang="en-GB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GB" sz="32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SCDx</a:t>
            </a:r>
            <a:r>
              <a:rPr lang="en-GB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Immuno-compromised Px, Splenomegaly, Nephrotic Syndrome, AIDS Px.</a:t>
            </a:r>
          </a:p>
          <a:p>
            <a:pPr lvl="1"/>
            <a:r>
              <a:rPr lang="en-GB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Meningococcal vaccine – Not a routine vaccine, it’s  given every 3yrs in northern Nigeria where epidemics is high.</a:t>
            </a:r>
          </a:p>
        </p:txBody>
      </p:sp>
    </p:spTree>
    <p:extLst>
      <p:ext uri="{BB962C8B-B14F-4D97-AF65-F5344CB8AC3E}">
        <p14:creationId xmlns:p14="http://schemas.microsoft.com/office/powerpoint/2010/main" val="310110293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rmAutofit/>
          </a:bodyPr>
          <a:lstStyle/>
          <a:p>
            <a:r>
              <a:rPr lang="en-GB" b="1" dirty="0">
                <a:latin typeface="Times New Roman" pitchFamily="18" charset="0"/>
                <a:cs typeface="Times New Roman" pitchFamily="18" charset="0"/>
              </a:rPr>
              <a:t>Prevention…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340768"/>
            <a:ext cx="8928992" cy="5141168"/>
          </a:xfrm>
        </p:spPr>
        <p:txBody>
          <a:bodyPr>
            <a:noAutofit/>
          </a:bodyPr>
          <a:lstStyle/>
          <a:p>
            <a:r>
              <a:rPr lang="en-GB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Chemoprophylaxis,</a:t>
            </a:r>
          </a:p>
          <a:p>
            <a:pPr lvl="1"/>
            <a:r>
              <a:rPr lang="en-GB" sz="32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Such as Rifampicin, given to exposed contacts to H. Influenza &amp; N. Meningitides.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Good hygiene practices,</a:t>
            </a:r>
          </a:p>
          <a:p>
            <a:pPr lvl="1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Hand washing,</a:t>
            </a:r>
          </a:p>
          <a:p>
            <a:pPr lvl="1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avoiding close contact with infected individuals.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Where possible, avoiding travel to endemic areas</a:t>
            </a:r>
          </a:p>
          <a:p>
            <a:endParaRPr lang="en-GB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1"/>
            <a:endParaRPr lang="en-GB" sz="32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574234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139872"/>
            <a:ext cx="8928992" cy="1228998"/>
          </a:xfrm>
        </p:spPr>
        <p:txBody>
          <a:bodyPr>
            <a:normAutofit fontScale="90000"/>
          </a:bodyPr>
          <a:lstStyle/>
          <a:p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Prevention of Psychiatric Complications Of Meningitis.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844824"/>
            <a:ext cx="8928992" cy="4752528"/>
          </a:xfrm>
        </p:spPr>
        <p:txBody>
          <a:bodyPr>
            <a:noAutofit/>
          </a:bodyPr>
          <a:lstStyle/>
          <a:p>
            <a:pPr algn="just"/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Early Recognition and Treatment: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Prompt recognition and treatment of meningitis can reduce the risk of psychiatric complications.</a:t>
            </a:r>
          </a:p>
          <a:p>
            <a:pPr marL="0" indent="0" algn="just">
              <a:buNone/>
            </a:pPr>
            <a:endParaRPr lang="en-GB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Multidisciplinary Care: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Collaboration between healthcare professionals, including psychiatrists, psychologists, and social workers, is essential for managing psychiatric complications.</a:t>
            </a:r>
          </a:p>
        </p:txBody>
      </p:sp>
    </p:spTree>
    <p:extLst>
      <p:ext uri="{BB962C8B-B14F-4D97-AF65-F5344CB8AC3E}">
        <p14:creationId xmlns:p14="http://schemas.microsoft.com/office/powerpoint/2010/main" val="296718079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556792"/>
            <a:ext cx="8424936" cy="4990312"/>
          </a:xfrm>
        </p:spPr>
        <p:txBody>
          <a:bodyPr>
            <a:noAutofit/>
          </a:bodyPr>
          <a:lstStyle/>
          <a:p>
            <a:pPr algn="just"/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Supportive Care: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Providing emotional support, counselling, and cognitive rehabilitation can help alleviate psychiatric complications.</a:t>
            </a:r>
          </a:p>
          <a:p>
            <a:pPr algn="just"/>
            <a:endParaRPr lang="en-GB" sz="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Monitoring and Follow-up: 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Regular monitoring and follow-up appointments can help identify psychiatric complications early, ensuring timely intervention.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1BA02283-AFA9-446A-847B-2D078D29BB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756" y="188640"/>
            <a:ext cx="8964488" cy="1143000"/>
          </a:xfrm>
        </p:spPr>
        <p:txBody>
          <a:bodyPr>
            <a:normAutofit fontScale="90000"/>
          </a:bodyPr>
          <a:lstStyle/>
          <a:p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Prevention of Psychiatric Complications Of Meningitis.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22406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1143000"/>
          </a:xfrm>
        </p:spPr>
        <p:txBody>
          <a:bodyPr/>
          <a:lstStyle/>
          <a:p>
            <a:r>
              <a:rPr lang="en-US" b="1">
                <a:latin typeface="Times New Roman" pitchFamily="18" charset="0"/>
                <a:cs typeface="Times New Roman" pitchFamily="18" charset="0"/>
              </a:rPr>
              <a:t>Conclusion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Meningitis is a serious and potentially life-threatening infection- Prompt medical attention is essential for effective treatment and prevention of complications- Vaccination and good hygiene practices can help prevent meningitis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406931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BAF7A4-AE9A-4413-BB09-BF07F8DFB9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REFRENCES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9304FA-AD40-4527-BA8A-4D703A71D5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447690"/>
            <a:ext cx="9144000" cy="4525963"/>
          </a:xfrm>
        </p:spPr>
        <p:txBody>
          <a:bodyPr>
            <a:noAutofit/>
          </a:bodyPr>
          <a:lstStyle/>
          <a:p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Harrison’s PRINCIPLES OF INTERNAL MEDICINE Eighteenth Edition</a:t>
            </a:r>
          </a:p>
          <a:p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Textbook of Preventive and Social Medicine 19</a:t>
            </a:r>
            <a:r>
              <a:rPr lang="en-US" sz="3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Edition</a:t>
            </a:r>
          </a:p>
          <a:p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Smeltzer,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Suzzanne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C., et al, Textbook of Medical Surgical Nursing, 12</a:t>
            </a:r>
            <a:r>
              <a:rPr lang="en-US" sz="30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edition</a:t>
            </a:r>
          </a:p>
          <a:p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UpToDate (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http://www.uptodate.com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eMedicine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http://www.emedicine.com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Current recommendations for treatment of meningitis, WHO technical Note.</a:t>
            </a:r>
            <a:endParaRPr lang="en-GB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971664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F45C7F-B867-464A-AF0B-D17C7E862E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F1C85A-EE25-46DD-8897-EB7CFBD6F5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600200"/>
            <a:ext cx="9036496" cy="4853136"/>
          </a:xfrm>
        </p:spPr>
        <p:txBody>
          <a:bodyPr>
            <a:normAutofit/>
          </a:bodyPr>
          <a:lstStyle/>
          <a:p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Mace SE. Acute bacterial meningitis. 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Emerg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Med Clin North Am. 2008;26:281-317, viii</a:t>
            </a:r>
          </a:p>
          <a:p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Lucas MJ, Brouwer MC, van de Beek D. Neurological sequelae of bacterial meningitis. J Infect. 2016;73:18-27.</a:t>
            </a:r>
          </a:p>
          <a:p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Luksic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I, </a:t>
            </a:r>
            <a:r>
              <a:rPr lang="en-US" sz="3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Mulic</a:t>
            </a:r>
            <a:r>
              <a:rPr lang="en-US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R, Falconer R et al. Estimating global and regional morbidity from acute bacterial meningitis in children: assessment of the evidence. Croat Med J. 2013;54@510-518</a:t>
            </a:r>
            <a:endParaRPr lang="en-GB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7571547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33F3757-9FCE-40F6-A953-3275C6B0B8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0464" y="764704"/>
            <a:ext cx="6563072" cy="5112568"/>
          </a:xfrm>
        </p:spPr>
        <p:txBody>
          <a:bodyPr>
            <a:normAutofit/>
          </a:bodyPr>
          <a:lstStyle/>
          <a:p>
            <a:r>
              <a:rPr 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Thank You</a:t>
            </a:r>
            <a:br>
              <a:rPr 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br>
              <a:rPr 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6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Listening!</a:t>
            </a:r>
            <a:endParaRPr lang="en-GB" sz="6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28814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C8E290A-0C57-4A9D-BFB5-5D0B9C73EC9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61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383" t="26020" r="3383" b="5613"/>
          <a:stretch/>
        </p:blipFill>
        <p:spPr>
          <a:xfrm>
            <a:off x="144000" y="1548000"/>
            <a:ext cx="8928000" cy="4824000"/>
          </a:xfrm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C73E3282-5203-466B-9A7A-8BFD0D6874E8}"/>
              </a:ext>
            </a:extLst>
          </p:cNvPr>
          <p:cNvSpPr txBox="1">
            <a:spLocks/>
          </p:cNvSpPr>
          <p:nvPr/>
        </p:nvSpPr>
        <p:spPr>
          <a:xfrm>
            <a:off x="323528" y="116632"/>
            <a:ext cx="8363272" cy="936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800" b="1" dirty="0">
                <a:latin typeface="Times New Roman" pitchFamily="18" charset="0"/>
                <a:cs typeface="Times New Roman" pitchFamily="18" charset="0"/>
              </a:rPr>
              <a:t>Definition…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0F19EE81-A6B2-47A0-877C-44035B5335D5}"/>
              </a:ext>
            </a:extLst>
          </p:cNvPr>
          <p:cNvSpPr txBox="1">
            <a:spLocks/>
          </p:cNvSpPr>
          <p:nvPr/>
        </p:nvSpPr>
        <p:spPr>
          <a:xfrm>
            <a:off x="0" y="1052736"/>
            <a:ext cx="8229600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Anatomy</a:t>
            </a:r>
          </a:p>
        </p:txBody>
      </p:sp>
    </p:spTree>
    <p:extLst>
      <p:ext uri="{BB962C8B-B14F-4D97-AF65-F5344CB8AC3E}">
        <p14:creationId xmlns:p14="http://schemas.microsoft.com/office/powerpoint/2010/main" val="33334369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E31040-D3A8-40AB-95A6-BD9DB6DF0A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EPIDEMOLOGY</a:t>
            </a:r>
            <a:endParaRPr lang="en-GB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690C84-833B-491A-8CEB-8671D426F4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78080"/>
            <a:ext cx="8856984" cy="4709120"/>
          </a:xfrm>
        </p:spPr>
        <p:txBody>
          <a:bodyPr>
            <a:no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Although meningitis is a notifiable disease, the exact incidence rate is unknown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2022 – 2023, Nigeria reported 1,686 suspected cases of meningitis, with 124 deaths.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Occurring mainly in Jigawa State, affecting mainly children aged 1 – 15yrs.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Incidence can reach 1,000 cases in 100,000 people in Africa</a:t>
            </a:r>
          </a:p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But approximately 20 cases in 100,000 people are reported on a global scale.</a:t>
            </a:r>
          </a:p>
        </p:txBody>
      </p:sp>
    </p:spTree>
    <p:extLst>
      <p:ext uri="{BB962C8B-B14F-4D97-AF65-F5344CB8AC3E}">
        <p14:creationId xmlns:p14="http://schemas.microsoft.com/office/powerpoint/2010/main" val="9637855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4988"/>
            <a:ext cx="8229600" cy="1143000"/>
          </a:xfrm>
        </p:spPr>
        <p:txBody>
          <a:bodyPr/>
          <a:lstStyle/>
          <a:p>
            <a:r>
              <a:rPr lang="en-GB" b="1" dirty="0">
                <a:latin typeface="Times New Roman" pitchFamily="18" charset="0"/>
                <a:cs typeface="Times New Roman" pitchFamily="18" charset="0"/>
              </a:rPr>
              <a:t>AETIOLOGY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836" y="1700808"/>
            <a:ext cx="8964488" cy="471338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1. Viral meningitis. (also called Aseptic Meningitis) 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2. Bacterial meningitis.</a:t>
            </a:r>
          </a:p>
          <a:p>
            <a:pPr lvl="1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Pyogenic Meningitis</a:t>
            </a:r>
          </a:p>
          <a:p>
            <a:pPr lvl="1"/>
            <a:r>
              <a:rPr lang="en-US" sz="3200" dirty="0" err="1">
                <a:latin typeface="Times New Roman" pitchFamily="18" charset="0"/>
                <a:cs typeface="Times New Roman" pitchFamily="18" charset="0"/>
              </a:rPr>
              <a:t>Tuberculous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 meningitis: Mycobacterium tuberculosis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3. Fungal meningitis.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4. Parasitic meningitis.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17794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4988"/>
            <a:ext cx="8229600" cy="1143000"/>
          </a:xfrm>
        </p:spPr>
        <p:txBody>
          <a:bodyPr/>
          <a:lstStyle/>
          <a:p>
            <a:r>
              <a:rPr lang="en-GB" b="1" dirty="0">
                <a:latin typeface="Times New Roman" pitchFamily="18" charset="0"/>
                <a:cs typeface="Times New Roman" pitchFamily="18" charset="0"/>
              </a:rPr>
              <a:t>Aetiology…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196752"/>
            <a:ext cx="9036496" cy="5400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Viral Meningitis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Enteroviruses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Coxakie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B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Virus,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Herpesviruses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Arboviruses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Bacterial meningitis.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Almost  any organism can cause meningitis but commonly it varies with age –</a:t>
            </a:r>
          </a:p>
          <a:p>
            <a:r>
              <a:rPr lang="en-US" i="1" dirty="0">
                <a:latin typeface="Times New Roman" pitchFamily="18" charset="0"/>
                <a:cs typeface="Times New Roman" pitchFamily="18" charset="0"/>
              </a:rPr>
              <a:t>Neonate (or &lt;2months);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Kliebsela,Staph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aureus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, E. coli.</a:t>
            </a:r>
          </a:p>
          <a:p>
            <a:r>
              <a:rPr lang="en-US" i="1" dirty="0">
                <a:latin typeface="Times New Roman" pitchFamily="18" charset="0"/>
                <a:cs typeface="Times New Roman" pitchFamily="18" charset="0"/>
              </a:rPr>
              <a:t>&gt;2months – 1yr;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Heamophilus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Influenza, Strep. Pneumonia, Neisseria Meningitides.</a:t>
            </a:r>
          </a:p>
          <a:p>
            <a:r>
              <a:rPr lang="en-US" dirty="0">
                <a:latin typeface="Times New Roman" pitchFamily="18" charset="0"/>
                <a:cs typeface="Times New Roman" pitchFamily="18" charset="0"/>
              </a:rPr>
              <a:t>&gt; 12yrs (uncommon); Strep. Pneumonia, Neisseria Meningitides.</a:t>
            </a:r>
          </a:p>
        </p:txBody>
      </p:sp>
    </p:spTree>
    <p:extLst>
      <p:ext uri="{BB962C8B-B14F-4D97-AF65-F5344CB8AC3E}">
        <p14:creationId xmlns:p14="http://schemas.microsoft.com/office/powerpoint/2010/main" val="9886452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4988"/>
            <a:ext cx="8229600" cy="1143000"/>
          </a:xfrm>
        </p:spPr>
        <p:txBody>
          <a:bodyPr/>
          <a:lstStyle/>
          <a:p>
            <a:r>
              <a:rPr lang="en-GB" b="1" dirty="0">
                <a:latin typeface="Times New Roman" pitchFamily="18" charset="0"/>
                <a:cs typeface="Times New Roman" pitchFamily="18" charset="0"/>
              </a:rPr>
              <a:t>Aetiology…</a:t>
            </a:r>
            <a:endParaRPr lang="en-US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84784"/>
            <a:ext cx="8496944" cy="456937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Tubaculous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Meningitis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– occurs 2 - 6 months after the primary Infection.</a:t>
            </a:r>
          </a:p>
          <a:p>
            <a:pPr lvl="1"/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Dissemination of TB from primary foci</a:t>
            </a:r>
          </a:p>
          <a:p>
            <a:pPr lvl="1"/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Heamatogenous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route</a:t>
            </a:r>
          </a:p>
          <a:p>
            <a:pPr lvl="1"/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Forms a </a:t>
            </a:r>
            <a:r>
              <a:rPr lang="en-GB" sz="3200" dirty="0" err="1">
                <a:latin typeface="Times New Roman" pitchFamily="18" charset="0"/>
                <a:cs typeface="Times New Roman" pitchFamily="18" charset="0"/>
              </a:rPr>
              <a:t>Tuberculoma</a:t>
            </a:r>
            <a:r>
              <a:rPr lang="en-GB" sz="3200" dirty="0">
                <a:latin typeface="Times New Roman" pitchFamily="18" charset="0"/>
                <a:cs typeface="Times New Roman" pitchFamily="18" charset="0"/>
              </a:rPr>
              <a:t> which ruptures into the sub-arachnoid space to cause Meningitis</a:t>
            </a:r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88806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MENINGITIS</Template>
  <TotalTime>558</TotalTime>
  <Words>2561</Words>
  <Application>Microsoft Office PowerPoint</Application>
  <PresentationFormat>On-screen Show (4:3)</PresentationFormat>
  <Paragraphs>344</Paragraphs>
  <Slides>49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4" baseType="lpstr">
      <vt:lpstr>Arial</vt:lpstr>
      <vt:lpstr>Calibri</vt:lpstr>
      <vt:lpstr>Times New Roman</vt:lpstr>
      <vt:lpstr>Wingdings</vt:lpstr>
      <vt:lpstr>Office Theme</vt:lpstr>
      <vt:lpstr>MENINGITIS</vt:lpstr>
      <vt:lpstr>OUTLINE</vt:lpstr>
      <vt:lpstr>INTRODUCTION</vt:lpstr>
      <vt:lpstr>DEFINITION</vt:lpstr>
      <vt:lpstr>PowerPoint Presentation</vt:lpstr>
      <vt:lpstr>EPIDEMOLOGY</vt:lpstr>
      <vt:lpstr>AETIOLOGY</vt:lpstr>
      <vt:lpstr>Aetiology…</vt:lpstr>
      <vt:lpstr>Aetiology…</vt:lpstr>
      <vt:lpstr>Aetiology…</vt:lpstr>
      <vt:lpstr>PowerPoint Presentation</vt:lpstr>
      <vt:lpstr>PowerPoint Presentation</vt:lpstr>
      <vt:lpstr>PowerPoint Presentation</vt:lpstr>
      <vt:lpstr>CLINICAL PRESENTATION/DIAGNOSIS.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MANAGEMENT</vt:lpstr>
      <vt:lpstr>Management…</vt:lpstr>
      <vt:lpstr>Management…</vt:lpstr>
      <vt:lpstr>Management…</vt:lpstr>
      <vt:lpstr>COMPLICATIONS FROM MENINGITIS</vt:lpstr>
      <vt:lpstr>Complications From Meningitis…</vt:lpstr>
      <vt:lpstr>Complications From Meningitis…</vt:lpstr>
      <vt:lpstr>Complications From Meningitis…</vt:lpstr>
      <vt:lpstr>Complications From Meningitis…</vt:lpstr>
      <vt:lpstr>Complications From Meningitis…</vt:lpstr>
      <vt:lpstr>Complications From Meningitis…</vt:lpstr>
      <vt:lpstr>PSYCHIATRIC COMPLICATIONS OF MENINGITIS</vt:lpstr>
      <vt:lpstr>Psychiatric Complications Of Meningitis…</vt:lpstr>
      <vt:lpstr>Psychiatric Complications Of Meningitis…</vt:lpstr>
      <vt:lpstr>Psychiatric Complications Of Meningitis…</vt:lpstr>
      <vt:lpstr>Psychiatric Complications Of Meningitis…</vt:lpstr>
      <vt:lpstr>Psychiatric Complications Of Meningitis…</vt:lpstr>
      <vt:lpstr>DIFFERENTIAL DIAGNOSIS</vt:lpstr>
      <vt:lpstr>Differential Diagnosis…</vt:lpstr>
      <vt:lpstr>Differential Diagnosis…</vt:lpstr>
      <vt:lpstr>PROGNOSIS</vt:lpstr>
      <vt:lpstr>PREVENTION</vt:lpstr>
      <vt:lpstr>Prevention…</vt:lpstr>
      <vt:lpstr>Prevention of Psychiatric Complications Of Meningitis.</vt:lpstr>
      <vt:lpstr>Prevention of Psychiatric Complications Of Meningitis.</vt:lpstr>
      <vt:lpstr>Conclusion</vt:lpstr>
      <vt:lpstr>REFRENCES</vt:lpstr>
      <vt:lpstr>References</vt:lpstr>
      <vt:lpstr>Thank You For Listening!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MENINGITIS</dc:title>
  <dc:creator>DR GABRIEL</dc:creator>
  <cp:lastModifiedBy>DR GABRIEL</cp:lastModifiedBy>
  <cp:revision>67</cp:revision>
  <dcterms:created xsi:type="dcterms:W3CDTF">2025-01-10T10:40:02Z</dcterms:created>
  <dcterms:modified xsi:type="dcterms:W3CDTF">2025-01-16T21:03:08Z</dcterms:modified>
</cp:coreProperties>
</file>