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3" r:id="rId5"/>
    <p:sldId id="264" r:id="rId6"/>
    <p:sldId id="262" r:id="rId7"/>
    <p:sldId id="258" r:id="rId8"/>
    <p:sldId id="259" r:id="rId9"/>
    <p:sldId id="261"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86"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254387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411972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0104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342234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531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186107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3042433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89717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208914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F6E0F-41D5-4710-BBEC-5B285B577F05}"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353119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4F6E0F-41D5-4710-BBEC-5B285B577F05}"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35663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4F6E0F-41D5-4710-BBEC-5B285B577F05}"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330325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F6E0F-41D5-4710-BBEC-5B285B577F05}"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27006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F6E0F-41D5-4710-BBEC-5B285B577F05}"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34222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4F6E0F-41D5-4710-BBEC-5B285B577F05}"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233704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F6E0F-41D5-4710-BBEC-5B285B577F05}"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ED4AE-38BE-4CB0-A085-3B6E85B6A7F0}" type="slidenum">
              <a:rPr lang="en-US" smtClean="0"/>
              <a:t>‹#›</a:t>
            </a:fld>
            <a:endParaRPr lang="en-US"/>
          </a:p>
        </p:txBody>
      </p:sp>
    </p:spTree>
    <p:extLst>
      <p:ext uri="{BB962C8B-B14F-4D97-AF65-F5344CB8AC3E}">
        <p14:creationId xmlns:p14="http://schemas.microsoft.com/office/powerpoint/2010/main" val="411866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4F6E0F-41D5-4710-BBEC-5B285B577F05}" type="datetimeFigureOut">
              <a:rPr lang="en-US" smtClean="0"/>
              <a:t>2/11/2025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F6ED4AE-38BE-4CB0-A085-3B6E85B6A7F0}" type="slidenum">
              <a:rPr lang="en-US" smtClean="0"/>
              <a:t>‹#›</a:t>
            </a:fld>
            <a:endParaRPr lang="en-US"/>
          </a:p>
        </p:txBody>
      </p:sp>
    </p:spTree>
    <p:extLst>
      <p:ext uri="{BB962C8B-B14F-4D97-AF65-F5344CB8AC3E}">
        <p14:creationId xmlns:p14="http://schemas.microsoft.com/office/powerpoint/2010/main" val="162173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jpeg" /><Relationship Id="rId7" Type="http://schemas.openxmlformats.org/officeDocument/2006/relationships/image" Target="../media/image7.png" /><Relationship Id="rId2" Type="http://schemas.openxmlformats.org/officeDocument/2006/relationships/image" Target="../media/image2.jpeg" /><Relationship Id="rId1" Type="http://schemas.openxmlformats.org/officeDocument/2006/relationships/slideLayout" Target="../slideLayouts/slideLayout2.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image" Target="../media/image4.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6" name="Picture 6" descr="Blog Grid View - Best dietician in indore, nutritionist in indore,  dietician for weight loss, dietician in indore">
            <a:extLst>
              <a:ext uri="{FF2B5EF4-FFF2-40B4-BE49-F238E27FC236}">
                <a16:creationId xmlns:a16="http://schemas.microsoft.com/office/drawing/2014/main" id="{1CADEE0C-4BA3-0700-F104-1414F1D64A7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25765" b="17417"/>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Isosceles Triangle 513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3" name="Parallelogram 513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35" name="Straight Connector 513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7" name="Straight Connector 513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3" name="Isosceles Triangle 514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ADB82AB-237A-CD44-8879-30EEE2107A78}"/>
              </a:ext>
            </a:extLst>
          </p:cNvPr>
          <p:cNvSpPr>
            <a:spLocks noGrp="1"/>
          </p:cNvSpPr>
          <p:nvPr>
            <p:ph type="ctrTitle"/>
          </p:nvPr>
        </p:nvSpPr>
        <p:spPr>
          <a:xfrm>
            <a:off x="4704200" y="956443"/>
            <a:ext cx="5049400" cy="2660430"/>
          </a:xfrm>
        </p:spPr>
        <p:txBody>
          <a:bodyPr>
            <a:normAutofit/>
          </a:bodyPr>
          <a:lstStyle/>
          <a:p>
            <a:pPr>
              <a:lnSpc>
                <a:spcPct val="90000"/>
              </a:lnSpc>
            </a:pPr>
            <a:r>
              <a:rPr lang="en-US" dirty="0"/>
              <a:t>Introduction to Nutrition and Dietetics</a:t>
            </a:r>
          </a:p>
        </p:txBody>
      </p:sp>
      <p:sp>
        <p:nvSpPr>
          <p:cNvPr id="3" name="Subtitle 2">
            <a:extLst>
              <a:ext uri="{FF2B5EF4-FFF2-40B4-BE49-F238E27FC236}">
                <a16:creationId xmlns:a16="http://schemas.microsoft.com/office/drawing/2014/main" id="{3A03D676-CBE4-F1FE-8A8D-406EA93CFB06}"/>
              </a:ext>
            </a:extLst>
          </p:cNvPr>
          <p:cNvSpPr>
            <a:spLocks noGrp="1"/>
          </p:cNvSpPr>
          <p:nvPr>
            <p:ph type="subTitle" idx="1"/>
          </p:nvPr>
        </p:nvSpPr>
        <p:spPr>
          <a:xfrm>
            <a:off x="4130566" y="4050832"/>
            <a:ext cx="5591503" cy="2402520"/>
          </a:xfrm>
        </p:spPr>
        <p:txBody>
          <a:bodyPr>
            <a:normAutofit/>
          </a:bodyPr>
          <a:lstStyle/>
          <a:p>
            <a:pPr>
              <a:lnSpc>
                <a:spcPct val="90000"/>
              </a:lnSpc>
            </a:pPr>
            <a:r>
              <a:rPr lang="en-US" sz="2000" dirty="0">
                <a:solidFill>
                  <a:schemeClr val="bg1"/>
                </a:solidFill>
              </a:rPr>
              <a:t>Presented by </a:t>
            </a:r>
          </a:p>
          <a:p>
            <a:pPr>
              <a:lnSpc>
                <a:spcPct val="90000"/>
              </a:lnSpc>
            </a:pPr>
            <a:r>
              <a:rPr lang="en-US" sz="2400" b="1" dirty="0">
                <a:solidFill>
                  <a:schemeClr val="bg1"/>
                </a:solidFill>
              </a:rPr>
              <a:t>Dietitian Precious </a:t>
            </a:r>
            <a:r>
              <a:rPr lang="en-US" sz="2400" b="1" dirty="0" err="1">
                <a:solidFill>
                  <a:schemeClr val="bg1"/>
                </a:solidFill>
              </a:rPr>
              <a:t>Aisosa</a:t>
            </a:r>
            <a:r>
              <a:rPr lang="en-US" sz="2400" b="1" dirty="0">
                <a:solidFill>
                  <a:schemeClr val="bg1"/>
                </a:solidFill>
              </a:rPr>
              <a:t> Okonkwo</a:t>
            </a:r>
          </a:p>
          <a:p>
            <a:pPr>
              <a:lnSpc>
                <a:spcPct val="90000"/>
              </a:lnSpc>
            </a:pPr>
            <a:endParaRPr lang="en-US" sz="2000" dirty="0">
              <a:solidFill>
                <a:schemeClr val="bg1"/>
              </a:solidFill>
            </a:endParaRPr>
          </a:p>
          <a:p>
            <a:pPr>
              <a:lnSpc>
                <a:spcPct val="90000"/>
              </a:lnSpc>
            </a:pPr>
            <a:r>
              <a:rPr lang="en-US" sz="2000" dirty="0">
                <a:solidFill>
                  <a:schemeClr val="bg1"/>
                </a:solidFill>
              </a:rPr>
              <a:t>Nutrition And Dietetics Unit</a:t>
            </a:r>
            <a:br>
              <a:rPr lang="en-US" sz="2000" dirty="0">
                <a:solidFill>
                  <a:schemeClr val="bg1"/>
                </a:solidFill>
              </a:rPr>
            </a:br>
            <a:r>
              <a:rPr lang="en-US" sz="2000" dirty="0">
                <a:solidFill>
                  <a:schemeClr val="bg1"/>
                </a:solidFill>
              </a:rPr>
              <a:t>Federal Neuro-Psychiatric Hospital,  Benin City.</a:t>
            </a:r>
          </a:p>
        </p:txBody>
      </p:sp>
      <p:sp>
        <p:nvSpPr>
          <p:cNvPr id="514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1" name="Isosceles Triangle 515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7833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C56A-F7C1-A16C-1105-86D0D11AFB84}"/>
              </a:ext>
            </a:extLst>
          </p:cNvPr>
          <p:cNvSpPr>
            <a:spLocks noGrp="1"/>
          </p:cNvSpPr>
          <p:nvPr>
            <p:ph type="title"/>
          </p:nvPr>
        </p:nvSpPr>
        <p:spPr>
          <a:xfrm>
            <a:off x="677334" y="501445"/>
            <a:ext cx="8596668" cy="806245"/>
          </a:xfrm>
        </p:spPr>
        <p:txBody>
          <a:bodyPr/>
          <a:lstStyle/>
          <a:p>
            <a:r>
              <a:rPr lang="en-US" dirty="0"/>
              <a:t>Key tools for effective monitoring</a:t>
            </a:r>
          </a:p>
        </p:txBody>
      </p:sp>
      <p:pic>
        <p:nvPicPr>
          <p:cNvPr id="2050" name="Picture 2" descr="Portable Stadiometer for Height Measurement">
            <a:extLst>
              <a:ext uri="{FF2B5EF4-FFF2-40B4-BE49-F238E27FC236}">
                <a16:creationId xmlns:a16="http://schemas.microsoft.com/office/drawing/2014/main" id="{C9284D7A-A7C9-783A-2A71-DBBB1EC7E3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382" y="1513303"/>
            <a:ext cx="2301074" cy="23010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sor Impex Infantometer: Accurate Height Measurement for Babies">
            <a:extLst>
              <a:ext uri="{FF2B5EF4-FFF2-40B4-BE49-F238E27FC236}">
                <a16:creationId xmlns:a16="http://schemas.microsoft.com/office/drawing/2014/main" id="{3C1F2FB5-4BF0-78E2-D915-484D63367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673" y="1628371"/>
            <a:ext cx="2784859" cy="23538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oelectrical Impedance Analysis">
            <a:extLst>
              <a:ext uri="{FF2B5EF4-FFF2-40B4-BE49-F238E27FC236}">
                <a16:creationId xmlns:a16="http://schemas.microsoft.com/office/drawing/2014/main" id="{A264195C-C6CD-49E0-214F-343771956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659" y="1476269"/>
            <a:ext cx="2939980" cy="29399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rip Strength Tester, Hand Grip Dynamometer, Electronic Hand Grip Strength  Tester Grip Strengthener Hand Exerciser Meter Digital Hand Grip Training ...">
            <a:extLst>
              <a:ext uri="{FF2B5EF4-FFF2-40B4-BE49-F238E27FC236}">
                <a16:creationId xmlns:a16="http://schemas.microsoft.com/office/drawing/2014/main" id="{C5E4F25C-C852-A7E0-57E2-F70B74525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520" y="4159180"/>
            <a:ext cx="2538046" cy="253804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4">
            <a:extLst>
              <a:ext uri="{FF2B5EF4-FFF2-40B4-BE49-F238E27FC236}">
                <a16:creationId xmlns:a16="http://schemas.microsoft.com/office/drawing/2014/main" id="{E065CEED-B2BE-0A4F-8C69-D59C4204B7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Mission Lipid Profile Analyzer at ₹ 14000/piece | Lipid Profile Analyzer in  Surat | ID: 24423832355">
            <a:extLst>
              <a:ext uri="{FF2B5EF4-FFF2-40B4-BE49-F238E27FC236}">
                <a16:creationId xmlns:a16="http://schemas.microsoft.com/office/drawing/2014/main" id="{6C4525F7-1C09-0DD6-A5D7-07D8B7710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703" y="3880717"/>
            <a:ext cx="1452074" cy="2426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A9BC57-CDFE-9CF2-4C65-6B65C6A0FAC5}"/>
              </a:ext>
            </a:extLst>
          </p:cNvPr>
          <p:cNvSpPr txBox="1"/>
          <p:nvPr/>
        </p:nvSpPr>
        <p:spPr>
          <a:xfrm>
            <a:off x="393290" y="3991897"/>
            <a:ext cx="2654710" cy="369332"/>
          </a:xfrm>
          <a:prstGeom prst="rect">
            <a:avLst/>
          </a:prstGeom>
          <a:noFill/>
        </p:spPr>
        <p:txBody>
          <a:bodyPr wrap="square" rtlCol="0">
            <a:spAutoFit/>
          </a:bodyPr>
          <a:lstStyle/>
          <a:p>
            <a:r>
              <a:rPr lang="en-US" dirty="0"/>
              <a:t>Stadiometer</a:t>
            </a:r>
          </a:p>
        </p:txBody>
      </p:sp>
      <p:sp>
        <p:nvSpPr>
          <p:cNvPr id="7" name="TextBox 6">
            <a:extLst>
              <a:ext uri="{FF2B5EF4-FFF2-40B4-BE49-F238E27FC236}">
                <a16:creationId xmlns:a16="http://schemas.microsoft.com/office/drawing/2014/main" id="{7D39344B-C8C3-5527-50A7-60605590ED4C}"/>
              </a:ext>
            </a:extLst>
          </p:cNvPr>
          <p:cNvSpPr txBox="1"/>
          <p:nvPr/>
        </p:nvSpPr>
        <p:spPr>
          <a:xfrm>
            <a:off x="4242618" y="3082414"/>
            <a:ext cx="2654710" cy="369332"/>
          </a:xfrm>
          <a:prstGeom prst="rect">
            <a:avLst/>
          </a:prstGeom>
          <a:noFill/>
        </p:spPr>
        <p:txBody>
          <a:bodyPr wrap="square" rtlCol="0">
            <a:spAutoFit/>
          </a:bodyPr>
          <a:lstStyle/>
          <a:p>
            <a:r>
              <a:rPr lang="en-US" dirty="0" err="1"/>
              <a:t>Infantometers</a:t>
            </a:r>
            <a:endParaRPr lang="en-US" dirty="0"/>
          </a:p>
        </p:txBody>
      </p:sp>
      <p:sp>
        <p:nvSpPr>
          <p:cNvPr id="8" name="TextBox 7">
            <a:extLst>
              <a:ext uri="{FF2B5EF4-FFF2-40B4-BE49-F238E27FC236}">
                <a16:creationId xmlns:a16="http://schemas.microsoft.com/office/drawing/2014/main" id="{A45841DD-589E-E21F-5679-0CD6FAFB03E2}"/>
              </a:ext>
            </a:extLst>
          </p:cNvPr>
          <p:cNvSpPr txBox="1"/>
          <p:nvPr/>
        </p:nvSpPr>
        <p:spPr>
          <a:xfrm>
            <a:off x="7246374" y="1543667"/>
            <a:ext cx="3785418" cy="369332"/>
          </a:xfrm>
          <a:prstGeom prst="rect">
            <a:avLst/>
          </a:prstGeom>
          <a:noFill/>
        </p:spPr>
        <p:txBody>
          <a:bodyPr wrap="square" rtlCol="0">
            <a:spAutoFit/>
          </a:bodyPr>
          <a:lstStyle/>
          <a:p>
            <a:r>
              <a:rPr lang="en-US" dirty="0"/>
              <a:t>Bioelectrical Impedance Analysis</a:t>
            </a:r>
          </a:p>
        </p:txBody>
      </p:sp>
      <p:sp>
        <p:nvSpPr>
          <p:cNvPr id="9" name="TextBox 8">
            <a:extLst>
              <a:ext uri="{FF2B5EF4-FFF2-40B4-BE49-F238E27FC236}">
                <a16:creationId xmlns:a16="http://schemas.microsoft.com/office/drawing/2014/main" id="{0C8C7E27-9DF1-9916-975D-C58FD85F3390}"/>
              </a:ext>
            </a:extLst>
          </p:cNvPr>
          <p:cNvSpPr txBox="1"/>
          <p:nvPr/>
        </p:nvSpPr>
        <p:spPr>
          <a:xfrm>
            <a:off x="5658463" y="6238571"/>
            <a:ext cx="2654710" cy="369332"/>
          </a:xfrm>
          <a:prstGeom prst="rect">
            <a:avLst/>
          </a:prstGeom>
          <a:noFill/>
        </p:spPr>
        <p:txBody>
          <a:bodyPr wrap="square" rtlCol="0">
            <a:spAutoFit/>
          </a:bodyPr>
          <a:lstStyle/>
          <a:p>
            <a:r>
              <a:rPr lang="en-US" dirty="0"/>
              <a:t>Lipid Profile Analyzers</a:t>
            </a:r>
          </a:p>
        </p:txBody>
      </p:sp>
      <p:sp>
        <p:nvSpPr>
          <p:cNvPr id="10" name="TextBox 9">
            <a:extLst>
              <a:ext uri="{FF2B5EF4-FFF2-40B4-BE49-F238E27FC236}">
                <a16:creationId xmlns:a16="http://schemas.microsoft.com/office/drawing/2014/main" id="{504CDABC-539D-7BDC-A747-13787C21AEAA}"/>
              </a:ext>
            </a:extLst>
          </p:cNvPr>
          <p:cNvSpPr txBox="1"/>
          <p:nvPr/>
        </p:nvSpPr>
        <p:spPr>
          <a:xfrm>
            <a:off x="511276" y="6253320"/>
            <a:ext cx="2900517" cy="369332"/>
          </a:xfrm>
          <a:prstGeom prst="rect">
            <a:avLst/>
          </a:prstGeom>
          <a:noFill/>
        </p:spPr>
        <p:txBody>
          <a:bodyPr wrap="square" rtlCol="0">
            <a:spAutoFit/>
          </a:bodyPr>
          <a:lstStyle/>
          <a:p>
            <a:r>
              <a:rPr lang="en-US" dirty="0"/>
              <a:t>Handgrip Dynamometers</a:t>
            </a:r>
          </a:p>
        </p:txBody>
      </p:sp>
      <p:sp>
        <p:nvSpPr>
          <p:cNvPr id="12" name="Rectangle 11">
            <a:extLst>
              <a:ext uri="{FF2B5EF4-FFF2-40B4-BE49-F238E27FC236}">
                <a16:creationId xmlns:a16="http://schemas.microsoft.com/office/drawing/2014/main" id="{7DDAD7AF-33E9-160D-E894-E764216294BE}"/>
              </a:ext>
            </a:extLst>
          </p:cNvPr>
          <p:cNvSpPr/>
          <p:nvPr/>
        </p:nvSpPr>
        <p:spPr>
          <a:xfrm>
            <a:off x="8445909" y="4227870"/>
            <a:ext cx="3490452" cy="24482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Baty Harpenden Skinfold Calipers - bowersUK">
            <a:extLst>
              <a:ext uri="{FF2B5EF4-FFF2-40B4-BE49-F238E27FC236}">
                <a16:creationId xmlns:a16="http://schemas.microsoft.com/office/drawing/2014/main" id="{7563916A-B3CF-913D-99DF-464A1A4406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6319" y="4522840"/>
            <a:ext cx="3102603" cy="18840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3C32690-B0DD-F181-0AEF-8021F72B8343}"/>
              </a:ext>
            </a:extLst>
          </p:cNvPr>
          <p:cNvSpPr txBox="1"/>
          <p:nvPr/>
        </p:nvSpPr>
        <p:spPr>
          <a:xfrm>
            <a:off x="9320980" y="6243487"/>
            <a:ext cx="2654710" cy="369332"/>
          </a:xfrm>
          <a:prstGeom prst="rect">
            <a:avLst/>
          </a:prstGeom>
          <a:noFill/>
        </p:spPr>
        <p:txBody>
          <a:bodyPr wrap="square" rtlCol="0">
            <a:spAutoFit/>
          </a:bodyPr>
          <a:lstStyle/>
          <a:p>
            <a:r>
              <a:rPr lang="en-US" dirty="0"/>
              <a:t>Skinfold Calipers</a:t>
            </a:r>
          </a:p>
        </p:txBody>
      </p:sp>
    </p:spTree>
    <p:extLst>
      <p:ext uri="{BB962C8B-B14F-4D97-AF65-F5344CB8AC3E}">
        <p14:creationId xmlns:p14="http://schemas.microsoft.com/office/powerpoint/2010/main" val="378577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5B33-E0B3-92BB-5AF7-ECFEDA764791}"/>
              </a:ext>
            </a:extLst>
          </p:cNvPr>
          <p:cNvSpPr>
            <a:spLocks noGrp="1"/>
          </p:cNvSpPr>
          <p:nvPr>
            <p:ph type="title"/>
          </p:nvPr>
        </p:nvSpPr>
        <p:spPr/>
        <p:txBody>
          <a:bodyPr/>
          <a:lstStyle/>
          <a:p>
            <a:r>
              <a:rPr lang="en-US" dirty="0"/>
              <a:t>Steps in Nutrition Care Process (NCP)</a:t>
            </a:r>
            <a:endParaRPr lang="en-US" b="1" dirty="0"/>
          </a:p>
        </p:txBody>
      </p:sp>
      <p:sp>
        <p:nvSpPr>
          <p:cNvPr id="3" name="Content Placeholder 2">
            <a:extLst>
              <a:ext uri="{FF2B5EF4-FFF2-40B4-BE49-F238E27FC236}">
                <a16:creationId xmlns:a16="http://schemas.microsoft.com/office/drawing/2014/main" id="{E5D0EE68-22DA-3792-1DD6-85E38F8AE3BD}"/>
              </a:ext>
            </a:extLst>
          </p:cNvPr>
          <p:cNvSpPr>
            <a:spLocks noGrp="1"/>
          </p:cNvSpPr>
          <p:nvPr>
            <p:ph idx="1"/>
          </p:nvPr>
        </p:nvSpPr>
        <p:spPr>
          <a:xfrm>
            <a:off x="677334" y="2160589"/>
            <a:ext cx="9440060" cy="3880773"/>
          </a:xfrm>
        </p:spPr>
        <p:txBody>
          <a:bodyPr>
            <a:normAutofit/>
          </a:bodyPr>
          <a:lstStyle/>
          <a:p>
            <a:pPr>
              <a:lnSpc>
                <a:spcPct val="150000"/>
              </a:lnSpc>
            </a:pPr>
            <a:r>
              <a:rPr lang="en-US" sz="2800" dirty="0"/>
              <a:t>Assessment: Collecting patient data.</a:t>
            </a:r>
          </a:p>
          <a:p>
            <a:pPr>
              <a:lnSpc>
                <a:spcPct val="150000"/>
              </a:lnSpc>
            </a:pPr>
            <a:r>
              <a:rPr lang="en-US" sz="2800" dirty="0"/>
              <a:t>Diagnosis: Identifying nutritional problems.</a:t>
            </a:r>
          </a:p>
          <a:p>
            <a:pPr>
              <a:lnSpc>
                <a:spcPct val="150000"/>
              </a:lnSpc>
            </a:pPr>
            <a:r>
              <a:rPr lang="en-US" sz="2800" dirty="0"/>
              <a:t>Intervention: Implementing diet plans.</a:t>
            </a:r>
          </a:p>
          <a:p>
            <a:pPr>
              <a:lnSpc>
                <a:spcPct val="150000"/>
              </a:lnSpc>
            </a:pPr>
            <a:r>
              <a:rPr lang="en-US" sz="2800" dirty="0"/>
              <a:t>Monitoring &amp; Evaluation: Tracking patient progress.</a:t>
            </a:r>
          </a:p>
        </p:txBody>
      </p:sp>
    </p:spTree>
    <p:extLst>
      <p:ext uri="{BB962C8B-B14F-4D97-AF65-F5344CB8AC3E}">
        <p14:creationId xmlns:p14="http://schemas.microsoft.com/office/powerpoint/2010/main" val="310978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DC22-464E-CE66-CA1B-D32E054BD5E0}"/>
              </a:ext>
            </a:extLst>
          </p:cNvPr>
          <p:cNvSpPr>
            <a:spLocks noGrp="1"/>
          </p:cNvSpPr>
          <p:nvPr>
            <p:ph type="title"/>
          </p:nvPr>
        </p:nvSpPr>
        <p:spPr/>
        <p:txBody>
          <a:bodyPr/>
          <a:lstStyle/>
          <a:p>
            <a:r>
              <a:rPr lang="en-US" dirty="0"/>
              <a:t>Designing Personalized Meal Plans</a:t>
            </a:r>
          </a:p>
        </p:txBody>
      </p:sp>
      <p:sp>
        <p:nvSpPr>
          <p:cNvPr id="3" name="Content Placeholder 2">
            <a:extLst>
              <a:ext uri="{FF2B5EF4-FFF2-40B4-BE49-F238E27FC236}">
                <a16:creationId xmlns:a16="http://schemas.microsoft.com/office/drawing/2014/main" id="{ED3ED316-430A-C8F6-DB6F-A404A18CB244}"/>
              </a:ext>
            </a:extLst>
          </p:cNvPr>
          <p:cNvSpPr>
            <a:spLocks noGrp="1"/>
          </p:cNvSpPr>
          <p:nvPr>
            <p:ph idx="1"/>
          </p:nvPr>
        </p:nvSpPr>
        <p:spPr/>
        <p:txBody>
          <a:bodyPr>
            <a:normAutofit/>
          </a:bodyPr>
          <a:lstStyle/>
          <a:p>
            <a:pPr marL="0" indent="0">
              <a:buNone/>
            </a:pPr>
            <a:r>
              <a:rPr lang="en-US" sz="3200" dirty="0"/>
              <a:t>Factors to be considered: </a:t>
            </a:r>
          </a:p>
          <a:p>
            <a:r>
              <a:rPr lang="en-US" sz="3200" dirty="0"/>
              <a:t>Age</a:t>
            </a:r>
          </a:p>
          <a:p>
            <a:r>
              <a:rPr lang="en-US" sz="3200" dirty="0"/>
              <a:t>Medical condition</a:t>
            </a:r>
          </a:p>
          <a:p>
            <a:r>
              <a:rPr lang="en-US" sz="3200" dirty="0"/>
              <a:t>Food preferences</a:t>
            </a:r>
          </a:p>
          <a:p>
            <a:r>
              <a:rPr lang="en-US" sz="3200" dirty="0"/>
              <a:t>Culture.</a:t>
            </a:r>
          </a:p>
        </p:txBody>
      </p:sp>
    </p:spTree>
    <p:extLst>
      <p:ext uri="{BB962C8B-B14F-4D97-AF65-F5344CB8AC3E}">
        <p14:creationId xmlns:p14="http://schemas.microsoft.com/office/powerpoint/2010/main" val="18145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66C4-9678-EA9B-D017-CB9A8AE0597C}"/>
              </a:ext>
            </a:extLst>
          </p:cNvPr>
          <p:cNvSpPr>
            <a:spLocks noGrp="1"/>
          </p:cNvSpPr>
          <p:nvPr>
            <p:ph type="title"/>
          </p:nvPr>
        </p:nvSpPr>
        <p:spPr/>
        <p:txBody>
          <a:bodyPr/>
          <a:lstStyle/>
          <a:p>
            <a:r>
              <a:rPr lang="en-US" dirty="0"/>
              <a:t>Nutritional Counseling Techniques</a:t>
            </a:r>
          </a:p>
        </p:txBody>
      </p:sp>
      <p:sp>
        <p:nvSpPr>
          <p:cNvPr id="3" name="Content Placeholder 2">
            <a:extLst>
              <a:ext uri="{FF2B5EF4-FFF2-40B4-BE49-F238E27FC236}">
                <a16:creationId xmlns:a16="http://schemas.microsoft.com/office/drawing/2014/main" id="{095424B3-16DA-42CA-C6F9-9276A3BBFEDD}"/>
              </a:ext>
            </a:extLst>
          </p:cNvPr>
          <p:cNvSpPr>
            <a:spLocks noGrp="1"/>
          </p:cNvSpPr>
          <p:nvPr>
            <p:ph idx="1"/>
          </p:nvPr>
        </p:nvSpPr>
        <p:spPr/>
        <p:txBody>
          <a:bodyPr>
            <a:normAutofit/>
          </a:bodyPr>
          <a:lstStyle/>
          <a:p>
            <a:r>
              <a:rPr lang="en-US" sz="3200" dirty="0"/>
              <a:t>Effective communication strategies.</a:t>
            </a:r>
          </a:p>
          <a:p>
            <a:r>
              <a:rPr lang="en-US" sz="3200" dirty="0"/>
              <a:t>Motivational interviewing.</a:t>
            </a:r>
          </a:p>
          <a:p>
            <a:r>
              <a:rPr lang="en-US" sz="3200" dirty="0"/>
              <a:t>Behavior modification techniques.</a:t>
            </a:r>
          </a:p>
        </p:txBody>
      </p:sp>
    </p:spTree>
    <p:extLst>
      <p:ext uri="{BB962C8B-B14F-4D97-AF65-F5344CB8AC3E}">
        <p14:creationId xmlns:p14="http://schemas.microsoft.com/office/powerpoint/2010/main" val="26302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3051-01A2-684B-5563-DDD4EE95E56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D7C8B53-9E33-FA68-EC6F-E507A4DB8DC7}"/>
              </a:ext>
            </a:extLst>
          </p:cNvPr>
          <p:cNvSpPr>
            <a:spLocks noGrp="1"/>
          </p:cNvSpPr>
          <p:nvPr>
            <p:ph idx="1"/>
          </p:nvPr>
        </p:nvSpPr>
        <p:spPr>
          <a:xfrm>
            <a:off x="677334" y="1543665"/>
            <a:ext cx="8596668" cy="4497697"/>
          </a:xfrm>
        </p:spPr>
        <p:txBody>
          <a:bodyPr>
            <a:normAutofit lnSpcReduction="10000"/>
          </a:bodyPr>
          <a:lstStyle/>
          <a:p>
            <a:pPr marL="0" indent="0" algn="just">
              <a:buNone/>
            </a:pPr>
            <a:r>
              <a:rPr lang="en-US" sz="2400" dirty="0"/>
              <a:t>Nutritionists and dietitians play a crucial role in healthcare, public health, research, and food industries by providing evidence-based nutritional guidance to individuals and communities. Their expertise in medical nutrition therapy, dietary planning, and nutrition education helps manage diseases, promote wellness, and improve overall health outcomes. Whether working in hospitals, private practice, research institutions, or government agencies, their impact is significant in preventing malnutrition, chronic illnesses, and lifestyle-related health issues. As the field continues to evolve, nutrition professionals remain essential in shaping healthier societies through informed dietary choices and sustainable nutrition policies.</a:t>
            </a:r>
          </a:p>
        </p:txBody>
      </p:sp>
    </p:spTree>
    <p:extLst>
      <p:ext uri="{BB962C8B-B14F-4D97-AF65-F5344CB8AC3E}">
        <p14:creationId xmlns:p14="http://schemas.microsoft.com/office/powerpoint/2010/main" val="121966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88DCC-B946-94A5-18A1-82029A15AD6D}"/>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91B24CA2-3234-06DF-A329-8E091FA8F355}"/>
              </a:ext>
            </a:extLst>
          </p:cNvPr>
          <p:cNvSpPr>
            <a:spLocks noGrp="1"/>
          </p:cNvSpPr>
          <p:nvPr>
            <p:ph idx="1"/>
          </p:nvPr>
        </p:nvSpPr>
        <p:spPr>
          <a:xfrm>
            <a:off x="677334" y="1582995"/>
            <a:ext cx="8596668" cy="4458368"/>
          </a:xfrm>
        </p:spPr>
        <p:txBody>
          <a:bodyPr>
            <a:normAutofit/>
          </a:bodyPr>
          <a:lstStyle/>
          <a:p>
            <a:r>
              <a:rPr lang="en-US" dirty="0"/>
              <a:t>Academy of Nutrition and Dietetics. (n.d.). Academy history. Retrieved from https://www.eatrightpro.org/about-us/who-we-are/about-the-academy/academy-history</a:t>
            </a:r>
          </a:p>
          <a:p>
            <a:r>
              <a:rPr lang="en-US" dirty="0"/>
              <a:t>Nutrition Society of Nigeria. (n.d.). History of the Nutrition Society of Nigeria. Retrieved from https://nutritionnigeria.org/history</a:t>
            </a:r>
          </a:p>
          <a:p>
            <a:r>
              <a:rPr lang="en-US" dirty="0"/>
              <a:t>Institute for Dietetics in Nigeria. (n.d.). About us. Retrieved from https://www.institutefordieteticsinnigeria.org/about</a:t>
            </a:r>
          </a:p>
          <a:p>
            <a:r>
              <a:rPr lang="en-US" dirty="0"/>
              <a:t>American Academy of Family Physicians. (2021). Enteral nutrition: Indications, benefits, and management. American Family Physician. Retrieved from https://www.aafp.org/pubs/afp/issues/2021/1200/p580.html</a:t>
            </a:r>
          </a:p>
          <a:p>
            <a:r>
              <a:rPr lang="en-US" dirty="0"/>
              <a:t>Healthline. (n.d.). What is medical nutrition therapy (MNT)? Retrieved from https://www.healthline.com/nutrition/nutrition-therapy</a:t>
            </a:r>
          </a:p>
        </p:txBody>
      </p:sp>
    </p:spTree>
    <p:extLst>
      <p:ext uri="{BB962C8B-B14F-4D97-AF65-F5344CB8AC3E}">
        <p14:creationId xmlns:p14="http://schemas.microsoft.com/office/powerpoint/2010/main" val="198306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EE426-6A17-55D1-5E15-7C975DF5171B}"/>
              </a:ext>
            </a:extLst>
          </p:cNvPr>
          <p:cNvSpPr>
            <a:spLocks noGrp="1"/>
          </p:cNvSpPr>
          <p:nvPr>
            <p:ph type="title"/>
          </p:nvPr>
        </p:nvSpPr>
        <p:spPr>
          <a:xfrm>
            <a:off x="1080457" y="2635045"/>
            <a:ext cx="8596668" cy="1320800"/>
          </a:xfrm>
        </p:spPr>
        <p:txBody>
          <a:bodyPr/>
          <a:lstStyle/>
          <a:p>
            <a:pPr algn="ctr"/>
            <a:r>
              <a:rPr lang="en-US" dirty="0"/>
              <a:t>THANK YOU</a:t>
            </a:r>
          </a:p>
        </p:txBody>
      </p:sp>
    </p:spTree>
    <p:extLst>
      <p:ext uri="{BB962C8B-B14F-4D97-AF65-F5344CB8AC3E}">
        <p14:creationId xmlns:p14="http://schemas.microsoft.com/office/powerpoint/2010/main" val="112310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2A4F-9EAA-2B74-B871-D33DD23176F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A6C82F6-9F60-171C-790B-9D0E0E9B9AB9}"/>
              </a:ext>
            </a:extLst>
          </p:cNvPr>
          <p:cNvSpPr>
            <a:spLocks noGrp="1"/>
          </p:cNvSpPr>
          <p:nvPr>
            <p:ph idx="1"/>
          </p:nvPr>
        </p:nvSpPr>
        <p:spPr>
          <a:xfrm>
            <a:off x="677333" y="1651819"/>
            <a:ext cx="9420395" cy="4389543"/>
          </a:xfrm>
        </p:spPr>
        <p:txBody>
          <a:bodyPr>
            <a:normAutofit fontScale="92500" lnSpcReduction="10000"/>
          </a:bodyPr>
          <a:lstStyle/>
          <a:p>
            <a:r>
              <a:rPr lang="en-US" sz="2400" dirty="0"/>
              <a:t>INTRODUCTION</a:t>
            </a:r>
          </a:p>
          <a:p>
            <a:r>
              <a:rPr lang="en-US" sz="2400" dirty="0"/>
              <a:t>BRIEF HISTORY OF NUTRITION AND DIETETICS</a:t>
            </a:r>
          </a:p>
          <a:p>
            <a:r>
              <a:rPr lang="en-US" sz="2400" dirty="0"/>
              <a:t>AREAS OF SPECIALIZATION</a:t>
            </a:r>
          </a:p>
          <a:p>
            <a:r>
              <a:rPr lang="en-US" sz="2400" dirty="0"/>
              <a:t>SETTINGS FOR NUTRITIONIST PRACTICE</a:t>
            </a:r>
          </a:p>
          <a:p>
            <a:r>
              <a:rPr lang="en-US" sz="2400" dirty="0"/>
              <a:t>FUNCTIONS OF A NUTRITIONIST IN A HOSPITAL</a:t>
            </a:r>
          </a:p>
          <a:p>
            <a:r>
              <a:rPr lang="en-US" sz="2400" dirty="0"/>
              <a:t>PATIENTS THAT SHOULD BE REFERRED TO A DIETITIAN</a:t>
            </a:r>
          </a:p>
          <a:p>
            <a:r>
              <a:rPr lang="en-US" sz="2400" dirty="0"/>
              <a:t>ASSESSMENT AND TOOLS</a:t>
            </a:r>
          </a:p>
          <a:p>
            <a:r>
              <a:rPr lang="en-US" sz="2400" dirty="0"/>
              <a:t>NUTRITION CARE PROCESS</a:t>
            </a:r>
          </a:p>
          <a:p>
            <a:r>
              <a:rPr lang="en-US" sz="2400" dirty="0"/>
              <a:t>CONCLUSION</a:t>
            </a:r>
          </a:p>
          <a:p>
            <a:r>
              <a:rPr lang="en-US" sz="2400" dirty="0"/>
              <a:t>REFERENCE</a:t>
            </a:r>
          </a:p>
        </p:txBody>
      </p:sp>
    </p:spTree>
    <p:extLst>
      <p:ext uri="{BB962C8B-B14F-4D97-AF65-F5344CB8AC3E}">
        <p14:creationId xmlns:p14="http://schemas.microsoft.com/office/powerpoint/2010/main" val="346734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3316-69F8-8A8C-ABEE-01584D92F6E2}"/>
              </a:ext>
            </a:extLst>
          </p:cNvPr>
          <p:cNvSpPr>
            <a:spLocks noGrp="1"/>
          </p:cNvSpPr>
          <p:nvPr>
            <p:ph type="title"/>
          </p:nvPr>
        </p:nvSpPr>
        <p:spPr>
          <a:xfrm>
            <a:off x="677334" y="609600"/>
            <a:ext cx="8596668" cy="747252"/>
          </a:xfrm>
        </p:spPr>
        <p:txBody>
          <a:bodyPr/>
          <a:lstStyle/>
          <a:p>
            <a:r>
              <a:rPr lang="en-US" dirty="0"/>
              <a:t>Introduction to Nutrition and Dietetics</a:t>
            </a:r>
          </a:p>
        </p:txBody>
      </p:sp>
      <p:sp>
        <p:nvSpPr>
          <p:cNvPr id="3" name="Content Placeholder 2">
            <a:extLst>
              <a:ext uri="{FF2B5EF4-FFF2-40B4-BE49-F238E27FC236}">
                <a16:creationId xmlns:a16="http://schemas.microsoft.com/office/drawing/2014/main" id="{6B243253-1F9C-7119-9AF7-20BDB59E61BD}"/>
              </a:ext>
            </a:extLst>
          </p:cNvPr>
          <p:cNvSpPr>
            <a:spLocks noGrp="1"/>
          </p:cNvSpPr>
          <p:nvPr>
            <p:ph idx="1"/>
          </p:nvPr>
        </p:nvSpPr>
        <p:spPr>
          <a:xfrm>
            <a:off x="677333" y="1563329"/>
            <a:ext cx="8938615" cy="4768645"/>
          </a:xfrm>
        </p:spPr>
        <p:txBody>
          <a:bodyPr>
            <a:normAutofit lnSpcReduction="10000"/>
          </a:bodyPr>
          <a:lstStyle/>
          <a:p>
            <a:pPr algn="just"/>
            <a:r>
              <a:rPr lang="en-US" sz="2400" dirty="0">
                <a:latin typeface="Abadi" panose="020B0604020104020204" pitchFamily="34" charset="0"/>
              </a:rPr>
              <a:t>Nutrition is the scientific study of how organisms obtain and utilize food to support their life processes. It encompasses the intake of nutrients, their digestion, absorption, transport, and metabolism within the body. Proper nutrition is essential for maintaining health, supporting growth and development, and preventing various diseases.</a:t>
            </a:r>
          </a:p>
          <a:p>
            <a:pPr algn="just"/>
            <a:endParaRPr lang="en-US" sz="2400" dirty="0">
              <a:latin typeface="Abadi" panose="020B0604020104020204" pitchFamily="34" charset="0"/>
            </a:endParaRPr>
          </a:p>
          <a:p>
            <a:pPr algn="just"/>
            <a:r>
              <a:rPr lang="en-US" sz="2400" dirty="0">
                <a:latin typeface="Abadi" panose="020B0604020104020204" pitchFamily="34" charset="0"/>
              </a:rPr>
              <a:t>Dietetics is the science of applying nutritional principles to the planning and preparation of foods and regulation of the diet in relation to both health and disease. It involves understanding how food and nutrition impact human health, with an emphasis on public health and educating individuals on making proper dietary choices.</a:t>
            </a:r>
          </a:p>
        </p:txBody>
      </p:sp>
    </p:spTree>
    <p:extLst>
      <p:ext uri="{BB962C8B-B14F-4D97-AF65-F5344CB8AC3E}">
        <p14:creationId xmlns:p14="http://schemas.microsoft.com/office/powerpoint/2010/main" val="329309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7F13-8D70-1E55-0DDD-B161C860037C}"/>
              </a:ext>
            </a:extLst>
          </p:cNvPr>
          <p:cNvSpPr>
            <a:spLocks noGrp="1"/>
          </p:cNvSpPr>
          <p:nvPr>
            <p:ph type="title"/>
          </p:nvPr>
        </p:nvSpPr>
        <p:spPr/>
        <p:txBody>
          <a:bodyPr/>
          <a:lstStyle/>
          <a:p>
            <a:r>
              <a:rPr lang="en-US" dirty="0"/>
              <a:t>Introduction (Cont.)</a:t>
            </a:r>
          </a:p>
        </p:txBody>
      </p:sp>
      <p:sp>
        <p:nvSpPr>
          <p:cNvPr id="3" name="Content Placeholder 2">
            <a:extLst>
              <a:ext uri="{FF2B5EF4-FFF2-40B4-BE49-F238E27FC236}">
                <a16:creationId xmlns:a16="http://schemas.microsoft.com/office/drawing/2014/main" id="{E022E185-97BC-05C8-E131-734B1C5FC163}"/>
              </a:ext>
            </a:extLst>
          </p:cNvPr>
          <p:cNvSpPr>
            <a:spLocks noGrp="1"/>
          </p:cNvSpPr>
          <p:nvPr>
            <p:ph idx="1"/>
          </p:nvPr>
        </p:nvSpPr>
        <p:spPr>
          <a:xfrm>
            <a:off x="677334" y="1582994"/>
            <a:ext cx="8596668" cy="4576356"/>
          </a:xfrm>
        </p:spPr>
        <p:txBody>
          <a:bodyPr>
            <a:normAutofit fontScale="92500" lnSpcReduction="10000"/>
          </a:bodyPr>
          <a:lstStyle/>
          <a:p>
            <a:pPr algn="just">
              <a:lnSpc>
                <a:spcPct val="110000"/>
              </a:lnSpc>
            </a:pPr>
            <a:r>
              <a:rPr lang="en-US" sz="2400" dirty="0"/>
              <a:t>Dietitians in hospital care teams significantly enhances patient outcomes. They offering personalized dietary plans that address individual health conditions, thereby promoting recovery and disease management. </a:t>
            </a:r>
          </a:p>
          <a:p>
            <a:pPr marL="0" indent="0" algn="just">
              <a:lnSpc>
                <a:spcPct val="110000"/>
              </a:lnSpc>
              <a:buNone/>
            </a:pPr>
            <a:endParaRPr lang="en-US" sz="2400" dirty="0"/>
          </a:p>
          <a:p>
            <a:pPr algn="just">
              <a:lnSpc>
                <a:spcPct val="110000"/>
              </a:lnSpc>
            </a:pPr>
            <a:r>
              <a:rPr lang="en-US" sz="2400" dirty="0"/>
              <a:t>Beyond direct patient care, dietitians contribute to cost-effective healthcare by reducing complications and shortening hospital stays through proper nutritional support. Their involvement in interdisciplinary teams ensures comprehensive care, as they collaborate with physicians, nurses, and other healthcare professionals to develop and implement effective nutrition strategies. </a:t>
            </a:r>
          </a:p>
        </p:txBody>
      </p:sp>
    </p:spTree>
    <p:extLst>
      <p:ext uri="{BB962C8B-B14F-4D97-AF65-F5344CB8AC3E}">
        <p14:creationId xmlns:p14="http://schemas.microsoft.com/office/powerpoint/2010/main" val="200306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A554-7632-6A11-AB81-54D91B21F267}"/>
              </a:ext>
            </a:extLst>
          </p:cNvPr>
          <p:cNvSpPr>
            <a:spLocks noGrp="1"/>
          </p:cNvSpPr>
          <p:nvPr>
            <p:ph type="title"/>
          </p:nvPr>
        </p:nvSpPr>
        <p:spPr/>
        <p:txBody>
          <a:bodyPr/>
          <a:lstStyle/>
          <a:p>
            <a:r>
              <a:rPr lang="en-US" dirty="0"/>
              <a:t>Brief History of Nutrition and Dietetics </a:t>
            </a:r>
          </a:p>
        </p:txBody>
      </p:sp>
      <p:sp>
        <p:nvSpPr>
          <p:cNvPr id="3" name="Content Placeholder 2">
            <a:extLst>
              <a:ext uri="{FF2B5EF4-FFF2-40B4-BE49-F238E27FC236}">
                <a16:creationId xmlns:a16="http://schemas.microsoft.com/office/drawing/2014/main" id="{702291C4-E7F1-B6BD-16D0-111480ADCC86}"/>
              </a:ext>
            </a:extLst>
          </p:cNvPr>
          <p:cNvSpPr>
            <a:spLocks noGrp="1"/>
          </p:cNvSpPr>
          <p:nvPr>
            <p:ph idx="1"/>
          </p:nvPr>
        </p:nvSpPr>
        <p:spPr>
          <a:xfrm>
            <a:off x="408841" y="1930400"/>
            <a:ext cx="11105825" cy="4135438"/>
          </a:xfrm>
        </p:spPr>
        <p:txBody>
          <a:bodyPr>
            <a:normAutofit fontScale="92500" lnSpcReduction="10000"/>
          </a:bodyPr>
          <a:lstStyle/>
          <a:p>
            <a:pPr algn="just"/>
            <a:r>
              <a:rPr lang="en-US" sz="2000" dirty="0"/>
              <a:t>The profession of nutrition and dietetics has its roots in ancient civilizations, where scholars like Hippocrates emphasized the importance of diet in health. However, it wasn't until the 19th and 20th centuries that the field gained formal recognition. In 1917, the American Dietetic Association (now the Academy of Nutrition and Dietetics) was established to promote the role of dietitians in healthcare.</a:t>
            </a:r>
          </a:p>
          <a:p>
            <a:pPr algn="just"/>
            <a:r>
              <a:rPr lang="en-US" sz="2000" dirty="0"/>
              <a:t>In Nigeria, the advancement of nutrition and dietetics began in the 1960s. The University of Nigeria, Nsukka, pioneered academic programs in this field, establishing the Department of Home Economics in 1961, which later evolved to include specialized courses in Nutrition and Dietetics. To unify professionals and address the nation's nutritional challenges, the Nutrition Society of Nigeria was fou</a:t>
            </a:r>
            <a:r>
              <a:rPr lang="en-US" sz="2000" b="1" dirty="0">
                <a:solidFill>
                  <a:schemeClr val="tx2"/>
                </a:solidFill>
              </a:rPr>
              <a:t>nded in 1963 at the University of </a:t>
            </a:r>
            <a:r>
              <a:rPr lang="en-US" sz="2000" b="1" i="1" u="sng" dirty="0">
                <a:solidFill>
                  <a:schemeClr val="tx2"/>
                </a:solidFill>
              </a:rPr>
              <a:t>Ibadan. </a:t>
            </a:r>
            <a:br>
              <a:rPr lang="en-US" sz="2000" b="1" i="1" u="sng">
                <a:solidFill>
                  <a:schemeClr val="tx2"/>
                </a:solidFill>
              </a:rPr>
            </a:br>
            <a:endParaRPr lang="en-US" sz="2000" b="1" i="1" u="sng">
              <a:solidFill>
                <a:schemeClr val="tx2"/>
              </a:solidFill>
            </a:endParaRPr>
          </a:p>
          <a:p>
            <a:pPr algn="just"/>
            <a:r>
              <a:rPr lang="en-US" sz="2000" b="1" i="1" u="sng">
                <a:solidFill>
                  <a:schemeClr val="tx2"/>
                </a:solidFill>
                <a:effectLst/>
                <a:latin typeface="Montserrat" panose="02000000000000000000" pitchFamily="2" charset="0"/>
              </a:rPr>
              <a:t>Dietitians </a:t>
            </a:r>
            <a:r>
              <a:rPr lang="en-US" sz="2000" b="1" i="1" u="sng" dirty="0">
                <a:solidFill>
                  <a:schemeClr val="tx2"/>
                </a:solidFill>
                <a:effectLst/>
                <a:latin typeface="Montserrat" panose="02000000000000000000" pitchFamily="2" charset="0"/>
              </a:rPr>
              <a:t>Association of Nigeria (DAN) is a national professional association of dietitians and assistant dietitians in</a:t>
            </a:r>
            <a:r>
              <a:rPr lang="en-US" sz="2000" b="1" i="0" dirty="0">
                <a:solidFill>
                  <a:schemeClr val="tx2"/>
                </a:solidFill>
                <a:effectLst/>
                <a:latin typeface="Montserrat" panose="02000000000000000000" pitchFamily="2" charset="0"/>
              </a:rPr>
              <a:t> Nigeria. The Association promotes health through food, nutrition and diet planning. </a:t>
            </a:r>
            <a:endParaRPr lang="en-US" sz="2000" b="1" dirty="0">
              <a:solidFill>
                <a:schemeClr val="tx2"/>
              </a:solidFill>
            </a:endParaRPr>
          </a:p>
        </p:txBody>
      </p:sp>
    </p:spTree>
    <p:extLst>
      <p:ext uri="{BB962C8B-B14F-4D97-AF65-F5344CB8AC3E}">
        <p14:creationId xmlns:p14="http://schemas.microsoft.com/office/powerpoint/2010/main" val="125920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8F6-2AC1-C53B-6D50-23BD89EB3DD8}"/>
              </a:ext>
            </a:extLst>
          </p:cNvPr>
          <p:cNvSpPr>
            <a:spLocks noGrp="1"/>
          </p:cNvSpPr>
          <p:nvPr>
            <p:ph type="title"/>
          </p:nvPr>
        </p:nvSpPr>
        <p:spPr/>
        <p:txBody>
          <a:bodyPr/>
          <a:lstStyle/>
          <a:p>
            <a:r>
              <a:rPr lang="en-US" sz="3600" dirty="0"/>
              <a:t>Areas of Specialization</a:t>
            </a:r>
            <a:endParaRPr lang="en-US" dirty="0"/>
          </a:p>
        </p:txBody>
      </p:sp>
      <p:sp>
        <p:nvSpPr>
          <p:cNvPr id="3" name="Content Placeholder 2">
            <a:extLst>
              <a:ext uri="{FF2B5EF4-FFF2-40B4-BE49-F238E27FC236}">
                <a16:creationId xmlns:a16="http://schemas.microsoft.com/office/drawing/2014/main" id="{F9E33F0C-0479-C46E-92A1-95E38C446DA1}"/>
              </a:ext>
            </a:extLst>
          </p:cNvPr>
          <p:cNvSpPr>
            <a:spLocks noGrp="1"/>
          </p:cNvSpPr>
          <p:nvPr>
            <p:ph idx="1"/>
          </p:nvPr>
        </p:nvSpPr>
        <p:spPr>
          <a:xfrm>
            <a:off x="677334" y="1553497"/>
            <a:ext cx="8918950" cy="4487865"/>
          </a:xfrm>
        </p:spPr>
        <p:txBody>
          <a:bodyPr>
            <a:normAutofit/>
          </a:bodyPr>
          <a:lstStyle/>
          <a:p>
            <a:r>
              <a:rPr lang="en-US" sz="2400" b="1" dirty="0"/>
              <a:t>Clinical Nutrition </a:t>
            </a:r>
            <a:r>
              <a:rPr lang="en-US" sz="2400" dirty="0"/>
              <a:t>– Working in hospitals to manage disease through diet.</a:t>
            </a:r>
          </a:p>
          <a:p>
            <a:r>
              <a:rPr lang="en-US" sz="2400" b="1" dirty="0"/>
              <a:t>Community Nutrition </a:t>
            </a:r>
            <a:r>
              <a:rPr lang="en-US" sz="2400" dirty="0"/>
              <a:t>– Educating the public on healthy eating habits.</a:t>
            </a:r>
          </a:p>
          <a:p>
            <a:r>
              <a:rPr lang="en-US" sz="2400" b="1" dirty="0"/>
              <a:t>Sports Nutrition </a:t>
            </a:r>
            <a:r>
              <a:rPr lang="en-US" sz="2400" dirty="0"/>
              <a:t>– Enhancing athletic performance through diet.</a:t>
            </a:r>
          </a:p>
          <a:p>
            <a:r>
              <a:rPr lang="en-US" sz="2400" b="1" dirty="0"/>
              <a:t>Food Service Management </a:t>
            </a:r>
            <a:r>
              <a:rPr lang="en-US" sz="2400" dirty="0"/>
              <a:t>– Overseeing hospital meal planning.</a:t>
            </a:r>
          </a:p>
          <a:p>
            <a:r>
              <a:rPr lang="en-US" sz="2400" b="1" dirty="0"/>
              <a:t>Research &amp; Education </a:t>
            </a:r>
            <a:r>
              <a:rPr lang="en-US" sz="2400" dirty="0"/>
              <a:t>– Studying the impact of food on health.</a:t>
            </a:r>
          </a:p>
        </p:txBody>
      </p:sp>
    </p:spTree>
    <p:extLst>
      <p:ext uri="{BB962C8B-B14F-4D97-AF65-F5344CB8AC3E}">
        <p14:creationId xmlns:p14="http://schemas.microsoft.com/office/powerpoint/2010/main" val="40376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CA2A-7EC9-8BE2-E094-0ECF69613060}"/>
              </a:ext>
            </a:extLst>
          </p:cNvPr>
          <p:cNvSpPr>
            <a:spLocks noGrp="1"/>
          </p:cNvSpPr>
          <p:nvPr>
            <p:ph type="title"/>
          </p:nvPr>
        </p:nvSpPr>
        <p:spPr/>
        <p:txBody>
          <a:bodyPr/>
          <a:lstStyle/>
          <a:p>
            <a:r>
              <a:rPr lang="en-US" dirty="0"/>
              <a:t>Functions of a Nutritionist/Dietitian in a Hospital</a:t>
            </a:r>
          </a:p>
        </p:txBody>
      </p:sp>
      <p:sp>
        <p:nvSpPr>
          <p:cNvPr id="3" name="Content Placeholder 2">
            <a:extLst>
              <a:ext uri="{FF2B5EF4-FFF2-40B4-BE49-F238E27FC236}">
                <a16:creationId xmlns:a16="http://schemas.microsoft.com/office/drawing/2014/main" id="{143E1CAD-3DF9-D4B7-D811-B281B41A24D2}"/>
              </a:ext>
            </a:extLst>
          </p:cNvPr>
          <p:cNvSpPr>
            <a:spLocks noGrp="1"/>
          </p:cNvSpPr>
          <p:nvPr>
            <p:ph idx="1"/>
          </p:nvPr>
        </p:nvSpPr>
        <p:spPr>
          <a:xfrm>
            <a:off x="677333" y="2163097"/>
            <a:ext cx="9046769" cy="3878266"/>
          </a:xfrm>
        </p:spPr>
        <p:txBody>
          <a:bodyPr>
            <a:normAutofit fontScale="92500" lnSpcReduction="10000"/>
          </a:bodyPr>
          <a:lstStyle/>
          <a:p>
            <a:r>
              <a:rPr lang="en-US" sz="2400" dirty="0"/>
              <a:t>Attend Outpatient  clinic to counsel and arrange further follow-up of patients.</a:t>
            </a:r>
          </a:p>
          <a:p>
            <a:r>
              <a:rPr lang="en-US" sz="2400" dirty="0"/>
              <a:t>Attend ward rounds with the Medical Consultants and other health teams.</a:t>
            </a:r>
          </a:p>
          <a:p>
            <a:r>
              <a:rPr lang="en-US" sz="2400" dirty="0"/>
              <a:t>Draw up monthly menu plan for In-patients (Both normal and Therapeutic).</a:t>
            </a:r>
          </a:p>
          <a:p>
            <a:r>
              <a:rPr lang="en-US" sz="2400" dirty="0"/>
              <a:t>Attend food procurement meetings (If any).</a:t>
            </a:r>
          </a:p>
          <a:p>
            <a:r>
              <a:rPr lang="en-US" sz="2400" dirty="0"/>
              <a:t>Supervise food items purchased, and meals prepared in the kitchen.</a:t>
            </a:r>
          </a:p>
          <a:p>
            <a:r>
              <a:rPr lang="en-US" sz="2400" dirty="0"/>
              <a:t>Attend to referrals from the wards for In-patients.</a:t>
            </a:r>
          </a:p>
        </p:txBody>
      </p:sp>
    </p:spTree>
    <p:extLst>
      <p:ext uri="{BB962C8B-B14F-4D97-AF65-F5344CB8AC3E}">
        <p14:creationId xmlns:p14="http://schemas.microsoft.com/office/powerpoint/2010/main" val="108660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9FFE-AE6A-A9C0-C5E0-D0085443C80B}"/>
              </a:ext>
            </a:extLst>
          </p:cNvPr>
          <p:cNvSpPr>
            <a:spLocks noGrp="1"/>
          </p:cNvSpPr>
          <p:nvPr>
            <p:ph type="title"/>
          </p:nvPr>
        </p:nvSpPr>
        <p:spPr/>
        <p:txBody>
          <a:bodyPr/>
          <a:lstStyle/>
          <a:p>
            <a:r>
              <a:rPr lang="en-US" dirty="0"/>
              <a:t>Patients that should be referred to a Dietitian</a:t>
            </a:r>
          </a:p>
        </p:txBody>
      </p:sp>
      <p:sp>
        <p:nvSpPr>
          <p:cNvPr id="3" name="Content Placeholder 2">
            <a:extLst>
              <a:ext uri="{FF2B5EF4-FFF2-40B4-BE49-F238E27FC236}">
                <a16:creationId xmlns:a16="http://schemas.microsoft.com/office/drawing/2014/main" id="{82111E1C-4E45-FE89-F9C6-706DE566241C}"/>
              </a:ext>
            </a:extLst>
          </p:cNvPr>
          <p:cNvSpPr>
            <a:spLocks noGrp="1"/>
          </p:cNvSpPr>
          <p:nvPr>
            <p:ph idx="1"/>
          </p:nvPr>
        </p:nvSpPr>
        <p:spPr/>
        <p:txBody>
          <a:bodyPr>
            <a:normAutofit fontScale="92500" lnSpcReduction="10000"/>
          </a:bodyPr>
          <a:lstStyle/>
          <a:p>
            <a:r>
              <a:rPr lang="en-US" sz="2800" dirty="0"/>
              <a:t>Diabetic patients.</a:t>
            </a:r>
          </a:p>
          <a:p>
            <a:r>
              <a:rPr lang="en-US" sz="2800" dirty="0"/>
              <a:t>Hypertensive Patients.</a:t>
            </a:r>
          </a:p>
          <a:p>
            <a:r>
              <a:rPr lang="en-US" sz="2800" dirty="0"/>
              <a:t>Overweight or Obese Patients.</a:t>
            </a:r>
          </a:p>
          <a:p>
            <a:r>
              <a:rPr lang="en-US" sz="2800" dirty="0"/>
              <a:t>Underweight Patients.</a:t>
            </a:r>
          </a:p>
          <a:p>
            <a:r>
              <a:rPr lang="en-US" sz="2800" dirty="0"/>
              <a:t>Renal Patients.</a:t>
            </a:r>
          </a:p>
          <a:p>
            <a:r>
              <a:rPr lang="en-US" sz="2800" dirty="0"/>
              <a:t>Children and Adolescents with Dietary Related conditions.</a:t>
            </a:r>
          </a:p>
          <a:p>
            <a:r>
              <a:rPr lang="en-US" sz="2800" dirty="0"/>
              <a:t>Adults with Dietary Related conditions</a:t>
            </a:r>
          </a:p>
        </p:txBody>
      </p:sp>
    </p:spTree>
    <p:extLst>
      <p:ext uri="{BB962C8B-B14F-4D97-AF65-F5344CB8AC3E}">
        <p14:creationId xmlns:p14="http://schemas.microsoft.com/office/powerpoint/2010/main" val="360599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8C0E-B166-2FB0-E590-5A4D5F61F991}"/>
              </a:ext>
            </a:extLst>
          </p:cNvPr>
          <p:cNvSpPr>
            <a:spLocks noGrp="1"/>
          </p:cNvSpPr>
          <p:nvPr>
            <p:ph type="title"/>
          </p:nvPr>
        </p:nvSpPr>
        <p:spPr/>
        <p:txBody>
          <a:bodyPr/>
          <a:lstStyle/>
          <a:p>
            <a:r>
              <a:rPr lang="en-US" dirty="0"/>
              <a:t>Important Assessment needed before the patient is referred to see a Dietitian</a:t>
            </a:r>
          </a:p>
        </p:txBody>
      </p:sp>
      <p:sp>
        <p:nvSpPr>
          <p:cNvPr id="3" name="Content Placeholder 2">
            <a:extLst>
              <a:ext uri="{FF2B5EF4-FFF2-40B4-BE49-F238E27FC236}">
                <a16:creationId xmlns:a16="http://schemas.microsoft.com/office/drawing/2014/main" id="{01935575-D945-F14F-CF49-71D52B07823A}"/>
              </a:ext>
            </a:extLst>
          </p:cNvPr>
          <p:cNvSpPr>
            <a:spLocks noGrp="1"/>
          </p:cNvSpPr>
          <p:nvPr>
            <p:ph idx="1"/>
          </p:nvPr>
        </p:nvSpPr>
        <p:spPr/>
        <p:txBody>
          <a:bodyPr>
            <a:normAutofit/>
          </a:bodyPr>
          <a:lstStyle/>
          <a:p>
            <a:r>
              <a:rPr lang="en-US" sz="3200" dirty="0"/>
              <a:t>Fasting Blood sugar(FBS)</a:t>
            </a:r>
          </a:p>
          <a:p>
            <a:r>
              <a:rPr lang="en-US" sz="3200" dirty="0"/>
              <a:t>Random Blood Sugar(RBS)</a:t>
            </a:r>
          </a:p>
          <a:p>
            <a:r>
              <a:rPr lang="en-US" sz="3200" dirty="0"/>
              <a:t>Blood pressure(B.P)</a:t>
            </a:r>
          </a:p>
          <a:p>
            <a:r>
              <a:rPr lang="en-US" sz="3200" dirty="0"/>
              <a:t>Weight</a:t>
            </a:r>
          </a:p>
          <a:p>
            <a:r>
              <a:rPr lang="en-US" sz="3200" dirty="0"/>
              <a:t>Height</a:t>
            </a:r>
          </a:p>
          <a:p>
            <a:r>
              <a:rPr lang="en-US" sz="3200" dirty="0"/>
              <a:t>Medical History</a:t>
            </a:r>
          </a:p>
        </p:txBody>
      </p:sp>
    </p:spTree>
    <p:extLst>
      <p:ext uri="{BB962C8B-B14F-4D97-AF65-F5344CB8AC3E}">
        <p14:creationId xmlns:p14="http://schemas.microsoft.com/office/powerpoint/2010/main" val="860304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5380</TotalTime>
  <Words>988</Words>
  <Application>Microsoft Office PowerPoint</Application>
  <PresentationFormat>Widescreen</PresentationFormat>
  <Paragraphs>86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Introduction to Nutrition and Dietetics</vt:lpstr>
      <vt:lpstr>Outline</vt:lpstr>
      <vt:lpstr>Introduction to Nutrition and Dietetics</vt:lpstr>
      <vt:lpstr>Introduction (Cont.)</vt:lpstr>
      <vt:lpstr>Brief History of Nutrition and Dietetics </vt:lpstr>
      <vt:lpstr>Areas of Specialization</vt:lpstr>
      <vt:lpstr>Functions of a Nutritionist/Dietitian in a Hospital</vt:lpstr>
      <vt:lpstr>Patients that should be referred to a Dietitian</vt:lpstr>
      <vt:lpstr>Important Assessment needed before the patient is referred to see a Dietitian</vt:lpstr>
      <vt:lpstr>Key tools for effective monitoring</vt:lpstr>
      <vt:lpstr>Steps in Nutrition Care Process (NCP)</vt:lpstr>
      <vt:lpstr>Designing Personalized Meal Plans</vt:lpstr>
      <vt:lpstr>Nutritional Counseling Techniques</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Nutrition and Dietetics</dc:title>
  <dc:creator>MIS</dc:creator>
  <cp:lastModifiedBy>aisosaokonkwo@gmail.com</cp:lastModifiedBy>
  <cp:revision>9</cp:revision>
  <dcterms:created xsi:type="dcterms:W3CDTF">2025-02-05T15:29:47Z</dcterms:created>
  <dcterms:modified xsi:type="dcterms:W3CDTF">2025-02-11T21:13:46Z</dcterms:modified>
</cp:coreProperties>
</file>