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67"/>
  </p:notesMasterIdLst>
  <p:sldIdLst>
    <p:sldId id="256" r:id="rId3"/>
    <p:sldId id="257" r:id="rId4"/>
    <p:sldId id="258" r:id="rId5"/>
    <p:sldId id="259" r:id="rId6"/>
    <p:sldId id="260" r:id="rId7"/>
    <p:sldId id="261" r:id="rId8"/>
    <p:sldId id="347" r:id="rId9"/>
    <p:sldId id="265" r:id="rId10"/>
    <p:sldId id="335" r:id="rId11"/>
    <p:sldId id="267" r:id="rId12"/>
    <p:sldId id="262" r:id="rId13"/>
    <p:sldId id="271" r:id="rId14"/>
    <p:sldId id="291" r:id="rId15"/>
    <p:sldId id="334" r:id="rId16"/>
    <p:sldId id="272" r:id="rId17"/>
    <p:sldId id="274" r:id="rId18"/>
    <p:sldId id="349" r:id="rId19"/>
    <p:sldId id="350" r:id="rId20"/>
    <p:sldId id="353" r:id="rId21"/>
    <p:sldId id="351" r:id="rId22"/>
    <p:sldId id="352" r:id="rId23"/>
    <p:sldId id="276" r:id="rId24"/>
    <p:sldId id="277" r:id="rId25"/>
    <p:sldId id="359" r:id="rId26"/>
    <p:sldId id="278" r:id="rId27"/>
    <p:sldId id="279" r:id="rId28"/>
    <p:sldId id="280" r:id="rId29"/>
    <p:sldId id="355" r:id="rId30"/>
    <p:sldId id="283" r:id="rId31"/>
    <p:sldId id="285" r:id="rId32"/>
    <p:sldId id="286" r:id="rId33"/>
    <p:sldId id="346" r:id="rId34"/>
    <p:sldId id="337" r:id="rId35"/>
    <p:sldId id="338" r:id="rId36"/>
    <p:sldId id="290" r:id="rId37"/>
    <p:sldId id="292" r:id="rId38"/>
    <p:sldId id="293" r:id="rId39"/>
    <p:sldId id="294" r:id="rId40"/>
    <p:sldId id="295" r:id="rId41"/>
    <p:sldId id="297" r:id="rId42"/>
    <p:sldId id="298" r:id="rId43"/>
    <p:sldId id="339" r:id="rId44"/>
    <p:sldId id="303" r:id="rId45"/>
    <p:sldId id="305" r:id="rId46"/>
    <p:sldId id="306" r:id="rId47"/>
    <p:sldId id="307" r:id="rId48"/>
    <p:sldId id="308" r:id="rId49"/>
    <p:sldId id="358" r:id="rId50"/>
    <p:sldId id="356" r:id="rId51"/>
    <p:sldId id="316" r:id="rId52"/>
    <p:sldId id="340" r:id="rId53"/>
    <p:sldId id="320" r:id="rId54"/>
    <p:sldId id="348" r:id="rId55"/>
    <p:sldId id="345" r:id="rId56"/>
    <p:sldId id="343" r:id="rId57"/>
    <p:sldId id="324" r:id="rId58"/>
    <p:sldId id="354" r:id="rId59"/>
    <p:sldId id="325" r:id="rId60"/>
    <p:sldId id="327" r:id="rId61"/>
    <p:sldId id="321" r:id="rId62"/>
    <p:sldId id="329" r:id="rId63"/>
    <p:sldId id="357" r:id="rId64"/>
    <p:sldId id="330" r:id="rId65"/>
    <p:sldId id="332" r:id="rId6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B6AA890-ECDF-42A9-AE30-6BE6DD492DA4}">
          <p14:sldIdLst>
            <p14:sldId id="256"/>
            <p14:sldId id="257"/>
            <p14:sldId id="258"/>
            <p14:sldId id="259"/>
            <p14:sldId id="260"/>
            <p14:sldId id="261"/>
            <p14:sldId id="347"/>
            <p14:sldId id="265"/>
          </p14:sldIdLst>
        </p14:section>
        <p14:section name="Untitled Section" id="{1F9EF106-8D25-44B2-B5DF-8696A2789A41}">
          <p14:sldIdLst>
            <p14:sldId id="335"/>
            <p14:sldId id="267"/>
            <p14:sldId id="262"/>
            <p14:sldId id="271"/>
            <p14:sldId id="291"/>
            <p14:sldId id="334"/>
            <p14:sldId id="272"/>
            <p14:sldId id="274"/>
            <p14:sldId id="349"/>
            <p14:sldId id="350"/>
            <p14:sldId id="353"/>
            <p14:sldId id="351"/>
            <p14:sldId id="352"/>
            <p14:sldId id="276"/>
            <p14:sldId id="277"/>
            <p14:sldId id="359"/>
            <p14:sldId id="278"/>
            <p14:sldId id="279"/>
            <p14:sldId id="280"/>
            <p14:sldId id="355"/>
            <p14:sldId id="283"/>
            <p14:sldId id="285"/>
            <p14:sldId id="286"/>
            <p14:sldId id="346"/>
            <p14:sldId id="337"/>
            <p14:sldId id="338"/>
            <p14:sldId id="290"/>
            <p14:sldId id="292"/>
            <p14:sldId id="293"/>
            <p14:sldId id="294"/>
            <p14:sldId id="295"/>
            <p14:sldId id="297"/>
            <p14:sldId id="298"/>
            <p14:sldId id="339"/>
            <p14:sldId id="303"/>
            <p14:sldId id="305"/>
            <p14:sldId id="306"/>
            <p14:sldId id="307"/>
            <p14:sldId id="308"/>
            <p14:sldId id="358"/>
            <p14:sldId id="356"/>
            <p14:sldId id="316"/>
            <p14:sldId id="340"/>
            <p14:sldId id="320"/>
            <p14:sldId id="348"/>
            <p14:sldId id="345"/>
            <p14:sldId id="343"/>
            <p14:sldId id="324"/>
            <p14:sldId id="354"/>
            <p14:sldId id="325"/>
            <p14:sldId id="327"/>
            <p14:sldId id="321"/>
            <p14:sldId id="329"/>
            <p14:sldId id="357"/>
            <p14:sldId id="330"/>
            <p14:sldId id="332"/>
          </p14:sldIdLst>
        </p14:section>
      </p14:sectionLst>
    </p:ex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 GABRIEL" initials="DG" lastIdx="1" clrIdx="0">
    <p:extLst>
      <p:ext uri="{19B8F6BF-5375-455C-9EA6-DF929625EA0E}">
        <p15:presenceInfo xmlns:p15="http://schemas.microsoft.com/office/powerpoint/2012/main" xmlns="" userId="DR GABRI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5960B"/>
    <a:srgbClr val="FA960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57" autoAdjust="0"/>
    <p:restoredTop sz="94660"/>
  </p:normalViewPr>
  <p:slideViewPr>
    <p:cSldViewPr snapToGrid="0">
      <p:cViewPr varScale="1">
        <p:scale>
          <a:sx n="71" d="100"/>
          <a:sy n="71" d="100"/>
        </p:scale>
        <p:origin x="-48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92FF6C-03ED-436D-A697-B4A0E3B67DD8}" type="datetimeFigureOut">
              <a:rPr lang="en-GB" smtClean="0"/>
              <a:t>06/02/2025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79C140-EFE7-45EA-8B3C-69F0A5774025}" type="slidenum">
              <a:rPr lang="en-GB" smtClean="0"/>
              <a:t>‹#›</a:t>
            </a:fld>
            <a:endParaRPr lang="en-GB"/>
          </a:p>
        </p:txBody>
      </p:sp>
    </p:spTree>
    <p:extLst>
      <p:ext uri="{BB962C8B-B14F-4D97-AF65-F5344CB8AC3E}">
        <p14:creationId xmlns:p14="http://schemas.microsoft.com/office/powerpoint/2010/main" val="4293082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C0BF-08FE-427E-AF39-88036C76986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3999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0FF91AF-A0C4-4F03-8865-0B42650FB4CF}" type="datetimeFigureOut">
              <a:rPr lang="en-GB" smtClean="0"/>
              <a:t>06/02/2025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2C788F-AEA5-4C75-B508-936A64BDD7F5}"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3135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FF91AF-A0C4-4F03-8865-0B42650FB4CF}" type="datetimeFigureOut">
              <a:rPr lang="en-GB" smtClean="0"/>
              <a:t>06/02/2025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2C788F-AEA5-4C75-B508-936A64BDD7F5}" type="slidenum">
              <a:rPr lang="en-GB" smtClean="0"/>
              <a:t>‹#›</a:t>
            </a:fld>
            <a:endParaRPr lang="en-GB"/>
          </a:p>
        </p:txBody>
      </p:sp>
    </p:spTree>
    <p:extLst>
      <p:ext uri="{BB962C8B-B14F-4D97-AF65-F5344CB8AC3E}">
        <p14:creationId xmlns:p14="http://schemas.microsoft.com/office/powerpoint/2010/main" val="4116512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FF91AF-A0C4-4F03-8865-0B42650FB4CF}" type="datetimeFigureOut">
              <a:rPr lang="en-GB" smtClean="0"/>
              <a:t>06/02/2025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2C788F-AEA5-4C75-B508-936A64BDD7F5}"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598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3A9C50A-43E2-4DDB-A141-9C8AADA1EF8A}"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EA575-D650-442B-9765-6F1032A75FCE}" type="slidenum">
              <a:rPr lang="en-US" smtClean="0"/>
              <a:t>‹#›</a:t>
            </a:fld>
            <a:endParaRPr lang="en-US"/>
          </a:p>
        </p:txBody>
      </p:sp>
    </p:spTree>
    <p:extLst>
      <p:ext uri="{BB962C8B-B14F-4D97-AF65-F5344CB8AC3E}">
        <p14:creationId xmlns:p14="http://schemas.microsoft.com/office/powerpoint/2010/main" val="1981754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A9C50A-43E2-4DDB-A141-9C8AADA1EF8A}"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EA575-D650-442B-9765-6F1032A75FCE}" type="slidenum">
              <a:rPr lang="en-US" smtClean="0"/>
              <a:t>‹#›</a:t>
            </a:fld>
            <a:endParaRPr lang="en-US"/>
          </a:p>
        </p:txBody>
      </p:sp>
    </p:spTree>
    <p:extLst>
      <p:ext uri="{BB962C8B-B14F-4D97-AF65-F5344CB8AC3E}">
        <p14:creationId xmlns:p14="http://schemas.microsoft.com/office/powerpoint/2010/main" val="369574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A9C50A-43E2-4DDB-A141-9C8AADA1EF8A}"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EA575-D650-442B-9765-6F1032A75FCE}" type="slidenum">
              <a:rPr lang="en-US" smtClean="0"/>
              <a:t>‹#›</a:t>
            </a:fld>
            <a:endParaRPr lang="en-US"/>
          </a:p>
        </p:txBody>
      </p:sp>
    </p:spTree>
    <p:extLst>
      <p:ext uri="{BB962C8B-B14F-4D97-AF65-F5344CB8AC3E}">
        <p14:creationId xmlns:p14="http://schemas.microsoft.com/office/powerpoint/2010/main" val="3935524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A9C50A-43E2-4DDB-A141-9C8AADA1EF8A}"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EA575-D650-442B-9765-6F1032A75FCE}" type="slidenum">
              <a:rPr lang="en-US" smtClean="0"/>
              <a:t>‹#›</a:t>
            </a:fld>
            <a:endParaRPr lang="en-US"/>
          </a:p>
        </p:txBody>
      </p:sp>
    </p:spTree>
    <p:extLst>
      <p:ext uri="{BB962C8B-B14F-4D97-AF65-F5344CB8AC3E}">
        <p14:creationId xmlns:p14="http://schemas.microsoft.com/office/powerpoint/2010/main" val="2733595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A9C50A-43E2-4DDB-A141-9C8AADA1EF8A}" type="datetimeFigureOut">
              <a:rPr lang="en-US" smtClean="0"/>
              <a:t>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2EA575-D650-442B-9765-6F1032A75FCE}" type="slidenum">
              <a:rPr lang="en-US" smtClean="0"/>
              <a:t>‹#›</a:t>
            </a:fld>
            <a:endParaRPr lang="en-US"/>
          </a:p>
        </p:txBody>
      </p:sp>
    </p:spTree>
    <p:extLst>
      <p:ext uri="{BB962C8B-B14F-4D97-AF65-F5344CB8AC3E}">
        <p14:creationId xmlns:p14="http://schemas.microsoft.com/office/powerpoint/2010/main" val="2261459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A9C50A-43E2-4DDB-A141-9C8AADA1EF8A}" type="datetimeFigureOut">
              <a:rPr lang="en-US" smtClean="0"/>
              <a:t>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2EA575-D650-442B-9765-6F1032A75FCE}" type="slidenum">
              <a:rPr lang="en-US" smtClean="0"/>
              <a:t>‹#›</a:t>
            </a:fld>
            <a:endParaRPr lang="en-US"/>
          </a:p>
        </p:txBody>
      </p:sp>
    </p:spTree>
    <p:extLst>
      <p:ext uri="{BB962C8B-B14F-4D97-AF65-F5344CB8AC3E}">
        <p14:creationId xmlns:p14="http://schemas.microsoft.com/office/powerpoint/2010/main" val="2531309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A9C50A-43E2-4DDB-A141-9C8AADA1EF8A}" type="datetimeFigureOut">
              <a:rPr lang="en-US" smtClean="0"/>
              <a:t>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2EA575-D650-442B-9765-6F1032A75FCE}" type="slidenum">
              <a:rPr lang="en-US" smtClean="0"/>
              <a:t>‹#›</a:t>
            </a:fld>
            <a:endParaRPr lang="en-US"/>
          </a:p>
        </p:txBody>
      </p:sp>
    </p:spTree>
    <p:extLst>
      <p:ext uri="{BB962C8B-B14F-4D97-AF65-F5344CB8AC3E}">
        <p14:creationId xmlns:p14="http://schemas.microsoft.com/office/powerpoint/2010/main" val="1965647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A9C50A-43E2-4DDB-A141-9C8AADA1EF8A}"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EA575-D650-442B-9765-6F1032A75FCE}" type="slidenum">
              <a:rPr lang="en-US" smtClean="0"/>
              <a:t>‹#›</a:t>
            </a:fld>
            <a:endParaRPr lang="en-US"/>
          </a:p>
        </p:txBody>
      </p:sp>
    </p:spTree>
    <p:extLst>
      <p:ext uri="{BB962C8B-B14F-4D97-AF65-F5344CB8AC3E}">
        <p14:creationId xmlns:p14="http://schemas.microsoft.com/office/powerpoint/2010/main" val="584190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FF91AF-A0C4-4F03-8865-0B42650FB4CF}" type="datetimeFigureOut">
              <a:rPr lang="en-GB" smtClean="0"/>
              <a:t>06/02/2025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2C788F-AEA5-4C75-B508-936A64BDD7F5}" type="slidenum">
              <a:rPr lang="en-GB" smtClean="0"/>
              <a:t>‹#›</a:t>
            </a:fld>
            <a:endParaRPr lang="en-GB"/>
          </a:p>
        </p:txBody>
      </p:sp>
    </p:spTree>
    <p:extLst>
      <p:ext uri="{BB962C8B-B14F-4D97-AF65-F5344CB8AC3E}">
        <p14:creationId xmlns:p14="http://schemas.microsoft.com/office/powerpoint/2010/main" val="13965004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A9C50A-43E2-4DDB-A141-9C8AADA1EF8A}"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EA575-D650-442B-9765-6F1032A75FCE}" type="slidenum">
              <a:rPr lang="en-US" smtClean="0"/>
              <a:t>‹#›</a:t>
            </a:fld>
            <a:endParaRPr lang="en-US"/>
          </a:p>
        </p:txBody>
      </p:sp>
    </p:spTree>
    <p:extLst>
      <p:ext uri="{BB962C8B-B14F-4D97-AF65-F5344CB8AC3E}">
        <p14:creationId xmlns:p14="http://schemas.microsoft.com/office/powerpoint/2010/main" val="701482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A9C50A-43E2-4DDB-A141-9C8AADA1EF8A}"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EA575-D650-442B-9765-6F1032A75FCE}" type="slidenum">
              <a:rPr lang="en-US" smtClean="0"/>
              <a:t>‹#›</a:t>
            </a:fld>
            <a:endParaRPr lang="en-US"/>
          </a:p>
        </p:txBody>
      </p:sp>
    </p:spTree>
    <p:extLst>
      <p:ext uri="{BB962C8B-B14F-4D97-AF65-F5344CB8AC3E}">
        <p14:creationId xmlns:p14="http://schemas.microsoft.com/office/powerpoint/2010/main" val="781369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A9C50A-43E2-4DDB-A141-9C8AADA1EF8A}"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EA575-D650-442B-9765-6F1032A75FCE}" type="slidenum">
              <a:rPr lang="en-US" smtClean="0"/>
              <a:t>‹#›</a:t>
            </a:fld>
            <a:endParaRPr lang="en-US"/>
          </a:p>
        </p:txBody>
      </p:sp>
    </p:spTree>
    <p:extLst>
      <p:ext uri="{BB962C8B-B14F-4D97-AF65-F5344CB8AC3E}">
        <p14:creationId xmlns:p14="http://schemas.microsoft.com/office/powerpoint/2010/main" val="1673087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FF91AF-A0C4-4F03-8865-0B42650FB4CF}" type="datetimeFigureOut">
              <a:rPr lang="en-GB" smtClean="0"/>
              <a:t>06/02/2025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2C788F-AEA5-4C75-B508-936A64BDD7F5}"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059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FF91AF-A0C4-4F03-8865-0B42650FB4CF}" type="datetimeFigureOut">
              <a:rPr lang="en-GB" smtClean="0"/>
              <a:t>06/02/2025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2C788F-AEA5-4C75-B508-936A64BDD7F5}" type="slidenum">
              <a:rPr lang="en-GB" smtClean="0"/>
              <a:t>‹#›</a:t>
            </a:fld>
            <a:endParaRPr lang="en-GB"/>
          </a:p>
        </p:txBody>
      </p:sp>
    </p:spTree>
    <p:extLst>
      <p:ext uri="{BB962C8B-B14F-4D97-AF65-F5344CB8AC3E}">
        <p14:creationId xmlns:p14="http://schemas.microsoft.com/office/powerpoint/2010/main" val="3408554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FF91AF-A0C4-4F03-8865-0B42650FB4CF}" type="datetimeFigureOut">
              <a:rPr lang="en-GB" smtClean="0"/>
              <a:t>06/02/2025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A2C788F-AEA5-4C75-B508-936A64BDD7F5}" type="slidenum">
              <a:rPr lang="en-GB" smtClean="0"/>
              <a:t>‹#›</a:t>
            </a:fld>
            <a:endParaRPr lang="en-GB"/>
          </a:p>
        </p:txBody>
      </p:sp>
    </p:spTree>
    <p:extLst>
      <p:ext uri="{BB962C8B-B14F-4D97-AF65-F5344CB8AC3E}">
        <p14:creationId xmlns:p14="http://schemas.microsoft.com/office/powerpoint/2010/main" val="199478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FF91AF-A0C4-4F03-8865-0B42650FB4CF}" type="datetimeFigureOut">
              <a:rPr lang="en-GB" smtClean="0"/>
              <a:t>06/02/2025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A2C788F-AEA5-4C75-B508-936A64BDD7F5}" type="slidenum">
              <a:rPr lang="en-GB" smtClean="0"/>
              <a:t>‹#›</a:t>
            </a:fld>
            <a:endParaRPr lang="en-GB"/>
          </a:p>
        </p:txBody>
      </p:sp>
    </p:spTree>
    <p:extLst>
      <p:ext uri="{BB962C8B-B14F-4D97-AF65-F5344CB8AC3E}">
        <p14:creationId xmlns:p14="http://schemas.microsoft.com/office/powerpoint/2010/main" val="4108639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F91AF-A0C4-4F03-8865-0B42650FB4CF}" type="datetimeFigureOut">
              <a:rPr lang="en-GB" smtClean="0"/>
              <a:t>06/02/2025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A2C788F-AEA5-4C75-B508-936A64BDD7F5}" type="slidenum">
              <a:rPr lang="en-GB" smtClean="0"/>
              <a:t>‹#›</a:t>
            </a:fld>
            <a:endParaRPr lang="en-GB"/>
          </a:p>
        </p:txBody>
      </p:sp>
    </p:spTree>
    <p:extLst>
      <p:ext uri="{BB962C8B-B14F-4D97-AF65-F5344CB8AC3E}">
        <p14:creationId xmlns:p14="http://schemas.microsoft.com/office/powerpoint/2010/main" val="805144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F91AF-A0C4-4F03-8865-0B42650FB4CF}" type="datetimeFigureOut">
              <a:rPr lang="en-GB" smtClean="0"/>
              <a:t>06/02/2025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2C788F-AEA5-4C75-B508-936A64BDD7F5}" type="slidenum">
              <a:rPr lang="en-GB" smtClean="0"/>
              <a:t>‹#›</a:t>
            </a:fld>
            <a:endParaRPr lang="en-GB"/>
          </a:p>
        </p:txBody>
      </p:sp>
    </p:spTree>
    <p:extLst>
      <p:ext uri="{BB962C8B-B14F-4D97-AF65-F5344CB8AC3E}">
        <p14:creationId xmlns:p14="http://schemas.microsoft.com/office/powerpoint/2010/main" val="1652996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FF91AF-A0C4-4F03-8865-0B42650FB4CF}" type="datetimeFigureOut">
              <a:rPr lang="en-GB" smtClean="0"/>
              <a:t>06/02/2025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2C788F-AEA5-4C75-B508-936A64BDD7F5}"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5854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0FF91AF-A0C4-4F03-8865-0B42650FB4CF}" type="datetimeFigureOut">
              <a:rPr lang="en-GB" smtClean="0"/>
              <a:t>06/02/2025</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A2C788F-AEA5-4C75-B508-936A64BDD7F5}" type="slidenum">
              <a:rPr lang="en-GB" smtClean="0"/>
              <a:t>‹#›</a:t>
            </a:fld>
            <a:endParaRPr lang="en-GB"/>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112672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A9C50A-43E2-4DDB-A141-9C8AADA1EF8A}" type="datetimeFigureOut">
              <a:rPr lang="en-US" smtClean="0"/>
              <a:t>2/6/2025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EA575-D650-442B-9765-6F1032A75FCE}" type="slidenum">
              <a:rPr lang="en-US" smtClean="0"/>
              <a:t>‹#›</a:t>
            </a:fld>
            <a:endParaRPr lang="en-US"/>
          </a:p>
        </p:txBody>
      </p:sp>
    </p:spTree>
    <p:extLst>
      <p:ext uri="{BB962C8B-B14F-4D97-AF65-F5344CB8AC3E}">
        <p14:creationId xmlns:p14="http://schemas.microsoft.com/office/powerpoint/2010/main" val="338284667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22D3D8AE-B3B3-476A-8F13-926946CE5082}"/>
              </a:ext>
            </a:extLst>
          </p:cNvPr>
          <p:cNvSpPr txBox="1">
            <a:spLocks/>
          </p:cNvSpPr>
          <p:nvPr/>
        </p:nvSpPr>
        <p:spPr>
          <a:xfrm>
            <a:off x="2322689" y="1603023"/>
            <a:ext cx="7205134" cy="1569155"/>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US" sz="1200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itchFamily="18" charset="0"/>
                <a:cs typeface="Times New Roman" pitchFamily="18" charset="0"/>
              </a:rPr>
              <a:t>TETANUS</a:t>
            </a:r>
            <a:endParaRPr lang="en-US" sz="12000" b="1" dirty="0">
              <a:latin typeface="Times New Roman" pitchFamily="18" charset="0"/>
              <a:cs typeface="Times New Roman" pitchFamily="18" charset="0"/>
            </a:endParaRPr>
          </a:p>
        </p:txBody>
      </p:sp>
      <p:sp>
        <p:nvSpPr>
          <p:cNvPr id="7" name="Subtitle 2">
            <a:extLst>
              <a:ext uri="{FF2B5EF4-FFF2-40B4-BE49-F238E27FC236}">
                <a16:creationId xmlns:a16="http://schemas.microsoft.com/office/drawing/2014/main" xmlns="" id="{EFC0793E-E28B-414C-8EA5-0D8B075150C9}"/>
              </a:ext>
            </a:extLst>
          </p:cNvPr>
          <p:cNvSpPr txBox="1">
            <a:spLocks/>
          </p:cNvSpPr>
          <p:nvPr/>
        </p:nvSpPr>
        <p:spPr>
          <a:xfrm>
            <a:off x="936979" y="3886199"/>
            <a:ext cx="10047110" cy="2379133"/>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ctr"/>
            <a:r>
              <a:rPr lang="en-US" sz="3200" b="1" dirty="0">
                <a:latin typeface="+mj-lt"/>
                <a:ea typeface="Tahoma" panose="020B0604030504040204" pitchFamily="34" charset="0"/>
                <a:cs typeface="Tahoma" panose="020B0604030504040204" pitchFamily="34" charset="0"/>
              </a:rPr>
              <a:t>Dr. Gabriel Osatohanmwen AIGBOKHAE</a:t>
            </a:r>
          </a:p>
          <a:p>
            <a:pPr algn="ctr"/>
            <a:r>
              <a:rPr lang="en-GB" sz="3200" dirty="0">
                <a:latin typeface="+mj-lt"/>
                <a:ea typeface="Tahoma" panose="020B0604030504040204" pitchFamily="34" charset="0"/>
                <a:cs typeface="Tahoma" panose="020B0604030504040204" pitchFamily="34" charset="0"/>
              </a:rPr>
              <a:t>General Medical Service Unit,</a:t>
            </a:r>
          </a:p>
          <a:p>
            <a:pPr algn="ctr"/>
            <a:r>
              <a:rPr lang="en-GB" sz="3200" dirty="0">
                <a:latin typeface="+mj-lt"/>
                <a:ea typeface="Tahoma" panose="020B0604030504040204" pitchFamily="34" charset="0"/>
                <a:cs typeface="Tahoma" panose="020B0604030504040204" pitchFamily="34" charset="0"/>
              </a:rPr>
              <a:t>FNPH.</a:t>
            </a:r>
          </a:p>
          <a:p>
            <a:pPr algn="ctr"/>
            <a:r>
              <a:rPr lang="en-GB" sz="3200" dirty="0">
                <a:latin typeface="+mj-lt"/>
                <a:ea typeface="Tahoma" panose="020B0604030504040204" pitchFamily="34" charset="0"/>
                <a:cs typeface="Tahoma" panose="020B0604030504040204" pitchFamily="34" charset="0"/>
              </a:rPr>
              <a:t>Benin City, Edo State.</a:t>
            </a:r>
            <a:endParaRPr lang="en-US" sz="3200" dirty="0">
              <a:latin typeface="+mj-lt"/>
              <a:ea typeface="Tahoma" panose="020B0604030504040204" pitchFamily="34" charset="0"/>
              <a:cs typeface="Tahoma" panose="020B0604030504040204" pitchFamily="34" charset="0"/>
            </a:endParaRPr>
          </a:p>
        </p:txBody>
      </p:sp>
      <p:sp>
        <p:nvSpPr>
          <p:cNvPr id="2" name="Title 1">
            <a:extLst>
              <a:ext uri="{FF2B5EF4-FFF2-40B4-BE49-F238E27FC236}">
                <a16:creationId xmlns:a16="http://schemas.microsoft.com/office/drawing/2014/main" xmlns="" id="{9FC13FB9-7CAA-4081-B4C7-21D690499010}"/>
              </a:ext>
            </a:extLst>
          </p:cNvPr>
          <p:cNvSpPr>
            <a:spLocks noGrp="1"/>
          </p:cNvSpPr>
          <p:nvPr>
            <p:ph type="title"/>
          </p:nvPr>
        </p:nvSpPr>
        <p:spPr>
          <a:xfrm>
            <a:off x="2664177" y="390373"/>
            <a:ext cx="6875272" cy="1212650"/>
          </a:xfrm>
        </p:spPr>
        <p:txBody>
          <a:bodyPr/>
          <a:lstStyle/>
          <a:p>
            <a:r>
              <a:rPr lang="en-US" dirty="0"/>
              <a:t>DIAGNOSIS AND Management of</a:t>
            </a:r>
            <a:endParaRPr lang="en-GB" dirty="0"/>
          </a:p>
        </p:txBody>
      </p:sp>
    </p:spTree>
    <p:extLst>
      <p:ext uri="{BB962C8B-B14F-4D97-AF65-F5344CB8AC3E}">
        <p14:creationId xmlns:p14="http://schemas.microsoft.com/office/powerpoint/2010/main" val="4181093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D2E1F78-67E9-4D6B-8BB7-00D3C9710728}"/>
              </a:ext>
            </a:extLst>
          </p:cNvPr>
          <p:cNvPicPr>
            <a:picLocks noChangeAspect="1"/>
          </p:cNvPicPr>
          <p:nvPr/>
        </p:nvPicPr>
        <p:blipFill rotWithShape="1">
          <a:blip r:embed="rId2">
            <a:extLst>
              <a:ext uri="{28A0092B-C50C-407E-A947-70E740481C1C}">
                <a14:useLocalDpi xmlns:a14="http://schemas.microsoft.com/office/drawing/2010/main" val="0"/>
              </a:ext>
            </a:extLst>
          </a:blip>
          <a:srcRect l="3738" r="10800"/>
          <a:stretch/>
        </p:blipFill>
        <p:spPr>
          <a:xfrm>
            <a:off x="419100" y="-1240"/>
            <a:ext cx="10452101" cy="6859240"/>
          </a:xfrm>
          <a:prstGeom prst="rect">
            <a:avLst/>
          </a:prstGeom>
          <a:ln>
            <a:noFill/>
          </a:ln>
          <a:effectLst>
            <a:softEdge rad="112500"/>
          </a:effectLst>
        </p:spPr>
      </p:pic>
      <p:sp>
        <p:nvSpPr>
          <p:cNvPr id="4" name="Rectangle 3">
            <a:extLst>
              <a:ext uri="{FF2B5EF4-FFF2-40B4-BE49-F238E27FC236}">
                <a16:creationId xmlns:a16="http://schemas.microsoft.com/office/drawing/2014/main" xmlns="" id="{0ADF15A9-5DB2-47D5-8FEB-652A7698A486}"/>
              </a:ext>
            </a:extLst>
          </p:cNvPr>
          <p:cNvSpPr/>
          <p:nvPr/>
        </p:nvSpPr>
        <p:spPr>
          <a:xfrm>
            <a:off x="10871201" y="1"/>
            <a:ext cx="1320800" cy="673838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360914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39D778A-0A9E-4D05-A231-A77480F8C5E2}"/>
              </a:ext>
            </a:extLst>
          </p:cNvPr>
          <p:cNvPicPr>
            <a:picLocks noChangeAspect="1"/>
          </p:cNvPicPr>
          <p:nvPr/>
        </p:nvPicPr>
        <p:blipFill rotWithShape="1">
          <a:blip r:embed="rId2">
            <a:extLst>
              <a:ext uri="{28A0092B-C50C-407E-A947-70E740481C1C}">
                <a14:useLocalDpi xmlns:a14="http://schemas.microsoft.com/office/drawing/2010/main" val="0"/>
              </a:ext>
            </a:extLst>
          </a:blip>
          <a:srcRect l="2838" t="3319" r="12726" b="38725"/>
          <a:stretch/>
        </p:blipFill>
        <p:spPr>
          <a:xfrm>
            <a:off x="192000" y="342900"/>
            <a:ext cx="11808000" cy="6096000"/>
          </a:xfrm>
          <a:prstGeom prst="rect">
            <a:avLst/>
          </a:prstGeom>
          <a:ln>
            <a:noFill/>
          </a:ln>
          <a:effectLst>
            <a:softEdge rad="112500"/>
          </a:effectLst>
        </p:spPr>
      </p:pic>
    </p:spTree>
    <p:extLst>
      <p:ext uri="{BB962C8B-B14F-4D97-AF65-F5344CB8AC3E}">
        <p14:creationId xmlns:p14="http://schemas.microsoft.com/office/powerpoint/2010/main" val="1420007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086A474-6060-4AB2-9468-446A8D76242D}"/>
              </a:ext>
            </a:extLst>
          </p:cNvPr>
          <p:cNvSpPr/>
          <p:nvPr/>
        </p:nvSpPr>
        <p:spPr>
          <a:xfrm>
            <a:off x="10471759" y="141575"/>
            <a:ext cx="914400" cy="66200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Rectangle 1">
            <a:extLst>
              <a:ext uri="{FF2B5EF4-FFF2-40B4-BE49-F238E27FC236}">
                <a16:creationId xmlns:a16="http://schemas.microsoft.com/office/drawing/2014/main" xmlns="" id="{9D619279-4673-4FA9-82A6-E5276C81A97C}"/>
              </a:ext>
            </a:extLst>
          </p:cNvPr>
          <p:cNvSpPr/>
          <p:nvPr/>
        </p:nvSpPr>
        <p:spPr>
          <a:xfrm>
            <a:off x="803072" y="1825636"/>
            <a:ext cx="3102884" cy="1812013"/>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marL="342900" indent="-342900">
              <a:buAutoNum type="arabicPeriod"/>
            </a:pPr>
            <a:r>
              <a:rPr lang="en-US" sz="2000" dirty="0">
                <a:latin typeface="Tahoma" panose="020B0604030504040204" pitchFamily="34" charset="0"/>
                <a:ea typeface="Tahoma" panose="020B0604030504040204" pitchFamily="34" charset="0"/>
                <a:cs typeface="Tahoma" panose="020B0604030504040204" pitchFamily="34" charset="0"/>
              </a:rPr>
              <a:t>C. tetani enters</a:t>
            </a:r>
            <a:endParaRPr lang="en-GB" sz="2000" dirty="0">
              <a:latin typeface="Tahoma" panose="020B0604030504040204" pitchFamily="34" charset="0"/>
              <a:ea typeface="Tahoma" panose="020B0604030504040204" pitchFamily="34" charset="0"/>
              <a:cs typeface="Tahoma" panose="020B0604030504040204" pitchFamily="34" charset="0"/>
            </a:endParaRPr>
          </a:p>
          <a:p>
            <a:r>
              <a:rPr lang="en-GB" sz="2000" dirty="0">
                <a:latin typeface="Tahoma" panose="020B0604030504040204" pitchFamily="34" charset="0"/>
                <a:ea typeface="Tahoma" panose="020B0604030504040204" pitchFamily="34" charset="0"/>
                <a:cs typeface="Tahoma" panose="020B0604030504040204" pitchFamily="34" charset="0"/>
              </a:rPr>
              <a:t>Body from through wound.</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a:extLst>
              <a:ext uri="{FF2B5EF4-FFF2-40B4-BE49-F238E27FC236}">
                <a16:creationId xmlns:a16="http://schemas.microsoft.com/office/drawing/2014/main" xmlns="" id="{0BF091F5-A269-45B1-99EB-52A89565F58E}"/>
              </a:ext>
            </a:extLst>
          </p:cNvPr>
          <p:cNvSpPr/>
          <p:nvPr/>
        </p:nvSpPr>
        <p:spPr>
          <a:xfrm>
            <a:off x="4367780" y="1825637"/>
            <a:ext cx="2955397" cy="1828886"/>
          </a:xfrm>
          <a:prstGeom prst="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2000" dirty="0">
                <a:latin typeface="Tahoma" panose="020B0604030504040204" pitchFamily="34" charset="0"/>
                <a:ea typeface="Tahoma" panose="020B0604030504040204" pitchFamily="34" charset="0"/>
                <a:cs typeface="Tahoma" panose="020B0604030504040204" pitchFamily="34" charset="0"/>
              </a:rPr>
              <a:t>2. Stays in sporulated form until anaerobic conditions are presented</a:t>
            </a:r>
          </a:p>
        </p:txBody>
      </p:sp>
      <p:sp>
        <p:nvSpPr>
          <p:cNvPr id="6" name="Rectangle 5">
            <a:extLst>
              <a:ext uri="{FF2B5EF4-FFF2-40B4-BE49-F238E27FC236}">
                <a16:creationId xmlns:a16="http://schemas.microsoft.com/office/drawing/2014/main" xmlns="" id="{FF4FE706-3BCB-4B4A-A9FE-4D55B344AC1E}"/>
              </a:ext>
            </a:extLst>
          </p:cNvPr>
          <p:cNvSpPr/>
          <p:nvPr/>
        </p:nvSpPr>
        <p:spPr>
          <a:xfrm>
            <a:off x="7793304" y="1825636"/>
            <a:ext cx="3302876" cy="198555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2000" dirty="0">
                <a:latin typeface="Tahoma" panose="020B0604030504040204" pitchFamily="34" charset="0"/>
                <a:ea typeface="Tahoma" panose="020B0604030504040204" pitchFamily="34" charset="0"/>
                <a:cs typeface="Tahoma" panose="020B0604030504040204" pitchFamily="34" charset="0"/>
              </a:rPr>
              <a:t>3. Germinates under anaerobic conditions and begins to multiply and produce tetanospasmin.</a:t>
            </a:r>
          </a:p>
        </p:txBody>
      </p:sp>
      <p:sp>
        <p:nvSpPr>
          <p:cNvPr id="7" name="Rectangle 6">
            <a:extLst>
              <a:ext uri="{FF2B5EF4-FFF2-40B4-BE49-F238E27FC236}">
                <a16:creationId xmlns:a16="http://schemas.microsoft.com/office/drawing/2014/main" xmlns="" id="{6FA91F3C-4E7D-439A-8B0A-A2193FFE6B10}"/>
              </a:ext>
            </a:extLst>
          </p:cNvPr>
          <p:cNvSpPr/>
          <p:nvPr/>
        </p:nvSpPr>
        <p:spPr>
          <a:xfrm>
            <a:off x="803072" y="4462133"/>
            <a:ext cx="3341764" cy="164011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2000" dirty="0">
                <a:latin typeface="Tahoma" panose="020B0604030504040204" pitchFamily="34" charset="0"/>
                <a:ea typeface="Tahoma" panose="020B0604030504040204" pitchFamily="34" charset="0"/>
                <a:cs typeface="Tahoma" panose="020B0604030504040204" pitchFamily="34" charset="0"/>
              </a:rPr>
              <a:t>4. tetanospasmin spreads using blood and lymphatic system, and binds to motor neurons</a:t>
            </a:r>
          </a:p>
        </p:txBody>
      </p:sp>
      <p:sp>
        <p:nvSpPr>
          <p:cNvPr id="8" name="Rectangle 7">
            <a:extLst>
              <a:ext uri="{FF2B5EF4-FFF2-40B4-BE49-F238E27FC236}">
                <a16:creationId xmlns:a16="http://schemas.microsoft.com/office/drawing/2014/main" xmlns="" id="{535A94CA-5992-43D2-B10F-9235BB7C8120}"/>
              </a:ext>
            </a:extLst>
          </p:cNvPr>
          <p:cNvSpPr/>
          <p:nvPr/>
        </p:nvSpPr>
        <p:spPr>
          <a:xfrm>
            <a:off x="4367781" y="4445259"/>
            <a:ext cx="2955397" cy="164011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2000" dirty="0">
                <a:latin typeface="Tahoma" panose="020B0604030504040204" pitchFamily="34" charset="0"/>
                <a:ea typeface="Tahoma" panose="020B0604030504040204" pitchFamily="34" charset="0"/>
                <a:cs typeface="Tahoma" panose="020B0604030504040204" pitchFamily="34" charset="0"/>
              </a:rPr>
              <a:t>5. Travels along the axons to the spinal cord.</a:t>
            </a:r>
          </a:p>
        </p:txBody>
      </p:sp>
      <p:sp>
        <p:nvSpPr>
          <p:cNvPr id="11" name="Rectangle 10">
            <a:extLst>
              <a:ext uri="{FF2B5EF4-FFF2-40B4-BE49-F238E27FC236}">
                <a16:creationId xmlns:a16="http://schemas.microsoft.com/office/drawing/2014/main" xmlns="" id="{97ABBFED-E566-4B2E-A192-C4489886381E}"/>
              </a:ext>
            </a:extLst>
          </p:cNvPr>
          <p:cNvSpPr/>
          <p:nvPr/>
        </p:nvSpPr>
        <p:spPr>
          <a:xfrm>
            <a:off x="7690245" y="4445260"/>
            <a:ext cx="3472969" cy="164011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2000" dirty="0">
                <a:latin typeface="Tahoma" panose="020B0604030504040204" pitchFamily="34" charset="0"/>
                <a:ea typeface="Tahoma" panose="020B0604030504040204" pitchFamily="34" charset="0"/>
                <a:cs typeface="Tahoma" panose="020B0604030504040204" pitchFamily="34" charset="0"/>
              </a:rPr>
              <a:t>6. Binds to sites responsible for inhibiting skeletal muscle contraction.</a:t>
            </a:r>
          </a:p>
        </p:txBody>
      </p:sp>
      <p:sp>
        <p:nvSpPr>
          <p:cNvPr id="12" name="Rectangle 11">
            <a:extLst>
              <a:ext uri="{FF2B5EF4-FFF2-40B4-BE49-F238E27FC236}">
                <a16:creationId xmlns:a16="http://schemas.microsoft.com/office/drawing/2014/main" xmlns="" id="{C244ACC8-0B4D-47DE-8E6A-7C42AD96ED1C}"/>
              </a:ext>
            </a:extLst>
          </p:cNvPr>
          <p:cNvSpPr/>
          <p:nvPr/>
        </p:nvSpPr>
        <p:spPr>
          <a:xfrm>
            <a:off x="3160561" y="364399"/>
            <a:ext cx="5554790" cy="1015663"/>
          </a:xfrm>
          <a:prstGeom prst="rect">
            <a:avLst/>
          </a:prstGeom>
        </p:spPr>
        <p:txBody>
          <a:bodyPr wrap="none">
            <a:spAutoFit/>
          </a:bodyPr>
          <a:lstStyle/>
          <a:p>
            <a:pPr algn="ctr"/>
            <a:r>
              <a:rPr lang="en-US" sz="6000" dirty="0">
                <a:latin typeface="Tahoma" panose="020B0604030504040204" pitchFamily="34" charset="0"/>
                <a:ea typeface="Tahoma" panose="020B0604030504040204" pitchFamily="34" charset="0"/>
                <a:cs typeface="Tahoma" panose="020B0604030504040204" pitchFamily="34" charset="0"/>
              </a:rPr>
              <a:t>PATHOGENESIS</a:t>
            </a:r>
            <a:endParaRPr lang="en-GB" sz="6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86014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75F93B1-BEF8-4048-8968-0BCC6A6BAAA3}"/>
              </a:ext>
            </a:extLst>
          </p:cNvPr>
          <p:cNvPicPr>
            <a:picLocks noChangeAspect="1"/>
          </p:cNvPicPr>
          <p:nvPr/>
        </p:nvPicPr>
        <p:blipFill rotWithShape="1">
          <a:blip r:embed="rId2">
            <a:extLst>
              <a:ext uri="{28A0092B-C50C-407E-A947-70E740481C1C}">
                <a14:useLocalDpi xmlns:a14="http://schemas.microsoft.com/office/drawing/2010/main" val="0"/>
              </a:ext>
            </a:extLst>
          </a:blip>
          <a:srcRect l="2535" t="4140" r="5299" b="876"/>
          <a:stretch/>
        </p:blipFill>
        <p:spPr>
          <a:xfrm>
            <a:off x="0" y="144000"/>
            <a:ext cx="12011378" cy="6838872"/>
          </a:xfrm>
          <a:prstGeom prst="rect">
            <a:avLst/>
          </a:prstGeom>
          <a:ln>
            <a:noFill/>
          </a:ln>
          <a:effectLst>
            <a:softEdge rad="112500"/>
          </a:effectLst>
        </p:spPr>
      </p:pic>
    </p:spTree>
    <p:extLst>
      <p:ext uri="{BB962C8B-B14F-4D97-AF65-F5344CB8AC3E}">
        <p14:creationId xmlns:p14="http://schemas.microsoft.com/office/powerpoint/2010/main" val="3406645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CDFBB2A-2951-40D5-825D-E33D5436876F}"/>
              </a:ext>
            </a:extLst>
          </p:cNvPr>
          <p:cNvSpPr/>
          <p:nvPr/>
        </p:nvSpPr>
        <p:spPr>
          <a:xfrm>
            <a:off x="1998134" y="204717"/>
            <a:ext cx="7902222" cy="104986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a:latin typeface="Tahoma" panose="020B0604030504040204" pitchFamily="34" charset="0"/>
                <a:ea typeface="Tahoma" panose="020B0604030504040204" pitchFamily="34" charset="0"/>
                <a:cs typeface="Tahoma" panose="020B0604030504040204" pitchFamily="34" charset="0"/>
              </a:rPr>
              <a:t>Pathogenesis…</a:t>
            </a:r>
            <a:endParaRPr lang="en-GB" sz="44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a:extLst>
              <a:ext uri="{FF2B5EF4-FFF2-40B4-BE49-F238E27FC236}">
                <a16:creationId xmlns:a16="http://schemas.microsoft.com/office/drawing/2014/main" xmlns="" id="{F493B128-4049-4DF5-9948-C6B195D8AC15}"/>
              </a:ext>
            </a:extLst>
          </p:cNvPr>
          <p:cNvSpPr/>
          <p:nvPr/>
        </p:nvSpPr>
        <p:spPr>
          <a:xfrm>
            <a:off x="180622" y="1864783"/>
            <a:ext cx="4357511" cy="1049867"/>
          </a:xfrm>
          <a:prstGeom prst="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err="1">
                <a:latin typeface="Tahoma" panose="020B0604030504040204" pitchFamily="34" charset="0"/>
                <a:ea typeface="Tahoma" panose="020B0604030504040204" pitchFamily="34" charset="0"/>
                <a:cs typeface="Tahoma" panose="020B0604030504040204" pitchFamily="34" charset="0"/>
              </a:rPr>
              <a:t>Tetanolysin</a:t>
            </a:r>
            <a:endParaRPr lang="en-US" sz="3200" dirty="0">
              <a:latin typeface="Tahoma" panose="020B0604030504040204" pitchFamily="34" charset="0"/>
              <a:ea typeface="Tahoma" panose="020B0604030504040204" pitchFamily="34" charset="0"/>
              <a:cs typeface="Tahoma" panose="020B0604030504040204" pitchFamily="34" charset="0"/>
            </a:endParaRPr>
          </a:p>
          <a:p>
            <a:pPr algn="ctr"/>
            <a:endParaRPr lang="en-GB" sz="3200" dirty="0">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xmlns="" id="{63ED5A82-B92F-4D64-9FD7-9926A3D6F56D}"/>
              </a:ext>
            </a:extLst>
          </p:cNvPr>
          <p:cNvSpPr/>
          <p:nvPr/>
        </p:nvSpPr>
        <p:spPr>
          <a:xfrm>
            <a:off x="180622" y="3085182"/>
            <a:ext cx="4357511" cy="1049867"/>
          </a:xfrm>
          <a:prstGeom prst="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latin typeface="Tahoma" panose="020B0604030504040204" pitchFamily="34" charset="0"/>
                <a:ea typeface="Tahoma" panose="020B0604030504040204" pitchFamily="34" charset="0"/>
                <a:cs typeface="Tahoma" panose="020B0604030504040204" pitchFamily="34" charset="0"/>
              </a:rPr>
              <a:t>Hemolytic </a:t>
            </a:r>
            <a:r>
              <a:rPr lang="en-US" sz="3200" dirty="0" err="1">
                <a:latin typeface="Tahoma" panose="020B0604030504040204" pitchFamily="34" charset="0"/>
                <a:ea typeface="Tahoma" panose="020B0604030504040204" pitchFamily="34" charset="0"/>
                <a:cs typeface="Tahoma" panose="020B0604030504040204" pitchFamily="34" charset="0"/>
              </a:rPr>
              <a:t>toxi</a:t>
            </a:r>
            <a:endParaRPr lang="en-GB" sz="3200"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a:extLst>
              <a:ext uri="{FF2B5EF4-FFF2-40B4-BE49-F238E27FC236}">
                <a16:creationId xmlns:a16="http://schemas.microsoft.com/office/drawing/2014/main" xmlns="" id="{E3CA3EEC-A87D-4060-BEE6-A46221F804D8}"/>
              </a:ext>
            </a:extLst>
          </p:cNvPr>
          <p:cNvSpPr/>
          <p:nvPr/>
        </p:nvSpPr>
        <p:spPr>
          <a:xfrm>
            <a:off x="4876799" y="1864783"/>
            <a:ext cx="7224889" cy="1049867"/>
          </a:xfrm>
          <a:prstGeom prst="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latin typeface="Tahoma" panose="020B0604030504040204" pitchFamily="34" charset="0"/>
                <a:ea typeface="Tahoma" panose="020B0604030504040204" pitchFamily="34" charset="0"/>
                <a:cs typeface="Tahoma" panose="020B0604030504040204" pitchFamily="34" charset="0"/>
              </a:rPr>
              <a:t>Tetanospasmin</a:t>
            </a:r>
            <a:endParaRPr lang="en-GB" sz="3200"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xmlns="" id="{C3862962-4A5B-4F76-A97A-1A40C44D87BF}"/>
              </a:ext>
            </a:extLst>
          </p:cNvPr>
          <p:cNvSpPr/>
          <p:nvPr/>
        </p:nvSpPr>
        <p:spPr>
          <a:xfrm>
            <a:off x="4876799" y="3085182"/>
            <a:ext cx="7224890" cy="1603446"/>
          </a:xfrm>
          <a:prstGeom prst="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000" dirty="0">
                <a:latin typeface="Tahoma" panose="020B0604030504040204" pitchFamily="34" charset="0"/>
                <a:ea typeface="Tahoma" panose="020B0604030504040204" pitchFamily="34" charset="0"/>
                <a:cs typeface="Tahoma" panose="020B0604030504040204" pitchFamily="34" charset="0"/>
              </a:rPr>
              <a:t>Binds to NM junction at the site of injury and undergoes retrograde axonal transport to reach presynaptic nerve terminal where it prevents the inhibitory neurotransmitters</a:t>
            </a:r>
            <a:endParaRPr lang="en-GB" sz="2000" dirty="0">
              <a:latin typeface="Tahoma" panose="020B0604030504040204" pitchFamily="34" charset="0"/>
              <a:ea typeface="Tahoma" panose="020B0604030504040204" pitchFamily="34" charset="0"/>
              <a:cs typeface="Tahoma" panose="020B0604030504040204" pitchFamily="34" charset="0"/>
            </a:endParaRPr>
          </a:p>
        </p:txBody>
      </p:sp>
      <p:sp>
        <p:nvSpPr>
          <p:cNvPr id="9" name="Rectangle 8">
            <a:extLst>
              <a:ext uri="{FF2B5EF4-FFF2-40B4-BE49-F238E27FC236}">
                <a16:creationId xmlns:a16="http://schemas.microsoft.com/office/drawing/2014/main" xmlns="" id="{8926C74B-F03A-4A40-885B-D15D5894D190}"/>
              </a:ext>
            </a:extLst>
          </p:cNvPr>
          <p:cNvSpPr/>
          <p:nvPr/>
        </p:nvSpPr>
        <p:spPr>
          <a:xfrm>
            <a:off x="180622" y="4439638"/>
            <a:ext cx="4357511" cy="1603446"/>
          </a:xfrm>
          <a:prstGeom prst="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200" dirty="0">
                <a:latin typeface="Tahoma" panose="020B0604030504040204" pitchFamily="34" charset="0"/>
                <a:ea typeface="Tahoma" panose="020B0604030504040204" pitchFamily="34" charset="0"/>
                <a:cs typeface="Tahoma" panose="020B0604030504040204" pitchFamily="34" charset="0"/>
              </a:rPr>
              <a:t>Potentiates infection but does not cause disease process</a:t>
            </a:r>
            <a:endParaRPr lang="en-GB" sz="3200" dirty="0">
              <a:latin typeface="Tahoma" panose="020B0604030504040204" pitchFamily="34" charset="0"/>
              <a:ea typeface="Tahoma" panose="020B0604030504040204" pitchFamily="34" charset="0"/>
              <a:cs typeface="Tahoma" panose="020B0604030504040204" pitchFamily="34" charset="0"/>
            </a:endParaRPr>
          </a:p>
        </p:txBody>
      </p:sp>
      <p:sp>
        <p:nvSpPr>
          <p:cNvPr id="10" name="Rectangle 9">
            <a:extLst>
              <a:ext uri="{FF2B5EF4-FFF2-40B4-BE49-F238E27FC236}">
                <a16:creationId xmlns:a16="http://schemas.microsoft.com/office/drawing/2014/main" xmlns="" id="{68F6465E-4562-414B-A5B3-FB59C0C220DE}"/>
              </a:ext>
            </a:extLst>
          </p:cNvPr>
          <p:cNvSpPr/>
          <p:nvPr/>
        </p:nvSpPr>
        <p:spPr>
          <a:xfrm>
            <a:off x="4876800" y="4744860"/>
            <a:ext cx="7224889" cy="2113140"/>
          </a:xfrm>
          <a:prstGeom prst="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400" dirty="0">
                <a:latin typeface="Tahoma" panose="020B0604030504040204" pitchFamily="34" charset="0"/>
                <a:ea typeface="Tahoma" panose="020B0604030504040204" pitchFamily="34" charset="0"/>
                <a:cs typeface="Tahoma" panose="020B0604030504040204" pitchFamily="34" charset="0"/>
              </a:rPr>
              <a:t>In normal states these neurotransmitters prevent release of Ach from excitatory neurons thus prevent muscle contraction. In the presence of toxins these inhibitor impulses are prevented leading to uncontrolled contraction of muscles.</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50872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43DDE79-59E2-49DC-AF1B-091C7C25444D}"/>
              </a:ext>
            </a:extLst>
          </p:cNvPr>
          <p:cNvPicPr>
            <a:picLocks noChangeAspect="1"/>
          </p:cNvPicPr>
          <p:nvPr/>
        </p:nvPicPr>
        <p:blipFill rotWithShape="1">
          <a:blip r:embed="rId2">
            <a:extLst>
              <a:ext uri="{28A0092B-C50C-407E-A947-70E740481C1C}">
                <a14:useLocalDpi xmlns:a14="http://schemas.microsoft.com/office/drawing/2010/main" val="0"/>
              </a:ext>
            </a:extLst>
          </a:blip>
          <a:srcRect l="2963" r="2963"/>
          <a:stretch/>
        </p:blipFill>
        <p:spPr>
          <a:xfrm>
            <a:off x="0" y="39790"/>
            <a:ext cx="12192000" cy="6818210"/>
          </a:xfrm>
          <a:prstGeom prst="rect">
            <a:avLst/>
          </a:prstGeom>
          <a:ln>
            <a:noFill/>
          </a:ln>
          <a:effectLst>
            <a:softEdge rad="112500"/>
          </a:effectLst>
        </p:spPr>
      </p:pic>
    </p:spTree>
    <p:extLst>
      <p:ext uri="{BB962C8B-B14F-4D97-AF65-F5344CB8AC3E}">
        <p14:creationId xmlns:p14="http://schemas.microsoft.com/office/powerpoint/2010/main" val="3190026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A41BE68-6A5F-45E7-BDC3-18189639897C}"/>
              </a:ext>
            </a:extLst>
          </p:cNvPr>
          <p:cNvPicPr>
            <a:picLocks noChangeAspect="1"/>
          </p:cNvPicPr>
          <p:nvPr/>
        </p:nvPicPr>
        <p:blipFill rotWithShape="1">
          <a:blip r:embed="rId2">
            <a:extLst>
              <a:ext uri="{28A0092B-C50C-407E-A947-70E740481C1C}">
                <a14:useLocalDpi xmlns:a14="http://schemas.microsoft.com/office/drawing/2010/main" val="0"/>
              </a:ext>
            </a:extLst>
          </a:blip>
          <a:srcRect l="2314" t="-398" r="7152" b="21408"/>
          <a:stretch/>
        </p:blipFill>
        <p:spPr>
          <a:xfrm>
            <a:off x="33866" y="292100"/>
            <a:ext cx="12124268" cy="6324600"/>
          </a:xfrm>
          <a:prstGeom prst="rect">
            <a:avLst/>
          </a:prstGeom>
          <a:ln>
            <a:noFill/>
          </a:ln>
          <a:effectLst>
            <a:softEdge rad="112500"/>
          </a:effectLst>
        </p:spPr>
      </p:pic>
    </p:spTree>
    <p:extLst>
      <p:ext uri="{BB962C8B-B14F-4D97-AF65-F5344CB8AC3E}">
        <p14:creationId xmlns:p14="http://schemas.microsoft.com/office/powerpoint/2010/main" val="1443959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71B74F-3C16-4D05-89FF-B612C3567A56}"/>
              </a:ext>
            </a:extLst>
          </p:cNvPr>
          <p:cNvSpPr txBox="1">
            <a:spLocks/>
          </p:cNvSpPr>
          <p:nvPr/>
        </p:nvSpPr>
        <p:spPr>
          <a:xfrm>
            <a:off x="1024128" y="585216"/>
            <a:ext cx="9720072" cy="1499616"/>
          </a:xfrm>
          <a:prstGeom prst="rect">
            <a:avLst/>
          </a:prstGeom>
        </p:spPr>
        <p:txBody>
          <a:bodyP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9600"/>
              <a:t>Types Of tetanus</a:t>
            </a:r>
            <a:endParaRPr lang="en-GB" sz="9600" dirty="0"/>
          </a:p>
        </p:txBody>
      </p:sp>
      <p:sp>
        <p:nvSpPr>
          <p:cNvPr id="3" name="Content Placeholder 2">
            <a:extLst>
              <a:ext uri="{FF2B5EF4-FFF2-40B4-BE49-F238E27FC236}">
                <a16:creationId xmlns:a16="http://schemas.microsoft.com/office/drawing/2014/main" xmlns="" id="{12FD5E94-16B4-495C-8F7F-8E159C93E92A}"/>
              </a:ext>
            </a:extLst>
          </p:cNvPr>
          <p:cNvSpPr txBox="1">
            <a:spLocks/>
          </p:cNvSpPr>
          <p:nvPr/>
        </p:nvSpPr>
        <p:spPr>
          <a:xfrm>
            <a:off x="1024128" y="2286000"/>
            <a:ext cx="9720073" cy="402336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Clr>
                <a:srgbClr val="F5960B"/>
              </a:buClr>
              <a:buFont typeface="Courier New" panose="02070309020205020404" pitchFamily="49" charset="0"/>
              <a:buChar char="o"/>
            </a:pPr>
            <a:r>
              <a:rPr lang="en-US" sz="4800" dirty="0"/>
              <a:t>Generalized Tetanus</a:t>
            </a:r>
          </a:p>
          <a:p>
            <a:pPr>
              <a:buClr>
                <a:srgbClr val="F5960B"/>
              </a:buClr>
              <a:buFont typeface="Courier New" panose="02070309020205020404" pitchFamily="49" charset="0"/>
              <a:buChar char="o"/>
            </a:pPr>
            <a:r>
              <a:rPr lang="en-US" sz="4800" dirty="0"/>
              <a:t>Local Tetanus</a:t>
            </a:r>
          </a:p>
          <a:p>
            <a:pPr>
              <a:buClr>
                <a:srgbClr val="F5960B"/>
              </a:buClr>
              <a:buFont typeface="Courier New" panose="02070309020205020404" pitchFamily="49" charset="0"/>
              <a:buChar char="o"/>
            </a:pPr>
            <a:r>
              <a:rPr lang="en-US" sz="4800" dirty="0"/>
              <a:t>Cephalic Tetanus</a:t>
            </a:r>
          </a:p>
          <a:p>
            <a:pPr>
              <a:buClr>
                <a:srgbClr val="F5960B"/>
              </a:buClr>
              <a:buFont typeface="Courier New" panose="02070309020205020404" pitchFamily="49" charset="0"/>
              <a:buChar char="o"/>
            </a:pPr>
            <a:r>
              <a:rPr lang="en-US" sz="4800" dirty="0"/>
              <a:t>Maternal Tetanus</a:t>
            </a:r>
          </a:p>
          <a:p>
            <a:pPr>
              <a:buClr>
                <a:srgbClr val="F5960B"/>
              </a:buClr>
              <a:buFont typeface="Courier New" panose="02070309020205020404" pitchFamily="49" charset="0"/>
              <a:buChar char="o"/>
            </a:pPr>
            <a:r>
              <a:rPr lang="en-US" sz="4800" dirty="0"/>
              <a:t>Neonatal Tetanus</a:t>
            </a:r>
            <a:endParaRPr lang="en-GB" sz="4800" dirty="0"/>
          </a:p>
        </p:txBody>
      </p:sp>
    </p:spTree>
    <p:extLst>
      <p:ext uri="{BB962C8B-B14F-4D97-AF65-F5344CB8AC3E}">
        <p14:creationId xmlns:p14="http://schemas.microsoft.com/office/powerpoint/2010/main" val="4156439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25EB11E-1B29-40D3-8420-EAC704CCCB82}"/>
              </a:ext>
            </a:extLst>
          </p:cNvPr>
          <p:cNvSpPr/>
          <p:nvPr/>
        </p:nvSpPr>
        <p:spPr>
          <a:xfrm>
            <a:off x="1562100" y="482600"/>
            <a:ext cx="8331200" cy="1003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ahoma" panose="020B0604030504040204" pitchFamily="34" charset="0"/>
                <a:ea typeface="Tahoma" panose="020B0604030504040204" pitchFamily="34" charset="0"/>
                <a:cs typeface="Tahoma" panose="020B0604030504040204" pitchFamily="34" charset="0"/>
              </a:rPr>
              <a:t>GENERALIZED TETANUS</a:t>
            </a:r>
            <a:endParaRPr lang="en-GB" sz="4000" b="1"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a:extLst>
              <a:ext uri="{FF2B5EF4-FFF2-40B4-BE49-F238E27FC236}">
                <a16:creationId xmlns:a16="http://schemas.microsoft.com/office/drawing/2014/main" xmlns="" id="{6BB29D5A-8DF9-4539-9380-DB884496DD96}"/>
              </a:ext>
            </a:extLst>
          </p:cNvPr>
          <p:cNvSpPr/>
          <p:nvPr/>
        </p:nvSpPr>
        <p:spPr>
          <a:xfrm>
            <a:off x="1016000" y="1663700"/>
            <a:ext cx="10629900" cy="4813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457200" indent="-457200">
              <a:buClr>
                <a:srgbClr val="F5960B"/>
              </a:buClr>
              <a:buSzPct val="150000"/>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rPr>
              <a:t>Generalized tetanus attacks muscles throughout the entire body</a:t>
            </a:r>
          </a:p>
          <a:p>
            <a:pPr marL="457200" indent="-457200">
              <a:buClr>
                <a:srgbClr val="F5960B"/>
              </a:buClr>
              <a:buSzPct val="150000"/>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rPr>
              <a:t>The most common form of tetanus (about 80% of the cases)</a:t>
            </a:r>
          </a:p>
          <a:p>
            <a:pPr marL="457200" indent="-457200">
              <a:buClr>
                <a:srgbClr val="F5960B"/>
              </a:buClr>
              <a:buSzPct val="150000"/>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rPr>
              <a:t>Generalized Muscular rigidity and spasms</a:t>
            </a:r>
          </a:p>
          <a:p>
            <a:pPr marL="457200" indent="-457200">
              <a:buClr>
                <a:srgbClr val="F5960B"/>
              </a:buClr>
              <a:buSzPct val="150000"/>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rPr>
              <a:t>Tetanospasmin attacks and inhibits mostly the motor neurons of the CNS and later the neurons of the ANS as well.</a:t>
            </a:r>
          </a:p>
          <a:p>
            <a:pPr marL="457200" indent="-457200">
              <a:buClr>
                <a:srgbClr val="F5960B"/>
              </a:buClr>
              <a:buSzPct val="150000"/>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rPr>
              <a:t>As a </a:t>
            </a:r>
            <a:r>
              <a:rPr lang="en-US" sz="3200">
                <a:latin typeface="Tahoma" panose="020B0604030504040204" pitchFamily="34" charset="0"/>
                <a:ea typeface="Tahoma" panose="020B0604030504040204" pitchFamily="34" charset="0"/>
                <a:cs typeface="Tahoma" panose="020B0604030504040204" pitchFamily="34" charset="0"/>
              </a:rPr>
              <a:t>result patient </a:t>
            </a:r>
            <a:r>
              <a:rPr lang="en-US" sz="3200" dirty="0">
                <a:latin typeface="Tahoma" panose="020B0604030504040204" pitchFamily="34" charset="0"/>
                <a:ea typeface="Tahoma" panose="020B0604030504040204" pitchFamily="34" charset="0"/>
                <a:cs typeface="Tahoma" panose="020B0604030504040204" pitchFamily="34" charset="0"/>
              </a:rPr>
              <a:t>experiences uncontrollable intense muscle contractions</a:t>
            </a:r>
            <a:endParaRPr lang="en-GB"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16340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6B0E45A-EFE3-4EA3-9EB4-11D645AC78C5}"/>
              </a:ext>
            </a:extLst>
          </p:cNvPr>
          <p:cNvPicPr>
            <a:picLocks noChangeAspect="1"/>
          </p:cNvPicPr>
          <p:nvPr/>
        </p:nvPicPr>
        <p:blipFill rotWithShape="1">
          <a:blip r:embed="rId2">
            <a:extLst>
              <a:ext uri="{28A0092B-C50C-407E-A947-70E740481C1C}">
                <a14:useLocalDpi xmlns:a14="http://schemas.microsoft.com/office/drawing/2010/main" val="0"/>
              </a:ext>
            </a:extLst>
          </a:blip>
          <a:srcRect l="5933" r="25749" b="13306"/>
          <a:stretch/>
        </p:blipFill>
        <p:spPr>
          <a:xfrm>
            <a:off x="319895" y="0"/>
            <a:ext cx="10873273" cy="6857999"/>
          </a:xfrm>
          <a:prstGeom prst="rect">
            <a:avLst/>
          </a:prstGeom>
        </p:spPr>
      </p:pic>
    </p:spTree>
    <p:extLst>
      <p:ext uri="{BB962C8B-B14F-4D97-AF65-F5344CB8AC3E}">
        <p14:creationId xmlns:p14="http://schemas.microsoft.com/office/powerpoint/2010/main" val="3262319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59720FB-5575-4D8E-B253-B5E07D6C4EF0}"/>
              </a:ext>
            </a:extLst>
          </p:cNvPr>
          <p:cNvSpPr/>
          <p:nvPr/>
        </p:nvSpPr>
        <p:spPr>
          <a:xfrm>
            <a:off x="10394845" y="118997"/>
            <a:ext cx="914400" cy="66200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Rectangle 1">
            <a:extLst>
              <a:ext uri="{FF2B5EF4-FFF2-40B4-BE49-F238E27FC236}">
                <a16:creationId xmlns:a16="http://schemas.microsoft.com/office/drawing/2014/main" xmlns="" id="{8AF79E1F-F65F-4ECF-869D-C27A746294F8}"/>
              </a:ext>
            </a:extLst>
          </p:cNvPr>
          <p:cNvSpPr/>
          <p:nvPr/>
        </p:nvSpPr>
        <p:spPr>
          <a:xfrm>
            <a:off x="2468163" y="228856"/>
            <a:ext cx="5950124" cy="1058541"/>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0" dirty="0">
                <a:ln w="0"/>
                <a:solidFill>
                  <a:schemeClr val="tx1"/>
                </a:solidFill>
                <a:effectLst>
                  <a:reflection blurRad="6350" stA="53000" endA="300" endPos="35500" dir="5400000" sy="-90000" algn="bl" rotWithShape="0"/>
                </a:effectLst>
                <a:latin typeface="Tahoma" panose="020B0604030504040204" pitchFamily="34" charset="0"/>
                <a:ea typeface="Tahoma" panose="020B0604030504040204" pitchFamily="34" charset="0"/>
                <a:cs typeface="Tahoma" panose="020B0604030504040204" pitchFamily="34" charset="0"/>
              </a:rPr>
              <a:t>OUTLINE</a:t>
            </a:r>
            <a:endParaRPr lang="en-GB" sz="8000" dirty="0">
              <a:ln w="0"/>
              <a:solidFill>
                <a:schemeClr val="tx1"/>
              </a:solidFill>
              <a:effectLst>
                <a:reflection blurRad="6350" stA="53000" endA="300" endPos="35500" dir="5400000" sy="-90000" algn="bl" rotWithShape="0"/>
              </a:effectLst>
              <a:latin typeface="Tahoma" panose="020B0604030504040204" pitchFamily="34" charset="0"/>
              <a:ea typeface="Tahoma" panose="020B0604030504040204" pitchFamily="34" charset="0"/>
              <a:cs typeface="Tahoma" panose="020B0604030504040204" pitchFamily="34" charset="0"/>
            </a:endParaRPr>
          </a:p>
        </p:txBody>
      </p:sp>
      <p:sp>
        <p:nvSpPr>
          <p:cNvPr id="5" name="Rectangle 4">
            <a:extLst>
              <a:ext uri="{FF2B5EF4-FFF2-40B4-BE49-F238E27FC236}">
                <a16:creationId xmlns:a16="http://schemas.microsoft.com/office/drawing/2014/main" xmlns="" id="{5CAED86E-24E8-4D97-BE15-A8A4B51FD281}"/>
              </a:ext>
            </a:extLst>
          </p:cNvPr>
          <p:cNvSpPr/>
          <p:nvPr/>
        </p:nvSpPr>
        <p:spPr>
          <a:xfrm>
            <a:off x="755754" y="1673981"/>
            <a:ext cx="11027024" cy="450426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buClr>
                <a:srgbClr val="F5960B"/>
              </a:buClr>
              <a:buSzPct val="130000"/>
              <a:buFont typeface="Courier New" panose="02070309020205020404" pitchFamily="49" charset="0"/>
              <a:buChar char="o"/>
            </a:pPr>
            <a:r>
              <a:rPr lang="en-US" sz="3000" dirty="0">
                <a:solidFill>
                  <a:schemeClr val="tx1"/>
                </a:solidFill>
                <a:latin typeface="Tahoma" panose="020B0604030504040204" pitchFamily="34" charset="0"/>
                <a:ea typeface="Tahoma" panose="020B0604030504040204" pitchFamily="34" charset="0"/>
                <a:cs typeface="Tahoma" panose="020B0604030504040204" pitchFamily="34" charset="0"/>
              </a:rPr>
              <a:t>INTRODUCTION</a:t>
            </a:r>
          </a:p>
          <a:p>
            <a:pPr marL="342900" indent="-342900">
              <a:buClr>
                <a:srgbClr val="F5960B"/>
              </a:buClr>
              <a:buSzPct val="130000"/>
              <a:buFont typeface="Courier New" panose="02070309020205020404" pitchFamily="49" charset="0"/>
              <a:buChar char="o"/>
            </a:pPr>
            <a:r>
              <a:rPr lang="en-US" sz="3000" dirty="0">
                <a:solidFill>
                  <a:schemeClr val="tx1"/>
                </a:solidFill>
                <a:latin typeface="Tahoma" panose="020B0604030504040204" pitchFamily="34" charset="0"/>
                <a:ea typeface="Tahoma" panose="020B0604030504040204" pitchFamily="34" charset="0"/>
                <a:cs typeface="Tahoma" panose="020B0604030504040204" pitchFamily="34" charset="0"/>
              </a:rPr>
              <a:t>CAUSATIVE AGENT</a:t>
            </a:r>
          </a:p>
          <a:p>
            <a:pPr marL="342900" indent="-342900">
              <a:buClr>
                <a:srgbClr val="F5960B"/>
              </a:buClr>
              <a:buSzPct val="130000"/>
              <a:buFont typeface="Courier New" panose="02070309020205020404" pitchFamily="49" charset="0"/>
              <a:buChar char="o"/>
            </a:pPr>
            <a:r>
              <a:rPr lang="en-US" sz="3000" dirty="0">
                <a:solidFill>
                  <a:schemeClr val="tx1"/>
                </a:solidFill>
                <a:latin typeface="Tahoma" panose="020B0604030504040204" pitchFamily="34" charset="0"/>
                <a:ea typeface="Tahoma" panose="020B0604030504040204" pitchFamily="34" charset="0"/>
                <a:cs typeface="Tahoma" panose="020B0604030504040204" pitchFamily="34" charset="0"/>
              </a:rPr>
              <a:t>EPIDOMIOLOGY</a:t>
            </a:r>
          </a:p>
          <a:p>
            <a:pPr marL="342900" indent="-342900">
              <a:buClr>
                <a:srgbClr val="F5960B"/>
              </a:buClr>
              <a:buSzPct val="130000"/>
              <a:buFont typeface="Courier New" panose="02070309020205020404" pitchFamily="49" charset="0"/>
              <a:buChar char="o"/>
            </a:pPr>
            <a:r>
              <a:rPr lang="en-US" sz="3000" dirty="0">
                <a:solidFill>
                  <a:schemeClr val="tx1"/>
                </a:solidFill>
                <a:latin typeface="Tahoma" panose="020B0604030504040204" pitchFamily="34" charset="0"/>
                <a:ea typeface="Tahoma" panose="020B0604030504040204" pitchFamily="34" charset="0"/>
                <a:cs typeface="Tahoma" panose="020B0604030504040204" pitchFamily="34" charset="0"/>
              </a:rPr>
              <a:t>TRANSMISSION, HOST FACTORS, ROUTE OF ENTRY</a:t>
            </a:r>
          </a:p>
          <a:p>
            <a:pPr marL="342900" indent="-342900">
              <a:buClr>
                <a:srgbClr val="F5960B"/>
              </a:buClr>
              <a:buSzPct val="130000"/>
              <a:buFont typeface="Courier New" panose="02070309020205020404" pitchFamily="49" charset="0"/>
              <a:buChar char="o"/>
            </a:pPr>
            <a:r>
              <a:rPr lang="en-US" sz="3000" dirty="0">
                <a:solidFill>
                  <a:schemeClr val="tx1"/>
                </a:solidFill>
                <a:latin typeface="Tahoma" panose="020B0604030504040204" pitchFamily="34" charset="0"/>
                <a:ea typeface="Tahoma" panose="020B0604030504040204" pitchFamily="34" charset="0"/>
                <a:cs typeface="Tahoma" panose="020B0604030504040204" pitchFamily="34" charset="0"/>
              </a:rPr>
              <a:t>MECHANISM OF ACTION OF TOXIN</a:t>
            </a:r>
          </a:p>
          <a:p>
            <a:pPr marL="342900" indent="-342900">
              <a:buClr>
                <a:srgbClr val="F5960B"/>
              </a:buClr>
              <a:buSzPct val="130000"/>
              <a:buFont typeface="Courier New" panose="02070309020205020404" pitchFamily="49" charset="0"/>
              <a:buChar char="o"/>
            </a:pPr>
            <a:r>
              <a:rPr lang="en-US" sz="3000" dirty="0">
                <a:solidFill>
                  <a:schemeClr val="tx1"/>
                </a:solidFill>
                <a:latin typeface="Tahoma" panose="020B0604030504040204" pitchFamily="34" charset="0"/>
                <a:ea typeface="Tahoma" panose="020B0604030504040204" pitchFamily="34" charset="0"/>
                <a:cs typeface="Tahoma" panose="020B0604030504040204" pitchFamily="34" charset="0"/>
              </a:rPr>
              <a:t>CLINICAL FEATURES</a:t>
            </a:r>
          </a:p>
          <a:p>
            <a:pPr marL="342900" indent="-342900">
              <a:buClr>
                <a:srgbClr val="F5960B"/>
              </a:buClr>
              <a:buSzPct val="130000"/>
              <a:buFont typeface="Courier New" panose="02070309020205020404" pitchFamily="49" charset="0"/>
              <a:buChar char="o"/>
            </a:pPr>
            <a:r>
              <a:rPr lang="en-US" sz="3000" dirty="0">
                <a:solidFill>
                  <a:schemeClr val="tx1"/>
                </a:solidFill>
                <a:latin typeface="Tahoma" panose="020B0604030504040204" pitchFamily="34" charset="0"/>
                <a:ea typeface="Tahoma" panose="020B0604030504040204" pitchFamily="34" charset="0"/>
                <a:cs typeface="Tahoma" panose="020B0604030504040204" pitchFamily="34" charset="0"/>
              </a:rPr>
              <a:t>TYPES OF ETANUS </a:t>
            </a:r>
          </a:p>
          <a:p>
            <a:pPr marL="342900" indent="-342900">
              <a:buClr>
                <a:srgbClr val="F5960B"/>
              </a:buClr>
              <a:buSzPct val="130000"/>
              <a:buFont typeface="Courier New" panose="02070309020205020404" pitchFamily="49" charset="0"/>
              <a:buChar char="o"/>
            </a:pPr>
            <a:r>
              <a:rPr lang="en-US" sz="3000" dirty="0">
                <a:solidFill>
                  <a:schemeClr val="tx1"/>
                </a:solidFill>
                <a:latin typeface="Tahoma" panose="020B0604030504040204" pitchFamily="34" charset="0"/>
                <a:ea typeface="Tahoma" panose="020B0604030504040204" pitchFamily="34" charset="0"/>
                <a:cs typeface="Tahoma" panose="020B0604030504040204" pitchFamily="34" charset="0"/>
              </a:rPr>
              <a:t>DIAGNOSIS</a:t>
            </a:r>
          </a:p>
          <a:p>
            <a:pPr marL="342900" indent="-342900">
              <a:buClr>
                <a:srgbClr val="F5960B"/>
              </a:buClr>
              <a:buSzPct val="130000"/>
              <a:buFont typeface="Courier New" panose="02070309020205020404" pitchFamily="49" charset="0"/>
              <a:buChar char="o"/>
            </a:pPr>
            <a:r>
              <a:rPr lang="en-US" sz="3000" dirty="0">
                <a:solidFill>
                  <a:schemeClr val="tx1"/>
                </a:solidFill>
                <a:latin typeface="Tahoma" panose="020B0604030504040204" pitchFamily="34" charset="0"/>
                <a:ea typeface="Tahoma" panose="020B0604030504040204" pitchFamily="34" charset="0"/>
                <a:cs typeface="Tahoma" panose="020B0604030504040204" pitchFamily="34" charset="0"/>
              </a:rPr>
              <a:t>DIFFRENTIAL DIANOSIS</a:t>
            </a:r>
          </a:p>
          <a:p>
            <a:pPr marL="342900" indent="-342900">
              <a:buClr>
                <a:srgbClr val="F5960B"/>
              </a:buClr>
              <a:buSzPct val="130000"/>
              <a:buFont typeface="Courier New" panose="02070309020205020404" pitchFamily="49" charset="0"/>
              <a:buChar char="o"/>
            </a:pPr>
            <a:r>
              <a:rPr lang="en-US" sz="3000" dirty="0">
                <a:solidFill>
                  <a:schemeClr val="tx1"/>
                </a:solidFill>
                <a:latin typeface="Tahoma" panose="020B0604030504040204" pitchFamily="34" charset="0"/>
                <a:ea typeface="Tahoma" panose="020B0604030504040204" pitchFamily="34" charset="0"/>
                <a:cs typeface="Tahoma" panose="020B0604030504040204" pitchFamily="34" charset="0"/>
              </a:rPr>
              <a:t>TREATMENT</a:t>
            </a:r>
          </a:p>
          <a:p>
            <a:pPr marL="342900" indent="-342900">
              <a:buClr>
                <a:srgbClr val="F5960B"/>
              </a:buClr>
              <a:buSzPct val="130000"/>
              <a:buFont typeface="Courier New" panose="02070309020205020404" pitchFamily="49" charset="0"/>
              <a:buChar char="o"/>
            </a:pPr>
            <a:r>
              <a:rPr lang="en-US" sz="3000" dirty="0">
                <a:solidFill>
                  <a:schemeClr val="tx1"/>
                </a:solidFill>
                <a:latin typeface="Tahoma" panose="020B0604030504040204" pitchFamily="34" charset="0"/>
                <a:ea typeface="Tahoma" panose="020B0604030504040204" pitchFamily="34" charset="0"/>
                <a:cs typeface="Tahoma" panose="020B0604030504040204" pitchFamily="34" charset="0"/>
              </a:rPr>
              <a:t>PREVENTION-ACTIVE &amp; PASSIVE IMMUNIZATION</a:t>
            </a:r>
            <a:endParaRPr lang="en-GB" sz="3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42298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61F47C3-C9B2-4B58-8001-32A5EA4E30D8}"/>
              </a:ext>
            </a:extLst>
          </p:cNvPr>
          <p:cNvSpPr/>
          <p:nvPr/>
        </p:nvSpPr>
        <p:spPr>
          <a:xfrm>
            <a:off x="434748" y="602343"/>
            <a:ext cx="11322504" cy="625565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571500" indent="-571500">
              <a:buClr>
                <a:srgbClr val="F5960B"/>
              </a:buClr>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rPr>
              <a:t>Triad of muscle rigidity, spasms &amp; autonomic dysfunction</a:t>
            </a:r>
          </a:p>
          <a:p>
            <a:pPr marL="457200" indent="-457200">
              <a:buClr>
                <a:srgbClr val="F5960B"/>
              </a:buClr>
              <a:buFont typeface="Courier New" panose="02070309020205020404" pitchFamily="49" charset="0"/>
              <a:buChar char="o"/>
            </a:pPr>
            <a:endParaRPr lang="en-US" sz="3200" dirty="0">
              <a:latin typeface="Tahoma" panose="020B0604030504040204" pitchFamily="34" charset="0"/>
              <a:ea typeface="Tahoma" panose="020B0604030504040204" pitchFamily="34" charset="0"/>
              <a:cs typeface="Tahoma" panose="020B0604030504040204" pitchFamily="34" charset="0"/>
            </a:endParaRPr>
          </a:p>
          <a:p>
            <a:pPr marL="571500" indent="-571500">
              <a:buClr>
                <a:srgbClr val="F5960B"/>
              </a:buClr>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rPr>
              <a:t>Early symptoms are neck stiffness, sore throat and poor mouth opening.</a:t>
            </a:r>
          </a:p>
          <a:p>
            <a:pPr marL="571500" indent="-571500">
              <a:buClr>
                <a:srgbClr val="F5960B"/>
              </a:buClr>
              <a:buFont typeface="Courier New" panose="02070309020205020404" pitchFamily="49" charset="0"/>
              <a:buChar char="o"/>
            </a:pPr>
            <a:endParaRPr lang="en-US" sz="3200" dirty="0">
              <a:latin typeface="Tahoma" panose="020B0604030504040204" pitchFamily="34" charset="0"/>
              <a:ea typeface="Tahoma" panose="020B0604030504040204" pitchFamily="34" charset="0"/>
              <a:cs typeface="Tahoma" panose="020B0604030504040204" pitchFamily="34" charset="0"/>
            </a:endParaRPr>
          </a:p>
          <a:p>
            <a:pPr marL="571500" indent="-571500">
              <a:buClr>
                <a:srgbClr val="F5960B"/>
              </a:buClr>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rPr>
              <a:t>Patients with generalized tetanus present with trismus (</a:t>
            </a:r>
            <a:r>
              <a:rPr lang="en-US" sz="3200" dirty="0" err="1">
                <a:latin typeface="Tahoma" panose="020B0604030504040204" pitchFamily="34" charset="0"/>
                <a:ea typeface="Tahoma" panose="020B0604030504040204" pitchFamily="34" charset="0"/>
                <a:cs typeface="Tahoma" panose="020B0604030504040204" pitchFamily="34" charset="0"/>
              </a:rPr>
              <a:t>ie</a:t>
            </a:r>
            <a:r>
              <a:rPr lang="en-US" sz="3200" dirty="0">
                <a:latin typeface="Tahoma" panose="020B0604030504040204" pitchFamily="34" charset="0"/>
                <a:ea typeface="Tahoma" panose="020B0604030504040204" pitchFamily="34" charset="0"/>
                <a:cs typeface="Tahoma" panose="020B0604030504040204" pitchFamily="34" charset="0"/>
              </a:rPr>
              <a:t>, lockjaw) in 75% of cases.</a:t>
            </a:r>
          </a:p>
          <a:p>
            <a:pPr marL="457200" indent="-457200">
              <a:buClr>
                <a:srgbClr val="F5960B"/>
              </a:buClr>
              <a:buFont typeface="Courier New" panose="02070309020205020404" pitchFamily="49" charset="0"/>
              <a:buChar char="o"/>
            </a:pPr>
            <a:endParaRPr lang="en-US" sz="3200" dirty="0">
              <a:latin typeface="Tahoma" panose="020B0604030504040204" pitchFamily="34" charset="0"/>
              <a:ea typeface="Tahoma" panose="020B0604030504040204" pitchFamily="34" charset="0"/>
              <a:cs typeface="Tahoma" panose="020B0604030504040204" pitchFamily="34" charset="0"/>
            </a:endParaRPr>
          </a:p>
          <a:p>
            <a:pPr marL="571500" indent="-571500">
              <a:buClr>
                <a:srgbClr val="F5960B"/>
              </a:buClr>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rPr>
              <a:t>Other presenting complaints include neck </a:t>
            </a:r>
            <a:r>
              <a:rPr lang="en-US" sz="3200" dirty="0" err="1">
                <a:latin typeface="Tahoma" panose="020B0604030504040204" pitchFamily="34" charset="0"/>
                <a:ea typeface="Tahoma" panose="020B0604030504040204" pitchFamily="34" charset="0"/>
                <a:cs typeface="Tahoma" panose="020B0604030504040204" pitchFamily="34" charset="0"/>
              </a:rPr>
              <a:t>stiffness,rigidity</a:t>
            </a:r>
            <a:r>
              <a:rPr lang="en-US" sz="3200" dirty="0">
                <a:latin typeface="Tahoma" panose="020B0604030504040204" pitchFamily="34" charset="0"/>
                <a:ea typeface="Tahoma" panose="020B0604030504040204" pitchFamily="34" charset="0"/>
                <a:cs typeface="Tahoma" panose="020B0604030504040204" pitchFamily="34" charset="0"/>
              </a:rPr>
              <a:t>, dysphagia, restlessness, and reflex spams, spasms usually continue for 3-4 weeks.</a:t>
            </a:r>
          </a:p>
        </p:txBody>
      </p:sp>
      <p:sp>
        <p:nvSpPr>
          <p:cNvPr id="4" name="Rectangle 3">
            <a:extLst>
              <a:ext uri="{FF2B5EF4-FFF2-40B4-BE49-F238E27FC236}">
                <a16:creationId xmlns:a16="http://schemas.microsoft.com/office/drawing/2014/main" xmlns="" id="{56E861FA-FD31-4B60-BD08-17C323E04396}"/>
              </a:ext>
            </a:extLst>
          </p:cNvPr>
          <p:cNvSpPr/>
          <p:nvPr/>
        </p:nvSpPr>
        <p:spPr>
          <a:xfrm>
            <a:off x="2989943" y="159657"/>
            <a:ext cx="5921828" cy="78377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latin typeface="Tahoma" panose="020B0604030504040204" pitchFamily="34" charset="0"/>
                <a:ea typeface="Tahoma" panose="020B0604030504040204" pitchFamily="34" charset="0"/>
                <a:cs typeface="Tahoma" panose="020B0604030504040204" pitchFamily="34" charset="0"/>
              </a:rPr>
              <a:t>generalized tetanus…</a:t>
            </a:r>
            <a:endParaRPr lang="en-GB" sz="3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4856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61F47C3-C9B2-4B58-8001-32A5EA4E30D8}"/>
              </a:ext>
            </a:extLst>
          </p:cNvPr>
          <p:cNvSpPr/>
          <p:nvPr/>
        </p:nvSpPr>
        <p:spPr>
          <a:xfrm>
            <a:off x="419553" y="653143"/>
            <a:ext cx="11352893" cy="620485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571500" indent="-571500">
              <a:buClr>
                <a:srgbClr val="F5960B"/>
              </a:buClr>
              <a:buFont typeface="Courier New" panose="02070309020205020404" pitchFamily="49" charset="0"/>
              <a:buChar char="o"/>
            </a:pPr>
            <a:r>
              <a:rPr lang="en-GB" sz="3600" dirty="0">
                <a:latin typeface="Tahoma" panose="020B0604030504040204" pitchFamily="34" charset="0"/>
                <a:ea typeface="Tahoma" panose="020B0604030504040204" pitchFamily="34" charset="0"/>
                <a:cs typeface="Tahoma" panose="020B0604030504040204" pitchFamily="34" charset="0"/>
              </a:rPr>
              <a:t>Subsequently,  muscle rigidity becomes the major manifestation. Rigid Abdomen.</a:t>
            </a:r>
          </a:p>
          <a:p>
            <a:pPr marL="571500" indent="-571500">
              <a:buClr>
                <a:srgbClr val="F5960B"/>
              </a:buClr>
              <a:buFont typeface="Courier New" panose="02070309020205020404" pitchFamily="49" charset="0"/>
              <a:buChar char="o"/>
            </a:pPr>
            <a:endParaRPr lang="en-GB" sz="3600" dirty="0">
              <a:latin typeface="Tahoma" panose="020B0604030504040204" pitchFamily="34" charset="0"/>
              <a:ea typeface="Tahoma" panose="020B0604030504040204" pitchFamily="34" charset="0"/>
              <a:cs typeface="Tahoma" panose="020B0604030504040204" pitchFamily="34" charset="0"/>
            </a:endParaRPr>
          </a:p>
          <a:p>
            <a:pPr marL="571500" indent="-571500">
              <a:buClr>
                <a:srgbClr val="F5960B"/>
              </a:buClr>
              <a:buFont typeface="Courier New" panose="02070309020205020404" pitchFamily="49" charset="0"/>
              <a:buChar char="o"/>
            </a:pPr>
            <a:r>
              <a:rPr lang="en-GB" sz="3600" dirty="0">
                <a:latin typeface="Tahoma" panose="020B0604030504040204" pitchFamily="34" charset="0"/>
                <a:ea typeface="Tahoma" panose="020B0604030504040204" pitchFamily="34" charset="0"/>
                <a:cs typeface="Tahoma" panose="020B0604030504040204" pitchFamily="34" charset="0"/>
              </a:rPr>
              <a:t>Muscle rigidity spreads in a descending  pattern from the jaw and facial muscles over the next 24-48 hours to the extensor muscles of the limbs-stiff proximal limb muscles &amp; relatively sparing hand &amp; feet.</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a:extLst>
              <a:ext uri="{FF2B5EF4-FFF2-40B4-BE49-F238E27FC236}">
                <a16:creationId xmlns:a16="http://schemas.microsoft.com/office/drawing/2014/main" xmlns="" id="{7FD6B1F4-B868-4D2F-A6DE-B3BC0DC7B46F}"/>
              </a:ext>
            </a:extLst>
          </p:cNvPr>
          <p:cNvSpPr/>
          <p:nvPr/>
        </p:nvSpPr>
        <p:spPr>
          <a:xfrm>
            <a:off x="3135086" y="537029"/>
            <a:ext cx="5921828" cy="78377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buClr>
                <a:srgbClr val="F5960B"/>
              </a:buClr>
            </a:pPr>
            <a:r>
              <a:rPr lang="en-US" sz="3600" b="1" dirty="0">
                <a:latin typeface="Tahoma" panose="020B0604030504040204" pitchFamily="34" charset="0"/>
                <a:ea typeface="Tahoma" panose="020B0604030504040204" pitchFamily="34" charset="0"/>
                <a:cs typeface="Tahoma" panose="020B0604030504040204" pitchFamily="34" charset="0"/>
              </a:rPr>
              <a:t>generalized tetanus…</a:t>
            </a:r>
            <a:endParaRPr lang="en-GB" sz="3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83682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E7724A1-17C9-4AC7-AB31-E65CB6772E10}"/>
              </a:ext>
            </a:extLst>
          </p:cNvPr>
          <p:cNvPicPr>
            <a:picLocks noChangeAspect="1"/>
          </p:cNvPicPr>
          <p:nvPr/>
        </p:nvPicPr>
        <p:blipFill rotWithShape="1">
          <a:blip r:embed="rId2">
            <a:extLst>
              <a:ext uri="{28A0092B-C50C-407E-A947-70E740481C1C}">
                <a14:useLocalDpi xmlns:a14="http://schemas.microsoft.com/office/drawing/2010/main" val="0"/>
              </a:ext>
            </a:extLst>
          </a:blip>
          <a:srcRect l="11672" t="1257" r="11672" b="1257"/>
          <a:stretch/>
        </p:blipFill>
        <p:spPr>
          <a:xfrm>
            <a:off x="1538514" y="14456"/>
            <a:ext cx="9134269" cy="6843544"/>
          </a:xfrm>
          <a:prstGeom prst="rect">
            <a:avLst/>
          </a:prstGeom>
          <a:ln>
            <a:noFill/>
          </a:ln>
          <a:effectLst>
            <a:softEdge rad="112500"/>
          </a:effectLst>
        </p:spPr>
      </p:pic>
      <p:sp>
        <p:nvSpPr>
          <p:cNvPr id="4" name="Rectangle 3">
            <a:extLst>
              <a:ext uri="{FF2B5EF4-FFF2-40B4-BE49-F238E27FC236}">
                <a16:creationId xmlns:a16="http://schemas.microsoft.com/office/drawing/2014/main" xmlns="" id="{5E5170C6-9A8C-4C49-B5DD-9ED2C7262125}"/>
              </a:ext>
            </a:extLst>
          </p:cNvPr>
          <p:cNvSpPr/>
          <p:nvPr/>
        </p:nvSpPr>
        <p:spPr>
          <a:xfrm>
            <a:off x="9903346" y="118997"/>
            <a:ext cx="914400" cy="66200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618382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AB5FE7C-5DD8-4F33-AD88-CE774FEA5F76}"/>
              </a:ext>
            </a:extLst>
          </p:cNvPr>
          <p:cNvPicPr>
            <a:picLocks noChangeAspect="1"/>
          </p:cNvPicPr>
          <p:nvPr/>
        </p:nvPicPr>
        <p:blipFill rotWithShape="1">
          <a:blip r:embed="rId2">
            <a:extLst>
              <a:ext uri="{28A0092B-C50C-407E-A947-70E740481C1C}">
                <a14:useLocalDpi xmlns:a14="http://schemas.microsoft.com/office/drawing/2010/main" val="0"/>
              </a:ext>
            </a:extLst>
          </a:blip>
          <a:srcRect l="5788" r="7998" b="41587"/>
          <a:stretch/>
        </p:blipFill>
        <p:spPr>
          <a:xfrm>
            <a:off x="0" y="928914"/>
            <a:ext cx="11887200" cy="5950857"/>
          </a:xfrm>
          <a:prstGeom prst="rect">
            <a:avLst/>
          </a:prstGeom>
          <a:ln>
            <a:noFill/>
          </a:ln>
          <a:effectLst>
            <a:softEdge rad="112500"/>
          </a:effectLst>
        </p:spPr>
      </p:pic>
      <p:sp>
        <p:nvSpPr>
          <p:cNvPr id="6" name="Rectangle 5">
            <a:extLst>
              <a:ext uri="{FF2B5EF4-FFF2-40B4-BE49-F238E27FC236}">
                <a16:creationId xmlns:a16="http://schemas.microsoft.com/office/drawing/2014/main" xmlns="" id="{2EDE8EA6-05B0-4163-B7EA-C45DB73C95E8}"/>
              </a:ext>
            </a:extLst>
          </p:cNvPr>
          <p:cNvSpPr/>
          <p:nvPr/>
        </p:nvSpPr>
        <p:spPr>
          <a:xfrm>
            <a:off x="3135086" y="537029"/>
            <a:ext cx="5921828" cy="78377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buClr>
                <a:srgbClr val="F5960B"/>
              </a:buClr>
            </a:pPr>
            <a:r>
              <a:rPr lang="en-US" sz="3600" b="1" dirty="0">
                <a:latin typeface="Tahoma" panose="020B0604030504040204" pitchFamily="34" charset="0"/>
                <a:ea typeface="Tahoma" panose="020B0604030504040204" pitchFamily="34" charset="0"/>
                <a:cs typeface="Tahoma" panose="020B0604030504040204" pitchFamily="34" charset="0"/>
              </a:rPr>
              <a:t>generalized tetanus…</a:t>
            </a:r>
            <a:endParaRPr lang="en-GB" sz="3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03170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6B5CE46-5823-44F7-BD7A-218FA6776CEA}"/>
              </a:ext>
            </a:extLst>
          </p:cNvPr>
          <p:cNvPicPr>
            <a:picLocks noChangeAspect="1"/>
          </p:cNvPicPr>
          <p:nvPr/>
        </p:nvPicPr>
        <p:blipFill rotWithShape="1">
          <a:blip r:embed="rId2">
            <a:extLst>
              <a:ext uri="{28A0092B-C50C-407E-A947-70E740481C1C}">
                <a14:useLocalDpi xmlns:a14="http://schemas.microsoft.com/office/drawing/2010/main" val="0"/>
              </a:ext>
            </a:extLst>
          </a:blip>
          <a:srcRect l="5788" t="57990" r="11306"/>
          <a:stretch/>
        </p:blipFill>
        <p:spPr>
          <a:xfrm>
            <a:off x="348342" y="1915886"/>
            <a:ext cx="11843658" cy="4811485"/>
          </a:xfrm>
          <a:prstGeom prst="rect">
            <a:avLst/>
          </a:prstGeom>
          <a:ln>
            <a:noFill/>
          </a:ln>
          <a:effectLst>
            <a:softEdge rad="112500"/>
          </a:effectLst>
        </p:spPr>
      </p:pic>
      <p:sp>
        <p:nvSpPr>
          <p:cNvPr id="5" name="Rectangle 4">
            <a:extLst>
              <a:ext uri="{FF2B5EF4-FFF2-40B4-BE49-F238E27FC236}">
                <a16:creationId xmlns:a16="http://schemas.microsoft.com/office/drawing/2014/main" xmlns="" id="{009FF2C0-81CF-435A-A0AF-A89D7B487DF8}"/>
              </a:ext>
            </a:extLst>
          </p:cNvPr>
          <p:cNvSpPr/>
          <p:nvPr/>
        </p:nvSpPr>
        <p:spPr>
          <a:xfrm>
            <a:off x="2714172" y="653143"/>
            <a:ext cx="5921828" cy="78377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buClr>
                <a:srgbClr val="F5960B"/>
              </a:buClr>
            </a:pPr>
            <a:r>
              <a:rPr lang="en-US" sz="3600" b="1" dirty="0">
                <a:latin typeface="Tahoma" panose="020B0604030504040204" pitchFamily="34" charset="0"/>
                <a:ea typeface="Tahoma" panose="020B0604030504040204" pitchFamily="34" charset="0"/>
                <a:cs typeface="Tahoma" panose="020B0604030504040204" pitchFamily="34" charset="0"/>
              </a:rPr>
              <a:t>generalized tetanus…</a:t>
            </a:r>
            <a:endParaRPr lang="en-GB" sz="3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31441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EDFD2E2-866D-446F-A951-FBB52878F829}"/>
              </a:ext>
            </a:extLst>
          </p:cNvPr>
          <p:cNvPicPr>
            <a:picLocks noChangeAspect="1"/>
          </p:cNvPicPr>
          <p:nvPr/>
        </p:nvPicPr>
        <p:blipFill rotWithShape="1">
          <a:blip r:embed="rId2">
            <a:extLst>
              <a:ext uri="{28A0092B-C50C-407E-A947-70E740481C1C}">
                <a14:useLocalDpi xmlns:a14="http://schemas.microsoft.com/office/drawing/2010/main" val="0"/>
              </a:ext>
            </a:extLst>
          </a:blip>
          <a:srcRect l="4260" t="6747" r="4260" b="6747"/>
          <a:stretch/>
        </p:blipFill>
        <p:spPr>
          <a:xfrm>
            <a:off x="0" y="196920"/>
            <a:ext cx="12192000" cy="6660983"/>
          </a:xfrm>
          <a:prstGeom prst="rect">
            <a:avLst/>
          </a:prstGeom>
        </p:spPr>
      </p:pic>
    </p:spTree>
    <p:extLst>
      <p:ext uri="{BB962C8B-B14F-4D97-AF65-F5344CB8AC3E}">
        <p14:creationId xmlns:p14="http://schemas.microsoft.com/office/powerpoint/2010/main" val="1042085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1AE7626-31CE-4508-9662-733041B3544A}"/>
              </a:ext>
            </a:extLst>
          </p:cNvPr>
          <p:cNvPicPr>
            <a:picLocks noChangeAspect="1"/>
          </p:cNvPicPr>
          <p:nvPr/>
        </p:nvPicPr>
        <p:blipFill rotWithShape="1">
          <a:blip r:embed="rId2">
            <a:extLst>
              <a:ext uri="{28A0092B-C50C-407E-A947-70E740481C1C}">
                <a14:useLocalDpi xmlns:a14="http://schemas.microsoft.com/office/drawing/2010/main" val="0"/>
              </a:ext>
            </a:extLst>
          </a:blip>
          <a:srcRect l="775" r="775"/>
          <a:stretch/>
        </p:blipFill>
        <p:spPr>
          <a:xfrm>
            <a:off x="0" y="0"/>
            <a:ext cx="12191999" cy="6858000"/>
          </a:xfrm>
          <a:prstGeom prst="rect">
            <a:avLst/>
          </a:prstGeom>
          <a:ln>
            <a:noFill/>
          </a:ln>
          <a:effectLst>
            <a:softEdge rad="112500"/>
          </a:effectLst>
        </p:spPr>
      </p:pic>
      <p:sp>
        <p:nvSpPr>
          <p:cNvPr id="4" name="Rectangle 3">
            <a:extLst>
              <a:ext uri="{FF2B5EF4-FFF2-40B4-BE49-F238E27FC236}">
                <a16:creationId xmlns:a16="http://schemas.microsoft.com/office/drawing/2014/main" xmlns="" id="{B7CBF85E-85B1-4948-AF7C-D3C026C30C7D}"/>
              </a:ext>
            </a:extLst>
          </p:cNvPr>
          <p:cNvSpPr/>
          <p:nvPr/>
        </p:nvSpPr>
        <p:spPr>
          <a:xfrm>
            <a:off x="10701867" y="964284"/>
            <a:ext cx="1490133" cy="516558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Rectangle 4">
            <a:extLst>
              <a:ext uri="{FF2B5EF4-FFF2-40B4-BE49-F238E27FC236}">
                <a16:creationId xmlns:a16="http://schemas.microsoft.com/office/drawing/2014/main" xmlns="" id="{0324C50F-C28E-4CE4-8252-DAA493E6B5BF}"/>
              </a:ext>
            </a:extLst>
          </p:cNvPr>
          <p:cNvSpPr/>
          <p:nvPr/>
        </p:nvSpPr>
        <p:spPr>
          <a:xfrm>
            <a:off x="11446932" y="0"/>
            <a:ext cx="745067" cy="134993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2" name="Picture 1">
            <a:extLst>
              <a:ext uri="{FF2B5EF4-FFF2-40B4-BE49-F238E27FC236}">
                <a16:creationId xmlns:a16="http://schemas.microsoft.com/office/drawing/2014/main" xmlns="" id="{039E68D3-1FC6-43F5-81FF-5527737AA598}"/>
              </a:ext>
            </a:extLst>
          </p:cNvPr>
          <p:cNvPicPr>
            <a:picLocks noChangeAspect="1"/>
          </p:cNvPicPr>
          <p:nvPr/>
        </p:nvPicPr>
        <p:blipFill>
          <a:blip r:embed="rId3"/>
          <a:stretch>
            <a:fillRect/>
          </a:stretch>
        </p:blipFill>
        <p:spPr>
          <a:xfrm>
            <a:off x="11255022" y="6355644"/>
            <a:ext cx="936976" cy="538586"/>
          </a:xfrm>
          <a:prstGeom prst="rect">
            <a:avLst/>
          </a:prstGeom>
        </p:spPr>
      </p:pic>
    </p:spTree>
    <p:extLst>
      <p:ext uri="{BB962C8B-B14F-4D97-AF65-F5344CB8AC3E}">
        <p14:creationId xmlns:p14="http://schemas.microsoft.com/office/powerpoint/2010/main" val="3803886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1FAA514-5257-401A-AEF4-1D2692D96C2B}"/>
              </a:ext>
            </a:extLst>
          </p:cNvPr>
          <p:cNvPicPr>
            <a:picLocks noChangeAspect="1"/>
          </p:cNvPicPr>
          <p:nvPr/>
        </p:nvPicPr>
        <p:blipFill rotWithShape="1">
          <a:blip r:embed="rId2">
            <a:extLst>
              <a:ext uri="{28A0092B-C50C-407E-A947-70E740481C1C}">
                <a14:useLocalDpi xmlns:a14="http://schemas.microsoft.com/office/drawing/2010/main" val="0"/>
              </a:ext>
            </a:extLst>
          </a:blip>
          <a:srcRect t="2283" b="6130"/>
          <a:stretch/>
        </p:blipFill>
        <p:spPr>
          <a:xfrm>
            <a:off x="0" y="57738"/>
            <a:ext cx="12191999" cy="6800262"/>
          </a:xfrm>
          <a:prstGeom prst="rect">
            <a:avLst/>
          </a:prstGeom>
        </p:spPr>
      </p:pic>
    </p:spTree>
    <p:extLst>
      <p:ext uri="{BB962C8B-B14F-4D97-AF65-F5344CB8AC3E}">
        <p14:creationId xmlns:p14="http://schemas.microsoft.com/office/powerpoint/2010/main" val="2928879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578F228-28AB-49B1-9EFE-1400D3CF8910}"/>
              </a:ext>
            </a:extLst>
          </p:cNvPr>
          <p:cNvSpPr/>
          <p:nvPr/>
        </p:nvSpPr>
        <p:spPr>
          <a:xfrm>
            <a:off x="1930400" y="188685"/>
            <a:ext cx="7402286" cy="129177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ahoma" panose="020B0604030504040204" pitchFamily="34" charset="0"/>
                <a:ea typeface="Tahoma" panose="020B0604030504040204" pitchFamily="34" charset="0"/>
                <a:cs typeface="Tahoma" panose="020B0604030504040204" pitchFamily="34" charset="0"/>
              </a:rPr>
              <a:t>AUTONOMIC DYSFUNCTION</a:t>
            </a:r>
            <a:endParaRPr lang="en-GB" sz="4000" b="1"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a:extLst>
              <a:ext uri="{FF2B5EF4-FFF2-40B4-BE49-F238E27FC236}">
                <a16:creationId xmlns:a16="http://schemas.microsoft.com/office/drawing/2014/main" xmlns="" id="{3DC22413-3E8C-4B6C-B756-BCB7A0D12999}"/>
              </a:ext>
            </a:extLst>
          </p:cNvPr>
          <p:cNvSpPr/>
          <p:nvPr/>
        </p:nvSpPr>
        <p:spPr>
          <a:xfrm>
            <a:off x="1132113" y="1291771"/>
            <a:ext cx="10203543" cy="496751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457200" indent="-457200">
              <a:buClr>
                <a:srgbClr val="F5960B"/>
              </a:buClr>
              <a:buSzPct val="150000"/>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rPr>
              <a:t>Tetanospasmin has a disinhibitory effect on the autonomic nervous system (ANS) due to increased release of catecholamines it causes:</a:t>
            </a:r>
          </a:p>
          <a:p>
            <a:pPr marL="457200" indent="-457200">
              <a:buClr>
                <a:srgbClr val="F5960B"/>
              </a:buClr>
              <a:buSzPct val="150000"/>
              <a:buFont typeface="Courier New" panose="02070309020205020404" pitchFamily="49" charset="0"/>
              <a:buChar char="o"/>
            </a:pPr>
            <a:r>
              <a:rPr lang="en-GB" sz="3200" dirty="0">
                <a:latin typeface="Tahoma" panose="020B0604030504040204" pitchFamily="34" charset="0"/>
                <a:ea typeface="Tahoma" panose="020B0604030504040204" pitchFamily="34" charset="0"/>
                <a:cs typeface="Tahoma" panose="020B0604030504040204" pitchFamily="34" charset="0"/>
              </a:rPr>
              <a:t>Occasional hyperpyrexia</a:t>
            </a:r>
          </a:p>
          <a:p>
            <a:pPr marL="457200" indent="-457200">
              <a:buClr>
                <a:srgbClr val="F5960B"/>
              </a:buClr>
              <a:buSzPct val="150000"/>
              <a:buFont typeface="Courier New" panose="02070309020205020404" pitchFamily="49" charset="0"/>
              <a:buChar char="o"/>
            </a:pPr>
            <a:r>
              <a:rPr lang="en-GB" sz="3200" dirty="0">
                <a:latin typeface="Tahoma" panose="020B0604030504040204" pitchFamily="34" charset="0"/>
                <a:ea typeface="Tahoma" panose="020B0604030504040204" pitchFamily="34" charset="0"/>
                <a:cs typeface="Tahoma" panose="020B0604030504040204" pitchFamily="34" charset="0"/>
              </a:rPr>
              <a:t>Sweating </a:t>
            </a:r>
          </a:p>
          <a:p>
            <a:pPr marL="457200" indent="-457200">
              <a:buClr>
                <a:srgbClr val="F5960B"/>
              </a:buClr>
              <a:buSzPct val="150000"/>
              <a:buFont typeface="Courier New" panose="02070309020205020404" pitchFamily="49" charset="0"/>
              <a:buChar char="o"/>
            </a:pPr>
            <a:r>
              <a:rPr lang="en-GB" sz="3200" dirty="0">
                <a:latin typeface="Tahoma" panose="020B0604030504040204" pitchFamily="34" charset="0"/>
                <a:ea typeface="Tahoma" panose="020B0604030504040204" pitchFamily="34" charset="0"/>
                <a:cs typeface="Tahoma" panose="020B0604030504040204" pitchFamily="34" charset="0"/>
              </a:rPr>
              <a:t>Peripheral vasoconstriction</a:t>
            </a:r>
          </a:p>
          <a:p>
            <a:pPr marL="457200" indent="-457200">
              <a:buClr>
                <a:srgbClr val="F5960B"/>
              </a:buClr>
              <a:buSzPct val="150000"/>
              <a:buFont typeface="Courier New" panose="02070309020205020404" pitchFamily="49" charset="0"/>
              <a:buChar char="o"/>
            </a:pPr>
            <a:r>
              <a:rPr lang="en-GB" sz="3200" dirty="0">
                <a:latin typeface="Tahoma" panose="020B0604030504040204" pitchFamily="34" charset="0"/>
                <a:ea typeface="Tahoma" panose="020B0604030504040204" pitchFamily="34" charset="0"/>
                <a:cs typeface="Tahoma" panose="020B0604030504040204" pitchFamily="34" charset="0"/>
              </a:rPr>
              <a:t>Labile/Sustained Hypertension</a:t>
            </a:r>
          </a:p>
          <a:p>
            <a:pPr marL="457200" indent="-457200">
              <a:buClr>
                <a:srgbClr val="F5960B"/>
              </a:buClr>
              <a:buSzPct val="150000"/>
              <a:buFont typeface="Courier New" panose="02070309020205020404" pitchFamily="49" charset="0"/>
              <a:buChar char="o"/>
            </a:pPr>
            <a:r>
              <a:rPr lang="en-GB" sz="3200" dirty="0">
                <a:latin typeface="Tahoma" panose="020B0604030504040204" pitchFamily="34" charset="0"/>
                <a:ea typeface="Tahoma" panose="020B0604030504040204" pitchFamily="34" charset="0"/>
                <a:cs typeface="Tahoma" panose="020B0604030504040204" pitchFamily="34" charset="0"/>
              </a:rPr>
              <a:t>Episodic tachycardia, dysrhythmias and cardiac</a:t>
            </a:r>
            <a:r>
              <a:rPr lang="en-US" sz="3200" dirty="0">
                <a:latin typeface="Tahoma" panose="020B0604030504040204" pitchFamily="34" charset="0"/>
                <a:ea typeface="Tahoma" panose="020B0604030504040204" pitchFamily="34" charset="0"/>
                <a:cs typeface="Tahoma" panose="020B0604030504040204" pitchFamily="34" charset="0"/>
              </a:rPr>
              <a:t> arrest</a:t>
            </a:r>
          </a:p>
          <a:p>
            <a:pPr marL="457200" indent="-457200">
              <a:buClr>
                <a:srgbClr val="F5960B"/>
              </a:buClr>
              <a:buSzPct val="150000"/>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rPr>
              <a:t>Occasionally period of bradycardia &amp; hypotension </a:t>
            </a:r>
            <a:endParaRPr lang="en-GB"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91473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E2BEB59-F0F0-4DBE-9BFF-FEA25D60F631}"/>
              </a:ext>
            </a:extLst>
          </p:cNvPr>
          <p:cNvPicPr>
            <a:picLocks noChangeAspect="1"/>
          </p:cNvPicPr>
          <p:nvPr/>
        </p:nvPicPr>
        <p:blipFill rotWithShape="1">
          <a:blip r:embed="rId2">
            <a:extLst>
              <a:ext uri="{28A0092B-C50C-407E-A947-70E740481C1C}">
                <a14:useLocalDpi xmlns:a14="http://schemas.microsoft.com/office/drawing/2010/main" val="0"/>
              </a:ext>
            </a:extLst>
          </a:blip>
          <a:srcRect l="5874" t="3997" r="3847" b="993"/>
          <a:stretch/>
        </p:blipFill>
        <p:spPr>
          <a:xfrm>
            <a:off x="317030" y="120650"/>
            <a:ext cx="11557940" cy="6616700"/>
          </a:xfrm>
          <a:prstGeom prst="rect">
            <a:avLst/>
          </a:prstGeom>
          <a:ln>
            <a:noFill/>
          </a:ln>
          <a:effectLst>
            <a:softEdge rad="112500"/>
          </a:effectLst>
        </p:spPr>
      </p:pic>
      <p:sp>
        <p:nvSpPr>
          <p:cNvPr id="5" name="Rectangle 4">
            <a:extLst>
              <a:ext uri="{FF2B5EF4-FFF2-40B4-BE49-F238E27FC236}">
                <a16:creationId xmlns:a16="http://schemas.microsoft.com/office/drawing/2014/main" xmlns="" id="{A03FB388-A45D-47B6-83E2-CB3810E8856D}"/>
              </a:ext>
            </a:extLst>
          </p:cNvPr>
          <p:cNvSpPr/>
          <p:nvPr/>
        </p:nvSpPr>
        <p:spPr>
          <a:xfrm>
            <a:off x="10728099" y="5704332"/>
            <a:ext cx="1265414" cy="90601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 name="Rectangle 3">
            <a:extLst>
              <a:ext uri="{FF2B5EF4-FFF2-40B4-BE49-F238E27FC236}">
                <a16:creationId xmlns:a16="http://schemas.microsoft.com/office/drawing/2014/main" xmlns="" id="{34F460B6-4F2C-434C-AC6B-EA4786B8CC9E}"/>
              </a:ext>
            </a:extLst>
          </p:cNvPr>
          <p:cNvSpPr/>
          <p:nvPr/>
        </p:nvSpPr>
        <p:spPr>
          <a:xfrm>
            <a:off x="10988273" y="1861529"/>
            <a:ext cx="745067" cy="243845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Rectangle 5">
            <a:extLst>
              <a:ext uri="{FF2B5EF4-FFF2-40B4-BE49-F238E27FC236}">
                <a16:creationId xmlns:a16="http://schemas.microsoft.com/office/drawing/2014/main" xmlns="" id="{5625712A-C5E7-4FDA-A528-F3EE40ED0CA6}"/>
              </a:ext>
            </a:extLst>
          </p:cNvPr>
          <p:cNvSpPr/>
          <p:nvPr/>
        </p:nvSpPr>
        <p:spPr>
          <a:xfrm>
            <a:off x="10638428" y="1862618"/>
            <a:ext cx="745067" cy="243845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972202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11C0703-C029-40D1-A346-F8B363DBDEDA}"/>
              </a:ext>
            </a:extLst>
          </p:cNvPr>
          <p:cNvSpPr/>
          <p:nvPr/>
        </p:nvSpPr>
        <p:spPr>
          <a:xfrm>
            <a:off x="462844" y="400986"/>
            <a:ext cx="10407523" cy="605602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sz="4400" b="1" dirty="0">
                <a:latin typeface="Tahoma" panose="020B0604030504040204" pitchFamily="34" charset="0"/>
                <a:ea typeface="Tahoma" panose="020B0604030504040204" pitchFamily="34" charset="0"/>
                <a:cs typeface="Tahoma" panose="020B0604030504040204" pitchFamily="34" charset="0"/>
              </a:rPr>
              <a:t>INTRODUCTION</a:t>
            </a:r>
          </a:p>
          <a:p>
            <a:endParaRPr lang="en-US" sz="2800" b="1" dirty="0">
              <a:latin typeface="Tahoma" panose="020B0604030504040204" pitchFamily="34" charset="0"/>
              <a:ea typeface="Tahoma" panose="020B0604030504040204" pitchFamily="34" charset="0"/>
              <a:cs typeface="Tahoma" panose="020B0604030504040204" pitchFamily="34" charset="0"/>
            </a:endParaRPr>
          </a:p>
          <a:p>
            <a:pPr marL="457200" indent="-457200">
              <a:buClr>
                <a:srgbClr val="F5960B"/>
              </a:buClr>
              <a:buSzPct val="130000"/>
              <a:buFont typeface="Courier New" panose="02070309020205020404" pitchFamily="49" charset="0"/>
              <a:buChar char="o"/>
            </a:pPr>
            <a:r>
              <a:rPr lang="en-US" sz="2800" dirty="0">
                <a:latin typeface="Tahoma" panose="020B0604030504040204" pitchFamily="34" charset="0"/>
                <a:ea typeface="Tahoma" panose="020B0604030504040204" pitchFamily="34" charset="0"/>
                <a:cs typeface="Tahoma" panose="020B0604030504040204" pitchFamily="34" charset="0"/>
              </a:rPr>
              <a:t>Derived from the Greek word ‘ to stretch’</a:t>
            </a:r>
          </a:p>
          <a:p>
            <a:pPr marL="457200" indent="-457200">
              <a:buClr>
                <a:srgbClr val="F5960B"/>
              </a:buClr>
              <a:buSzPct val="130000"/>
              <a:buFont typeface="Courier New" panose="02070309020205020404" pitchFamily="49" charset="0"/>
              <a:buChar char="o"/>
            </a:pPr>
            <a:endParaRPr lang="en-US" sz="2800" dirty="0">
              <a:latin typeface="Tahoma" panose="020B0604030504040204" pitchFamily="34" charset="0"/>
              <a:ea typeface="Tahoma" panose="020B0604030504040204" pitchFamily="34" charset="0"/>
              <a:cs typeface="Tahoma" panose="020B0604030504040204" pitchFamily="34" charset="0"/>
            </a:endParaRPr>
          </a:p>
          <a:p>
            <a:pPr marL="457200" indent="-457200">
              <a:buClr>
                <a:srgbClr val="F5960B"/>
              </a:buClr>
              <a:buSzPct val="130000"/>
              <a:buFont typeface="Courier New" panose="02070309020205020404" pitchFamily="49" charset="0"/>
              <a:buChar char="o"/>
            </a:pPr>
            <a:r>
              <a:rPr lang="en-US" sz="2800" dirty="0">
                <a:latin typeface="Tahoma" panose="020B0604030504040204" pitchFamily="34" charset="0"/>
                <a:ea typeface="Tahoma" panose="020B0604030504040204" pitchFamily="34" charset="0"/>
                <a:cs typeface="Tahoma" panose="020B0604030504040204" pitchFamily="34" charset="0"/>
              </a:rPr>
              <a:t>It was first described by Hippocrates and </a:t>
            </a:r>
            <a:r>
              <a:rPr lang="en-US" sz="2800" dirty="0" err="1">
                <a:latin typeface="Tahoma" panose="020B0604030504040204" pitchFamily="34" charset="0"/>
                <a:ea typeface="Tahoma" panose="020B0604030504040204" pitchFamily="34" charset="0"/>
                <a:cs typeface="Tahoma" panose="020B0604030504040204" pitchFamily="34" charset="0"/>
              </a:rPr>
              <a:t>Susruta</a:t>
            </a:r>
            <a:endParaRPr lang="en-US" sz="2800" dirty="0">
              <a:latin typeface="Tahoma" panose="020B0604030504040204" pitchFamily="34" charset="0"/>
              <a:ea typeface="Tahoma" panose="020B0604030504040204" pitchFamily="34" charset="0"/>
              <a:cs typeface="Tahoma" panose="020B0604030504040204" pitchFamily="34" charset="0"/>
            </a:endParaRPr>
          </a:p>
          <a:p>
            <a:pPr>
              <a:buClr>
                <a:srgbClr val="F5960B"/>
              </a:buClr>
              <a:buSzPct val="130000"/>
            </a:pPr>
            <a:endParaRPr lang="en-US" sz="2800" dirty="0">
              <a:latin typeface="Tahoma" panose="020B0604030504040204" pitchFamily="34" charset="0"/>
              <a:ea typeface="Tahoma" panose="020B0604030504040204" pitchFamily="34" charset="0"/>
              <a:cs typeface="Tahoma" panose="020B0604030504040204" pitchFamily="34" charset="0"/>
            </a:endParaRPr>
          </a:p>
          <a:p>
            <a:pPr marL="457200" indent="-457200">
              <a:buClr>
                <a:srgbClr val="F5960B"/>
              </a:buClr>
              <a:buSzPct val="130000"/>
              <a:buFont typeface="Courier New" panose="02070309020205020404" pitchFamily="49" charset="0"/>
              <a:buChar char="o"/>
            </a:pPr>
            <a:r>
              <a:rPr lang="en-US" sz="2800" dirty="0">
                <a:latin typeface="Tahoma" panose="020B0604030504040204" pitchFamily="34" charset="0"/>
                <a:ea typeface="Tahoma" panose="020B0604030504040204" pitchFamily="34" charset="0"/>
                <a:cs typeface="Tahoma" panose="020B0604030504040204" pitchFamily="34" charset="0"/>
              </a:rPr>
              <a:t>It is an acute disease caused by anaerobic Clostridium tetani bacteria</a:t>
            </a:r>
          </a:p>
          <a:p>
            <a:pPr marL="457200" indent="-457200">
              <a:buClr>
                <a:srgbClr val="F5960B"/>
              </a:buClr>
              <a:buSzPct val="130000"/>
              <a:buFont typeface="Courier New" panose="02070309020205020404" pitchFamily="49" charset="0"/>
              <a:buChar char="o"/>
            </a:pPr>
            <a:endParaRPr lang="en-US" sz="2800" dirty="0">
              <a:latin typeface="Tahoma" panose="020B0604030504040204" pitchFamily="34" charset="0"/>
              <a:ea typeface="Tahoma" panose="020B0604030504040204" pitchFamily="34" charset="0"/>
              <a:cs typeface="Tahoma" panose="020B0604030504040204" pitchFamily="34" charset="0"/>
            </a:endParaRPr>
          </a:p>
          <a:p>
            <a:pPr marL="457200" indent="-457200">
              <a:buClr>
                <a:srgbClr val="F5960B"/>
              </a:buClr>
              <a:buSzPct val="130000"/>
              <a:buFont typeface="Courier New" panose="02070309020205020404" pitchFamily="49" charset="0"/>
              <a:buChar char="o"/>
            </a:pPr>
            <a:r>
              <a:rPr lang="en-US" sz="2800" dirty="0">
                <a:latin typeface="Tahoma" panose="020B0604030504040204" pitchFamily="34" charset="0"/>
                <a:ea typeface="Tahoma" panose="020B0604030504040204" pitchFamily="34" charset="0"/>
                <a:cs typeface="Tahoma" panose="020B0604030504040204" pitchFamily="34" charset="0"/>
              </a:rPr>
              <a:t>Tetanus is a rare and often fatal neurological disease that causes increased tone and muscle spasms due to the bacteria</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19958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8AEB62C-9E11-46F4-91DE-1EF8CC5EFFB2}"/>
              </a:ext>
            </a:extLst>
          </p:cNvPr>
          <p:cNvPicPr>
            <a:picLocks noChangeAspect="1"/>
          </p:cNvPicPr>
          <p:nvPr/>
        </p:nvPicPr>
        <p:blipFill rotWithShape="1">
          <a:blip r:embed="rId2">
            <a:extLst>
              <a:ext uri="{28A0092B-C50C-407E-A947-70E740481C1C}">
                <a14:useLocalDpi xmlns:a14="http://schemas.microsoft.com/office/drawing/2010/main" val="0"/>
              </a:ext>
            </a:extLst>
          </a:blip>
          <a:srcRect l="1897" t="4814" r="4357" b="3703"/>
          <a:stretch/>
        </p:blipFill>
        <p:spPr>
          <a:xfrm>
            <a:off x="266700" y="88900"/>
            <a:ext cx="11658600" cy="6705600"/>
          </a:xfrm>
          <a:prstGeom prst="rect">
            <a:avLst/>
          </a:prstGeom>
          <a:ln>
            <a:noFill/>
          </a:ln>
          <a:effectLst>
            <a:softEdge rad="112500"/>
          </a:effectLst>
        </p:spPr>
      </p:pic>
    </p:spTree>
    <p:extLst>
      <p:ext uri="{BB962C8B-B14F-4D97-AF65-F5344CB8AC3E}">
        <p14:creationId xmlns:p14="http://schemas.microsoft.com/office/powerpoint/2010/main" val="3243190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419D50E-3FE1-4AF7-B3CF-0272F9065C55}"/>
              </a:ext>
            </a:extLst>
          </p:cNvPr>
          <p:cNvPicPr>
            <a:picLocks noChangeAspect="1"/>
          </p:cNvPicPr>
          <p:nvPr/>
        </p:nvPicPr>
        <p:blipFill rotWithShape="1">
          <a:blip r:embed="rId2">
            <a:extLst>
              <a:ext uri="{28A0092B-C50C-407E-A947-70E740481C1C}">
                <a14:useLocalDpi xmlns:a14="http://schemas.microsoft.com/office/drawing/2010/main" val="0"/>
              </a:ext>
            </a:extLst>
          </a:blip>
          <a:srcRect l="8725" t="9748" r="16043" b="11374"/>
          <a:stretch/>
        </p:blipFill>
        <p:spPr>
          <a:xfrm>
            <a:off x="131331" y="253999"/>
            <a:ext cx="12060669" cy="6550820"/>
          </a:xfrm>
          <a:prstGeom prst="rect">
            <a:avLst/>
          </a:prstGeom>
          <a:ln>
            <a:noFill/>
          </a:ln>
          <a:effectLst>
            <a:softEdge rad="112500"/>
          </a:effectLst>
        </p:spPr>
      </p:pic>
      <p:pic>
        <p:nvPicPr>
          <p:cNvPr id="11" name="Picture 10">
            <a:extLst>
              <a:ext uri="{FF2B5EF4-FFF2-40B4-BE49-F238E27FC236}">
                <a16:creationId xmlns:a16="http://schemas.microsoft.com/office/drawing/2014/main" xmlns="" id="{34A583BA-FC5E-4A9E-94F3-D1AFAD200166}"/>
              </a:ext>
            </a:extLst>
          </p:cNvPr>
          <p:cNvPicPr>
            <a:picLocks noChangeAspect="1"/>
          </p:cNvPicPr>
          <p:nvPr/>
        </p:nvPicPr>
        <p:blipFill rotWithShape="1">
          <a:blip r:embed="rId2">
            <a:extLst>
              <a:ext uri="{28A0092B-C50C-407E-A947-70E740481C1C}">
                <a14:useLocalDpi xmlns:a14="http://schemas.microsoft.com/office/drawing/2010/main" val="0"/>
              </a:ext>
            </a:extLst>
          </a:blip>
          <a:srcRect l="8725" t="9748" r="16043" b="11374"/>
          <a:stretch/>
        </p:blipFill>
        <p:spPr>
          <a:xfrm>
            <a:off x="63500" y="215899"/>
            <a:ext cx="12060669" cy="6550820"/>
          </a:xfrm>
          <a:prstGeom prst="rect">
            <a:avLst/>
          </a:prstGeom>
          <a:ln>
            <a:noFill/>
          </a:ln>
          <a:effectLst>
            <a:softEdge rad="112500"/>
          </a:effectLst>
        </p:spPr>
      </p:pic>
    </p:spTree>
    <p:extLst>
      <p:ext uri="{BB962C8B-B14F-4D97-AF65-F5344CB8AC3E}">
        <p14:creationId xmlns:p14="http://schemas.microsoft.com/office/powerpoint/2010/main" val="3912471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9667DD-B6FB-451D-ACC7-9138B2EEE327}"/>
              </a:ext>
            </a:extLst>
          </p:cNvPr>
          <p:cNvSpPr>
            <a:spLocks noGrp="1"/>
          </p:cNvSpPr>
          <p:nvPr>
            <p:ph type="title"/>
          </p:nvPr>
        </p:nvSpPr>
        <p:spPr>
          <a:xfrm>
            <a:off x="966070" y="0"/>
            <a:ext cx="9720072" cy="1499616"/>
          </a:xfrm>
        </p:spPr>
        <p:txBody>
          <a:bodyPr>
            <a:normAutofit/>
          </a:bodyPr>
          <a:lstStyle/>
          <a:p>
            <a:r>
              <a:rPr lang="en-US" sz="6000" dirty="0">
                <a:latin typeface="Tahoma" panose="020B0604030504040204" pitchFamily="34" charset="0"/>
                <a:ea typeface="Tahoma" panose="020B0604030504040204" pitchFamily="34" charset="0"/>
                <a:cs typeface="Tahoma" panose="020B0604030504040204" pitchFamily="34" charset="0"/>
              </a:rPr>
              <a:t>Maternal Tetanus</a:t>
            </a:r>
            <a:endParaRPr lang="en-GB" sz="60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xmlns="" id="{F37D1745-8F43-4D27-B01D-860003414340}"/>
              </a:ext>
            </a:extLst>
          </p:cNvPr>
          <p:cNvSpPr>
            <a:spLocks noGrp="1"/>
          </p:cNvSpPr>
          <p:nvPr>
            <p:ph idx="1"/>
          </p:nvPr>
        </p:nvSpPr>
        <p:spPr>
          <a:xfrm>
            <a:off x="374078" y="1268692"/>
            <a:ext cx="11443843" cy="4856335"/>
          </a:xfrm>
        </p:spPr>
        <p:txBody>
          <a:bodyPr>
            <a:noAutofit/>
          </a:bodyPr>
          <a:lstStyle/>
          <a:p>
            <a:pPr>
              <a:buClr>
                <a:srgbClr val="F5960B"/>
              </a:buClr>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rPr>
              <a:t>Tetanus occurring during pregnancy or within 6 weeks after any type of pregnancy termination, is one of the most easily preventable causes of maternal mortality.</a:t>
            </a:r>
          </a:p>
          <a:p>
            <a:pPr>
              <a:buClr>
                <a:srgbClr val="F5960B"/>
              </a:buClr>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rPr>
              <a:t>It includes postpartum or puerperal tetanus</a:t>
            </a:r>
          </a:p>
          <a:p>
            <a:pPr marL="0" indent="0">
              <a:buNone/>
            </a:pPr>
            <a:r>
              <a:rPr lang="en-US" sz="3200" dirty="0">
                <a:latin typeface="Tahoma" panose="020B0604030504040204" pitchFamily="34" charset="0"/>
                <a:ea typeface="Tahoma" panose="020B0604030504040204" pitchFamily="34" charset="0"/>
                <a:cs typeface="Tahoma" panose="020B0604030504040204" pitchFamily="34" charset="0"/>
              </a:rPr>
              <a:t>(</a:t>
            </a:r>
            <a:r>
              <a:rPr lang="en-US" sz="3200" dirty="0" err="1">
                <a:latin typeface="Tahoma" panose="020B0604030504040204" pitchFamily="34" charset="0"/>
                <a:ea typeface="Tahoma" panose="020B0604030504040204" pitchFamily="34" charset="0"/>
                <a:cs typeface="Tahoma" panose="020B0604030504040204" pitchFamily="34" charset="0"/>
              </a:rPr>
              <a:t>i</a:t>
            </a:r>
            <a:r>
              <a:rPr lang="en-US" sz="3200" dirty="0">
                <a:latin typeface="Tahoma" panose="020B0604030504040204" pitchFamily="34" charset="0"/>
                <a:ea typeface="Tahoma" panose="020B0604030504040204" pitchFamily="34" charset="0"/>
                <a:cs typeface="Tahoma" panose="020B0604030504040204" pitchFamily="34" charset="0"/>
              </a:rPr>
              <a:t>) postpartum or puerperal tetanus, usually resulting from septic procedure during delivery.</a:t>
            </a:r>
          </a:p>
          <a:p>
            <a:pPr marL="0" indent="0">
              <a:buNone/>
            </a:pPr>
            <a:r>
              <a:rPr lang="en-US" sz="3200" dirty="0">
                <a:latin typeface="Tahoma" panose="020B0604030504040204" pitchFamily="34" charset="0"/>
                <a:ea typeface="Tahoma" panose="020B0604030504040204" pitchFamily="34" charset="0"/>
                <a:cs typeface="Tahoma" panose="020B0604030504040204" pitchFamily="34" charset="0"/>
              </a:rPr>
              <a:t>(ii) </a:t>
            </a:r>
            <a:r>
              <a:rPr lang="en-US" sz="3200" dirty="0" err="1">
                <a:latin typeface="Tahoma" panose="020B0604030504040204" pitchFamily="34" charset="0"/>
                <a:ea typeface="Tahoma" panose="020B0604030504040204" pitchFamily="34" charset="0"/>
                <a:cs typeface="Tahoma" panose="020B0604030504040204" pitchFamily="34" charset="0"/>
              </a:rPr>
              <a:t>postabortal</a:t>
            </a:r>
            <a:r>
              <a:rPr lang="en-US" sz="3200" dirty="0">
                <a:latin typeface="Tahoma" panose="020B0604030504040204" pitchFamily="34" charset="0"/>
                <a:ea typeface="Tahoma" panose="020B0604030504040204" pitchFamily="34" charset="0"/>
                <a:cs typeface="Tahoma" panose="020B0604030504040204" pitchFamily="34" charset="0"/>
              </a:rPr>
              <a:t> tetanus, following septic maneuvers during induced abortion</a:t>
            </a:r>
          </a:p>
          <a:p>
            <a:pPr marL="0" indent="0">
              <a:buNone/>
            </a:pPr>
            <a:r>
              <a:rPr lang="en-US" sz="3200" dirty="0">
                <a:latin typeface="Tahoma" panose="020B0604030504040204" pitchFamily="34" charset="0"/>
                <a:ea typeface="Tahoma" panose="020B0604030504040204" pitchFamily="34" charset="0"/>
                <a:cs typeface="Tahoma" panose="020B0604030504040204" pitchFamily="34" charset="0"/>
              </a:rPr>
              <a:t>(iii) Tetanus during pregnancy, generally resulting from inoculation through a non-genital portal of entry.</a:t>
            </a:r>
            <a:endParaRPr lang="en-GB"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69482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F24FF3-988B-47A5-A689-AC9846A5C789}"/>
              </a:ext>
            </a:extLst>
          </p:cNvPr>
          <p:cNvSpPr>
            <a:spLocks noGrp="1"/>
          </p:cNvSpPr>
          <p:nvPr>
            <p:ph type="title"/>
          </p:nvPr>
        </p:nvSpPr>
        <p:spPr>
          <a:xfrm>
            <a:off x="1012839" y="224166"/>
            <a:ext cx="9720072" cy="1275644"/>
          </a:xfrm>
        </p:spPr>
        <p:txBody>
          <a:bodyPr>
            <a:normAutofit/>
          </a:bodyPr>
          <a:lstStyle/>
          <a:p>
            <a:pPr algn="ctr"/>
            <a:r>
              <a:rPr lang="en-US" sz="6000" dirty="0" err="1">
                <a:latin typeface="Tahoma" panose="020B0604030504040204" pitchFamily="34" charset="0"/>
                <a:ea typeface="Tahoma" panose="020B0604030504040204" pitchFamily="34" charset="0"/>
                <a:cs typeface="Tahoma" panose="020B0604030504040204" pitchFamily="34" charset="0"/>
              </a:rPr>
              <a:t>NeONATAL</a:t>
            </a:r>
            <a:r>
              <a:rPr lang="en-US" sz="6000" dirty="0">
                <a:latin typeface="Tahoma" panose="020B0604030504040204" pitchFamily="34" charset="0"/>
                <a:ea typeface="Tahoma" panose="020B0604030504040204" pitchFamily="34" charset="0"/>
                <a:cs typeface="Tahoma" panose="020B0604030504040204" pitchFamily="34" charset="0"/>
              </a:rPr>
              <a:t> TETANUS</a:t>
            </a:r>
            <a:endParaRPr lang="en-GB" sz="60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xmlns="" id="{0F7B99AE-6640-4358-A4F3-091C635A104B}"/>
              </a:ext>
            </a:extLst>
          </p:cNvPr>
          <p:cNvSpPr>
            <a:spLocks noGrp="1"/>
          </p:cNvSpPr>
          <p:nvPr>
            <p:ph idx="1"/>
          </p:nvPr>
        </p:nvSpPr>
        <p:spPr>
          <a:xfrm>
            <a:off x="462844" y="1499810"/>
            <a:ext cx="11729156" cy="4969933"/>
          </a:xfrm>
        </p:spPr>
        <p:txBody>
          <a:bodyPr>
            <a:noAutofit/>
          </a:bodyPr>
          <a:lstStyle/>
          <a:p>
            <a:pPr>
              <a:buClr>
                <a:srgbClr val="F5960B"/>
              </a:buClr>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rPr>
              <a:t>Neonatal tetanus (which is found in newborn babies) is a form of generalized tetanus which also has a high fatality rate.</a:t>
            </a:r>
          </a:p>
          <a:p>
            <a:pPr>
              <a:buClr>
                <a:srgbClr val="F5960B"/>
              </a:buClr>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rPr>
              <a:t>It is very common in developing and under developing countries.</a:t>
            </a:r>
          </a:p>
          <a:p>
            <a:pPr>
              <a:buClr>
                <a:srgbClr val="F5960B"/>
              </a:buClr>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rPr>
              <a:t>Children born to inadequately immunized mothers, after unsterile treatment of umbilical stumps</a:t>
            </a:r>
          </a:p>
          <a:p>
            <a:pPr>
              <a:buClr>
                <a:srgbClr val="F5960B"/>
              </a:buClr>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rPr>
              <a:t>The diagnosis is determined from the symptoms that present.</a:t>
            </a:r>
          </a:p>
          <a:p>
            <a:pPr>
              <a:buClr>
                <a:srgbClr val="F5960B"/>
              </a:buClr>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rPr>
              <a:t>When the baby is born, they are able to suck and swallow normally for 2-3days and then lose that ability.</a:t>
            </a:r>
          </a:p>
        </p:txBody>
      </p:sp>
    </p:spTree>
    <p:extLst>
      <p:ext uri="{BB962C8B-B14F-4D97-AF65-F5344CB8AC3E}">
        <p14:creationId xmlns:p14="http://schemas.microsoft.com/office/powerpoint/2010/main" val="1357147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8129AE-36E1-4001-842F-666107BA6F89}"/>
              </a:ext>
            </a:extLst>
          </p:cNvPr>
          <p:cNvSpPr>
            <a:spLocks noGrp="1"/>
          </p:cNvSpPr>
          <p:nvPr>
            <p:ph type="title"/>
          </p:nvPr>
        </p:nvSpPr>
        <p:spPr/>
        <p:txBody>
          <a:bodyPr>
            <a:normAutofit/>
          </a:bodyPr>
          <a:lstStyle/>
          <a:p>
            <a:r>
              <a:rPr lang="en-US" sz="6600" dirty="0" err="1">
                <a:latin typeface="Tahoma" panose="020B0604030504040204" pitchFamily="34" charset="0"/>
                <a:ea typeface="Tahoma" panose="020B0604030504040204" pitchFamily="34" charset="0"/>
                <a:cs typeface="Tahoma" panose="020B0604030504040204" pitchFamily="34" charset="0"/>
              </a:rPr>
              <a:t>Nnt</a:t>
            </a:r>
            <a:r>
              <a:rPr lang="en-US" sz="6600" dirty="0">
                <a:latin typeface="Tahoma" panose="020B0604030504040204" pitchFamily="34" charset="0"/>
                <a:ea typeface="Tahoma" panose="020B0604030504040204" pitchFamily="34" charset="0"/>
                <a:cs typeface="Tahoma" panose="020B0604030504040204" pitchFamily="34" charset="0"/>
              </a:rPr>
              <a:t>…</a:t>
            </a:r>
            <a:endParaRPr lang="en-GB" sz="66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xmlns="" id="{8EA3FD3C-74B9-4BC7-95C1-FDBBFF683C07}"/>
              </a:ext>
            </a:extLst>
          </p:cNvPr>
          <p:cNvSpPr>
            <a:spLocks noGrp="1"/>
          </p:cNvSpPr>
          <p:nvPr>
            <p:ph idx="1"/>
          </p:nvPr>
        </p:nvSpPr>
        <p:spPr>
          <a:xfrm>
            <a:off x="565516" y="2249424"/>
            <a:ext cx="10994305" cy="4023360"/>
          </a:xfrm>
        </p:spPr>
        <p:txBody>
          <a:bodyPr>
            <a:normAutofit/>
          </a:bodyPr>
          <a:lstStyle/>
          <a:p>
            <a:pPr>
              <a:buClr>
                <a:srgbClr val="F5960B"/>
              </a:buClr>
              <a:buFont typeface="Courier New" panose="02070309020205020404" pitchFamily="49" charset="0"/>
              <a:buChar char="o"/>
            </a:pPr>
            <a:r>
              <a:rPr lang="en-US" sz="3600" dirty="0">
                <a:latin typeface="Tahoma" panose="020B0604030504040204" pitchFamily="34" charset="0"/>
                <a:ea typeface="Tahoma" panose="020B0604030504040204" pitchFamily="34" charset="0"/>
                <a:cs typeface="Tahoma" panose="020B0604030504040204" pitchFamily="34" charset="0"/>
              </a:rPr>
              <a:t>The symptoms of neonatal tetanus are muscle rigidity and spasms which appear around “4-14 days after birth”.</a:t>
            </a:r>
          </a:p>
          <a:p>
            <a:pPr>
              <a:buClr>
                <a:srgbClr val="F5960B"/>
              </a:buClr>
              <a:buFont typeface="Courier New" panose="02070309020205020404" pitchFamily="49" charset="0"/>
              <a:buChar char="o"/>
            </a:pPr>
            <a:r>
              <a:rPr lang="en-US" sz="3600" dirty="0">
                <a:latin typeface="Tahoma" panose="020B0604030504040204" pitchFamily="34" charset="0"/>
                <a:ea typeface="Tahoma" panose="020B0604030504040204" pitchFamily="34" charset="0"/>
                <a:cs typeface="Tahoma" panose="020B0604030504040204" pitchFamily="34" charset="0"/>
              </a:rPr>
              <a:t>It is easily preventable by 2 doses of tetanus toxoid during pregnancy and usage of sterilized instruments for cutting umbilical stump.</a:t>
            </a:r>
            <a:endParaRPr lang="en-GB"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99436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E5AF63E-10F1-4671-BE83-27ED7BBEC56F}"/>
              </a:ext>
            </a:extLst>
          </p:cNvPr>
          <p:cNvPicPr>
            <a:picLocks noChangeAspect="1"/>
          </p:cNvPicPr>
          <p:nvPr/>
        </p:nvPicPr>
        <p:blipFill rotWithShape="1">
          <a:blip r:embed="rId2">
            <a:extLst>
              <a:ext uri="{28A0092B-C50C-407E-A947-70E740481C1C}">
                <a14:useLocalDpi xmlns:a14="http://schemas.microsoft.com/office/drawing/2010/main" val="0"/>
              </a:ext>
            </a:extLst>
          </a:blip>
          <a:srcRect l="2368" r="5364"/>
          <a:stretch/>
        </p:blipFill>
        <p:spPr>
          <a:xfrm>
            <a:off x="0" y="-14076"/>
            <a:ext cx="12024000" cy="6886151"/>
          </a:xfrm>
          <a:prstGeom prst="rect">
            <a:avLst/>
          </a:prstGeom>
          <a:ln>
            <a:noFill/>
          </a:ln>
          <a:effectLst>
            <a:softEdge rad="112500"/>
          </a:effectLst>
        </p:spPr>
      </p:pic>
    </p:spTree>
    <p:extLst>
      <p:ext uri="{BB962C8B-B14F-4D97-AF65-F5344CB8AC3E}">
        <p14:creationId xmlns:p14="http://schemas.microsoft.com/office/powerpoint/2010/main" val="39450334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E7D3040-6B70-4A71-BC92-F476542FCDB0}"/>
              </a:ext>
            </a:extLst>
          </p:cNvPr>
          <p:cNvPicPr>
            <a:picLocks noChangeAspect="1"/>
          </p:cNvPicPr>
          <p:nvPr/>
        </p:nvPicPr>
        <p:blipFill rotWithShape="1">
          <a:blip r:embed="rId2">
            <a:extLst>
              <a:ext uri="{28A0092B-C50C-407E-A947-70E740481C1C}">
                <a14:useLocalDpi xmlns:a14="http://schemas.microsoft.com/office/drawing/2010/main" val="0"/>
              </a:ext>
            </a:extLst>
          </a:blip>
          <a:srcRect l="2553" r="2553"/>
          <a:stretch/>
        </p:blipFill>
        <p:spPr>
          <a:xfrm>
            <a:off x="914400" y="7664"/>
            <a:ext cx="10624457" cy="6850336"/>
          </a:xfrm>
          <a:prstGeom prst="rect">
            <a:avLst/>
          </a:prstGeom>
          <a:ln>
            <a:noFill/>
          </a:ln>
          <a:effectLst>
            <a:softEdge rad="112500"/>
          </a:effectLst>
        </p:spPr>
      </p:pic>
      <p:sp>
        <p:nvSpPr>
          <p:cNvPr id="4" name="Rectangle 3">
            <a:extLst>
              <a:ext uri="{FF2B5EF4-FFF2-40B4-BE49-F238E27FC236}">
                <a16:creationId xmlns:a16="http://schemas.microsoft.com/office/drawing/2014/main" xmlns="" id="{D4F165CB-BC9E-4BEF-A393-BE3A0DE43E3B}"/>
              </a:ext>
            </a:extLst>
          </p:cNvPr>
          <p:cNvSpPr/>
          <p:nvPr/>
        </p:nvSpPr>
        <p:spPr>
          <a:xfrm>
            <a:off x="10471758" y="118997"/>
            <a:ext cx="1236537" cy="66200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96671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FE223BE-FD27-4699-A55E-DAD0EADF896A}"/>
              </a:ext>
            </a:extLst>
          </p:cNvPr>
          <p:cNvPicPr>
            <a:picLocks noChangeAspect="1"/>
          </p:cNvPicPr>
          <p:nvPr/>
        </p:nvPicPr>
        <p:blipFill rotWithShape="1">
          <a:blip r:embed="rId2">
            <a:extLst>
              <a:ext uri="{28A0092B-C50C-407E-A947-70E740481C1C}">
                <a14:useLocalDpi xmlns:a14="http://schemas.microsoft.com/office/drawing/2010/main" val="0"/>
              </a:ext>
            </a:extLst>
          </a:blip>
          <a:srcRect l="4236" t="7778" r="13966" b="25741"/>
          <a:stretch/>
        </p:blipFill>
        <p:spPr>
          <a:xfrm>
            <a:off x="393699" y="304800"/>
            <a:ext cx="11112501" cy="6413500"/>
          </a:xfrm>
          <a:prstGeom prst="rect">
            <a:avLst/>
          </a:prstGeom>
          <a:ln>
            <a:noFill/>
          </a:ln>
          <a:effectLst>
            <a:softEdge rad="112500"/>
          </a:effectLst>
        </p:spPr>
      </p:pic>
      <p:sp>
        <p:nvSpPr>
          <p:cNvPr id="4" name="Rectangle 3">
            <a:extLst>
              <a:ext uri="{FF2B5EF4-FFF2-40B4-BE49-F238E27FC236}">
                <a16:creationId xmlns:a16="http://schemas.microsoft.com/office/drawing/2014/main" xmlns="" id="{ED757B2F-07CA-40A5-AD0F-CAFD03771A23}"/>
              </a:ext>
            </a:extLst>
          </p:cNvPr>
          <p:cNvSpPr/>
          <p:nvPr/>
        </p:nvSpPr>
        <p:spPr>
          <a:xfrm>
            <a:off x="10668000" y="1"/>
            <a:ext cx="1524000" cy="68580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9122885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D5282DC-DE27-40A3-B2B5-AE799EC27340}"/>
              </a:ext>
            </a:extLst>
          </p:cNvPr>
          <p:cNvPicPr>
            <a:picLocks noChangeAspect="1"/>
          </p:cNvPicPr>
          <p:nvPr/>
        </p:nvPicPr>
        <p:blipFill rotWithShape="1">
          <a:blip r:embed="rId2">
            <a:extLst>
              <a:ext uri="{28A0092B-C50C-407E-A947-70E740481C1C}">
                <a14:useLocalDpi xmlns:a14="http://schemas.microsoft.com/office/drawing/2010/main" val="0"/>
              </a:ext>
            </a:extLst>
          </a:blip>
          <a:srcRect l="5321" t="6903" r="15508" b="8769"/>
          <a:stretch/>
        </p:blipFill>
        <p:spPr>
          <a:xfrm>
            <a:off x="158045" y="0"/>
            <a:ext cx="11925278" cy="6858000"/>
          </a:xfrm>
          <a:prstGeom prst="rect">
            <a:avLst/>
          </a:prstGeom>
          <a:ln>
            <a:noFill/>
          </a:ln>
          <a:effectLst>
            <a:softEdge rad="112500"/>
          </a:effectLst>
        </p:spPr>
      </p:pic>
      <p:sp>
        <p:nvSpPr>
          <p:cNvPr id="4" name="Rectangle 3">
            <a:extLst>
              <a:ext uri="{FF2B5EF4-FFF2-40B4-BE49-F238E27FC236}">
                <a16:creationId xmlns:a16="http://schemas.microsoft.com/office/drawing/2014/main" xmlns="" id="{875330D9-7487-4ED5-81BE-D73C307BE25C}"/>
              </a:ext>
            </a:extLst>
          </p:cNvPr>
          <p:cNvSpPr/>
          <p:nvPr/>
        </p:nvSpPr>
        <p:spPr>
          <a:xfrm>
            <a:off x="11435644" y="1"/>
            <a:ext cx="914400" cy="685799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530900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977D9CF-5CE1-4A99-A656-6F6AC02A08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999" y="57245"/>
            <a:ext cx="10029370" cy="6749487"/>
          </a:xfrm>
          <a:prstGeom prst="rect">
            <a:avLst/>
          </a:prstGeom>
          <a:ln>
            <a:noFill/>
          </a:ln>
          <a:effectLst>
            <a:softEdge rad="112500"/>
          </a:effectLst>
        </p:spPr>
      </p:pic>
      <p:sp>
        <p:nvSpPr>
          <p:cNvPr id="4" name="Rectangle 3">
            <a:extLst>
              <a:ext uri="{FF2B5EF4-FFF2-40B4-BE49-F238E27FC236}">
                <a16:creationId xmlns:a16="http://schemas.microsoft.com/office/drawing/2014/main" xmlns="" id="{534BB050-C6F8-4345-938B-0BF38465D374}"/>
              </a:ext>
            </a:extLst>
          </p:cNvPr>
          <p:cNvSpPr/>
          <p:nvPr/>
        </p:nvSpPr>
        <p:spPr>
          <a:xfrm>
            <a:off x="10352491" y="118997"/>
            <a:ext cx="914400" cy="66200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944248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83FCDA0-DE90-41FA-B06F-09682EA84E88}"/>
              </a:ext>
            </a:extLst>
          </p:cNvPr>
          <p:cNvPicPr>
            <a:picLocks noChangeAspect="1"/>
          </p:cNvPicPr>
          <p:nvPr/>
        </p:nvPicPr>
        <p:blipFill rotWithShape="1">
          <a:blip r:embed="rId2">
            <a:extLst>
              <a:ext uri="{28A0092B-C50C-407E-A947-70E740481C1C}">
                <a14:useLocalDpi xmlns:a14="http://schemas.microsoft.com/office/drawing/2010/main" val="0"/>
              </a:ext>
            </a:extLst>
          </a:blip>
          <a:srcRect l="5219" t="5907" r="10813" b="13588"/>
          <a:stretch/>
        </p:blipFill>
        <p:spPr>
          <a:xfrm>
            <a:off x="158042" y="152401"/>
            <a:ext cx="11616835" cy="6578600"/>
          </a:xfrm>
          <a:prstGeom prst="rect">
            <a:avLst/>
          </a:prstGeom>
        </p:spPr>
      </p:pic>
      <p:sp>
        <p:nvSpPr>
          <p:cNvPr id="4" name="Rectangle 3">
            <a:extLst>
              <a:ext uri="{FF2B5EF4-FFF2-40B4-BE49-F238E27FC236}">
                <a16:creationId xmlns:a16="http://schemas.microsoft.com/office/drawing/2014/main" xmlns="" id="{F111D527-949D-4588-8E9B-045782D814FD}"/>
              </a:ext>
            </a:extLst>
          </p:cNvPr>
          <p:cNvSpPr/>
          <p:nvPr/>
        </p:nvSpPr>
        <p:spPr>
          <a:xfrm>
            <a:off x="10454667" y="0"/>
            <a:ext cx="914400" cy="685799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638622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CD85754-15C4-4AB3-A445-F6E5D0A69686}"/>
              </a:ext>
            </a:extLst>
          </p:cNvPr>
          <p:cNvPicPr>
            <a:picLocks noChangeAspect="1"/>
          </p:cNvPicPr>
          <p:nvPr/>
        </p:nvPicPr>
        <p:blipFill rotWithShape="1">
          <a:blip r:embed="rId2">
            <a:extLst>
              <a:ext uri="{28A0092B-C50C-407E-A947-70E740481C1C}">
                <a14:useLocalDpi xmlns:a14="http://schemas.microsoft.com/office/drawing/2010/main" val="0"/>
              </a:ext>
            </a:extLst>
          </a:blip>
          <a:srcRect l="4480" t="5218" r="10887" b="2124"/>
          <a:stretch/>
        </p:blipFill>
        <p:spPr>
          <a:xfrm>
            <a:off x="0" y="144572"/>
            <a:ext cx="11963400" cy="6568858"/>
          </a:xfrm>
          <a:prstGeom prst="rect">
            <a:avLst/>
          </a:prstGeom>
          <a:ln>
            <a:noFill/>
          </a:ln>
          <a:effectLst>
            <a:softEdge rad="112500"/>
          </a:effectLst>
        </p:spPr>
      </p:pic>
      <p:sp>
        <p:nvSpPr>
          <p:cNvPr id="4" name="Rectangle 3">
            <a:extLst>
              <a:ext uri="{FF2B5EF4-FFF2-40B4-BE49-F238E27FC236}">
                <a16:creationId xmlns:a16="http://schemas.microsoft.com/office/drawing/2014/main" xmlns="" id="{19E452A2-DD56-4361-AAC3-855C96BB4C1C}"/>
              </a:ext>
            </a:extLst>
          </p:cNvPr>
          <p:cNvSpPr/>
          <p:nvPr/>
        </p:nvSpPr>
        <p:spPr>
          <a:xfrm>
            <a:off x="11334044" y="144571"/>
            <a:ext cx="857955" cy="66200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149092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A8C1E9B-A221-4B5D-B6D1-EB63D48A2315}"/>
              </a:ext>
            </a:extLst>
          </p:cNvPr>
          <p:cNvPicPr>
            <a:picLocks noChangeAspect="1"/>
          </p:cNvPicPr>
          <p:nvPr/>
        </p:nvPicPr>
        <p:blipFill rotWithShape="1">
          <a:blip r:embed="rId2">
            <a:extLst>
              <a:ext uri="{28A0092B-C50C-407E-A947-70E740481C1C}">
                <a14:useLocalDpi xmlns:a14="http://schemas.microsoft.com/office/drawing/2010/main" val="0"/>
              </a:ext>
            </a:extLst>
          </a:blip>
          <a:srcRect l="12091" t="7283" r="10990" b="9070"/>
          <a:stretch/>
        </p:blipFill>
        <p:spPr>
          <a:xfrm>
            <a:off x="145053" y="203201"/>
            <a:ext cx="11897997" cy="6477000"/>
          </a:xfrm>
          <a:prstGeom prst="rect">
            <a:avLst/>
          </a:prstGeom>
          <a:ln>
            <a:noFill/>
          </a:ln>
          <a:effectLst>
            <a:softEdge rad="112500"/>
          </a:effectLst>
        </p:spPr>
      </p:pic>
      <p:sp>
        <p:nvSpPr>
          <p:cNvPr id="4" name="Rectangle 3">
            <a:extLst>
              <a:ext uri="{FF2B5EF4-FFF2-40B4-BE49-F238E27FC236}">
                <a16:creationId xmlns:a16="http://schemas.microsoft.com/office/drawing/2014/main" xmlns="" id="{7B9F2902-9D9C-42B9-8622-CA69B6FBD908}"/>
              </a:ext>
            </a:extLst>
          </p:cNvPr>
          <p:cNvSpPr/>
          <p:nvPr/>
        </p:nvSpPr>
        <p:spPr>
          <a:xfrm>
            <a:off x="5446643" y="6241773"/>
            <a:ext cx="2683566" cy="57646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 name="Rectangle 4">
            <a:extLst>
              <a:ext uri="{FF2B5EF4-FFF2-40B4-BE49-F238E27FC236}">
                <a16:creationId xmlns:a16="http://schemas.microsoft.com/office/drawing/2014/main" xmlns="" id="{C6F4A659-7058-4A7D-9631-3B1EBE6C0644}"/>
              </a:ext>
            </a:extLst>
          </p:cNvPr>
          <p:cNvSpPr/>
          <p:nvPr/>
        </p:nvSpPr>
        <p:spPr>
          <a:xfrm rot="5554840">
            <a:off x="10623586" y="4960114"/>
            <a:ext cx="914400" cy="218347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53727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04751E-240F-4169-8A80-C17B3DABECAD}"/>
              </a:ext>
            </a:extLst>
          </p:cNvPr>
          <p:cNvSpPr>
            <a:spLocks noGrp="1"/>
          </p:cNvSpPr>
          <p:nvPr>
            <p:ph type="title"/>
          </p:nvPr>
        </p:nvSpPr>
        <p:spPr>
          <a:xfrm>
            <a:off x="1049528" y="29351"/>
            <a:ext cx="9720072" cy="1499616"/>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Differential diagnosis</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xmlns="" id="{9E660727-731C-4C30-A364-4DF10B4B5E36}"/>
              </a:ext>
            </a:extLst>
          </p:cNvPr>
          <p:cNvSpPr>
            <a:spLocks noGrp="1"/>
          </p:cNvSpPr>
          <p:nvPr>
            <p:ph idx="1"/>
          </p:nvPr>
        </p:nvSpPr>
        <p:spPr>
          <a:xfrm>
            <a:off x="431800" y="1151596"/>
            <a:ext cx="11582400" cy="5299682"/>
          </a:xfrm>
        </p:spPr>
        <p:txBody>
          <a:bodyPr>
            <a:noAutofit/>
          </a:bodyPr>
          <a:lstStyle/>
          <a:p>
            <a:pPr>
              <a:buClr>
                <a:srgbClr val="F5960B"/>
              </a:buClr>
              <a:buFont typeface="Courier New" panose="02070309020205020404" pitchFamily="49" charset="0"/>
              <a:buChar char="o"/>
            </a:pPr>
            <a:r>
              <a:rPr lang="en-US" sz="3000" dirty="0">
                <a:latin typeface="Tahoma" panose="020B0604030504040204" pitchFamily="34" charset="0"/>
                <a:ea typeface="Tahoma" panose="020B0604030504040204" pitchFamily="34" charset="0"/>
                <a:cs typeface="Tahoma" panose="020B0604030504040204" pitchFamily="34" charset="0"/>
              </a:rPr>
              <a:t>Infections of the head, neck and central nervous system (</a:t>
            </a:r>
            <a:r>
              <a:rPr lang="en-US" sz="3000" dirty="0" err="1">
                <a:latin typeface="Tahoma" panose="020B0604030504040204" pitchFamily="34" charset="0"/>
                <a:ea typeface="Tahoma" panose="020B0604030504040204" pitchFamily="34" charset="0"/>
                <a:cs typeface="Tahoma" panose="020B0604030504040204" pitchFamily="34" charset="0"/>
              </a:rPr>
              <a:t>eg</a:t>
            </a:r>
            <a:r>
              <a:rPr lang="en-US" sz="3000" dirty="0">
                <a:latin typeface="Tahoma" panose="020B0604030504040204" pitchFamily="34" charset="0"/>
                <a:ea typeface="Tahoma" panose="020B0604030504040204" pitchFamily="34" charset="0"/>
                <a:cs typeface="Tahoma" panose="020B0604030504040204" pitchFamily="34" charset="0"/>
              </a:rPr>
              <a:t> meningitis)</a:t>
            </a:r>
          </a:p>
          <a:p>
            <a:pPr>
              <a:buClr>
                <a:srgbClr val="F5960B"/>
              </a:buClr>
              <a:buFont typeface="Courier New" panose="02070309020205020404" pitchFamily="49" charset="0"/>
              <a:buChar char="o"/>
            </a:pPr>
            <a:r>
              <a:rPr lang="en-US" sz="3000" dirty="0">
                <a:latin typeface="Tahoma" panose="020B0604030504040204" pitchFamily="34" charset="0"/>
                <a:ea typeface="Tahoma" panose="020B0604030504040204" pitchFamily="34" charset="0"/>
                <a:cs typeface="Tahoma" panose="020B0604030504040204" pitchFamily="34" charset="0"/>
              </a:rPr>
              <a:t>Orofacial infection</a:t>
            </a:r>
          </a:p>
          <a:p>
            <a:pPr>
              <a:buClr>
                <a:srgbClr val="F5960B"/>
              </a:buClr>
              <a:buFont typeface="Courier New" panose="02070309020205020404" pitchFamily="49" charset="0"/>
              <a:buChar char="o"/>
            </a:pPr>
            <a:r>
              <a:rPr lang="en-US" sz="3000" dirty="0">
                <a:latin typeface="Tahoma" panose="020B0604030504040204" pitchFamily="34" charset="0"/>
                <a:ea typeface="Tahoma" panose="020B0604030504040204" pitchFamily="34" charset="0"/>
                <a:cs typeface="Tahoma" panose="020B0604030504040204" pitchFamily="34" charset="0"/>
              </a:rPr>
              <a:t>Dystonic drug reaction (Haloperidol, Metoclopramide)</a:t>
            </a:r>
          </a:p>
          <a:p>
            <a:pPr>
              <a:buClr>
                <a:srgbClr val="F5960B"/>
              </a:buClr>
              <a:buFont typeface="Courier New" panose="02070309020205020404" pitchFamily="49" charset="0"/>
              <a:buChar char="o"/>
            </a:pPr>
            <a:r>
              <a:rPr lang="en-US" sz="3000" dirty="0">
                <a:latin typeface="Tahoma" panose="020B0604030504040204" pitchFamily="34" charset="0"/>
                <a:ea typeface="Tahoma" panose="020B0604030504040204" pitchFamily="34" charset="0"/>
                <a:cs typeface="Tahoma" panose="020B0604030504040204" pitchFamily="34" charset="0"/>
              </a:rPr>
              <a:t>Anti-depressants, Anti-epileptics, Midazolam</a:t>
            </a:r>
          </a:p>
          <a:p>
            <a:pPr>
              <a:buClr>
                <a:srgbClr val="F5960B"/>
              </a:buClr>
              <a:buFont typeface="Courier New" panose="02070309020205020404" pitchFamily="49" charset="0"/>
              <a:buChar char="o"/>
            </a:pPr>
            <a:r>
              <a:rPr lang="en-US" sz="3000" dirty="0" err="1">
                <a:latin typeface="Tahoma" panose="020B0604030504040204" pitchFamily="34" charset="0"/>
                <a:ea typeface="Tahoma" panose="020B0604030504040204" pitchFamily="34" charset="0"/>
                <a:cs typeface="Tahoma" panose="020B0604030504040204" pitchFamily="34" charset="0"/>
              </a:rPr>
              <a:t>Hypocalcaemia</a:t>
            </a:r>
            <a:endParaRPr lang="en-US" sz="3000" dirty="0">
              <a:latin typeface="Tahoma" panose="020B0604030504040204" pitchFamily="34" charset="0"/>
              <a:ea typeface="Tahoma" panose="020B0604030504040204" pitchFamily="34" charset="0"/>
              <a:cs typeface="Tahoma" panose="020B0604030504040204" pitchFamily="34" charset="0"/>
            </a:endParaRPr>
          </a:p>
          <a:p>
            <a:pPr>
              <a:buClr>
                <a:srgbClr val="F5960B"/>
              </a:buClr>
              <a:buFont typeface="Courier New" panose="02070309020205020404" pitchFamily="49" charset="0"/>
              <a:buChar char="o"/>
            </a:pPr>
            <a:r>
              <a:rPr lang="en-US" sz="3000" dirty="0" err="1">
                <a:latin typeface="Tahoma" panose="020B0604030504040204" pitchFamily="34" charset="0"/>
                <a:ea typeface="Tahoma" panose="020B0604030504040204" pitchFamily="34" charset="0"/>
                <a:cs typeface="Tahoma" panose="020B0604030504040204" pitchFamily="34" charset="0"/>
              </a:rPr>
              <a:t>Strychine</a:t>
            </a:r>
            <a:r>
              <a:rPr lang="en-US" sz="3000" dirty="0">
                <a:latin typeface="Tahoma" panose="020B0604030504040204" pitchFamily="34" charset="0"/>
                <a:ea typeface="Tahoma" panose="020B0604030504040204" pitchFamily="34" charset="0"/>
                <a:cs typeface="Tahoma" panose="020B0604030504040204" pitchFamily="34" charset="0"/>
              </a:rPr>
              <a:t> poisoning</a:t>
            </a:r>
          </a:p>
          <a:p>
            <a:pPr>
              <a:buClr>
                <a:srgbClr val="F5960B"/>
              </a:buClr>
              <a:buFont typeface="Courier New" panose="02070309020205020404" pitchFamily="49" charset="0"/>
              <a:buChar char="o"/>
            </a:pPr>
            <a:r>
              <a:rPr lang="en-US" sz="3000" dirty="0">
                <a:latin typeface="Tahoma" panose="020B0604030504040204" pitchFamily="34" charset="0"/>
                <a:ea typeface="Tahoma" panose="020B0604030504040204" pitchFamily="34" charset="0"/>
                <a:cs typeface="Tahoma" panose="020B0604030504040204" pitchFamily="34" charset="0"/>
              </a:rPr>
              <a:t>Seizures</a:t>
            </a:r>
          </a:p>
          <a:p>
            <a:pPr>
              <a:buClr>
                <a:srgbClr val="F5960B"/>
              </a:buClr>
              <a:buFont typeface="Courier New" panose="02070309020205020404" pitchFamily="49" charset="0"/>
              <a:buChar char="o"/>
            </a:pPr>
            <a:r>
              <a:rPr lang="en-US" sz="3000" dirty="0">
                <a:latin typeface="Tahoma" panose="020B0604030504040204" pitchFamily="34" charset="0"/>
                <a:ea typeface="Tahoma" panose="020B0604030504040204" pitchFamily="34" charset="0"/>
                <a:cs typeface="Tahoma" panose="020B0604030504040204" pitchFamily="34" charset="0"/>
              </a:rPr>
              <a:t>Dislocation (mandible)</a:t>
            </a:r>
          </a:p>
          <a:p>
            <a:pPr>
              <a:buClr>
                <a:srgbClr val="F5960B"/>
              </a:buClr>
              <a:buFont typeface="Courier New" panose="02070309020205020404" pitchFamily="49" charset="0"/>
              <a:buChar char="o"/>
            </a:pPr>
            <a:r>
              <a:rPr lang="en-US" sz="3000" dirty="0">
                <a:latin typeface="Tahoma" panose="020B0604030504040204" pitchFamily="34" charset="0"/>
                <a:ea typeface="Tahoma" panose="020B0604030504040204" pitchFamily="34" charset="0"/>
                <a:cs typeface="Tahoma" panose="020B0604030504040204" pitchFamily="34" charset="0"/>
              </a:rPr>
              <a:t>Neuroleptic malignant syndrome</a:t>
            </a:r>
            <a:endParaRPr lang="en-GB" sz="3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533837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16DD69D-2091-45C6-8941-837DC092CBDE}"/>
              </a:ext>
            </a:extLst>
          </p:cNvPr>
          <p:cNvPicPr>
            <a:picLocks noChangeAspect="1"/>
          </p:cNvPicPr>
          <p:nvPr/>
        </p:nvPicPr>
        <p:blipFill rotWithShape="1">
          <a:blip r:embed="rId2">
            <a:extLst>
              <a:ext uri="{28A0092B-C50C-407E-A947-70E740481C1C}">
                <a14:useLocalDpi xmlns:a14="http://schemas.microsoft.com/office/drawing/2010/main" val="0"/>
              </a:ext>
            </a:extLst>
          </a:blip>
          <a:srcRect l="4110" t="1403" r="4110" b="1403"/>
          <a:stretch/>
        </p:blipFill>
        <p:spPr>
          <a:xfrm>
            <a:off x="191912" y="-118998"/>
            <a:ext cx="12192000" cy="6858000"/>
          </a:xfrm>
          <a:prstGeom prst="rect">
            <a:avLst/>
          </a:prstGeom>
          <a:ln>
            <a:noFill/>
          </a:ln>
          <a:effectLst>
            <a:softEdge rad="112500"/>
          </a:effectLst>
        </p:spPr>
      </p:pic>
      <p:sp>
        <p:nvSpPr>
          <p:cNvPr id="4" name="Rectangle 3">
            <a:extLst>
              <a:ext uri="{FF2B5EF4-FFF2-40B4-BE49-F238E27FC236}">
                <a16:creationId xmlns:a16="http://schemas.microsoft.com/office/drawing/2014/main" xmlns="" id="{F9DAF096-D524-4C8A-B5E7-15B87F25037C}"/>
              </a:ext>
            </a:extLst>
          </p:cNvPr>
          <p:cNvSpPr/>
          <p:nvPr/>
        </p:nvSpPr>
        <p:spPr>
          <a:xfrm>
            <a:off x="11368490" y="1"/>
            <a:ext cx="925109" cy="68580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6846981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54E1B4F-3EB4-4BDE-9DA5-9B14063551BB}"/>
              </a:ext>
            </a:extLst>
          </p:cNvPr>
          <p:cNvSpPr/>
          <p:nvPr/>
        </p:nvSpPr>
        <p:spPr>
          <a:xfrm>
            <a:off x="435428" y="230041"/>
            <a:ext cx="11611429" cy="639791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buClr>
                <a:srgbClr val="F5960B"/>
              </a:buClr>
              <a:buSzPct val="150000"/>
            </a:pP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TOXIN</a:t>
            </a:r>
          </a:p>
          <a:p>
            <a:pPr marL="457200" indent="-457200">
              <a:buClr>
                <a:srgbClr val="F5960B"/>
              </a:buClr>
              <a:buSzPct val="150000"/>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rPr>
              <a:t>A single intramuscular dose of 1000-1500 units is generally recommended for children and adults, with part of the dose infiltrated around the wound if it can be identified.</a:t>
            </a:r>
          </a:p>
          <a:p>
            <a:pPr marL="457200" indent="-457200">
              <a:buClr>
                <a:srgbClr val="F5960B"/>
              </a:buClr>
              <a:buSzPct val="150000"/>
              <a:buFont typeface="Courier New" panose="02070309020205020404" pitchFamily="49" charset="0"/>
              <a:buChar char="o"/>
            </a:pPr>
            <a:endParaRPr lang="en-US" sz="3200" dirty="0">
              <a:latin typeface="Tahoma" panose="020B0604030504040204" pitchFamily="34" charset="0"/>
              <a:ea typeface="Tahoma" panose="020B0604030504040204" pitchFamily="34" charset="0"/>
              <a:cs typeface="Tahoma" panose="020B0604030504040204" pitchFamily="34" charset="0"/>
            </a:endParaRPr>
          </a:p>
          <a:p>
            <a:pPr marL="457200" indent="-457200">
              <a:buClr>
                <a:srgbClr val="F5960B"/>
              </a:buClr>
              <a:buSzPct val="150000"/>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rPr>
              <a:t>The WHO recommends TIG 500 units by IM/IV (depending on the available preparation) as soon as possible; in addition, administer age-appropriate TT-containing vaccine(Td, Tdap, DT, DPT) 0.5 cc by intramuscular injection at separate site with HTIG.</a:t>
            </a:r>
          </a:p>
          <a:p>
            <a:pPr marL="457200" indent="-457200">
              <a:buClr>
                <a:srgbClr val="F5960B"/>
              </a:buClr>
              <a:buSzPct val="150000"/>
              <a:buFont typeface="Courier New" panose="02070309020205020404" pitchFamily="49" charset="0"/>
              <a:buChar char="o"/>
            </a:pPr>
            <a:endParaRPr lang="en-US" sz="3200" dirty="0">
              <a:latin typeface="Tahoma" panose="020B0604030504040204" pitchFamily="34" charset="0"/>
              <a:ea typeface="Tahoma" panose="020B0604030504040204" pitchFamily="34" charset="0"/>
              <a:cs typeface="Tahoma" panose="020B0604030504040204" pitchFamily="34" charset="0"/>
            </a:endParaRPr>
          </a:p>
          <a:p>
            <a:pPr marL="457200" indent="-457200">
              <a:buClr>
                <a:srgbClr val="F5960B"/>
              </a:buClr>
              <a:buSzPct val="150000"/>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rPr>
              <a:t>TIG can only help remove unbound tetanus toxin, but it cannot affect toxin bound to nerve endings.</a:t>
            </a:r>
            <a:endParaRPr lang="en-GB"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336481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4856CEA-EC1A-48A9-8E88-7C09A19B5026}"/>
              </a:ext>
            </a:extLst>
          </p:cNvPr>
          <p:cNvPicPr>
            <a:picLocks noChangeAspect="1"/>
          </p:cNvPicPr>
          <p:nvPr/>
        </p:nvPicPr>
        <p:blipFill rotWithShape="1">
          <a:blip r:embed="rId2">
            <a:extLst>
              <a:ext uri="{28A0092B-C50C-407E-A947-70E740481C1C}">
                <a14:useLocalDpi xmlns:a14="http://schemas.microsoft.com/office/drawing/2010/main" val="0"/>
              </a:ext>
            </a:extLst>
          </a:blip>
          <a:srcRect l="3770" t="1777" r="11801" b="11556"/>
          <a:stretch/>
        </p:blipFill>
        <p:spPr>
          <a:xfrm>
            <a:off x="0" y="76200"/>
            <a:ext cx="12192000" cy="6833840"/>
          </a:xfrm>
          <a:prstGeom prst="rect">
            <a:avLst/>
          </a:prstGeom>
          <a:ln>
            <a:noFill/>
          </a:ln>
          <a:effectLst>
            <a:softEdge rad="112500"/>
          </a:effectLst>
        </p:spPr>
      </p:pic>
    </p:spTree>
    <p:extLst>
      <p:ext uri="{BB962C8B-B14F-4D97-AF65-F5344CB8AC3E}">
        <p14:creationId xmlns:p14="http://schemas.microsoft.com/office/powerpoint/2010/main" val="28331056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C1212D0-6A70-4040-B3CD-26FD1FF17A05}"/>
              </a:ext>
            </a:extLst>
          </p:cNvPr>
          <p:cNvPicPr>
            <a:picLocks noChangeAspect="1"/>
          </p:cNvPicPr>
          <p:nvPr/>
        </p:nvPicPr>
        <p:blipFill rotWithShape="1">
          <a:blip r:embed="rId2">
            <a:extLst>
              <a:ext uri="{28A0092B-C50C-407E-A947-70E740481C1C}">
                <a14:useLocalDpi xmlns:a14="http://schemas.microsoft.com/office/drawing/2010/main" val="0"/>
              </a:ext>
            </a:extLst>
          </a:blip>
          <a:srcRect l="2963" r="2963"/>
          <a:stretch/>
        </p:blipFill>
        <p:spPr>
          <a:xfrm>
            <a:off x="0" y="76548"/>
            <a:ext cx="12192000" cy="6745219"/>
          </a:xfrm>
          <a:prstGeom prst="rect">
            <a:avLst/>
          </a:prstGeom>
        </p:spPr>
      </p:pic>
      <p:sp>
        <p:nvSpPr>
          <p:cNvPr id="4" name="Rectangle 3">
            <a:extLst>
              <a:ext uri="{FF2B5EF4-FFF2-40B4-BE49-F238E27FC236}">
                <a16:creationId xmlns:a16="http://schemas.microsoft.com/office/drawing/2014/main" xmlns="" id="{9B2FD9BD-FA28-4887-BD5C-AD29CB3B0593}"/>
              </a:ext>
            </a:extLst>
          </p:cNvPr>
          <p:cNvSpPr/>
          <p:nvPr/>
        </p:nvSpPr>
        <p:spPr>
          <a:xfrm>
            <a:off x="11040533" y="161447"/>
            <a:ext cx="1151467" cy="66200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7625803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47EF6EF-9174-4364-9704-636416DB282E}"/>
              </a:ext>
            </a:extLst>
          </p:cNvPr>
          <p:cNvPicPr>
            <a:picLocks noChangeAspect="1"/>
          </p:cNvPicPr>
          <p:nvPr/>
        </p:nvPicPr>
        <p:blipFill rotWithShape="1">
          <a:blip r:embed="rId2">
            <a:extLst>
              <a:ext uri="{28A0092B-C50C-407E-A947-70E740481C1C}">
                <a14:useLocalDpi xmlns:a14="http://schemas.microsoft.com/office/drawing/2010/main" val="0"/>
              </a:ext>
            </a:extLst>
          </a:blip>
          <a:srcRect l="3352" r="13848" b="33615"/>
          <a:stretch/>
        </p:blipFill>
        <p:spPr>
          <a:xfrm>
            <a:off x="0" y="56435"/>
            <a:ext cx="12001500" cy="6692708"/>
          </a:xfrm>
          <a:prstGeom prst="rect">
            <a:avLst/>
          </a:prstGeom>
          <a:ln>
            <a:noFill/>
          </a:ln>
          <a:effectLst>
            <a:softEdge rad="112500"/>
          </a:effectLst>
        </p:spPr>
      </p:pic>
    </p:spTree>
    <p:extLst>
      <p:ext uri="{BB962C8B-B14F-4D97-AF65-F5344CB8AC3E}">
        <p14:creationId xmlns:p14="http://schemas.microsoft.com/office/powerpoint/2010/main" val="2121364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2CB2A2B-A271-41F7-99F7-43D12E7C72AB}"/>
              </a:ext>
            </a:extLst>
          </p:cNvPr>
          <p:cNvSpPr/>
          <p:nvPr/>
        </p:nvSpPr>
        <p:spPr>
          <a:xfrm>
            <a:off x="377371" y="602342"/>
            <a:ext cx="11190515" cy="601617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buClr>
                <a:srgbClr val="F5960B"/>
              </a:buClr>
            </a:pPr>
            <a:r>
              <a:rPr lang="en-US" sz="3200" b="1" dirty="0">
                <a:latin typeface="Tahoma" panose="020B0604030504040204" pitchFamily="34" charset="0"/>
                <a:ea typeface="Tahoma" panose="020B0604030504040204" pitchFamily="34" charset="0"/>
                <a:cs typeface="Tahoma" panose="020B0604030504040204" pitchFamily="34" charset="0"/>
              </a:rPr>
              <a:t>Control of spasm…</a:t>
            </a:r>
          </a:p>
          <a:p>
            <a:pPr marL="457200" indent="-457200">
              <a:buClr>
                <a:srgbClr val="F5960B"/>
              </a:buClr>
              <a:buFont typeface="Courier New" panose="02070309020205020404" pitchFamily="49" charset="0"/>
              <a:buChar char="o"/>
            </a:pP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buClr>
                <a:srgbClr val="F5960B"/>
              </a:buClr>
            </a:pPr>
            <a:r>
              <a:rPr 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Diazepam:</a:t>
            </a:r>
          </a:p>
          <a:p>
            <a:pPr marL="457200" indent="-457200">
              <a:buClr>
                <a:srgbClr val="F5960B"/>
              </a:buClr>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rPr>
              <a:t>Mainstay of treatment of tetanic spasms and tetanic seizures. Depresses all levels of CNS, including limbic and reticular formation, possibly by increasing activity of GABA, a major inhibitory neurotransmitter.</a:t>
            </a:r>
          </a:p>
          <a:p>
            <a:pPr marL="457200" indent="-457200">
              <a:buClr>
                <a:srgbClr val="F5960B"/>
              </a:buClr>
              <a:buFont typeface="Courier New" panose="02070309020205020404" pitchFamily="49" charset="0"/>
              <a:buChar char="o"/>
            </a:pPr>
            <a:endParaRPr lang="en-US" sz="3200" dirty="0">
              <a:latin typeface="Tahoma" panose="020B0604030504040204" pitchFamily="34" charset="0"/>
              <a:ea typeface="Tahoma" panose="020B0604030504040204" pitchFamily="34" charset="0"/>
              <a:cs typeface="Tahoma" panose="020B0604030504040204" pitchFamily="34" charset="0"/>
            </a:endParaRPr>
          </a:p>
          <a:p>
            <a:pPr marL="457200" indent="-457200">
              <a:buClr>
                <a:srgbClr val="F5960B"/>
              </a:buClr>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rPr>
              <a:t>Diazepam reduces anxiety, produces sedation, and relaxes muscles. Lorazepam is an effective alternative. Large amounts of either may be required (up to 600 mg/d). </a:t>
            </a:r>
          </a:p>
          <a:p>
            <a:pPr marL="457200" indent="-457200">
              <a:buClr>
                <a:srgbClr val="F5960B"/>
              </a:buClr>
              <a:buFont typeface="Courier New" panose="02070309020205020404" pitchFamily="49" charset="0"/>
              <a:buChar char="o"/>
            </a:pPr>
            <a:endParaRPr lang="en-GB"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396097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42FA34C-E713-42B5-8F0E-2A10162FCE24}"/>
              </a:ext>
            </a:extLst>
          </p:cNvPr>
          <p:cNvSpPr/>
          <p:nvPr/>
        </p:nvSpPr>
        <p:spPr>
          <a:xfrm>
            <a:off x="515256" y="380999"/>
            <a:ext cx="11161487" cy="63028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buClr>
                <a:srgbClr val="F5960B"/>
              </a:buClr>
            </a:pPr>
            <a:r>
              <a:rPr lang="en-US" sz="3200" b="1" dirty="0">
                <a:latin typeface="Tahoma" panose="020B0604030504040204" pitchFamily="34" charset="0"/>
                <a:ea typeface="Tahoma" panose="020B0604030504040204" pitchFamily="34" charset="0"/>
                <a:cs typeface="Tahoma" panose="020B0604030504040204" pitchFamily="34" charset="0"/>
              </a:rPr>
              <a:t>Control of spasm…</a:t>
            </a:r>
          </a:p>
          <a:p>
            <a:pPr marL="457200" indent="-457200">
              <a:buClr>
                <a:srgbClr val="F5960B"/>
              </a:buClr>
              <a:buFont typeface="Courier New" panose="02070309020205020404" pitchFamily="49" charset="0"/>
              <a:buChar char="o"/>
            </a:pPr>
            <a:endParaRPr lang="en-US" sz="3200" dirty="0">
              <a:latin typeface="Tahoma" panose="020B0604030504040204" pitchFamily="34" charset="0"/>
              <a:ea typeface="Tahoma" panose="020B0604030504040204" pitchFamily="34" charset="0"/>
              <a:cs typeface="Tahoma" panose="020B0604030504040204" pitchFamily="34" charset="0"/>
            </a:endParaRPr>
          </a:p>
          <a:p>
            <a:pPr marL="457200" indent="-457200">
              <a:buClr>
                <a:srgbClr val="F5960B"/>
              </a:buClr>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rPr>
              <a:t>Diazepam or Midazolam can be used as 5-10mg iv/</a:t>
            </a:r>
            <a:r>
              <a:rPr lang="en-US" sz="3200" dirty="0" err="1">
                <a:latin typeface="Tahoma" panose="020B0604030504040204" pitchFamily="34" charset="0"/>
                <a:ea typeface="Tahoma" panose="020B0604030504040204" pitchFamily="34" charset="0"/>
                <a:cs typeface="Tahoma" panose="020B0604030504040204" pitchFamily="34" charset="0"/>
              </a:rPr>
              <a:t>im</a:t>
            </a:r>
            <a:r>
              <a:rPr lang="en-US" sz="3200" dirty="0">
                <a:latin typeface="Tahoma" panose="020B0604030504040204" pitchFamily="34" charset="0"/>
                <a:ea typeface="Tahoma" panose="020B0604030504040204" pitchFamily="34" charset="0"/>
                <a:cs typeface="Tahoma" panose="020B0604030504040204" pitchFamily="34" charset="0"/>
              </a:rPr>
              <a:t> every 1-4 </a:t>
            </a:r>
            <a:r>
              <a:rPr lang="en-US" sz="3200" dirty="0" err="1">
                <a:latin typeface="Tahoma" panose="020B0604030504040204" pitchFamily="34" charset="0"/>
                <a:ea typeface="Tahoma" panose="020B0604030504040204" pitchFamily="34" charset="0"/>
                <a:cs typeface="Tahoma" panose="020B0604030504040204" pitchFamily="34" charset="0"/>
              </a:rPr>
              <a:t>hrly</a:t>
            </a:r>
            <a:r>
              <a:rPr lang="en-US" sz="3200" dirty="0">
                <a:latin typeface="Tahoma" panose="020B0604030504040204" pitchFamily="34" charset="0"/>
                <a:ea typeface="Tahoma" panose="020B0604030504040204" pitchFamily="34" charset="0"/>
                <a:cs typeface="Tahoma" panose="020B0604030504040204" pitchFamily="34" charset="0"/>
              </a:rPr>
              <a:t>.</a:t>
            </a:r>
          </a:p>
          <a:p>
            <a:pPr marL="457200" indent="-457200">
              <a:buClr>
                <a:srgbClr val="F5960B"/>
              </a:buClr>
              <a:buFont typeface="Courier New" panose="02070309020205020404" pitchFamily="49" charset="0"/>
              <a:buChar char="o"/>
            </a:pPr>
            <a:endParaRPr lang="en-US" sz="3200" dirty="0">
              <a:latin typeface="Tahoma" panose="020B0604030504040204" pitchFamily="34" charset="0"/>
              <a:ea typeface="Tahoma" panose="020B0604030504040204" pitchFamily="34" charset="0"/>
              <a:cs typeface="Tahoma" panose="020B0604030504040204" pitchFamily="34" charset="0"/>
            </a:endParaRPr>
          </a:p>
          <a:p>
            <a:pPr marL="457200" indent="-457200">
              <a:buClr>
                <a:srgbClr val="F5960B"/>
              </a:buClr>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rPr>
              <a:t>Midazolam can be given as an intravenous infusion (5-15 mg/</a:t>
            </a:r>
            <a:r>
              <a:rPr lang="en-US" sz="3200" dirty="0" err="1">
                <a:latin typeface="Tahoma" panose="020B0604030504040204" pitchFamily="34" charset="0"/>
                <a:ea typeface="Tahoma" panose="020B0604030504040204" pitchFamily="34" charset="0"/>
                <a:cs typeface="Tahoma" panose="020B0604030504040204" pitchFamily="34" charset="0"/>
              </a:rPr>
              <a:t>hr</a:t>
            </a:r>
            <a:r>
              <a:rPr lang="en-US" sz="3200" dirty="0">
                <a:latin typeface="Tahoma" panose="020B0604030504040204" pitchFamily="34" charset="0"/>
                <a:ea typeface="Tahoma" panose="020B0604030504040204" pitchFamily="34" charset="0"/>
                <a:cs typeface="Tahoma" panose="020B0604030504040204" pitchFamily="34" charset="0"/>
              </a:rPr>
              <a:t>).</a:t>
            </a:r>
          </a:p>
          <a:p>
            <a:pPr marL="457200" indent="-457200">
              <a:buClr>
                <a:srgbClr val="F5960B"/>
              </a:buClr>
              <a:buFont typeface="Courier New" panose="02070309020205020404" pitchFamily="49" charset="0"/>
              <a:buChar char="o"/>
            </a:pPr>
            <a:endParaRPr lang="en-US" sz="3200" dirty="0">
              <a:latin typeface="Tahoma" panose="020B0604030504040204" pitchFamily="34" charset="0"/>
              <a:ea typeface="Tahoma" panose="020B0604030504040204" pitchFamily="34" charset="0"/>
              <a:cs typeface="Tahoma" panose="020B0604030504040204" pitchFamily="34" charset="0"/>
            </a:endParaRPr>
          </a:p>
          <a:p>
            <a:pPr marL="457200" indent="-457200">
              <a:buClr>
                <a:srgbClr val="F5960B"/>
              </a:buClr>
              <a:buFont typeface="Courier New" panose="02070309020205020404" pitchFamily="49" charset="0"/>
              <a:buChar char="o"/>
            </a:pPr>
            <a:r>
              <a:rPr lang="en-US" sz="3200" dirty="0"/>
              <a:t>Diazepam </a:t>
            </a:r>
            <a:r>
              <a:rPr lang="en-US" sz="3200" dirty="0">
                <a:latin typeface="Tahoma" panose="020B0604030504040204" pitchFamily="34" charset="0"/>
                <a:ea typeface="Tahoma" panose="020B0604030504040204" pitchFamily="34" charset="0"/>
                <a:cs typeface="Tahoma" panose="020B0604030504040204" pitchFamily="34" charset="0"/>
              </a:rPr>
              <a:t>may also be  given by continuous infusion, because of precipitation in IV fluids &amp; absorption of drug into infusion bags &amp; tubing, high dose is needed. Usually 10-40mg every 1-8 hours needed.</a:t>
            </a:r>
            <a:endParaRPr lang="en-GB"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10629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693A094-196A-47C9-B712-B5C8847B6871}"/>
              </a:ext>
            </a:extLst>
          </p:cNvPr>
          <p:cNvPicPr>
            <a:picLocks noChangeAspect="1"/>
          </p:cNvPicPr>
          <p:nvPr/>
        </p:nvPicPr>
        <p:blipFill rotWithShape="1">
          <a:blip r:embed="rId2">
            <a:extLst>
              <a:ext uri="{28A0092B-C50C-407E-A947-70E740481C1C}">
                <a14:useLocalDpi xmlns:a14="http://schemas.microsoft.com/office/drawing/2010/main" val="0"/>
              </a:ext>
            </a:extLst>
          </a:blip>
          <a:srcRect l="759" r="4315"/>
          <a:stretch/>
        </p:blipFill>
        <p:spPr>
          <a:xfrm>
            <a:off x="225778" y="1614311"/>
            <a:ext cx="11448000" cy="5243689"/>
          </a:xfrm>
          <a:prstGeom prst="rect">
            <a:avLst/>
          </a:prstGeom>
          <a:ln>
            <a:noFill/>
          </a:ln>
          <a:effectLst>
            <a:softEdge rad="112500"/>
          </a:effectLst>
        </p:spPr>
      </p:pic>
      <p:sp>
        <p:nvSpPr>
          <p:cNvPr id="5" name="Title 1">
            <a:extLst>
              <a:ext uri="{FF2B5EF4-FFF2-40B4-BE49-F238E27FC236}">
                <a16:creationId xmlns:a16="http://schemas.microsoft.com/office/drawing/2014/main" xmlns="" id="{18296D22-A9A6-4DC1-9237-B9FD6D250A34}"/>
              </a:ext>
            </a:extLst>
          </p:cNvPr>
          <p:cNvSpPr txBox="1">
            <a:spLocks/>
          </p:cNvSpPr>
          <p:nvPr/>
        </p:nvSpPr>
        <p:spPr>
          <a:xfrm>
            <a:off x="1991544" y="3261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Calibri" panose="020F0502020204030204" pitchFamily="34" charset="0"/>
                <a:cs typeface="Calibri" panose="020F0502020204030204" pitchFamily="34" charset="0"/>
              </a:rPr>
              <a:t>Clostridium Tetani </a:t>
            </a: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14698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86DA3DD-D03C-4703-9E72-B718FBF15B0A}"/>
              </a:ext>
            </a:extLst>
          </p:cNvPr>
          <p:cNvPicPr>
            <a:picLocks noChangeAspect="1"/>
          </p:cNvPicPr>
          <p:nvPr/>
        </p:nvPicPr>
        <p:blipFill rotWithShape="1">
          <a:blip r:embed="rId2">
            <a:extLst>
              <a:ext uri="{28A0092B-C50C-407E-A947-70E740481C1C}">
                <a14:useLocalDpi xmlns:a14="http://schemas.microsoft.com/office/drawing/2010/main" val="0"/>
              </a:ext>
            </a:extLst>
          </a:blip>
          <a:srcRect l="1479" r="11363" b="3389"/>
          <a:stretch/>
        </p:blipFill>
        <p:spPr>
          <a:xfrm>
            <a:off x="0" y="138570"/>
            <a:ext cx="11861800" cy="6580860"/>
          </a:xfrm>
          <a:prstGeom prst="rect">
            <a:avLst/>
          </a:prstGeom>
        </p:spPr>
      </p:pic>
      <p:sp>
        <p:nvSpPr>
          <p:cNvPr id="4" name="Rectangle 3">
            <a:extLst>
              <a:ext uri="{FF2B5EF4-FFF2-40B4-BE49-F238E27FC236}">
                <a16:creationId xmlns:a16="http://schemas.microsoft.com/office/drawing/2014/main" xmlns="" id="{D1A113FE-A863-4072-A3BC-3D6BB2AA9CA1}"/>
              </a:ext>
            </a:extLst>
          </p:cNvPr>
          <p:cNvSpPr/>
          <p:nvPr/>
        </p:nvSpPr>
        <p:spPr>
          <a:xfrm>
            <a:off x="10950222" y="138570"/>
            <a:ext cx="1241778" cy="66200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7889266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1A8423-45C9-45CA-8F2D-614E505F4AC4}"/>
              </a:ext>
            </a:extLst>
          </p:cNvPr>
          <p:cNvSpPr>
            <a:spLocks noGrp="1"/>
          </p:cNvSpPr>
          <p:nvPr>
            <p:ph type="title"/>
          </p:nvPr>
        </p:nvSpPr>
        <p:spPr>
          <a:xfrm>
            <a:off x="1018250" y="0"/>
            <a:ext cx="9720072" cy="1499616"/>
          </a:xfrm>
        </p:spPr>
        <p:txBody>
          <a:bodyPr>
            <a:normAutofit/>
          </a:bodyPr>
          <a:lstStyle/>
          <a:p>
            <a:pPr>
              <a:buSzPct val="150000"/>
            </a:pPr>
            <a:r>
              <a:rPr lang="en-US" dirty="0">
                <a:solidFill>
                  <a:srgbClr val="C00000"/>
                </a:solidFill>
                <a:latin typeface="Tahoma" panose="020B0604030504040204" pitchFamily="34" charset="0"/>
                <a:ea typeface="Tahoma" panose="020B0604030504040204" pitchFamily="34" charset="0"/>
                <a:cs typeface="Tahoma" panose="020B0604030504040204" pitchFamily="34" charset="0"/>
              </a:rPr>
              <a:t>6. Supportive care</a:t>
            </a:r>
            <a:endParaRPr lang="en-GB"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xmlns="" id="{2A6CF578-08E3-477D-950F-2B23A420569F}"/>
              </a:ext>
            </a:extLst>
          </p:cNvPr>
          <p:cNvSpPr>
            <a:spLocks noGrp="1"/>
          </p:cNvSpPr>
          <p:nvPr>
            <p:ph idx="1"/>
          </p:nvPr>
        </p:nvSpPr>
        <p:spPr>
          <a:xfrm>
            <a:off x="348444" y="1294610"/>
            <a:ext cx="11495112" cy="5563390"/>
          </a:xfrm>
        </p:spPr>
        <p:txBody>
          <a:bodyPr>
            <a:normAutofit/>
          </a:bodyPr>
          <a:lstStyle/>
          <a:p>
            <a:pPr>
              <a:buClr>
                <a:srgbClr val="F5960B"/>
              </a:buClr>
              <a:buSzPct val="150000"/>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rPr>
              <a:t>Airway management and other supportive measures- since tetanus toxin cannot be displaced from the nervous system once bound to neurons, supportive care is essential</a:t>
            </a:r>
          </a:p>
          <a:p>
            <a:pPr>
              <a:buClr>
                <a:srgbClr val="F5960B"/>
              </a:buClr>
              <a:buSzPct val="150000"/>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rPr>
              <a:t>Nurse in a dark quiet and noise isolated rooms since bright</a:t>
            </a:r>
          </a:p>
          <a:p>
            <a:pPr>
              <a:buClr>
                <a:srgbClr val="F5960B"/>
              </a:buClr>
              <a:buSzPct val="150000"/>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rPr>
              <a:t>lights, noises and pains can easily trigger spasm</a:t>
            </a:r>
          </a:p>
          <a:p>
            <a:pPr>
              <a:buClr>
                <a:srgbClr val="F5960B"/>
              </a:buClr>
              <a:buSzPct val="150000"/>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rPr>
              <a:t>Control fluid and electrolyte balance</a:t>
            </a:r>
          </a:p>
          <a:p>
            <a:pPr>
              <a:buClr>
                <a:srgbClr val="F5960B"/>
              </a:buClr>
              <a:buSzPct val="150000"/>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rPr>
              <a:t>Maintain adequate hydration.</a:t>
            </a:r>
          </a:p>
          <a:p>
            <a:pPr>
              <a:buClr>
                <a:srgbClr val="F5960B"/>
              </a:buClr>
              <a:buSzPct val="150000"/>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rPr>
              <a:t>Patient with severe tetanus, prolonged immobility in ICU is indicated.</a:t>
            </a:r>
          </a:p>
          <a:p>
            <a:pPr>
              <a:buClr>
                <a:srgbClr val="F5960B"/>
              </a:buClr>
              <a:buSzPct val="150000"/>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rPr>
              <a:t>Endotracheal intubation where necessary in ICU</a:t>
            </a:r>
          </a:p>
        </p:txBody>
      </p:sp>
    </p:spTree>
    <p:extLst>
      <p:ext uri="{BB962C8B-B14F-4D97-AF65-F5344CB8AC3E}">
        <p14:creationId xmlns:p14="http://schemas.microsoft.com/office/powerpoint/2010/main" val="22367298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554ACE2-CC0A-42A9-AF63-E91D8E4BD029}"/>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1000"/>
                    </a14:imgEffect>
                    <a14:imgEffect>
                      <a14:brightnessContrast bright="4000" contrast="2000"/>
                    </a14:imgEffect>
                  </a14:imgLayer>
                </a14:imgProps>
              </a:ext>
              <a:ext uri="{28A0092B-C50C-407E-A947-70E740481C1C}">
                <a14:useLocalDpi xmlns:a14="http://schemas.microsoft.com/office/drawing/2010/main" val="0"/>
              </a:ext>
            </a:extLst>
          </a:blip>
          <a:srcRect l="4255" t="6278" r="7453" b="3471"/>
          <a:stretch/>
        </p:blipFill>
        <p:spPr>
          <a:xfrm>
            <a:off x="0" y="127000"/>
            <a:ext cx="11938454" cy="6578599"/>
          </a:xfrm>
          <a:prstGeom prst="rect">
            <a:avLst/>
          </a:prstGeom>
          <a:ln>
            <a:noFill/>
          </a:ln>
          <a:effectLst>
            <a:softEdge rad="112500"/>
          </a:effectLst>
        </p:spPr>
      </p:pic>
    </p:spTree>
    <p:extLst>
      <p:ext uri="{BB962C8B-B14F-4D97-AF65-F5344CB8AC3E}">
        <p14:creationId xmlns:p14="http://schemas.microsoft.com/office/powerpoint/2010/main" val="22280466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1EFF457-104F-4A30-9F88-C0B9033DF161}"/>
              </a:ext>
            </a:extLst>
          </p:cNvPr>
          <p:cNvSpPr/>
          <p:nvPr/>
        </p:nvSpPr>
        <p:spPr>
          <a:xfrm>
            <a:off x="1047750" y="393700"/>
            <a:ext cx="9829800" cy="14605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b="1" dirty="0">
                <a:latin typeface="Tahoma" panose="020B0604030504040204" pitchFamily="34" charset="0"/>
                <a:ea typeface="Tahoma" panose="020B0604030504040204" pitchFamily="34" charset="0"/>
                <a:cs typeface="Tahoma" panose="020B0604030504040204" pitchFamily="34" charset="0"/>
              </a:rPr>
              <a:t>	ACTIVE AND PASSIVE IMMUNIZATION</a:t>
            </a:r>
            <a:endParaRPr lang="en-GB" sz="3600" b="1"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a:extLst>
              <a:ext uri="{FF2B5EF4-FFF2-40B4-BE49-F238E27FC236}">
                <a16:creationId xmlns:a16="http://schemas.microsoft.com/office/drawing/2014/main" xmlns="" id="{4244C26E-722C-4A23-B0D9-ABFF5F43B8B8}"/>
              </a:ext>
            </a:extLst>
          </p:cNvPr>
          <p:cNvSpPr/>
          <p:nvPr/>
        </p:nvSpPr>
        <p:spPr>
          <a:xfrm>
            <a:off x="800100" y="1390650"/>
            <a:ext cx="10922000" cy="52387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sz="2900" dirty="0">
                <a:latin typeface="Tahoma" panose="020B0604030504040204" pitchFamily="34" charset="0"/>
                <a:ea typeface="Tahoma" panose="020B0604030504040204" pitchFamily="34" charset="0"/>
                <a:cs typeface="Tahoma" panose="020B0604030504040204" pitchFamily="34" charset="0"/>
              </a:rPr>
              <a:t>Active immunization occurs when the body produces antibodies to fight a pathogen, while passive immunization occurs when antibodies are transferred to the body from an outside source. </a:t>
            </a:r>
          </a:p>
          <a:p>
            <a:endParaRPr lang="en-US" sz="2900" dirty="0">
              <a:latin typeface="Tahoma" panose="020B0604030504040204" pitchFamily="34" charset="0"/>
              <a:ea typeface="Tahoma" panose="020B0604030504040204" pitchFamily="34" charset="0"/>
              <a:cs typeface="Tahoma" panose="020B0604030504040204" pitchFamily="34" charset="0"/>
            </a:endParaRPr>
          </a:p>
          <a:p>
            <a:r>
              <a:rPr lang="en-US" sz="2900" dirty="0">
                <a:latin typeface="Tahoma" panose="020B0604030504040204" pitchFamily="34" charset="0"/>
                <a:ea typeface="Tahoma" panose="020B0604030504040204" pitchFamily="34" charset="0"/>
                <a:cs typeface="Tahoma" panose="020B0604030504040204" pitchFamily="34" charset="0"/>
              </a:rPr>
              <a:t>Whereas active immunity refers to the process of exposing the individual to an antigen to generate an adaptive immune response, passive immunity refers to the transfer to antibodies from one individual to another. Passive immunity provides immediate but short-lived protection, lasting several weeks up to 3 or 4 months.</a:t>
            </a:r>
            <a:endParaRPr lang="en-GB" sz="29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329957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CDB559-EED8-41C5-82C8-DF07F593B7AF}"/>
              </a:ext>
            </a:extLst>
          </p:cNvPr>
          <p:cNvSpPr>
            <a:spLocks noGrp="1"/>
          </p:cNvSpPr>
          <p:nvPr>
            <p:ph type="title"/>
          </p:nvPr>
        </p:nvSpPr>
        <p:spPr>
          <a:xfrm>
            <a:off x="671689" y="0"/>
            <a:ext cx="10972800" cy="1143000"/>
          </a:xfrm>
        </p:spPr>
        <p:txBody>
          <a:bodyPr/>
          <a:lstStyle/>
          <a:p>
            <a:r>
              <a:rPr lang="en-GB" b="1" dirty="0">
                <a:cs typeface="Times New Roman" pitchFamily="18" charset="0"/>
              </a:rPr>
              <a:t>ACTIVE IMMUNIZATION</a:t>
            </a:r>
            <a:endParaRPr lang="en-GB" dirty="0"/>
          </a:p>
        </p:txBody>
      </p:sp>
      <p:sp>
        <p:nvSpPr>
          <p:cNvPr id="5" name="Rectangle 4">
            <a:extLst>
              <a:ext uri="{FF2B5EF4-FFF2-40B4-BE49-F238E27FC236}">
                <a16:creationId xmlns:a16="http://schemas.microsoft.com/office/drawing/2014/main" xmlns="" id="{6AA8049E-B1CB-427A-872D-C295271E6395}"/>
              </a:ext>
            </a:extLst>
          </p:cNvPr>
          <p:cNvSpPr/>
          <p:nvPr/>
        </p:nvSpPr>
        <p:spPr>
          <a:xfrm>
            <a:off x="293511" y="846138"/>
            <a:ext cx="11170356" cy="584775"/>
          </a:xfrm>
          <a:prstGeom prst="rect">
            <a:avLst/>
          </a:prstGeom>
          <a:ln>
            <a:solidFill>
              <a:schemeClr val="accent1"/>
            </a:solidFill>
          </a:ln>
        </p:spPr>
        <p:txBody>
          <a:bodyPr wrap="square">
            <a:spAutoFit/>
          </a:bodyPr>
          <a:lstStyle/>
          <a:p>
            <a:pPr marL="457200" indent="-457200" defTabSz="914400">
              <a:buFont typeface="Arial" panose="020B0604020202020204" pitchFamily="34" charset="0"/>
              <a:buChar char="•"/>
            </a:pPr>
            <a:r>
              <a:rPr lang="en-GB" sz="3200" dirty="0">
                <a:solidFill>
                  <a:prstClr val="black"/>
                </a:solidFill>
                <a:cs typeface="Times New Roman" pitchFamily="18" charset="0"/>
              </a:rPr>
              <a:t>Nigeria National Immunization Schedule</a:t>
            </a:r>
            <a:endParaRPr lang="en-US" sz="3200" dirty="0">
              <a:solidFill>
                <a:prstClr val="black"/>
              </a:solidFill>
              <a:cs typeface="Times New Roman" pitchFamily="18" charset="0"/>
            </a:endParaRPr>
          </a:p>
        </p:txBody>
      </p:sp>
      <p:graphicFrame>
        <p:nvGraphicFramePr>
          <p:cNvPr id="7" name="Content Placeholder 3">
            <a:extLst>
              <a:ext uri="{FF2B5EF4-FFF2-40B4-BE49-F238E27FC236}">
                <a16:creationId xmlns:a16="http://schemas.microsoft.com/office/drawing/2014/main" xmlns="" id="{EC14E61A-3BC4-47F4-A913-6BD69BEB2E16}"/>
              </a:ext>
            </a:extLst>
          </p:cNvPr>
          <p:cNvGraphicFramePr>
            <a:graphicFrameLocks noGrp="1"/>
          </p:cNvGraphicFramePr>
          <p:nvPr>
            <p:ph idx="1"/>
            <p:extLst>
              <p:ext uri="{D42A27DB-BD31-4B8C-83A1-F6EECF244321}">
                <p14:modId xmlns:p14="http://schemas.microsoft.com/office/powerpoint/2010/main" val="3482171879"/>
              </p:ext>
            </p:extLst>
          </p:nvPr>
        </p:nvGraphicFramePr>
        <p:xfrm>
          <a:off x="124179" y="1528790"/>
          <a:ext cx="12067822" cy="5233251"/>
        </p:xfrm>
        <a:graphic>
          <a:graphicData uri="http://schemas.openxmlformats.org/drawingml/2006/table">
            <a:tbl>
              <a:tblPr firstRow="1" bandRow="1">
                <a:tableStyleId>{5C22544A-7EE6-4342-B048-85BDC9FD1C3A}</a:tableStyleId>
              </a:tblPr>
              <a:tblGrid>
                <a:gridCol w="2079149">
                  <a:extLst>
                    <a:ext uri="{9D8B030D-6E8A-4147-A177-3AD203B41FA5}">
                      <a16:colId xmlns:a16="http://schemas.microsoft.com/office/drawing/2014/main" xmlns="" val="20000"/>
                    </a:ext>
                  </a:extLst>
                </a:gridCol>
                <a:gridCol w="9988673">
                  <a:extLst>
                    <a:ext uri="{9D8B030D-6E8A-4147-A177-3AD203B41FA5}">
                      <a16:colId xmlns:a16="http://schemas.microsoft.com/office/drawing/2014/main" xmlns="" val="20001"/>
                    </a:ext>
                  </a:extLst>
                </a:gridCol>
              </a:tblGrid>
              <a:tr h="380450">
                <a:tc>
                  <a:txBody>
                    <a:bodyPr/>
                    <a:lstStyle/>
                    <a:p>
                      <a:r>
                        <a:rPr lang="en-GB" b="1" dirty="0">
                          <a:solidFill>
                            <a:schemeClr val="tx1"/>
                          </a:solidFill>
                          <a:latin typeface="Calibri (Body)"/>
                        </a:rPr>
                        <a:t>Birth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1" dirty="0">
                          <a:solidFill>
                            <a:schemeClr val="tx1"/>
                          </a:solidFill>
                          <a:latin typeface="Calibri (Body)"/>
                        </a:rPr>
                        <a:t>HBV, OPV and BCG</a:t>
                      </a:r>
                      <a:endParaRPr lang="en-US" b="1" dirty="0">
                        <a:solidFill>
                          <a:schemeClr val="tx1"/>
                        </a:solidFill>
                        <a:latin typeface="Calibri (Bod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380450">
                <a:tc>
                  <a:txBody>
                    <a:bodyPr/>
                    <a:lstStyle/>
                    <a:p>
                      <a:r>
                        <a:rPr lang="en-US" b="1" dirty="0">
                          <a:latin typeface="Calibri (Body)"/>
                        </a:rPr>
                        <a:t>6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Tx/>
                        <a:buNone/>
                      </a:pPr>
                      <a:r>
                        <a:rPr lang="en-US" b="1" dirty="0">
                          <a:latin typeface="Calibri (Body)"/>
                        </a:rPr>
                        <a:t>Penta Valent Vaccines (PVV), OPV, Pneumococcal Conjugate Vaccine (PCV), Rota Virus.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80450">
                <a:tc>
                  <a:txBody>
                    <a:bodyPr/>
                    <a:lstStyle/>
                    <a:p>
                      <a:r>
                        <a:rPr lang="en-GB" b="1" dirty="0">
                          <a:latin typeface="Calibri (Body)"/>
                        </a:rPr>
                        <a:t>10 weeks</a:t>
                      </a:r>
                      <a:endParaRPr lang="en-US" b="1" dirty="0">
                        <a:latin typeface="Calibri (Bod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Tx/>
                        <a:buNone/>
                      </a:pPr>
                      <a:r>
                        <a:rPr lang="en-US" b="1" dirty="0">
                          <a:latin typeface="Calibri (Body)"/>
                        </a:rPr>
                        <a:t>PVV, OPV, PCV Rota Virus Meningococcal Conjugate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80450">
                <a:tc>
                  <a:txBody>
                    <a:bodyPr/>
                    <a:lstStyle/>
                    <a:p>
                      <a:r>
                        <a:rPr lang="en-US" b="1" dirty="0">
                          <a:latin typeface="Calibri (Body)"/>
                        </a:rPr>
                        <a:t>14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Calibri (Body)"/>
                        </a:rPr>
                        <a:t>PVV, OPV, PCV, Inactivated Polio Vaccine.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477625">
                <a:tc>
                  <a:txBody>
                    <a:bodyPr/>
                    <a:lstStyle/>
                    <a:p>
                      <a:r>
                        <a:rPr lang="en-US" b="1" dirty="0">
                          <a:latin typeface="Calibri (Body)"/>
                        </a:rPr>
                        <a:t>18weeks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latin typeface="Calibri (Body)"/>
                        </a:rPr>
                        <a:t>Meningococcal Conjugate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380450">
                <a:tc>
                  <a:txBody>
                    <a:bodyPr/>
                    <a:lstStyle/>
                    <a:p>
                      <a:r>
                        <a:rPr lang="en-US" b="1" dirty="0">
                          <a:latin typeface="Calibri (Body)"/>
                        </a:rPr>
                        <a:t>6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Calibri (Body)"/>
                        </a:rPr>
                        <a:t>Vitamin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92023561"/>
                  </a:ext>
                </a:extLst>
              </a:tr>
              <a:tr h="380450">
                <a:tc>
                  <a:txBody>
                    <a:bodyPr/>
                    <a:lstStyle/>
                    <a:p>
                      <a:r>
                        <a:rPr lang="en-US" b="1" dirty="0">
                          <a:latin typeface="Calibri (Body)"/>
                        </a:rPr>
                        <a:t>9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latin typeface="Calibri (Body)"/>
                        </a:rPr>
                        <a:t>Measles and Yellow Fever Vaccine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55602611"/>
                  </a:ext>
                </a:extLst>
              </a:tr>
              <a:tr h="665788">
                <a:tc>
                  <a:txBody>
                    <a:bodyPr/>
                    <a:lstStyle/>
                    <a:p>
                      <a:r>
                        <a:rPr lang="en-US" b="1" dirty="0">
                          <a:latin typeface="Calibri (Body)"/>
                        </a:rPr>
                        <a:t>12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Calibri (Body)"/>
                        </a:rPr>
                        <a:t>Measles, Mumps and Rubella (MMR) Vaccine, Chicken Pox, Vitamin A and Meningococcal Conjugate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4714729"/>
                  </a:ext>
                </a:extLst>
              </a:tr>
              <a:tr h="380450">
                <a:tc>
                  <a:txBody>
                    <a:bodyPr/>
                    <a:lstStyle/>
                    <a:p>
                      <a:r>
                        <a:rPr lang="en-US" b="1" dirty="0">
                          <a:latin typeface="Calibri (Body)"/>
                        </a:rPr>
                        <a:t>13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latin typeface="Calibri (Body)"/>
                        </a:rPr>
                        <a:t>MMR, Chicken Pox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10938672"/>
                  </a:ext>
                </a:extLst>
              </a:tr>
              <a:tr h="665788">
                <a:tc>
                  <a:txBody>
                    <a:bodyPr/>
                    <a:lstStyle/>
                    <a:p>
                      <a:r>
                        <a:rPr lang="en-US" b="1" dirty="0">
                          <a:latin typeface="Calibri (Body)"/>
                        </a:rPr>
                        <a:t>18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latin typeface="Calibri (Body)"/>
                        </a:rPr>
                        <a:t>Hepatitis A and B.</a:t>
                      </a:r>
                    </a:p>
                    <a:p>
                      <a:r>
                        <a:rPr lang="en-US" b="1" dirty="0">
                          <a:latin typeface="Calibri (Body)"/>
                        </a:rPr>
                        <a:t>Vitamin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06295351"/>
                  </a:ext>
                </a:extLst>
              </a:tr>
              <a:tr h="380450">
                <a:tc>
                  <a:txBody>
                    <a:bodyPr/>
                    <a:lstStyle/>
                    <a:p>
                      <a:r>
                        <a:rPr lang="en-US" b="1" dirty="0">
                          <a:latin typeface="Calibri (Body)"/>
                        </a:rPr>
                        <a:t>19 month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latin typeface="Calibri (Body)"/>
                        </a:rPr>
                        <a:t>Hepatitis A and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75434585"/>
                  </a:ext>
                </a:extLst>
              </a:tr>
              <a:tr h="380450">
                <a:tc>
                  <a:txBody>
                    <a:bodyPr/>
                    <a:lstStyle/>
                    <a:p>
                      <a:r>
                        <a:rPr lang="en-US" b="1" dirty="0">
                          <a:latin typeface="Calibri (Body)"/>
                        </a:rPr>
                        <a:t>24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latin typeface="Calibri (Body)"/>
                        </a:rPr>
                        <a:t>Typhoid, Hepatitis A and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438055512"/>
                  </a:ext>
                </a:extLst>
              </a:tr>
            </a:tbl>
          </a:graphicData>
        </a:graphic>
      </p:graphicFrame>
    </p:spTree>
    <p:extLst>
      <p:ext uri="{BB962C8B-B14F-4D97-AF65-F5344CB8AC3E}">
        <p14:creationId xmlns:p14="http://schemas.microsoft.com/office/powerpoint/2010/main" val="27721949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65148998"/>
              </p:ext>
            </p:extLst>
          </p:nvPr>
        </p:nvGraphicFramePr>
        <p:xfrm>
          <a:off x="428977" y="2055125"/>
          <a:ext cx="11559822" cy="4582742"/>
        </p:xfrm>
        <a:graphic>
          <a:graphicData uri="http://schemas.openxmlformats.org/drawingml/2006/table">
            <a:tbl>
              <a:tblPr firstRow="1" bandRow="1">
                <a:tableStyleId>{5C22544A-7EE6-4342-B048-85BDC9FD1C3A}</a:tableStyleId>
              </a:tblPr>
              <a:tblGrid>
                <a:gridCol w="2561860">
                  <a:extLst>
                    <a:ext uri="{9D8B030D-6E8A-4147-A177-3AD203B41FA5}">
                      <a16:colId xmlns:a16="http://schemas.microsoft.com/office/drawing/2014/main" xmlns="" val="20000"/>
                    </a:ext>
                  </a:extLst>
                </a:gridCol>
                <a:gridCol w="4784789">
                  <a:extLst>
                    <a:ext uri="{9D8B030D-6E8A-4147-A177-3AD203B41FA5}">
                      <a16:colId xmlns:a16="http://schemas.microsoft.com/office/drawing/2014/main" xmlns="" val="20001"/>
                    </a:ext>
                  </a:extLst>
                </a:gridCol>
                <a:gridCol w="4213173">
                  <a:extLst>
                    <a:ext uri="{9D8B030D-6E8A-4147-A177-3AD203B41FA5}">
                      <a16:colId xmlns:a16="http://schemas.microsoft.com/office/drawing/2014/main" xmlns="" val="20002"/>
                    </a:ext>
                  </a:extLst>
                </a:gridCol>
              </a:tblGrid>
              <a:tr h="405371">
                <a:tc>
                  <a:txBody>
                    <a:bodyPr/>
                    <a:lstStyle/>
                    <a:p>
                      <a:r>
                        <a:rPr lang="en-GB" b="1" dirty="0">
                          <a:solidFill>
                            <a:schemeClr val="tx1"/>
                          </a:solidFill>
                        </a:rPr>
                        <a:t>VACCINE</a:t>
                      </a:r>
                      <a:r>
                        <a:rPr lang="en-GB" b="1" baseline="0" dirty="0">
                          <a:solidFill>
                            <a:schemeClr val="tx1"/>
                          </a:solidFill>
                        </a:rPr>
                        <a:t> </a:t>
                      </a: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1" dirty="0">
                          <a:solidFill>
                            <a:schemeClr val="tx1"/>
                          </a:solidFill>
                        </a:rPr>
                        <a:t>WHEN TO RECEIVE THE VACCINE</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1" dirty="0">
                          <a:solidFill>
                            <a:schemeClr val="tx1"/>
                          </a:solidFill>
                        </a:rPr>
                        <a:t>EXPECTED DURATION OF PROTECTION</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666152">
                <a:tc>
                  <a:txBody>
                    <a:bodyPr/>
                    <a:lstStyle/>
                    <a:p>
                      <a:r>
                        <a:rPr lang="en-US" b="1" dirty="0"/>
                        <a:t>TT</a:t>
                      </a:r>
                      <a:r>
                        <a:rPr lang="en-US" sz="1400" b="1" dirty="0"/>
                        <a:t>1</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Tx/>
                        <a:buNone/>
                      </a:pPr>
                      <a:r>
                        <a:rPr lang="en-US" b="1" dirty="0"/>
                        <a:t>At first CONTACT or as early as possible in pregnancy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1" dirty="0"/>
                        <a:t>None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616741">
                <a:tc>
                  <a:txBody>
                    <a:bodyPr/>
                    <a:lstStyle/>
                    <a:p>
                      <a:r>
                        <a:rPr lang="en-GB" b="1" dirty="0"/>
                        <a:t>TT</a:t>
                      </a:r>
                      <a:r>
                        <a:rPr lang="en-GB" sz="1400" b="1" dirty="0"/>
                        <a:t>2</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Tx/>
                        <a:buNone/>
                      </a:pPr>
                      <a:r>
                        <a:rPr lang="en-US" b="1" dirty="0"/>
                        <a:t>At least 4 weeks after TT</a:t>
                      </a:r>
                      <a:r>
                        <a:rPr lang="en-US" sz="1400" b="1" dirty="0"/>
                        <a:t>1</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1" dirty="0"/>
                        <a:t>1 – 3 years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881059">
                <a:tc>
                  <a:txBody>
                    <a:bodyPr/>
                    <a:lstStyle/>
                    <a:p>
                      <a:r>
                        <a:rPr lang="en-US" b="1" dirty="0"/>
                        <a:t>TT</a:t>
                      </a:r>
                      <a:r>
                        <a:rPr lang="en-US" sz="1400" b="1" dirty="0"/>
                        <a:t>3</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Tx/>
                        <a:buNone/>
                      </a:pPr>
                      <a:r>
                        <a:rPr lang="en-US" b="1" dirty="0"/>
                        <a:t>At least 6 MONTHS after TT</a:t>
                      </a:r>
                      <a:r>
                        <a:rPr lang="en-US" sz="1400" b="1" dirty="0"/>
                        <a:t>2 OR During subsequent pregnancy within 3 years. </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5 years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1057429">
                <a:tc>
                  <a:txBody>
                    <a:bodyPr/>
                    <a:lstStyle/>
                    <a:p>
                      <a:r>
                        <a:rPr lang="en-US" b="1" dirty="0"/>
                        <a:t>TT</a:t>
                      </a:r>
                      <a:r>
                        <a:rPr lang="en-US" sz="1400" b="1" dirty="0"/>
                        <a:t>4</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At least 1 year after TT</a:t>
                      </a:r>
                      <a:r>
                        <a:rPr lang="en-US" sz="1600" b="1" dirty="0"/>
                        <a:t>3</a:t>
                      </a:r>
                      <a:r>
                        <a:rPr lang="en-US" sz="1800" b="1" dirty="0"/>
                        <a:t> OR During subsequent pregnancy. </a:t>
                      </a:r>
                      <a:endParaRPr lang="en-US" b="1" dirty="0"/>
                    </a:p>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t>10 years</a:t>
                      </a: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955990">
                <a:tc>
                  <a:txBody>
                    <a:bodyPr/>
                    <a:lstStyle/>
                    <a:p>
                      <a:r>
                        <a:rPr lang="en-US" b="1" dirty="0"/>
                        <a:t>TT</a:t>
                      </a:r>
                      <a:r>
                        <a:rPr lang="en-US" sz="1400" b="1" dirty="0"/>
                        <a:t>5</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At least 1 year after TT</a:t>
                      </a:r>
                      <a:r>
                        <a:rPr lang="en-US" sz="1600" b="1" dirty="0"/>
                        <a:t>4</a:t>
                      </a:r>
                      <a:r>
                        <a:rPr lang="en-US" sz="1800" b="1" dirty="0"/>
                        <a:t> OR During subsequent pregnancy. </a:t>
                      </a:r>
                      <a:endParaRPr lang="en-US" b="1" dirty="0"/>
                    </a:p>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t>All the child bearing years</a:t>
                      </a: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92023561"/>
                  </a:ext>
                </a:extLst>
              </a:tr>
            </a:tbl>
          </a:graphicData>
        </a:graphic>
      </p:graphicFrame>
      <p:sp>
        <p:nvSpPr>
          <p:cNvPr id="5" name="Rectangle 4"/>
          <p:cNvSpPr/>
          <p:nvPr/>
        </p:nvSpPr>
        <p:spPr>
          <a:xfrm>
            <a:off x="146756" y="980729"/>
            <a:ext cx="11842043" cy="1077218"/>
          </a:xfrm>
          <a:prstGeom prst="rect">
            <a:avLst/>
          </a:prstGeom>
        </p:spPr>
        <p:txBody>
          <a:bodyPr wrap="square">
            <a:spAutoFit/>
          </a:bodyPr>
          <a:lstStyle/>
          <a:p>
            <a:pPr marL="457200" indent="-457200" defTabSz="914400">
              <a:buFont typeface="Arial" panose="020B0604020202020204" pitchFamily="34" charset="0"/>
              <a:buChar char="•"/>
            </a:pPr>
            <a:r>
              <a:rPr lang="en-GB" sz="3200" dirty="0">
                <a:solidFill>
                  <a:prstClr val="black"/>
                </a:solidFill>
                <a:latin typeface="Times New Roman" pitchFamily="18" charset="0"/>
                <a:cs typeface="Times New Roman" pitchFamily="18" charset="0"/>
              </a:rPr>
              <a:t>Nigeria National Immunization Schedule for Pregnant women and women of child bearing age</a:t>
            </a:r>
            <a:endParaRPr lang="en-US" sz="3200" dirty="0">
              <a:solidFill>
                <a:prstClr val="black"/>
              </a:solidFill>
              <a:latin typeface="Times New Roman" pitchFamily="18" charset="0"/>
              <a:cs typeface="Times New Roman" pitchFamily="18" charset="0"/>
            </a:endParaRPr>
          </a:p>
        </p:txBody>
      </p:sp>
      <p:sp>
        <p:nvSpPr>
          <p:cNvPr id="8" name="Title 1">
            <a:extLst>
              <a:ext uri="{FF2B5EF4-FFF2-40B4-BE49-F238E27FC236}">
                <a16:creationId xmlns:a16="http://schemas.microsoft.com/office/drawing/2014/main" xmlns="" id="{345BD4BE-22F0-4236-8CF2-5304F6B3F8FA}"/>
              </a:ext>
            </a:extLst>
          </p:cNvPr>
          <p:cNvSpPr txBox="1">
            <a:spLocks/>
          </p:cNvSpPr>
          <p:nvPr/>
        </p:nvSpPr>
        <p:spPr>
          <a:xfrm>
            <a:off x="1991544" y="3261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prstClr val="black"/>
                </a:solidFill>
                <a:cs typeface="Calibri" panose="020F0502020204030204" pitchFamily="34" charset="0"/>
              </a:rPr>
              <a:t>Active Immunization…</a:t>
            </a:r>
            <a:endParaRPr lang="en-US" b="1" dirty="0">
              <a:solidFill>
                <a:prstClr val="black"/>
              </a:solidFill>
              <a:cs typeface="Calibri" panose="020F0502020204030204" pitchFamily="34" charset="0"/>
            </a:endParaRPr>
          </a:p>
        </p:txBody>
      </p:sp>
    </p:spTree>
    <p:extLst>
      <p:ext uri="{BB962C8B-B14F-4D97-AF65-F5344CB8AC3E}">
        <p14:creationId xmlns:p14="http://schemas.microsoft.com/office/powerpoint/2010/main" val="16271292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C8F4AED-9E97-4F4D-AC7D-6CBD2EC67AA0}"/>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42000"/>
                    </a14:imgEffect>
                    <a14:imgEffect>
                      <a14:saturation sat="233000"/>
                    </a14:imgEffect>
                  </a14:imgLayer>
                </a14:imgProps>
              </a:ext>
              <a:ext uri="{28A0092B-C50C-407E-A947-70E740481C1C}">
                <a14:useLocalDpi xmlns:a14="http://schemas.microsoft.com/office/drawing/2010/main" val="0"/>
              </a:ext>
            </a:extLst>
          </a:blip>
          <a:srcRect l="6015" r="11939" b="9329"/>
          <a:stretch/>
        </p:blipFill>
        <p:spPr>
          <a:xfrm>
            <a:off x="0" y="708176"/>
            <a:ext cx="11955494" cy="5990167"/>
          </a:xfrm>
          <a:prstGeom prst="rect">
            <a:avLst/>
          </a:prstGeom>
        </p:spPr>
      </p:pic>
      <p:sp>
        <p:nvSpPr>
          <p:cNvPr id="5" name="Title 1">
            <a:extLst>
              <a:ext uri="{FF2B5EF4-FFF2-40B4-BE49-F238E27FC236}">
                <a16:creationId xmlns:a16="http://schemas.microsoft.com/office/drawing/2014/main" xmlns="" id="{15A7FD3F-7126-4033-B1E2-6859515FB773}"/>
              </a:ext>
            </a:extLst>
          </p:cNvPr>
          <p:cNvSpPr txBox="1">
            <a:spLocks/>
          </p:cNvSpPr>
          <p:nvPr/>
        </p:nvSpPr>
        <p:spPr>
          <a:xfrm>
            <a:off x="1991544" y="3261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Calibri" panose="020F0502020204030204" pitchFamily="34" charset="0"/>
                <a:cs typeface="Calibri" panose="020F0502020204030204" pitchFamily="34" charset="0"/>
              </a:rPr>
              <a:t>Active Immunization…</a:t>
            </a: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00763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F5C7905-B442-4603-9A93-5D954225243C}"/>
              </a:ext>
            </a:extLst>
          </p:cNvPr>
          <p:cNvPicPr>
            <a:picLocks noChangeAspect="1"/>
          </p:cNvPicPr>
          <p:nvPr/>
        </p:nvPicPr>
        <p:blipFill rotWithShape="1">
          <a:blip r:embed="rId2">
            <a:extLst>
              <a:ext uri="{28A0092B-C50C-407E-A947-70E740481C1C}">
                <a14:useLocalDpi xmlns:a14="http://schemas.microsoft.com/office/drawing/2010/main" val="0"/>
              </a:ext>
            </a:extLst>
          </a:blip>
          <a:srcRect l="4001" t="5376" r="11653" b="32744"/>
          <a:stretch/>
        </p:blipFill>
        <p:spPr>
          <a:xfrm>
            <a:off x="146434" y="1003808"/>
            <a:ext cx="11899132" cy="5854192"/>
          </a:xfrm>
          <a:prstGeom prst="rect">
            <a:avLst/>
          </a:prstGeom>
        </p:spPr>
      </p:pic>
      <p:sp>
        <p:nvSpPr>
          <p:cNvPr id="3" name="Title 1">
            <a:extLst>
              <a:ext uri="{FF2B5EF4-FFF2-40B4-BE49-F238E27FC236}">
                <a16:creationId xmlns:a16="http://schemas.microsoft.com/office/drawing/2014/main" xmlns="" id="{57474C3C-D147-46E2-A9F2-7573C7C0979C}"/>
              </a:ext>
            </a:extLst>
          </p:cNvPr>
          <p:cNvSpPr txBox="1">
            <a:spLocks/>
          </p:cNvSpPr>
          <p:nvPr/>
        </p:nvSpPr>
        <p:spPr>
          <a:xfrm>
            <a:off x="1067672" y="385206"/>
            <a:ext cx="9720072" cy="1499616"/>
          </a:xfrm>
          <a:prstGeom prst="rect">
            <a:avLst/>
          </a:prstGeom>
        </p:spPr>
        <p:txBody>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dirty="0"/>
              <a:t>Post exposure prophylaxis</a:t>
            </a:r>
            <a:endParaRPr lang="en-GB" dirty="0"/>
          </a:p>
        </p:txBody>
      </p:sp>
    </p:spTree>
    <p:extLst>
      <p:ext uri="{BB962C8B-B14F-4D97-AF65-F5344CB8AC3E}">
        <p14:creationId xmlns:p14="http://schemas.microsoft.com/office/powerpoint/2010/main" val="25915876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3AFD5E-FD60-4C0E-9110-632077CDA548}"/>
              </a:ext>
            </a:extLst>
          </p:cNvPr>
          <p:cNvPicPr>
            <a:picLocks noChangeAspect="1"/>
          </p:cNvPicPr>
          <p:nvPr/>
        </p:nvPicPr>
        <p:blipFill rotWithShape="1">
          <a:blip r:embed="rId2">
            <a:extLst>
              <a:ext uri="{28A0092B-C50C-407E-A947-70E740481C1C}">
                <a14:useLocalDpi xmlns:a14="http://schemas.microsoft.com/office/drawing/2010/main" val="0"/>
              </a:ext>
            </a:extLst>
          </a:blip>
          <a:srcRect l="4062" t="2084" r="8754" b="5630"/>
          <a:stretch/>
        </p:blipFill>
        <p:spPr>
          <a:xfrm>
            <a:off x="431800" y="-7292"/>
            <a:ext cx="11201400" cy="6865292"/>
          </a:xfrm>
          <a:prstGeom prst="rect">
            <a:avLst/>
          </a:prstGeom>
          <a:ln>
            <a:noFill/>
          </a:ln>
          <a:effectLst>
            <a:softEdge rad="112500"/>
          </a:effectLst>
        </p:spPr>
      </p:pic>
    </p:spTree>
    <p:extLst>
      <p:ext uri="{BB962C8B-B14F-4D97-AF65-F5344CB8AC3E}">
        <p14:creationId xmlns:p14="http://schemas.microsoft.com/office/powerpoint/2010/main" val="37203936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396AB94-D482-4EE6-ADE4-5E496C726840}"/>
              </a:ext>
            </a:extLst>
          </p:cNvPr>
          <p:cNvPicPr>
            <a:picLocks noChangeAspect="1"/>
          </p:cNvPicPr>
          <p:nvPr/>
        </p:nvPicPr>
        <p:blipFill rotWithShape="1">
          <a:blip r:embed="rId2">
            <a:extLst>
              <a:ext uri="{28A0092B-C50C-407E-A947-70E740481C1C}">
                <a14:useLocalDpi xmlns:a14="http://schemas.microsoft.com/office/drawing/2010/main" val="0"/>
              </a:ext>
            </a:extLst>
          </a:blip>
          <a:srcRect l="4357" t="5806" r="13328" b="13622"/>
          <a:stretch/>
        </p:blipFill>
        <p:spPr>
          <a:xfrm>
            <a:off x="0" y="27798"/>
            <a:ext cx="12151076" cy="6802403"/>
          </a:xfrm>
          <a:prstGeom prst="rect">
            <a:avLst/>
          </a:prstGeom>
        </p:spPr>
      </p:pic>
      <p:sp>
        <p:nvSpPr>
          <p:cNvPr id="4" name="Rectangle 3">
            <a:extLst>
              <a:ext uri="{FF2B5EF4-FFF2-40B4-BE49-F238E27FC236}">
                <a16:creationId xmlns:a16="http://schemas.microsoft.com/office/drawing/2014/main" xmlns="" id="{77BCA39F-9EFB-4932-B35E-7C41148103B1}"/>
              </a:ext>
            </a:extLst>
          </p:cNvPr>
          <p:cNvSpPr/>
          <p:nvPr/>
        </p:nvSpPr>
        <p:spPr>
          <a:xfrm>
            <a:off x="10993831" y="210197"/>
            <a:ext cx="1114817" cy="66200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460554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374AC9E-2D7E-4F08-ABDF-88686ADDF023}"/>
              </a:ext>
            </a:extLst>
          </p:cNvPr>
          <p:cNvPicPr>
            <a:picLocks noChangeAspect="1"/>
          </p:cNvPicPr>
          <p:nvPr/>
        </p:nvPicPr>
        <p:blipFill rotWithShape="1">
          <a:blip r:embed="rId2">
            <a:extLst>
              <a:ext uri="{28A0092B-C50C-407E-A947-70E740481C1C}">
                <a14:useLocalDpi xmlns:a14="http://schemas.microsoft.com/office/drawing/2010/main" val="0"/>
              </a:ext>
            </a:extLst>
          </a:blip>
          <a:srcRect l="10449" r="10449"/>
          <a:stretch/>
        </p:blipFill>
        <p:spPr>
          <a:xfrm>
            <a:off x="565855" y="20759"/>
            <a:ext cx="11060289" cy="6837241"/>
          </a:xfrm>
          <a:prstGeom prst="rect">
            <a:avLst/>
          </a:prstGeom>
          <a:ln>
            <a:noFill/>
          </a:ln>
          <a:effectLst>
            <a:softEdge rad="112500"/>
          </a:effectLst>
        </p:spPr>
      </p:pic>
    </p:spTree>
    <p:extLst>
      <p:ext uri="{BB962C8B-B14F-4D97-AF65-F5344CB8AC3E}">
        <p14:creationId xmlns:p14="http://schemas.microsoft.com/office/powerpoint/2010/main" val="15182218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09360D9-70AB-4576-A2E3-BC56FD0F6B80}"/>
              </a:ext>
            </a:extLst>
          </p:cNvPr>
          <p:cNvPicPr>
            <a:picLocks noChangeAspect="1"/>
          </p:cNvPicPr>
          <p:nvPr/>
        </p:nvPicPr>
        <p:blipFill rotWithShape="1">
          <a:blip r:embed="rId2">
            <a:extLst>
              <a:ext uri="{28A0092B-C50C-407E-A947-70E740481C1C}">
                <a14:useLocalDpi xmlns:a14="http://schemas.microsoft.com/office/drawing/2010/main" val="0"/>
              </a:ext>
            </a:extLst>
          </a:blip>
          <a:srcRect l="3860" t="3906" r="14819" b="34073"/>
          <a:stretch/>
        </p:blipFill>
        <p:spPr>
          <a:xfrm>
            <a:off x="165100" y="420914"/>
            <a:ext cx="11366500" cy="6451599"/>
          </a:xfrm>
          <a:prstGeom prst="rect">
            <a:avLst/>
          </a:prstGeom>
          <a:ln>
            <a:noFill/>
          </a:ln>
          <a:effectLst>
            <a:softEdge rad="112500"/>
          </a:effectLst>
        </p:spPr>
      </p:pic>
    </p:spTree>
    <p:extLst>
      <p:ext uri="{BB962C8B-B14F-4D97-AF65-F5344CB8AC3E}">
        <p14:creationId xmlns:p14="http://schemas.microsoft.com/office/powerpoint/2010/main" val="5926788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4F9F81E-EEA6-4B1A-B96A-2725D95E3B39}"/>
              </a:ext>
            </a:extLst>
          </p:cNvPr>
          <p:cNvPicPr>
            <a:picLocks noChangeAspect="1"/>
          </p:cNvPicPr>
          <p:nvPr/>
        </p:nvPicPr>
        <p:blipFill rotWithShape="1">
          <a:blip r:embed="rId2">
            <a:extLst>
              <a:ext uri="{28A0092B-C50C-407E-A947-70E740481C1C}">
                <a14:useLocalDpi xmlns:a14="http://schemas.microsoft.com/office/drawing/2010/main" val="0"/>
              </a:ext>
            </a:extLst>
          </a:blip>
          <a:srcRect l="3985" r="14242" b="35810"/>
          <a:stretch/>
        </p:blipFill>
        <p:spPr>
          <a:xfrm>
            <a:off x="0" y="119437"/>
            <a:ext cx="11698514" cy="6629706"/>
          </a:xfrm>
          <a:prstGeom prst="rect">
            <a:avLst/>
          </a:prstGeom>
          <a:ln>
            <a:noFill/>
          </a:ln>
          <a:effectLst>
            <a:softEdge rad="112500"/>
          </a:effectLst>
        </p:spPr>
      </p:pic>
    </p:spTree>
    <p:extLst>
      <p:ext uri="{BB962C8B-B14F-4D97-AF65-F5344CB8AC3E}">
        <p14:creationId xmlns:p14="http://schemas.microsoft.com/office/powerpoint/2010/main" val="18842966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4F9F81E-EEA6-4B1A-B96A-2725D95E3B39}"/>
              </a:ext>
            </a:extLst>
          </p:cNvPr>
          <p:cNvPicPr>
            <a:picLocks noChangeAspect="1"/>
          </p:cNvPicPr>
          <p:nvPr/>
        </p:nvPicPr>
        <p:blipFill rotWithShape="1">
          <a:blip r:embed="rId2">
            <a:extLst>
              <a:ext uri="{28A0092B-C50C-407E-A947-70E740481C1C}">
                <a14:useLocalDpi xmlns:a14="http://schemas.microsoft.com/office/drawing/2010/main" val="0"/>
              </a:ext>
            </a:extLst>
          </a:blip>
          <a:srcRect l="3985" t="64847" r="14242"/>
          <a:stretch/>
        </p:blipFill>
        <p:spPr>
          <a:xfrm>
            <a:off x="319314" y="1843314"/>
            <a:ext cx="11252200" cy="4518756"/>
          </a:xfrm>
          <a:prstGeom prst="rect">
            <a:avLst/>
          </a:prstGeom>
          <a:ln>
            <a:noFill/>
          </a:ln>
          <a:effectLst>
            <a:softEdge rad="112500"/>
          </a:effectLst>
        </p:spPr>
      </p:pic>
      <p:sp>
        <p:nvSpPr>
          <p:cNvPr id="4" name="Rectangle 3">
            <a:extLst>
              <a:ext uri="{FF2B5EF4-FFF2-40B4-BE49-F238E27FC236}">
                <a16:creationId xmlns:a16="http://schemas.microsoft.com/office/drawing/2014/main" xmlns="" id="{10E9AE62-D393-48DE-B197-B892869870AC}"/>
              </a:ext>
            </a:extLst>
          </p:cNvPr>
          <p:cNvSpPr/>
          <p:nvPr/>
        </p:nvSpPr>
        <p:spPr>
          <a:xfrm>
            <a:off x="620486" y="495930"/>
            <a:ext cx="8752114" cy="134738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latin typeface="Times New Roman" panose="02020603050405020304" pitchFamily="18" charset="0"/>
                <a:cs typeface="Times New Roman" panose="02020603050405020304" pitchFamily="18" charset="0"/>
              </a:rPr>
              <a:t>Prevention of neonatal tetanus…</a:t>
            </a:r>
            <a:endParaRPr lang="en-GB"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96483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29ACF94-AC14-41C5-B579-95295CA63A7A}"/>
              </a:ext>
            </a:extLst>
          </p:cNvPr>
          <p:cNvPicPr>
            <a:picLocks noChangeAspect="1"/>
          </p:cNvPicPr>
          <p:nvPr/>
        </p:nvPicPr>
        <p:blipFill rotWithShape="1">
          <a:blip r:embed="rId2">
            <a:extLst>
              <a:ext uri="{28A0092B-C50C-407E-A947-70E740481C1C}">
                <a14:useLocalDpi xmlns:a14="http://schemas.microsoft.com/office/drawing/2010/main" val="0"/>
              </a:ext>
            </a:extLst>
          </a:blip>
          <a:srcRect l="2963" r="2963"/>
          <a:stretch/>
        </p:blipFill>
        <p:spPr>
          <a:xfrm>
            <a:off x="0" y="88925"/>
            <a:ext cx="12192000" cy="6650078"/>
          </a:xfrm>
          <a:prstGeom prst="rect">
            <a:avLst/>
          </a:prstGeom>
          <a:ln>
            <a:noFill/>
          </a:ln>
          <a:effectLst>
            <a:softEdge rad="112500"/>
          </a:effectLst>
        </p:spPr>
      </p:pic>
      <p:sp>
        <p:nvSpPr>
          <p:cNvPr id="4" name="Rectangle 3">
            <a:extLst>
              <a:ext uri="{FF2B5EF4-FFF2-40B4-BE49-F238E27FC236}">
                <a16:creationId xmlns:a16="http://schemas.microsoft.com/office/drawing/2014/main" xmlns="" id="{0656D7CE-494A-4E7F-A212-942980CA4943}"/>
              </a:ext>
            </a:extLst>
          </p:cNvPr>
          <p:cNvSpPr/>
          <p:nvPr/>
        </p:nvSpPr>
        <p:spPr>
          <a:xfrm>
            <a:off x="11446933" y="118998"/>
            <a:ext cx="745067" cy="662000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2" name="Picture 1">
            <a:extLst>
              <a:ext uri="{FF2B5EF4-FFF2-40B4-BE49-F238E27FC236}">
                <a16:creationId xmlns:a16="http://schemas.microsoft.com/office/drawing/2014/main" xmlns="" id="{AAF8007D-F6BF-446D-A825-28FACF7E25DD}"/>
              </a:ext>
            </a:extLst>
          </p:cNvPr>
          <p:cNvPicPr>
            <a:picLocks noChangeAspect="1"/>
          </p:cNvPicPr>
          <p:nvPr/>
        </p:nvPicPr>
        <p:blipFill>
          <a:blip r:embed="rId3"/>
          <a:stretch>
            <a:fillRect/>
          </a:stretch>
        </p:blipFill>
        <p:spPr>
          <a:xfrm>
            <a:off x="10840123" y="5305777"/>
            <a:ext cx="762066" cy="1270400"/>
          </a:xfrm>
          <a:prstGeom prst="rect">
            <a:avLst/>
          </a:prstGeom>
        </p:spPr>
      </p:pic>
    </p:spTree>
    <p:extLst>
      <p:ext uri="{BB962C8B-B14F-4D97-AF65-F5344CB8AC3E}">
        <p14:creationId xmlns:p14="http://schemas.microsoft.com/office/powerpoint/2010/main" val="26714352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CF5E06-210A-4D12-BEAB-C1753DED215C}"/>
              </a:ext>
            </a:extLst>
          </p:cNvPr>
          <p:cNvSpPr>
            <a:spLocks noGrp="1"/>
          </p:cNvSpPr>
          <p:nvPr>
            <p:ph type="title"/>
          </p:nvPr>
        </p:nvSpPr>
        <p:spPr>
          <a:xfrm>
            <a:off x="1659467" y="834408"/>
            <a:ext cx="8082844" cy="5189184"/>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Thanks For Listening</a:t>
            </a:r>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63759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E1CE40-C7B6-4AF3-AA06-8DC2E138660F}"/>
              </a:ext>
            </a:extLst>
          </p:cNvPr>
          <p:cNvSpPr>
            <a:spLocks noGrp="1"/>
          </p:cNvSpPr>
          <p:nvPr>
            <p:ph type="title"/>
          </p:nvPr>
        </p:nvSpPr>
        <p:spPr>
          <a:xfrm>
            <a:off x="1024128" y="215900"/>
            <a:ext cx="9720072" cy="982133"/>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epidemiology</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xmlns="" id="{AC87FD63-3B32-4611-A449-AF52FA534C24}"/>
              </a:ext>
            </a:extLst>
          </p:cNvPr>
          <p:cNvSpPr>
            <a:spLocks noGrp="1"/>
          </p:cNvSpPr>
          <p:nvPr>
            <p:ph idx="1"/>
          </p:nvPr>
        </p:nvSpPr>
        <p:spPr>
          <a:xfrm>
            <a:off x="690033" y="1126066"/>
            <a:ext cx="11146367" cy="5528734"/>
          </a:xfrm>
        </p:spPr>
        <p:txBody>
          <a:bodyPr>
            <a:normAutofit fontScale="92500"/>
          </a:bodyPr>
          <a:lstStyle/>
          <a:p>
            <a:pPr>
              <a:buClr>
                <a:srgbClr val="F5960B"/>
              </a:buClr>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rPr>
              <a:t> Tetanus is an international health problem, as spores are ubiquitous. The disease occurs almost exclusively in persons who are unvaccinated or inadequately immunized.</a:t>
            </a:r>
          </a:p>
          <a:p>
            <a:pPr>
              <a:buClr>
                <a:srgbClr val="F5960B"/>
              </a:buClr>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rPr>
              <a:t> Entirely preventable disease by immunization</a:t>
            </a:r>
          </a:p>
          <a:p>
            <a:pPr>
              <a:buClr>
                <a:srgbClr val="F5960B"/>
              </a:buClr>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rPr>
              <a:t> Tetanus occurs worldwide but is more common in hot, damp climates with soil rich in organic matter.</a:t>
            </a:r>
          </a:p>
          <a:p>
            <a:pPr>
              <a:buClr>
                <a:srgbClr val="F5960B"/>
              </a:buClr>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rPr>
              <a:t> More common in developing and under developing countries.</a:t>
            </a:r>
          </a:p>
          <a:p>
            <a:pPr>
              <a:buClr>
                <a:srgbClr val="F5960B"/>
              </a:buClr>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rPr>
              <a:t> More prevalent in industrial establishment, where agricultural workers are employed</a:t>
            </a:r>
          </a:p>
          <a:p>
            <a:pPr>
              <a:buClr>
                <a:srgbClr val="F5960B"/>
              </a:buClr>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rPr>
              <a:t> Tetanus neonatorum is common due to poor umbilical cord care.</a:t>
            </a:r>
            <a:endParaRPr lang="en-GB"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82621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AD33094E-16B6-4608-A03B-EFFCEDB41531}"/>
              </a:ext>
            </a:extLst>
          </p:cNvPr>
          <p:cNvSpPr/>
          <p:nvPr/>
        </p:nvSpPr>
        <p:spPr>
          <a:xfrm>
            <a:off x="10586434" y="2923504"/>
            <a:ext cx="487966" cy="1114023"/>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 name="Rectangle 1">
            <a:extLst>
              <a:ext uri="{FF2B5EF4-FFF2-40B4-BE49-F238E27FC236}">
                <a16:creationId xmlns:a16="http://schemas.microsoft.com/office/drawing/2014/main" xmlns="" id="{CB4F340C-8958-455F-BB5F-464FCAC86949}"/>
              </a:ext>
            </a:extLst>
          </p:cNvPr>
          <p:cNvSpPr/>
          <p:nvPr/>
        </p:nvSpPr>
        <p:spPr>
          <a:xfrm>
            <a:off x="259644" y="214488"/>
            <a:ext cx="11627556" cy="653626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457200" indent="-457200">
              <a:buClr>
                <a:srgbClr val="F5960B"/>
              </a:buClr>
              <a:buFont typeface="Courier New" panose="02070309020205020404" pitchFamily="49" charset="0"/>
              <a:buChar char="o"/>
            </a:pPr>
            <a:r>
              <a:rPr lang="en-US" sz="3200" b="1" dirty="0">
                <a:latin typeface="Tahoma" panose="020B0604030504040204" pitchFamily="34" charset="0"/>
                <a:ea typeface="Tahoma" panose="020B0604030504040204" pitchFamily="34" charset="0"/>
                <a:cs typeface="Tahoma" panose="020B0604030504040204" pitchFamily="34" charset="0"/>
              </a:rPr>
              <a:t>TRANSMISSION:</a:t>
            </a:r>
          </a:p>
          <a:p>
            <a:pPr marL="457200" indent="-457200">
              <a:buClr>
                <a:srgbClr val="F5960B"/>
              </a:buClr>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rPr>
              <a:t>Tetanus is not transmitted from person to person. Infection occurs when C. tetani spores are introduced into wounds from trauma, surgeries and injections, or chronic skin lesions and in infections. </a:t>
            </a:r>
          </a:p>
          <a:p>
            <a:pPr marL="457200" indent="-457200">
              <a:buClr>
                <a:srgbClr val="F5960B"/>
              </a:buClr>
              <a:buFont typeface="Courier New" panose="02070309020205020404" pitchFamily="49" charset="0"/>
              <a:buChar char="o"/>
            </a:pPr>
            <a:endParaRPr lang="en-US" sz="3200" dirty="0">
              <a:latin typeface="Tahoma" panose="020B0604030504040204" pitchFamily="34" charset="0"/>
              <a:ea typeface="Tahoma" panose="020B0604030504040204" pitchFamily="34" charset="0"/>
              <a:cs typeface="Tahoma" panose="020B0604030504040204" pitchFamily="34" charset="0"/>
            </a:endParaRPr>
          </a:p>
          <a:p>
            <a:pPr marL="457200" indent="-457200">
              <a:buClr>
                <a:srgbClr val="F5960B"/>
              </a:buClr>
              <a:buFont typeface="Courier New" panose="02070309020205020404" pitchFamily="49" charset="0"/>
              <a:buChar char="o"/>
            </a:pPr>
            <a:endParaRPr lang="en-US" sz="800" dirty="0">
              <a:latin typeface="Tahoma" panose="020B0604030504040204" pitchFamily="34" charset="0"/>
              <a:ea typeface="Tahoma" panose="020B0604030504040204" pitchFamily="34" charset="0"/>
              <a:cs typeface="Tahoma" panose="020B0604030504040204" pitchFamily="34" charset="0"/>
            </a:endParaRPr>
          </a:p>
          <a:p>
            <a:pPr marL="457200" indent="-457200">
              <a:buClr>
                <a:srgbClr val="F5960B"/>
              </a:buClr>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rPr>
              <a:t>The incubation period of tetanus is usually between three and 21days (median 7 days). Shorter incubation periods (&lt;7days) along with delays in seeking treatment are associated with fatal outcomes.  </a:t>
            </a:r>
            <a:endParaRPr lang="en-GB"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30211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CD5546-62C6-4E5A-9FF1-70C56A854830}"/>
              </a:ext>
            </a:extLst>
          </p:cNvPr>
          <p:cNvSpPr>
            <a:spLocks noGrp="1"/>
          </p:cNvSpPr>
          <p:nvPr>
            <p:ph type="title"/>
          </p:nvPr>
        </p:nvSpPr>
        <p:spPr>
          <a:xfrm>
            <a:off x="1001550" y="0"/>
            <a:ext cx="9720072" cy="1253067"/>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HOST FACTORS</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xmlns="" id="{45E352C8-01DA-4592-81D4-36308719721A}"/>
              </a:ext>
            </a:extLst>
          </p:cNvPr>
          <p:cNvSpPr>
            <a:spLocks noGrp="1"/>
          </p:cNvSpPr>
          <p:nvPr>
            <p:ph idx="1"/>
          </p:nvPr>
        </p:nvSpPr>
        <p:spPr>
          <a:xfrm>
            <a:off x="254001" y="1467556"/>
            <a:ext cx="12090400" cy="5390444"/>
          </a:xfrm>
        </p:spPr>
        <p:txBody>
          <a:bodyPr>
            <a:noAutofit/>
          </a:bodyPr>
          <a:lstStyle/>
          <a:p>
            <a:pPr>
              <a:buClr>
                <a:srgbClr val="F5960B"/>
              </a:buClr>
              <a:buFont typeface="Courier New" panose="02070309020205020404" pitchFamily="49" charset="0"/>
              <a:buChar char="o"/>
            </a:pPr>
            <a:r>
              <a:rPr lang="en-US" sz="3200" dirty="0">
                <a:latin typeface="Tahoma" panose="020B0604030504040204" pitchFamily="34" charset="0"/>
                <a:ea typeface="Tahoma" panose="020B0604030504040204" pitchFamily="34" charset="0"/>
                <a:cs typeface="Tahoma" panose="020B0604030504040204" pitchFamily="34" charset="0"/>
              </a:rPr>
              <a:t> Age: It is the disease of active age (5-40years)</a:t>
            </a:r>
            <a:endParaRPr lang="en-GB" sz="3200" dirty="0">
              <a:latin typeface="Tahoma" panose="020B0604030504040204" pitchFamily="34" charset="0"/>
              <a:ea typeface="Tahoma" panose="020B0604030504040204" pitchFamily="34" charset="0"/>
              <a:cs typeface="Tahoma" panose="020B0604030504040204" pitchFamily="34" charset="0"/>
            </a:endParaRPr>
          </a:p>
          <a:p>
            <a:pPr>
              <a:buClr>
                <a:srgbClr val="F5960B"/>
              </a:buClr>
              <a:buFont typeface="Courier New" panose="02070309020205020404" pitchFamily="49" charset="0"/>
              <a:buChar char="o"/>
            </a:pPr>
            <a:r>
              <a:rPr lang="en-GB" sz="3200" dirty="0">
                <a:latin typeface="Tahoma" panose="020B0604030504040204" pitchFamily="34" charset="0"/>
                <a:ea typeface="Tahoma" panose="020B0604030504040204" pitchFamily="34" charset="0"/>
                <a:cs typeface="Tahoma" panose="020B0604030504040204" pitchFamily="34" charset="0"/>
              </a:rPr>
              <a:t>  New born baby</a:t>
            </a:r>
          </a:p>
          <a:p>
            <a:pPr>
              <a:buClr>
                <a:srgbClr val="F5960B"/>
              </a:buClr>
              <a:buFont typeface="Courier New" panose="02070309020205020404" pitchFamily="49" charset="0"/>
              <a:buChar char="o"/>
            </a:pPr>
            <a:r>
              <a:rPr lang="en-GB" sz="3200" dirty="0">
                <a:latin typeface="Tahoma" panose="020B0604030504040204" pitchFamily="34" charset="0"/>
                <a:ea typeface="Tahoma" panose="020B0604030504040204" pitchFamily="34" charset="0"/>
                <a:cs typeface="Tahoma" panose="020B0604030504040204" pitchFamily="34" charset="0"/>
              </a:rPr>
              <a:t>Sex: Higher incidence in males than females</a:t>
            </a:r>
          </a:p>
          <a:p>
            <a:pPr>
              <a:buClr>
                <a:srgbClr val="F5960B"/>
              </a:buClr>
              <a:buFont typeface="Courier New" panose="02070309020205020404" pitchFamily="49" charset="0"/>
              <a:buChar char="o"/>
            </a:pPr>
            <a:r>
              <a:rPr lang="en-GB" sz="3200" dirty="0">
                <a:latin typeface="Tahoma" panose="020B0604030504040204" pitchFamily="34" charset="0"/>
                <a:ea typeface="Tahoma" panose="020B0604030504040204" pitchFamily="34" charset="0"/>
                <a:cs typeface="Tahoma" panose="020B0604030504040204" pitchFamily="34" charset="0"/>
              </a:rPr>
              <a:t>Occupation: Agricultural workers are at a higher risk</a:t>
            </a:r>
          </a:p>
          <a:p>
            <a:pPr>
              <a:buClr>
                <a:srgbClr val="F5960B"/>
              </a:buClr>
              <a:buFont typeface="Courier New" panose="02070309020205020404" pitchFamily="49" charset="0"/>
              <a:buChar char="o"/>
            </a:pPr>
            <a:r>
              <a:rPr lang="en-GB" sz="3200" dirty="0">
                <a:latin typeface="Tahoma" panose="020B0604030504040204" pitchFamily="34" charset="0"/>
                <a:ea typeface="Tahoma" panose="020B0604030504040204" pitchFamily="34" charset="0"/>
                <a:cs typeface="Tahoma" panose="020B0604030504040204" pitchFamily="34" charset="0"/>
              </a:rPr>
              <a:t>Rural-Urban difference: Incidence of tetanus in urban areas is much lower than in rural areas</a:t>
            </a:r>
          </a:p>
          <a:p>
            <a:pPr>
              <a:buClr>
                <a:srgbClr val="F5960B"/>
              </a:buClr>
              <a:buFont typeface="Courier New" panose="02070309020205020404" pitchFamily="49" charset="0"/>
              <a:buChar char="o"/>
            </a:pPr>
            <a:r>
              <a:rPr lang="en-GB" sz="3200" dirty="0">
                <a:latin typeface="Tahoma" panose="020B0604030504040204" pitchFamily="34" charset="0"/>
                <a:ea typeface="Tahoma" panose="020B0604030504040204" pitchFamily="34" charset="0"/>
                <a:cs typeface="Tahoma" panose="020B0604030504040204" pitchFamily="34" charset="0"/>
              </a:rPr>
              <a:t>Immunity: Herd immunity does not protect the individual.</a:t>
            </a:r>
          </a:p>
          <a:p>
            <a:pPr>
              <a:buClr>
                <a:srgbClr val="F5960B"/>
              </a:buClr>
              <a:buFont typeface="Courier New" panose="02070309020205020404" pitchFamily="49" charset="0"/>
              <a:buChar char="o"/>
            </a:pPr>
            <a:r>
              <a:rPr lang="en-GB" sz="3200" dirty="0">
                <a:latin typeface="Tahoma" panose="020B0604030504040204" pitchFamily="34" charset="0"/>
                <a:ea typeface="Tahoma" panose="020B0604030504040204" pitchFamily="34" charset="0"/>
                <a:cs typeface="Tahoma" panose="020B0604030504040204" pitchFamily="34" charset="0"/>
              </a:rPr>
              <a:t>Environmental and social factors: unhygienic custom habits, unhygienic delivery practises</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991137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1452</TotalTime>
  <Words>1589</Words>
  <Application>Microsoft Office PowerPoint</Application>
  <PresentationFormat>Custom</PresentationFormat>
  <Paragraphs>205</Paragraphs>
  <Slides>64</Slides>
  <Notes>1</Notes>
  <HiddenSlides>0</HiddenSlides>
  <MMClips>0</MMClips>
  <ScaleCrop>false</ScaleCrop>
  <HeadingPairs>
    <vt:vector size="4" baseType="variant">
      <vt:variant>
        <vt:lpstr>Theme</vt:lpstr>
      </vt:variant>
      <vt:variant>
        <vt:i4>2</vt:i4>
      </vt:variant>
      <vt:variant>
        <vt:lpstr>Slide Titles</vt:lpstr>
      </vt:variant>
      <vt:variant>
        <vt:i4>64</vt:i4>
      </vt:variant>
    </vt:vector>
  </HeadingPairs>
  <TitlesOfParts>
    <vt:vector size="66" baseType="lpstr">
      <vt:lpstr>Integral</vt:lpstr>
      <vt:lpstr>Office Theme</vt:lpstr>
      <vt:lpstr>DIAGNOSIS AND Management of</vt:lpstr>
      <vt:lpstr>PowerPoint Presentation</vt:lpstr>
      <vt:lpstr>PowerPoint Presentation</vt:lpstr>
      <vt:lpstr>PowerPoint Presentation</vt:lpstr>
      <vt:lpstr>PowerPoint Presentation</vt:lpstr>
      <vt:lpstr>PowerPoint Presentation</vt:lpstr>
      <vt:lpstr>epidemiology</vt:lpstr>
      <vt:lpstr>PowerPoint Presentation</vt:lpstr>
      <vt:lpstr>HOST FACTORS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Maternal Tetanus</vt:lpstr>
      <vt:lpstr>NeONATAL TETANUS</vt:lpstr>
      <vt:lpstr>Nnt…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Differential diagnosis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Supportive care</vt:lpstr>
      <vt:lpstr>PowerPoint Presentation</vt:lpstr>
      <vt:lpstr>PowerPoint Presentation</vt:lpstr>
      <vt:lpstr>ACTIVE IMMUNIZATION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GABRIEL</dc:creator>
  <cp:lastModifiedBy>TEGA</cp:lastModifiedBy>
  <cp:revision>315</cp:revision>
  <dcterms:created xsi:type="dcterms:W3CDTF">2025-01-10T08:26:47Z</dcterms:created>
  <dcterms:modified xsi:type="dcterms:W3CDTF">2025-02-06T11:36:43Z</dcterms:modified>
</cp:coreProperties>
</file>