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3"/>
  </p:notesMasterIdLst>
  <p:sldIdLst>
    <p:sldId id="256" r:id="rId2"/>
    <p:sldId id="257" r:id="rId3"/>
    <p:sldId id="258" r:id="rId4"/>
    <p:sldId id="259" r:id="rId5"/>
    <p:sldId id="270" r:id="rId6"/>
    <p:sldId id="271" r:id="rId7"/>
    <p:sldId id="272" r:id="rId8"/>
    <p:sldId id="282" r:id="rId9"/>
    <p:sldId id="284" r:id="rId10"/>
    <p:sldId id="280" r:id="rId11"/>
    <p:sldId id="275" r:id="rId12"/>
    <p:sldId id="277" r:id="rId13"/>
    <p:sldId id="286" r:id="rId14"/>
    <p:sldId id="278" r:id="rId15"/>
    <p:sldId id="281" r:id="rId16"/>
    <p:sldId id="288" r:id="rId17"/>
    <p:sldId id="289" r:id="rId18"/>
    <p:sldId id="290" r:id="rId19"/>
    <p:sldId id="279" r:id="rId20"/>
    <p:sldId id="268" r:id="rId21"/>
    <p:sldId id="263" r:id="rId22"/>
    <p:sldId id="269" r:id="rId23"/>
    <p:sldId id="267" r:id="rId24"/>
    <p:sldId id="265" r:id="rId25"/>
    <p:sldId id="264" r:id="rId26"/>
    <p:sldId id="291" r:id="rId27"/>
    <p:sldId id="262" r:id="rId28"/>
    <p:sldId id="260" r:id="rId29"/>
    <p:sldId id="294" r:id="rId30"/>
    <p:sldId id="292" r:id="rId31"/>
    <p:sldId id="29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24C2A-27CC-4E07-BE18-BCF93FB52FB9}"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51447-A25D-4122-81D7-16E79FDA9C94}" type="slidenum">
              <a:rPr lang="en-US" smtClean="0"/>
              <a:t>‹#›</a:t>
            </a:fld>
            <a:endParaRPr lang="en-US"/>
          </a:p>
        </p:txBody>
      </p:sp>
    </p:spTree>
    <p:extLst>
      <p:ext uri="{BB962C8B-B14F-4D97-AF65-F5344CB8AC3E}">
        <p14:creationId xmlns:p14="http://schemas.microsoft.com/office/powerpoint/2010/main" val="133921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2/12/2025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2/12/2025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2/12/2025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2/12/2025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2/12/2025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2/12/2025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2/12/2025</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2/12/2025</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2/12/2025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2/12/2025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2/12/2025</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bible.com/bible/111/JOB.13.NIV#:~:text=4You%2C%20however%2C%20smear%20me,you%2C%20that%20would%20be%20wisd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A0F7-8298-4702-ADC2-33AC0FB4B1D4}"/>
              </a:ext>
            </a:extLst>
          </p:cNvPr>
          <p:cNvSpPr>
            <a:spLocks noGrp="1"/>
          </p:cNvSpPr>
          <p:nvPr>
            <p:ph type="ctrTitle"/>
          </p:nvPr>
        </p:nvSpPr>
        <p:spPr/>
        <p:txBody>
          <a:bodyPr/>
          <a:lstStyle/>
          <a:p>
            <a:r>
              <a:rPr lang="en-US" dirty="0"/>
              <a:t>CRISIS MANAGEMENT AND COUNSELLING</a:t>
            </a:r>
          </a:p>
        </p:txBody>
      </p:sp>
      <p:sp>
        <p:nvSpPr>
          <p:cNvPr id="3" name="Subtitle 2">
            <a:extLst>
              <a:ext uri="{FF2B5EF4-FFF2-40B4-BE49-F238E27FC236}">
                <a16:creationId xmlns:a16="http://schemas.microsoft.com/office/drawing/2014/main" id="{61D39AFB-281E-4E4C-BFE3-6B784348588C}"/>
              </a:ext>
            </a:extLst>
          </p:cNvPr>
          <p:cNvSpPr>
            <a:spLocks noGrp="1"/>
          </p:cNvSpPr>
          <p:nvPr>
            <p:ph type="subTitle" idx="1"/>
          </p:nvPr>
        </p:nvSpPr>
        <p:spPr/>
        <p:txBody>
          <a:bodyPr/>
          <a:lstStyle/>
          <a:p>
            <a:r>
              <a:rPr lang="en-US" dirty="0"/>
              <a:t>DR JULIUS ADEDUNTAN</a:t>
            </a:r>
          </a:p>
          <a:p>
            <a:r>
              <a:rPr lang="en-US" dirty="0"/>
              <a:t>FEDERAL NEUROPSYCHIATRIC HOSPITAL, BENIN CITY</a:t>
            </a:r>
          </a:p>
          <a:p>
            <a:r>
              <a:rPr lang="en-US" dirty="0"/>
              <a:t>12 February 2025</a:t>
            </a:r>
          </a:p>
        </p:txBody>
      </p:sp>
    </p:spTree>
    <p:extLst>
      <p:ext uri="{BB962C8B-B14F-4D97-AF65-F5344CB8AC3E}">
        <p14:creationId xmlns:p14="http://schemas.microsoft.com/office/powerpoint/2010/main" val="3390089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6539-4906-492E-98B6-8D1F81E8DFC0}"/>
              </a:ext>
            </a:extLst>
          </p:cNvPr>
          <p:cNvSpPr>
            <a:spLocks noGrp="1"/>
          </p:cNvSpPr>
          <p:nvPr>
            <p:ph type="title"/>
          </p:nvPr>
        </p:nvSpPr>
        <p:spPr/>
        <p:txBody>
          <a:bodyPr/>
          <a:lstStyle/>
          <a:p>
            <a:r>
              <a:rPr lang="en-US" dirty="0"/>
              <a:t>CRISIS: Vulnerability Factors(3)</a:t>
            </a:r>
          </a:p>
        </p:txBody>
      </p:sp>
      <p:sp>
        <p:nvSpPr>
          <p:cNvPr id="3" name="Content Placeholder 2">
            <a:extLst>
              <a:ext uri="{FF2B5EF4-FFF2-40B4-BE49-F238E27FC236}">
                <a16:creationId xmlns:a16="http://schemas.microsoft.com/office/drawing/2014/main" id="{6B756943-DB07-49EA-A7A5-96650B38C3D2}"/>
              </a:ext>
            </a:extLst>
          </p:cNvPr>
          <p:cNvSpPr>
            <a:spLocks noGrp="1"/>
          </p:cNvSpPr>
          <p:nvPr>
            <p:ph idx="1"/>
          </p:nvPr>
        </p:nvSpPr>
        <p:spPr/>
        <p:txBody>
          <a:bodyPr/>
          <a:lstStyle/>
          <a:p>
            <a:r>
              <a:rPr lang="en-US" dirty="0"/>
              <a:t>The nature and severity of the event(s)</a:t>
            </a:r>
          </a:p>
          <a:p>
            <a:r>
              <a:rPr lang="en-US" dirty="0"/>
              <a:t>Previous distressing events</a:t>
            </a:r>
          </a:p>
          <a:p>
            <a:r>
              <a:rPr lang="en-US" dirty="0"/>
              <a:t>Existing Psychosocial support</a:t>
            </a:r>
          </a:p>
          <a:p>
            <a:r>
              <a:rPr lang="en-US" dirty="0"/>
              <a:t>Physical health status</a:t>
            </a:r>
          </a:p>
          <a:p>
            <a:r>
              <a:rPr lang="en-US" dirty="0"/>
              <a:t>Personal and family history of mental health problems</a:t>
            </a:r>
          </a:p>
          <a:p>
            <a:r>
              <a:rPr lang="en-US" dirty="0"/>
              <a:t>Cultural background and traditions</a:t>
            </a:r>
          </a:p>
          <a:p>
            <a:r>
              <a:rPr lang="en-US" dirty="0"/>
              <a:t>Age</a:t>
            </a:r>
          </a:p>
        </p:txBody>
      </p:sp>
      <p:sp>
        <p:nvSpPr>
          <p:cNvPr id="4" name="Date Placeholder 3">
            <a:extLst>
              <a:ext uri="{FF2B5EF4-FFF2-40B4-BE49-F238E27FC236}">
                <a16:creationId xmlns:a16="http://schemas.microsoft.com/office/drawing/2014/main" id="{25091EFE-B973-4210-85A2-A6E800676C5A}"/>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6F7273DE-0F05-49A9-826B-B3DA55007371}"/>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91095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E3E2-B13C-46D4-8A4B-B12C387A90F1}"/>
              </a:ext>
            </a:extLst>
          </p:cNvPr>
          <p:cNvSpPr>
            <a:spLocks noGrp="1"/>
          </p:cNvSpPr>
          <p:nvPr>
            <p:ph type="title"/>
          </p:nvPr>
        </p:nvSpPr>
        <p:spPr/>
        <p:txBody>
          <a:bodyPr/>
          <a:lstStyle/>
          <a:p>
            <a:r>
              <a:rPr lang="en-US" dirty="0"/>
              <a:t>Crisis: Types</a:t>
            </a:r>
          </a:p>
        </p:txBody>
      </p:sp>
      <p:sp>
        <p:nvSpPr>
          <p:cNvPr id="3" name="Content Placeholder 2">
            <a:extLst>
              <a:ext uri="{FF2B5EF4-FFF2-40B4-BE49-F238E27FC236}">
                <a16:creationId xmlns:a16="http://schemas.microsoft.com/office/drawing/2014/main" id="{25C74472-0AB0-4F7E-ABA6-4EC6F93358B6}"/>
              </a:ext>
            </a:extLst>
          </p:cNvPr>
          <p:cNvSpPr>
            <a:spLocks noGrp="1"/>
          </p:cNvSpPr>
          <p:nvPr>
            <p:ph idx="1"/>
          </p:nvPr>
        </p:nvSpPr>
        <p:spPr/>
        <p:txBody>
          <a:bodyPr/>
          <a:lstStyle/>
          <a:p>
            <a:r>
              <a:rPr lang="en-US" dirty="0"/>
              <a:t>Developmental Crisis: dramatic shifts within the context of normal growth and development</a:t>
            </a:r>
          </a:p>
          <a:p>
            <a:pPr marL="0" indent="0">
              <a:buNone/>
            </a:pPr>
            <a:r>
              <a:rPr lang="en-US" dirty="0"/>
              <a:t>	e.g. marriage, having a first child, mid-life crisis</a:t>
            </a:r>
          </a:p>
          <a:p>
            <a:r>
              <a:rPr lang="en-US" dirty="0"/>
              <a:t>Situational Crisis: uncommon dire events that cannot be </a:t>
            </a:r>
            <a:r>
              <a:rPr lang="en-US" dirty="0" err="1"/>
              <a:t>forcasted</a:t>
            </a:r>
            <a:endParaRPr lang="en-US" dirty="0"/>
          </a:p>
          <a:p>
            <a:pPr marL="0" indent="0">
              <a:buNone/>
            </a:pPr>
            <a:r>
              <a:rPr lang="en-US" dirty="0"/>
              <a:t>	e.g. Road Traffic Accident, natural disaster, bereavement</a:t>
            </a:r>
          </a:p>
          <a:p>
            <a:r>
              <a:rPr lang="en-US" dirty="0"/>
              <a:t>Existential Crisis: inner conflicts about existential issues like joy, fulfillment, purpose etc.</a:t>
            </a:r>
          </a:p>
          <a:p>
            <a:pPr marL="457200" lvl="1" indent="0">
              <a:buNone/>
            </a:pPr>
            <a:r>
              <a:rPr lang="en-US" dirty="0"/>
              <a:t>	e.g. Sudden realization that certain life dreams may never be accomplished</a:t>
            </a:r>
          </a:p>
          <a:p>
            <a:r>
              <a:rPr lang="en-US" dirty="0"/>
              <a:t>Systemic Crisis</a:t>
            </a:r>
          </a:p>
        </p:txBody>
      </p:sp>
      <p:sp>
        <p:nvSpPr>
          <p:cNvPr id="4" name="Date Placeholder 3">
            <a:extLst>
              <a:ext uri="{FF2B5EF4-FFF2-40B4-BE49-F238E27FC236}">
                <a16:creationId xmlns:a16="http://schemas.microsoft.com/office/drawing/2014/main" id="{7D18A12D-9F72-4114-BC99-7DF2075F03EB}"/>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311E8C2F-600D-4FBC-8461-72B9F4B0A2F6}"/>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454784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BB47-6E85-47F3-9EF0-D95591970A4A}"/>
              </a:ext>
            </a:extLst>
          </p:cNvPr>
          <p:cNvSpPr>
            <a:spLocks noGrp="1"/>
          </p:cNvSpPr>
          <p:nvPr>
            <p:ph type="title"/>
          </p:nvPr>
        </p:nvSpPr>
        <p:spPr/>
        <p:txBody>
          <a:bodyPr/>
          <a:lstStyle/>
          <a:p>
            <a:r>
              <a:rPr lang="en-US" dirty="0"/>
              <a:t>Profile of a person in Crisis(4)</a:t>
            </a:r>
          </a:p>
        </p:txBody>
      </p:sp>
      <p:sp>
        <p:nvSpPr>
          <p:cNvPr id="3" name="Content Placeholder 2">
            <a:extLst>
              <a:ext uri="{FF2B5EF4-FFF2-40B4-BE49-F238E27FC236}">
                <a16:creationId xmlns:a16="http://schemas.microsoft.com/office/drawing/2014/main" id="{37B3C4E8-FACC-410D-A95C-14110450FEB7}"/>
              </a:ext>
            </a:extLst>
          </p:cNvPr>
          <p:cNvSpPr>
            <a:spLocks noGrp="1"/>
          </p:cNvSpPr>
          <p:nvPr>
            <p:ph idx="1"/>
          </p:nvPr>
        </p:nvSpPr>
        <p:spPr>
          <a:xfrm>
            <a:off x="734292" y="1825624"/>
            <a:ext cx="9462654" cy="4667251"/>
          </a:xfrm>
        </p:spPr>
        <p:txBody>
          <a:bodyPr>
            <a:normAutofit lnSpcReduction="10000"/>
          </a:bodyPr>
          <a:lstStyle/>
          <a:p>
            <a:r>
              <a:rPr lang="en-US" dirty="0"/>
              <a:t>Emotional Responses: Sadness, anger, despair, fear, apathy, guilt</a:t>
            </a:r>
          </a:p>
          <a:p>
            <a:r>
              <a:rPr lang="en-US" dirty="0"/>
              <a:t>Cognitive Responses: impaired concentration, confusion, disorientation, cognitive distortions</a:t>
            </a:r>
          </a:p>
          <a:p>
            <a:r>
              <a:rPr lang="en-US" dirty="0"/>
              <a:t>Behavioral Responses: social withdrawal, aggression, sleep and eating difficulties, neglect of self care and responsibilities, mal-adaptive coping mechanisms and defense mechanisms</a:t>
            </a:r>
          </a:p>
          <a:p>
            <a:r>
              <a:rPr lang="en-US" dirty="0"/>
              <a:t>Physical Responses: tachycardia, palpitations, headache, dizziness, fainting, fatigue</a:t>
            </a:r>
          </a:p>
          <a:p>
            <a:r>
              <a:rPr lang="en-US" dirty="0"/>
              <a:t>Spirituality: doubts about religious believes, increased religious activities</a:t>
            </a:r>
          </a:p>
        </p:txBody>
      </p:sp>
      <p:pic>
        <p:nvPicPr>
          <p:cNvPr id="4" name="Picture 3">
            <a:extLst>
              <a:ext uri="{FF2B5EF4-FFF2-40B4-BE49-F238E27FC236}">
                <a16:creationId xmlns:a16="http://schemas.microsoft.com/office/drawing/2014/main" id="{13C0E102-0F7F-44BB-B453-A50810913B49}"/>
              </a:ext>
            </a:extLst>
          </p:cNvPr>
          <p:cNvPicPr>
            <a:picLocks noChangeAspect="1"/>
          </p:cNvPicPr>
          <p:nvPr/>
        </p:nvPicPr>
        <p:blipFill>
          <a:blip r:embed="rId2"/>
          <a:stretch>
            <a:fillRect/>
          </a:stretch>
        </p:blipFill>
        <p:spPr>
          <a:xfrm>
            <a:off x="9982200" y="75731"/>
            <a:ext cx="2216727" cy="6706537"/>
          </a:xfrm>
          <a:prstGeom prst="rect">
            <a:avLst/>
          </a:prstGeom>
        </p:spPr>
      </p:pic>
      <p:sp>
        <p:nvSpPr>
          <p:cNvPr id="5" name="Date Placeholder 4">
            <a:extLst>
              <a:ext uri="{FF2B5EF4-FFF2-40B4-BE49-F238E27FC236}">
                <a16:creationId xmlns:a16="http://schemas.microsoft.com/office/drawing/2014/main" id="{A458B7D4-79C1-43AC-9DA7-90F56FB5B197}"/>
              </a:ext>
            </a:extLst>
          </p:cNvPr>
          <p:cNvSpPr>
            <a:spLocks noGrp="1"/>
          </p:cNvSpPr>
          <p:nvPr>
            <p:ph type="dt" sz="half" idx="10"/>
          </p:nvPr>
        </p:nvSpPr>
        <p:spPr/>
        <p:txBody>
          <a:bodyPr/>
          <a:lstStyle/>
          <a:p>
            <a:r>
              <a:rPr lang="en-US"/>
              <a:t>2/12/2025</a:t>
            </a:r>
            <a:endParaRPr lang="en-US" dirty="0"/>
          </a:p>
        </p:txBody>
      </p:sp>
      <p:sp>
        <p:nvSpPr>
          <p:cNvPr id="6" name="Slide Number Placeholder 5">
            <a:extLst>
              <a:ext uri="{FF2B5EF4-FFF2-40B4-BE49-F238E27FC236}">
                <a16:creationId xmlns:a16="http://schemas.microsoft.com/office/drawing/2014/main" id="{2EA255D5-4C96-4B36-A351-550843B9EE11}"/>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230907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7A58-F772-4F9B-8711-908B29E4864A}"/>
              </a:ext>
            </a:extLst>
          </p:cNvPr>
          <p:cNvSpPr>
            <a:spLocks noGrp="1"/>
          </p:cNvSpPr>
          <p:nvPr>
            <p:ph type="title"/>
          </p:nvPr>
        </p:nvSpPr>
        <p:spPr/>
        <p:txBody>
          <a:bodyPr/>
          <a:lstStyle/>
          <a:p>
            <a:r>
              <a:rPr lang="en-US" dirty="0"/>
              <a:t>CRISIS MANAGEMENT</a:t>
            </a:r>
          </a:p>
        </p:txBody>
      </p:sp>
      <p:sp>
        <p:nvSpPr>
          <p:cNvPr id="3" name="Content Placeholder 2">
            <a:extLst>
              <a:ext uri="{FF2B5EF4-FFF2-40B4-BE49-F238E27FC236}">
                <a16:creationId xmlns:a16="http://schemas.microsoft.com/office/drawing/2014/main" id="{EA20D57B-114D-44F1-9AA9-1D2397DE9F58}"/>
              </a:ext>
            </a:extLst>
          </p:cNvPr>
          <p:cNvSpPr>
            <a:spLocks noGrp="1"/>
          </p:cNvSpPr>
          <p:nvPr>
            <p:ph idx="1"/>
          </p:nvPr>
        </p:nvSpPr>
        <p:spPr/>
        <p:txBody>
          <a:bodyPr/>
          <a:lstStyle/>
          <a:p>
            <a:r>
              <a:rPr lang="en-US" dirty="0"/>
              <a:t>Refers to methods used to offer immediate short term help to people in crisis</a:t>
            </a:r>
          </a:p>
          <a:p>
            <a:r>
              <a:rPr lang="en-US" dirty="0"/>
              <a:t>Temporary but active and supportive interventions that provide relief for distresses, restore functionality, and prevent development of other long term problems.</a:t>
            </a:r>
          </a:p>
          <a:p>
            <a:r>
              <a:rPr lang="en-US" dirty="0"/>
              <a:t>A wider perspectives includes measures in preventing disasters/crisis</a:t>
            </a:r>
          </a:p>
        </p:txBody>
      </p:sp>
      <p:sp>
        <p:nvSpPr>
          <p:cNvPr id="4" name="Date Placeholder 3">
            <a:extLst>
              <a:ext uri="{FF2B5EF4-FFF2-40B4-BE49-F238E27FC236}">
                <a16:creationId xmlns:a16="http://schemas.microsoft.com/office/drawing/2014/main" id="{B80A7D62-617C-4CC9-94B9-81418F2BA384}"/>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50F3EAC1-C66F-4D61-B782-33CA284E4CEB}"/>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2465814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CFD8-A8FD-434B-BFA1-27A75680492E}"/>
              </a:ext>
            </a:extLst>
          </p:cNvPr>
          <p:cNvSpPr>
            <a:spLocks noGrp="1"/>
          </p:cNvSpPr>
          <p:nvPr>
            <p:ph type="title"/>
          </p:nvPr>
        </p:nvSpPr>
        <p:spPr/>
        <p:txBody>
          <a:bodyPr/>
          <a:lstStyle/>
          <a:p>
            <a:r>
              <a:rPr lang="en-US" dirty="0"/>
              <a:t>CRISIS MANAGEMENT(2)</a:t>
            </a:r>
          </a:p>
        </p:txBody>
      </p:sp>
      <p:sp>
        <p:nvSpPr>
          <p:cNvPr id="3" name="Content Placeholder 2">
            <a:extLst>
              <a:ext uri="{FF2B5EF4-FFF2-40B4-BE49-F238E27FC236}">
                <a16:creationId xmlns:a16="http://schemas.microsoft.com/office/drawing/2014/main" id="{758A3E83-1D10-498F-BFF0-749BD465D7EC}"/>
              </a:ext>
            </a:extLst>
          </p:cNvPr>
          <p:cNvSpPr>
            <a:spLocks noGrp="1"/>
          </p:cNvSpPr>
          <p:nvPr>
            <p:ph idx="1"/>
          </p:nvPr>
        </p:nvSpPr>
        <p:spPr/>
        <p:txBody>
          <a:bodyPr>
            <a:normAutofit lnSpcReduction="10000"/>
          </a:bodyPr>
          <a:lstStyle/>
          <a:p>
            <a:r>
              <a:rPr lang="en-US" dirty="0"/>
              <a:t>Crisis intervention operates under the fundamental notion that an individual’s resistance to stress is finite and idiosyncratic, so that under certain circumstances, every person will find his or her coping mechanisms inadequate to sustain psychological equilibrium. </a:t>
            </a:r>
          </a:p>
          <a:p>
            <a:r>
              <a:rPr lang="en-US" dirty="0"/>
              <a:t>Crisis treatment involves systemic efforts to supplement the personal resources of the individual who is failing under stress, rather than assuming that the individual is in the presence of a disease process.</a:t>
            </a:r>
          </a:p>
          <a:p>
            <a:r>
              <a:rPr lang="en-US" dirty="0"/>
              <a:t>The successful resolution of the crisis may lead to positive and constructive outcomes, such as self-enhancing coping ability, a decrease in negative, self-defeating, dysfunctional behavior, and a return to the precrisis level of functioning</a:t>
            </a:r>
          </a:p>
        </p:txBody>
      </p:sp>
      <p:sp>
        <p:nvSpPr>
          <p:cNvPr id="4" name="Date Placeholder 3">
            <a:extLst>
              <a:ext uri="{FF2B5EF4-FFF2-40B4-BE49-F238E27FC236}">
                <a16:creationId xmlns:a16="http://schemas.microsoft.com/office/drawing/2014/main" id="{F429E306-61DF-4880-AB42-D899E85E41D4}"/>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C8D5ED2A-E16B-43F2-A1C9-94C5CD9F6D90}"/>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71065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C228-CED6-4726-987C-46CF43AA5C8A}"/>
              </a:ext>
            </a:extLst>
          </p:cNvPr>
          <p:cNvSpPr>
            <a:spLocks noGrp="1"/>
          </p:cNvSpPr>
          <p:nvPr>
            <p:ph type="title"/>
          </p:nvPr>
        </p:nvSpPr>
        <p:spPr/>
        <p:txBody>
          <a:bodyPr/>
          <a:lstStyle/>
          <a:p>
            <a:r>
              <a:rPr lang="en-US" dirty="0"/>
              <a:t>Crisis Management: Goals(5)</a:t>
            </a:r>
          </a:p>
        </p:txBody>
      </p:sp>
      <p:sp>
        <p:nvSpPr>
          <p:cNvPr id="3" name="Content Placeholder 2">
            <a:extLst>
              <a:ext uri="{FF2B5EF4-FFF2-40B4-BE49-F238E27FC236}">
                <a16:creationId xmlns:a16="http://schemas.microsoft.com/office/drawing/2014/main" id="{D7BE6F45-C13E-41F9-A6A6-35CAF3015BFC}"/>
              </a:ext>
            </a:extLst>
          </p:cNvPr>
          <p:cNvSpPr>
            <a:spLocks noGrp="1"/>
          </p:cNvSpPr>
          <p:nvPr>
            <p:ph idx="1"/>
          </p:nvPr>
        </p:nvSpPr>
        <p:spPr/>
        <p:txBody>
          <a:bodyPr/>
          <a:lstStyle/>
          <a:p>
            <a:r>
              <a:rPr lang="en-US" dirty="0"/>
              <a:t>The outcome/goals of contemporary crisis practice is defined in terms of </a:t>
            </a:r>
          </a:p>
          <a:p>
            <a:pPr lvl="1"/>
            <a:r>
              <a:rPr lang="en-US" dirty="0"/>
              <a:t>Restoration of the individual’s pre-traumatic level of overt functioning</a:t>
            </a:r>
          </a:p>
          <a:p>
            <a:pPr lvl="1"/>
            <a:r>
              <a:rPr lang="en-US" dirty="0"/>
              <a:t>Return to pre-crisis equilibrium</a:t>
            </a:r>
          </a:p>
          <a:p>
            <a:pPr lvl="1"/>
            <a:r>
              <a:rPr lang="en-US" dirty="0"/>
              <a:t>Incorporation of the immutable changes caused by the crisis event. </a:t>
            </a:r>
          </a:p>
        </p:txBody>
      </p:sp>
      <p:pic>
        <p:nvPicPr>
          <p:cNvPr id="4" name="Picture 3">
            <a:extLst>
              <a:ext uri="{FF2B5EF4-FFF2-40B4-BE49-F238E27FC236}">
                <a16:creationId xmlns:a16="http://schemas.microsoft.com/office/drawing/2014/main" id="{F9E79140-E6A5-4AF2-858D-E0BA4917A86F}"/>
              </a:ext>
            </a:extLst>
          </p:cNvPr>
          <p:cNvPicPr>
            <a:picLocks noChangeAspect="1"/>
          </p:cNvPicPr>
          <p:nvPr/>
        </p:nvPicPr>
        <p:blipFill>
          <a:blip r:embed="rId2"/>
          <a:stretch>
            <a:fillRect/>
          </a:stretch>
        </p:blipFill>
        <p:spPr>
          <a:xfrm>
            <a:off x="3942050" y="4211783"/>
            <a:ext cx="3923247" cy="1779010"/>
          </a:xfrm>
          <a:prstGeom prst="rect">
            <a:avLst/>
          </a:prstGeom>
        </p:spPr>
      </p:pic>
      <p:sp>
        <p:nvSpPr>
          <p:cNvPr id="5" name="Date Placeholder 4">
            <a:extLst>
              <a:ext uri="{FF2B5EF4-FFF2-40B4-BE49-F238E27FC236}">
                <a16:creationId xmlns:a16="http://schemas.microsoft.com/office/drawing/2014/main" id="{80917444-AA27-4E8B-AA87-724BCC1F12A1}"/>
              </a:ext>
            </a:extLst>
          </p:cNvPr>
          <p:cNvSpPr>
            <a:spLocks noGrp="1"/>
          </p:cNvSpPr>
          <p:nvPr>
            <p:ph type="dt" sz="half" idx="10"/>
          </p:nvPr>
        </p:nvSpPr>
        <p:spPr/>
        <p:txBody>
          <a:bodyPr/>
          <a:lstStyle/>
          <a:p>
            <a:r>
              <a:rPr lang="en-US"/>
              <a:t>2/12/2025</a:t>
            </a:r>
            <a:endParaRPr lang="en-US" dirty="0"/>
          </a:p>
        </p:txBody>
      </p:sp>
      <p:sp>
        <p:nvSpPr>
          <p:cNvPr id="6" name="Slide Number Placeholder 5">
            <a:extLst>
              <a:ext uri="{FF2B5EF4-FFF2-40B4-BE49-F238E27FC236}">
                <a16:creationId xmlns:a16="http://schemas.microsoft.com/office/drawing/2014/main" id="{C6901F6E-9965-49AE-A279-CCFAC082A8D7}"/>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113498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269A-2A4B-4C04-AC71-65F7EC296DAE}"/>
              </a:ext>
            </a:extLst>
          </p:cNvPr>
          <p:cNvSpPr>
            <a:spLocks noGrp="1"/>
          </p:cNvSpPr>
          <p:nvPr>
            <p:ph type="title"/>
          </p:nvPr>
        </p:nvSpPr>
        <p:spPr/>
        <p:txBody>
          <a:bodyPr/>
          <a:lstStyle/>
          <a:p>
            <a:r>
              <a:rPr lang="en-US" dirty="0"/>
              <a:t>Models of Crisis Interventions(6)</a:t>
            </a:r>
          </a:p>
        </p:txBody>
      </p:sp>
      <p:sp>
        <p:nvSpPr>
          <p:cNvPr id="3" name="Content Placeholder 2">
            <a:extLst>
              <a:ext uri="{FF2B5EF4-FFF2-40B4-BE49-F238E27FC236}">
                <a16:creationId xmlns:a16="http://schemas.microsoft.com/office/drawing/2014/main" id="{AC8D52E2-D21F-4E5B-A6E2-F6C941A60C08}"/>
              </a:ext>
            </a:extLst>
          </p:cNvPr>
          <p:cNvSpPr>
            <a:spLocks noGrp="1"/>
          </p:cNvSpPr>
          <p:nvPr>
            <p:ph idx="1"/>
          </p:nvPr>
        </p:nvSpPr>
        <p:spPr/>
        <p:txBody>
          <a:bodyPr>
            <a:normAutofit fontScale="92500" lnSpcReduction="10000"/>
          </a:bodyPr>
          <a:lstStyle/>
          <a:p>
            <a:r>
              <a:rPr lang="en-US" b="1" i="0" dirty="0">
                <a:effectLst/>
                <a:latin typeface="var( --e-global-typography-dc10e86-font-family )"/>
              </a:rPr>
              <a:t>Roberts’ Seven-Stage Crisis Intervention Model</a:t>
            </a:r>
          </a:p>
          <a:p>
            <a:pPr algn="l" fontAlgn="base">
              <a:buFont typeface="+mj-lt"/>
              <a:buAutoNum type="arabicPeriod"/>
            </a:pPr>
            <a:r>
              <a:rPr lang="en-US" b="0" i="0" dirty="0">
                <a:solidFill>
                  <a:srgbClr val="414141"/>
                </a:solidFill>
                <a:effectLst/>
                <a:latin typeface="Open Sans" panose="020B0606030504020204" pitchFamily="34" charset="0"/>
              </a:rPr>
              <a:t>Conduct a thorough survey of the person’s emotional, cognitive and behavioral reactions to the crisis and assess their risk of suicide or imminent danger</a:t>
            </a:r>
          </a:p>
          <a:p>
            <a:pPr algn="l" fontAlgn="base">
              <a:buFont typeface="+mj-lt"/>
              <a:buAutoNum type="arabicPeriod"/>
            </a:pPr>
            <a:r>
              <a:rPr lang="en-US" b="0" i="0" dirty="0">
                <a:solidFill>
                  <a:srgbClr val="414141"/>
                </a:solidFill>
                <a:effectLst/>
                <a:latin typeface="Open Sans" panose="020B0606030504020204" pitchFamily="34" charset="0"/>
              </a:rPr>
              <a:t>Rapidly establish rapport with the client</a:t>
            </a:r>
          </a:p>
          <a:p>
            <a:pPr algn="l" fontAlgn="base">
              <a:buFont typeface="+mj-lt"/>
              <a:buAutoNum type="arabicPeriod"/>
            </a:pPr>
            <a:r>
              <a:rPr lang="en-US" b="0" i="0" dirty="0">
                <a:solidFill>
                  <a:srgbClr val="414141"/>
                </a:solidFill>
                <a:effectLst/>
                <a:latin typeface="Open Sans" panose="020B0606030504020204" pitchFamily="34" charset="0"/>
              </a:rPr>
              <a:t>Identify major problems, including crisis precipitants</a:t>
            </a:r>
          </a:p>
          <a:p>
            <a:pPr algn="l" fontAlgn="base">
              <a:buFont typeface="+mj-lt"/>
              <a:buAutoNum type="arabicPeriod"/>
            </a:pPr>
            <a:r>
              <a:rPr lang="en-US" b="0" i="0" dirty="0">
                <a:solidFill>
                  <a:srgbClr val="414141"/>
                </a:solidFill>
                <a:effectLst/>
                <a:latin typeface="Open Sans" panose="020B0606030504020204" pitchFamily="34" charset="0"/>
              </a:rPr>
              <a:t>Encourage exploration of feelings and emotions</a:t>
            </a:r>
          </a:p>
          <a:p>
            <a:pPr algn="l" fontAlgn="base">
              <a:buFont typeface="+mj-lt"/>
              <a:buAutoNum type="arabicPeriod"/>
            </a:pPr>
            <a:r>
              <a:rPr lang="en-US" b="0" i="0" dirty="0">
                <a:solidFill>
                  <a:srgbClr val="414141"/>
                </a:solidFill>
                <a:effectLst/>
                <a:latin typeface="Open Sans" panose="020B0606030504020204" pitchFamily="34" charset="0"/>
              </a:rPr>
              <a:t>Develop a list of alternative resources and coping strategies</a:t>
            </a:r>
          </a:p>
          <a:p>
            <a:pPr algn="l" fontAlgn="base">
              <a:buFont typeface="+mj-lt"/>
              <a:buAutoNum type="arabicPeriod"/>
            </a:pPr>
            <a:r>
              <a:rPr lang="en-US" b="0" i="0" dirty="0">
                <a:solidFill>
                  <a:srgbClr val="414141"/>
                </a:solidFill>
                <a:effectLst/>
                <a:latin typeface="Open Sans" panose="020B0606030504020204" pitchFamily="34" charset="0"/>
              </a:rPr>
              <a:t>Implement an action plan to restore functioning</a:t>
            </a:r>
          </a:p>
          <a:p>
            <a:pPr algn="l" fontAlgn="base">
              <a:buFont typeface="+mj-lt"/>
              <a:buAutoNum type="arabicPeriod"/>
            </a:pPr>
            <a:r>
              <a:rPr lang="en-US" b="0" i="0" dirty="0">
                <a:solidFill>
                  <a:srgbClr val="414141"/>
                </a:solidFill>
                <a:effectLst/>
                <a:latin typeface="Open Sans" panose="020B0606030504020204" pitchFamily="34" charset="0"/>
              </a:rPr>
              <a:t>Agree on follow-up and booster sessions</a:t>
            </a:r>
          </a:p>
          <a:p>
            <a:pPr lvl="1"/>
            <a:endParaRPr lang="en-US" dirty="0"/>
          </a:p>
        </p:txBody>
      </p:sp>
      <p:sp>
        <p:nvSpPr>
          <p:cNvPr id="4" name="Date Placeholder 3">
            <a:extLst>
              <a:ext uri="{FF2B5EF4-FFF2-40B4-BE49-F238E27FC236}">
                <a16:creationId xmlns:a16="http://schemas.microsoft.com/office/drawing/2014/main" id="{79FB21BF-E5C7-4650-9B10-62B17AB3C004}"/>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67DEE39F-7387-4C4F-9B6A-B806C4A47CC6}"/>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630508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8FB3-B32F-48EC-917A-1A08FFD7698A}"/>
              </a:ext>
            </a:extLst>
          </p:cNvPr>
          <p:cNvSpPr>
            <a:spLocks noGrp="1"/>
          </p:cNvSpPr>
          <p:nvPr>
            <p:ph type="title"/>
          </p:nvPr>
        </p:nvSpPr>
        <p:spPr/>
        <p:txBody>
          <a:bodyPr/>
          <a:lstStyle/>
          <a:p>
            <a:r>
              <a:rPr lang="en-US" dirty="0"/>
              <a:t>Models of Crisis Interventions(6)</a:t>
            </a:r>
          </a:p>
        </p:txBody>
      </p:sp>
      <p:sp>
        <p:nvSpPr>
          <p:cNvPr id="3" name="Content Placeholder 2">
            <a:extLst>
              <a:ext uri="{FF2B5EF4-FFF2-40B4-BE49-F238E27FC236}">
                <a16:creationId xmlns:a16="http://schemas.microsoft.com/office/drawing/2014/main" id="{1CBC1B59-1C76-4AC5-8DCF-F4D39A0BAC45}"/>
              </a:ext>
            </a:extLst>
          </p:cNvPr>
          <p:cNvSpPr>
            <a:spLocks noGrp="1"/>
          </p:cNvSpPr>
          <p:nvPr>
            <p:ph idx="1"/>
          </p:nvPr>
        </p:nvSpPr>
        <p:spPr/>
        <p:txBody>
          <a:bodyPr/>
          <a:lstStyle/>
          <a:p>
            <a:r>
              <a:rPr lang="en-US" b="1" dirty="0"/>
              <a:t>SAFER-R Model</a:t>
            </a:r>
          </a:p>
          <a:p>
            <a:pPr algn="l" fontAlgn="base">
              <a:buFont typeface="Arial" panose="020B0604020202020204" pitchFamily="34" charset="0"/>
              <a:buChar char="•"/>
            </a:pPr>
            <a:r>
              <a:rPr lang="en-US" b="1" i="0" dirty="0">
                <a:solidFill>
                  <a:srgbClr val="414141"/>
                </a:solidFill>
                <a:effectLst/>
                <a:latin typeface="Open Sans" panose="020B0606030504020204" pitchFamily="34" charset="0"/>
              </a:rPr>
              <a:t>S</a:t>
            </a:r>
            <a:r>
              <a:rPr lang="en-US" b="0" i="0" dirty="0">
                <a:solidFill>
                  <a:srgbClr val="414141"/>
                </a:solidFill>
                <a:effectLst/>
                <a:latin typeface="Open Sans" panose="020B0606030504020204" pitchFamily="34" charset="0"/>
              </a:rPr>
              <a:t>) Stabilize</a:t>
            </a:r>
          </a:p>
          <a:p>
            <a:pPr algn="l" fontAlgn="base">
              <a:buFont typeface="Arial" panose="020B0604020202020204" pitchFamily="34" charset="0"/>
              <a:buChar char="•"/>
            </a:pPr>
            <a:r>
              <a:rPr lang="en-US" b="1" i="0" dirty="0">
                <a:solidFill>
                  <a:srgbClr val="414141"/>
                </a:solidFill>
                <a:effectLst/>
                <a:latin typeface="Open Sans" panose="020B0606030504020204" pitchFamily="34" charset="0"/>
              </a:rPr>
              <a:t>A</a:t>
            </a:r>
            <a:r>
              <a:rPr lang="en-US" b="0" i="0" dirty="0">
                <a:solidFill>
                  <a:srgbClr val="414141"/>
                </a:solidFill>
                <a:effectLst/>
                <a:latin typeface="Open Sans" panose="020B0606030504020204" pitchFamily="34" charset="0"/>
              </a:rPr>
              <a:t>) Acknowledge</a:t>
            </a:r>
          </a:p>
          <a:p>
            <a:pPr algn="l" fontAlgn="base">
              <a:buFont typeface="Arial" panose="020B0604020202020204" pitchFamily="34" charset="0"/>
              <a:buChar char="•"/>
            </a:pPr>
            <a:r>
              <a:rPr lang="en-US" b="1" i="0" dirty="0">
                <a:solidFill>
                  <a:srgbClr val="414141"/>
                </a:solidFill>
                <a:effectLst/>
                <a:latin typeface="Open Sans" panose="020B0606030504020204" pitchFamily="34" charset="0"/>
              </a:rPr>
              <a:t>F</a:t>
            </a:r>
            <a:r>
              <a:rPr lang="en-US" b="0" i="0" dirty="0">
                <a:solidFill>
                  <a:srgbClr val="414141"/>
                </a:solidFill>
                <a:effectLst/>
                <a:latin typeface="Open Sans" panose="020B0606030504020204" pitchFamily="34" charset="0"/>
              </a:rPr>
              <a:t>) Facilitate understanding</a:t>
            </a:r>
          </a:p>
          <a:p>
            <a:pPr algn="l" fontAlgn="base">
              <a:buFont typeface="Arial" panose="020B0604020202020204" pitchFamily="34" charset="0"/>
              <a:buChar char="•"/>
            </a:pPr>
            <a:r>
              <a:rPr lang="en-US" b="1" i="0" dirty="0">
                <a:solidFill>
                  <a:srgbClr val="414141"/>
                </a:solidFill>
                <a:effectLst/>
                <a:latin typeface="Open Sans" panose="020B0606030504020204" pitchFamily="34" charset="0"/>
              </a:rPr>
              <a:t>E</a:t>
            </a:r>
            <a:r>
              <a:rPr lang="en-US" b="0" i="0" dirty="0">
                <a:solidFill>
                  <a:srgbClr val="414141"/>
                </a:solidFill>
                <a:effectLst/>
                <a:latin typeface="Open Sans" panose="020B0606030504020204" pitchFamily="34" charset="0"/>
              </a:rPr>
              <a:t>) Encourage adaptive coping</a:t>
            </a:r>
          </a:p>
          <a:p>
            <a:pPr algn="l" fontAlgn="base">
              <a:buFont typeface="Arial" panose="020B0604020202020204" pitchFamily="34" charset="0"/>
              <a:buChar char="•"/>
            </a:pPr>
            <a:r>
              <a:rPr lang="en-US" b="1" i="0" dirty="0">
                <a:solidFill>
                  <a:srgbClr val="414141"/>
                </a:solidFill>
                <a:effectLst/>
                <a:latin typeface="Open Sans" panose="020B0606030504020204" pitchFamily="34" charset="0"/>
              </a:rPr>
              <a:t>R</a:t>
            </a:r>
            <a:r>
              <a:rPr lang="en-US" b="0" i="0" dirty="0">
                <a:solidFill>
                  <a:srgbClr val="414141"/>
                </a:solidFill>
                <a:effectLst/>
                <a:latin typeface="Open Sans" panose="020B0606030504020204" pitchFamily="34" charset="0"/>
              </a:rPr>
              <a:t>) Restore functioning</a:t>
            </a:r>
          </a:p>
          <a:p>
            <a:pPr algn="l" fontAlgn="base">
              <a:buFont typeface="Arial" panose="020B0604020202020204" pitchFamily="34" charset="0"/>
              <a:buChar char="•"/>
            </a:pPr>
            <a:r>
              <a:rPr lang="en-US" b="1" i="0" dirty="0">
                <a:solidFill>
                  <a:srgbClr val="414141"/>
                </a:solidFill>
                <a:effectLst/>
                <a:latin typeface="Open Sans" panose="020B0606030504020204" pitchFamily="34" charset="0"/>
              </a:rPr>
              <a:t>R</a:t>
            </a:r>
            <a:r>
              <a:rPr lang="en-US" b="0" i="0" dirty="0">
                <a:solidFill>
                  <a:srgbClr val="414141"/>
                </a:solidFill>
                <a:effectLst/>
                <a:latin typeface="Open Sans" panose="020B0606030504020204" pitchFamily="34" charset="0"/>
              </a:rPr>
              <a:t>) Refer</a:t>
            </a:r>
          </a:p>
          <a:p>
            <a:pPr marL="457200" lvl="1" indent="0">
              <a:buNone/>
            </a:pPr>
            <a:endParaRPr lang="en-US" b="1" dirty="0"/>
          </a:p>
        </p:txBody>
      </p:sp>
      <p:sp>
        <p:nvSpPr>
          <p:cNvPr id="4" name="Date Placeholder 3">
            <a:extLst>
              <a:ext uri="{FF2B5EF4-FFF2-40B4-BE49-F238E27FC236}">
                <a16:creationId xmlns:a16="http://schemas.microsoft.com/office/drawing/2014/main" id="{4119DC0C-09AA-4CDC-A31D-FA51C997DFB2}"/>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059F68D1-101C-47C4-9E0F-397BBD645ACD}"/>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1751584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B0D9-B443-4121-8357-7A06ED813985}"/>
              </a:ext>
            </a:extLst>
          </p:cNvPr>
          <p:cNvSpPr>
            <a:spLocks noGrp="1"/>
          </p:cNvSpPr>
          <p:nvPr>
            <p:ph type="title"/>
          </p:nvPr>
        </p:nvSpPr>
        <p:spPr/>
        <p:txBody>
          <a:bodyPr/>
          <a:lstStyle/>
          <a:p>
            <a:r>
              <a:rPr lang="en-US" dirty="0"/>
              <a:t>Models of Crisis Interventions</a:t>
            </a:r>
          </a:p>
        </p:txBody>
      </p:sp>
      <p:sp>
        <p:nvSpPr>
          <p:cNvPr id="3" name="Content Placeholder 2">
            <a:extLst>
              <a:ext uri="{FF2B5EF4-FFF2-40B4-BE49-F238E27FC236}">
                <a16:creationId xmlns:a16="http://schemas.microsoft.com/office/drawing/2014/main" id="{12DFDD5E-8CD1-45B8-838D-9A6C8407E5AE}"/>
              </a:ext>
            </a:extLst>
          </p:cNvPr>
          <p:cNvSpPr>
            <a:spLocks noGrp="1"/>
          </p:cNvSpPr>
          <p:nvPr>
            <p:ph idx="1"/>
          </p:nvPr>
        </p:nvSpPr>
        <p:spPr/>
        <p:txBody>
          <a:bodyPr/>
          <a:lstStyle/>
          <a:p>
            <a:r>
              <a:rPr lang="en-US" dirty="0"/>
              <a:t>Gilliland’s six step model</a:t>
            </a:r>
          </a:p>
          <a:p>
            <a:r>
              <a:rPr lang="en-US" dirty="0"/>
              <a:t>ABC Model</a:t>
            </a:r>
          </a:p>
          <a:p>
            <a:r>
              <a:rPr lang="en-US" dirty="0"/>
              <a:t>ACT model</a:t>
            </a:r>
          </a:p>
        </p:txBody>
      </p:sp>
      <p:sp>
        <p:nvSpPr>
          <p:cNvPr id="4" name="Date Placeholder 3">
            <a:extLst>
              <a:ext uri="{FF2B5EF4-FFF2-40B4-BE49-F238E27FC236}">
                <a16:creationId xmlns:a16="http://schemas.microsoft.com/office/drawing/2014/main" id="{BEB625CA-ECFB-4805-9910-01C4781BA85C}"/>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9C805DC9-A2C0-4013-8E42-21309F57EF74}"/>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388312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7D67-1FF3-4FB7-B421-D7A1528F8BF2}"/>
              </a:ext>
            </a:extLst>
          </p:cNvPr>
          <p:cNvSpPr>
            <a:spLocks noGrp="1"/>
          </p:cNvSpPr>
          <p:nvPr>
            <p:ph type="title"/>
          </p:nvPr>
        </p:nvSpPr>
        <p:spPr/>
        <p:txBody>
          <a:bodyPr/>
          <a:lstStyle/>
          <a:p>
            <a:r>
              <a:rPr lang="en-US" dirty="0"/>
              <a:t>Crisis Management: Modalities</a:t>
            </a:r>
          </a:p>
        </p:txBody>
      </p:sp>
      <p:sp>
        <p:nvSpPr>
          <p:cNvPr id="3" name="Content Placeholder 2">
            <a:extLst>
              <a:ext uri="{FF2B5EF4-FFF2-40B4-BE49-F238E27FC236}">
                <a16:creationId xmlns:a16="http://schemas.microsoft.com/office/drawing/2014/main" id="{39D2D70C-7F75-49B4-BF0A-61221D83272E}"/>
              </a:ext>
            </a:extLst>
          </p:cNvPr>
          <p:cNvSpPr>
            <a:spLocks noGrp="1"/>
          </p:cNvSpPr>
          <p:nvPr>
            <p:ph idx="1"/>
          </p:nvPr>
        </p:nvSpPr>
        <p:spPr/>
        <p:txBody>
          <a:bodyPr/>
          <a:lstStyle/>
          <a:p>
            <a:r>
              <a:rPr lang="en-US" dirty="0"/>
              <a:t>Crisis hotlines</a:t>
            </a:r>
          </a:p>
          <a:p>
            <a:r>
              <a:rPr lang="en-US" dirty="0"/>
              <a:t>Mobile Crisis Intervention Units</a:t>
            </a:r>
          </a:p>
          <a:p>
            <a:r>
              <a:rPr lang="en-US" dirty="0"/>
              <a:t>Institution based Crisis management Team</a:t>
            </a:r>
          </a:p>
          <a:p>
            <a:r>
              <a:rPr lang="en-US" dirty="0"/>
              <a:t>National and multinational Agencies e.g. </a:t>
            </a:r>
            <a:r>
              <a:rPr lang="en-US" b="0" i="0" dirty="0">
                <a:solidFill>
                  <a:srgbClr val="001D35"/>
                </a:solidFill>
                <a:effectLst/>
                <a:latin typeface="Google Sans"/>
              </a:rPr>
              <a:t>Nigeria's National Emergency Management Agency</a:t>
            </a:r>
            <a:r>
              <a:rPr lang="en-US" dirty="0"/>
              <a:t> (NEMA)</a:t>
            </a:r>
          </a:p>
          <a:p>
            <a:r>
              <a:rPr lang="en-US" dirty="0"/>
              <a:t>Socio-culturally and Religiously prescribed interventions</a:t>
            </a:r>
          </a:p>
          <a:p>
            <a:endParaRPr lang="en-US" dirty="0"/>
          </a:p>
        </p:txBody>
      </p:sp>
      <p:sp>
        <p:nvSpPr>
          <p:cNvPr id="4" name="Date Placeholder 3">
            <a:extLst>
              <a:ext uri="{FF2B5EF4-FFF2-40B4-BE49-F238E27FC236}">
                <a16:creationId xmlns:a16="http://schemas.microsoft.com/office/drawing/2014/main" id="{B1B3E286-559C-47E3-BDE5-08DCE2050C2E}"/>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EADDCEAB-45B9-4455-98D8-14724D8151F1}"/>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51306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D499-81C5-4970-9EA2-CD5F3BB5971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F22CF67-07DE-48ED-ABCB-A90885931422}"/>
              </a:ext>
            </a:extLst>
          </p:cNvPr>
          <p:cNvSpPr>
            <a:spLocks noGrp="1"/>
          </p:cNvSpPr>
          <p:nvPr>
            <p:ph idx="1"/>
          </p:nvPr>
        </p:nvSpPr>
        <p:spPr/>
        <p:txBody>
          <a:bodyPr>
            <a:normAutofit/>
          </a:bodyPr>
          <a:lstStyle/>
          <a:p>
            <a:r>
              <a:rPr lang="en-US" dirty="0"/>
              <a:t>OBJECTIVES</a:t>
            </a:r>
          </a:p>
          <a:p>
            <a:r>
              <a:rPr lang="en-US" dirty="0"/>
              <a:t>INTRODUCTION</a:t>
            </a:r>
          </a:p>
          <a:p>
            <a:r>
              <a:rPr lang="en-US" dirty="0"/>
              <a:t>CRISIS</a:t>
            </a:r>
          </a:p>
          <a:p>
            <a:r>
              <a:rPr lang="en-US" dirty="0"/>
              <a:t>CRISIS MANAGEMENT</a:t>
            </a:r>
          </a:p>
          <a:p>
            <a:r>
              <a:rPr lang="en-US" dirty="0"/>
              <a:t>PSYCHOLOGICAL FIRST AID</a:t>
            </a:r>
          </a:p>
          <a:p>
            <a:r>
              <a:rPr lang="en-US" dirty="0"/>
              <a:t>CRISIS COUNSELLING</a:t>
            </a:r>
          </a:p>
          <a:p>
            <a:r>
              <a:rPr lang="en-US" dirty="0"/>
              <a:t>CONCLUSION</a:t>
            </a:r>
          </a:p>
          <a:p>
            <a:r>
              <a:rPr lang="en-US" dirty="0"/>
              <a:t>REFERENCES</a:t>
            </a:r>
          </a:p>
        </p:txBody>
      </p:sp>
      <p:sp>
        <p:nvSpPr>
          <p:cNvPr id="4" name="Date Placeholder 3">
            <a:extLst>
              <a:ext uri="{FF2B5EF4-FFF2-40B4-BE49-F238E27FC236}">
                <a16:creationId xmlns:a16="http://schemas.microsoft.com/office/drawing/2014/main" id="{5BF6B244-5E98-42CA-B8B0-F75991A494BA}"/>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11DF1B38-C418-441C-B7DB-0DE713B84A08}"/>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794125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ABB2-F221-4812-9035-D95A60916042}"/>
              </a:ext>
            </a:extLst>
          </p:cNvPr>
          <p:cNvSpPr>
            <a:spLocks noGrp="1"/>
          </p:cNvSpPr>
          <p:nvPr>
            <p:ph type="title"/>
          </p:nvPr>
        </p:nvSpPr>
        <p:spPr/>
        <p:txBody>
          <a:bodyPr/>
          <a:lstStyle/>
          <a:p>
            <a:r>
              <a:rPr lang="en-US" dirty="0"/>
              <a:t>Psychological First Aid (PFA) (7,8)</a:t>
            </a:r>
          </a:p>
        </p:txBody>
      </p:sp>
      <p:sp>
        <p:nvSpPr>
          <p:cNvPr id="5" name="Content Placeholder 4">
            <a:extLst>
              <a:ext uri="{FF2B5EF4-FFF2-40B4-BE49-F238E27FC236}">
                <a16:creationId xmlns:a16="http://schemas.microsoft.com/office/drawing/2014/main" id="{BAEF70D5-B003-4918-BBCE-67A83FC29CC3}"/>
              </a:ext>
            </a:extLst>
          </p:cNvPr>
          <p:cNvSpPr>
            <a:spLocks noGrp="1"/>
          </p:cNvSpPr>
          <p:nvPr>
            <p:ph idx="1"/>
          </p:nvPr>
        </p:nvSpPr>
        <p:spPr/>
        <p:txBody>
          <a:bodyPr>
            <a:normAutofit/>
          </a:bodyPr>
          <a:lstStyle/>
          <a:p>
            <a:r>
              <a:rPr lang="en-US" dirty="0"/>
              <a:t>Psychological first aid (PFA) describes a humane, supportive response to a fellow human being who is suffering and who may need support. </a:t>
            </a:r>
          </a:p>
          <a:p>
            <a:r>
              <a:rPr lang="en-US" dirty="0"/>
              <a:t>PFA is often part of a broader response to large humanitarian emergencies, hence need for coordination with other emergency services. </a:t>
            </a:r>
          </a:p>
          <a:p>
            <a:r>
              <a:rPr lang="en-US" dirty="0"/>
              <a:t>PFA targets factors that seem to be most helpful to people’s long-term recovery. These include: </a:t>
            </a:r>
          </a:p>
          <a:p>
            <a:pPr lvl="1"/>
            <a:r>
              <a:rPr lang="en-US" dirty="0"/>
              <a:t>Feeling safe, connected to others, calm and hopeful </a:t>
            </a:r>
          </a:p>
          <a:p>
            <a:pPr lvl="1"/>
            <a:r>
              <a:rPr lang="en-US" dirty="0"/>
              <a:t>Having access to social, physical and emotional support</a:t>
            </a:r>
          </a:p>
          <a:p>
            <a:pPr lvl="1"/>
            <a:r>
              <a:rPr lang="en-US" dirty="0"/>
              <a:t>Feeling able to help themselves, as individuals and communities</a:t>
            </a:r>
          </a:p>
          <a:p>
            <a:endParaRPr lang="en-US" dirty="0"/>
          </a:p>
        </p:txBody>
      </p:sp>
      <p:sp>
        <p:nvSpPr>
          <p:cNvPr id="3" name="Date Placeholder 2">
            <a:extLst>
              <a:ext uri="{FF2B5EF4-FFF2-40B4-BE49-F238E27FC236}">
                <a16:creationId xmlns:a16="http://schemas.microsoft.com/office/drawing/2014/main" id="{155C98D3-64BF-4CFE-BC96-3E3A5772A7F7}"/>
              </a:ext>
            </a:extLst>
          </p:cNvPr>
          <p:cNvSpPr>
            <a:spLocks noGrp="1"/>
          </p:cNvSpPr>
          <p:nvPr>
            <p:ph type="dt" sz="half" idx="10"/>
          </p:nvPr>
        </p:nvSpPr>
        <p:spPr/>
        <p:txBody>
          <a:bodyPr/>
          <a:lstStyle/>
          <a:p>
            <a:r>
              <a:rPr lang="en-US"/>
              <a:t>2/12/2025</a:t>
            </a:r>
            <a:endParaRPr lang="en-US" dirty="0"/>
          </a:p>
        </p:txBody>
      </p:sp>
      <p:sp>
        <p:nvSpPr>
          <p:cNvPr id="4" name="Slide Number Placeholder 3">
            <a:extLst>
              <a:ext uri="{FF2B5EF4-FFF2-40B4-BE49-F238E27FC236}">
                <a16:creationId xmlns:a16="http://schemas.microsoft.com/office/drawing/2014/main" id="{893C8F19-8183-4F77-B8FC-6B05C578AC4B}"/>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168891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BF30-06A0-4210-8658-C5AB648275AD}"/>
              </a:ext>
            </a:extLst>
          </p:cNvPr>
          <p:cNvSpPr>
            <a:spLocks noGrp="1"/>
          </p:cNvSpPr>
          <p:nvPr>
            <p:ph type="title"/>
          </p:nvPr>
        </p:nvSpPr>
        <p:spPr/>
        <p:txBody>
          <a:bodyPr/>
          <a:lstStyle/>
          <a:p>
            <a:r>
              <a:rPr lang="en-US" dirty="0"/>
              <a:t>PFA involves the following themes:</a:t>
            </a:r>
          </a:p>
        </p:txBody>
      </p:sp>
      <p:sp>
        <p:nvSpPr>
          <p:cNvPr id="3" name="Content Placeholder 2">
            <a:extLst>
              <a:ext uri="{FF2B5EF4-FFF2-40B4-BE49-F238E27FC236}">
                <a16:creationId xmlns:a16="http://schemas.microsoft.com/office/drawing/2014/main" id="{022817AC-066B-44F3-8A9E-519E4A80D0C7}"/>
              </a:ext>
            </a:extLst>
          </p:cNvPr>
          <p:cNvSpPr>
            <a:spLocks noGrp="1"/>
          </p:cNvSpPr>
          <p:nvPr>
            <p:ph idx="1"/>
          </p:nvPr>
        </p:nvSpPr>
        <p:spPr/>
        <p:txBody>
          <a:bodyPr/>
          <a:lstStyle/>
          <a:p>
            <a:r>
              <a:rPr lang="en-US" dirty="0"/>
              <a:t>Providing practical care and support, which does not intrude</a:t>
            </a:r>
          </a:p>
          <a:p>
            <a:r>
              <a:rPr lang="en-US" dirty="0"/>
              <a:t>Assessing needs and concerns</a:t>
            </a:r>
          </a:p>
          <a:p>
            <a:r>
              <a:rPr lang="en-US" dirty="0"/>
              <a:t>Helping people to address basic needs (for example, food and water, information)</a:t>
            </a:r>
          </a:p>
          <a:p>
            <a:r>
              <a:rPr lang="en-US" dirty="0"/>
              <a:t>Listening to people, but not pressuring them to talk</a:t>
            </a:r>
          </a:p>
          <a:p>
            <a:r>
              <a:rPr lang="en-US" dirty="0"/>
              <a:t>Comforting people and helping them to feel calm</a:t>
            </a:r>
          </a:p>
          <a:p>
            <a:r>
              <a:rPr lang="en-US" dirty="0"/>
              <a:t>Helping people connect to information, services and social supports</a:t>
            </a:r>
          </a:p>
          <a:p>
            <a:r>
              <a:rPr lang="en-US" dirty="0"/>
              <a:t>Protecting people from further harm.</a:t>
            </a:r>
          </a:p>
          <a:p>
            <a:endParaRPr lang="en-US" dirty="0"/>
          </a:p>
        </p:txBody>
      </p:sp>
      <p:sp>
        <p:nvSpPr>
          <p:cNvPr id="4" name="Date Placeholder 3">
            <a:extLst>
              <a:ext uri="{FF2B5EF4-FFF2-40B4-BE49-F238E27FC236}">
                <a16:creationId xmlns:a16="http://schemas.microsoft.com/office/drawing/2014/main" id="{DA9091AF-0C16-4D5B-8EE3-EA97571F7449}"/>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C229ABC7-E06A-4833-BC61-A3979F3FDEF5}"/>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866295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A23E-C798-4037-B07B-96809AF897F2}"/>
              </a:ext>
            </a:extLst>
          </p:cNvPr>
          <p:cNvSpPr>
            <a:spLocks noGrp="1"/>
          </p:cNvSpPr>
          <p:nvPr>
            <p:ph type="title"/>
          </p:nvPr>
        </p:nvSpPr>
        <p:spPr/>
        <p:txBody>
          <a:bodyPr/>
          <a:lstStyle/>
          <a:p>
            <a:r>
              <a:rPr lang="en-US" dirty="0"/>
              <a:t>PFA: Who, When, Where?</a:t>
            </a:r>
          </a:p>
        </p:txBody>
      </p:sp>
      <p:sp>
        <p:nvSpPr>
          <p:cNvPr id="3" name="Content Placeholder 2">
            <a:extLst>
              <a:ext uri="{FF2B5EF4-FFF2-40B4-BE49-F238E27FC236}">
                <a16:creationId xmlns:a16="http://schemas.microsoft.com/office/drawing/2014/main" id="{C3246E45-BD25-4423-921F-AEB308910972}"/>
              </a:ext>
            </a:extLst>
          </p:cNvPr>
          <p:cNvSpPr>
            <a:spLocks noGrp="1"/>
          </p:cNvSpPr>
          <p:nvPr>
            <p:ph idx="1"/>
          </p:nvPr>
        </p:nvSpPr>
        <p:spPr/>
        <p:txBody>
          <a:bodyPr>
            <a:normAutofit lnSpcReduction="10000"/>
          </a:bodyPr>
          <a:lstStyle/>
          <a:p>
            <a:r>
              <a:rPr lang="en-US" b="1" dirty="0"/>
              <a:t>Who </a:t>
            </a:r>
            <a:r>
              <a:rPr lang="en-US" dirty="0"/>
              <a:t>needs PFA: people recently</a:t>
            </a:r>
            <a:r>
              <a:rPr lang="en-US" b="1" dirty="0"/>
              <a:t> </a:t>
            </a:r>
            <a:r>
              <a:rPr lang="en-US" dirty="0"/>
              <a:t>exposed to a serious crisis event, and needs help. Do not force help on people who do not want it.</a:t>
            </a:r>
          </a:p>
          <a:p>
            <a:endParaRPr lang="en-US" b="1" dirty="0"/>
          </a:p>
          <a:p>
            <a:r>
              <a:rPr lang="en-US" b="1" dirty="0"/>
              <a:t>When: </a:t>
            </a:r>
            <a:r>
              <a:rPr lang="en-US" dirty="0"/>
              <a:t>during or immediately after an event. However, it may sometimes be days or weeks after, depending on how long the event lasted and how severe it was. </a:t>
            </a:r>
          </a:p>
          <a:p>
            <a:endParaRPr lang="en-US" b="1" dirty="0"/>
          </a:p>
          <a:p>
            <a:r>
              <a:rPr lang="en-US" b="1" dirty="0"/>
              <a:t>Where: </a:t>
            </a:r>
            <a:r>
              <a:rPr lang="en-US" dirty="0"/>
              <a:t>wherever it is safe enough for you to do so; community settings, scene of an accident, health centers, shelters or camps, schools and distribution sites for food etc.</a:t>
            </a:r>
            <a:endParaRPr lang="en-US" b="1" dirty="0"/>
          </a:p>
        </p:txBody>
      </p:sp>
      <p:sp>
        <p:nvSpPr>
          <p:cNvPr id="4" name="Date Placeholder 3">
            <a:extLst>
              <a:ext uri="{FF2B5EF4-FFF2-40B4-BE49-F238E27FC236}">
                <a16:creationId xmlns:a16="http://schemas.microsoft.com/office/drawing/2014/main" id="{0A514694-CD01-472C-91E5-89DA30BF2088}"/>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C420A12F-3A5A-49D9-AAA4-1B8FA4F14FFF}"/>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1220798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D11E-712F-4917-93C1-3149CE6C2B61}"/>
              </a:ext>
            </a:extLst>
          </p:cNvPr>
          <p:cNvSpPr>
            <a:spLocks noGrp="1"/>
          </p:cNvSpPr>
          <p:nvPr>
            <p:ph type="title"/>
          </p:nvPr>
        </p:nvSpPr>
        <p:spPr>
          <a:xfrm>
            <a:off x="117763" y="-180109"/>
            <a:ext cx="11956473" cy="1325563"/>
          </a:xfrm>
        </p:spPr>
        <p:txBody>
          <a:bodyPr>
            <a:normAutofit/>
          </a:bodyPr>
          <a:lstStyle/>
          <a:p>
            <a:r>
              <a:rPr lang="en-US" sz="4000" dirty="0"/>
              <a:t>WHO Action Principles of PFA: Look, Listen, and Link (3)</a:t>
            </a:r>
          </a:p>
        </p:txBody>
      </p:sp>
      <p:pic>
        <p:nvPicPr>
          <p:cNvPr id="4" name="Content Placeholder 3">
            <a:extLst>
              <a:ext uri="{FF2B5EF4-FFF2-40B4-BE49-F238E27FC236}">
                <a16:creationId xmlns:a16="http://schemas.microsoft.com/office/drawing/2014/main" id="{B1EFB10F-20A6-4027-97AE-80FDBA3F3393}"/>
              </a:ext>
            </a:extLst>
          </p:cNvPr>
          <p:cNvPicPr>
            <a:picLocks noGrp="1" noChangeAspect="1"/>
          </p:cNvPicPr>
          <p:nvPr>
            <p:ph idx="1"/>
          </p:nvPr>
        </p:nvPicPr>
        <p:blipFill rotWithShape="1">
          <a:blip r:embed="rId2"/>
          <a:srcRect l="-1" t="4773" r="197" b="4546"/>
          <a:stretch/>
        </p:blipFill>
        <p:spPr>
          <a:xfrm>
            <a:off x="1289934" y="914400"/>
            <a:ext cx="9612132" cy="5943600"/>
          </a:xfrm>
          <a:prstGeom prst="rect">
            <a:avLst/>
          </a:prstGeom>
        </p:spPr>
      </p:pic>
      <p:sp>
        <p:nvSpPr>
          <p:cNvPr id="3" name="Date Placeholder 2">
            <a:extLst>
              <a:ext uri="{FF2B5EF4-FFF2-40B4-BE49-F238E27FC236}">
                <a16:creationId xmlns:a16="http://schemas.microsoft.com/office/drawing/2014/main" id="{7AF5ABAA-2FB9-4216-8993-E575771E25C1}"/>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788B0D0A-7677-4063-A362-F280B370E989}"/>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183572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A199-2B20-440D-9938-15B284E9E41C}"/>
              </a:ext>
            </a:extLst>
          </p:cNvPr>
          <p:cNvSpPr>
            <a:spLocks noGrp="1"/>
          </p:cNvSpPr>
          <p:nvPr>
            <p:ph type="title"/>
          </p:nvPr>
        </p:nvSpPr>
        <p:spPr>
          <a:xfrm>
            <a:off x="838199" y="0"/>
            <a:ext cx="10515600" cy="1325563"/>
          </a:xfrm>
        </p:spPr>
        <p:txBody>
          <a:bodyPr/>
          <a:lstStyle/>
          <a:p>
            <a:r>
              <a:rPr lang="en-US" dirty="0"/>
              <a:t>Coping… (3)</a:t>
            </a:r>
          </a:p>
        </p:txBody>
      </p:sp>
      <p:pic>
        <p:nvPicPr>
          <p:cNvPr id="4" name="Content Placeholder 3">
            <a:extLst>
              <a:ext uri="{FF2B5EF4-FFF2-40B4-BE49-F238E27FC236}">
                <a16:creationId xmlns:a16="http://schemas.microsoft.com/office/drawing/2014/main" id="{BB734F17-FD56-49F4-B2C6-8B88FDA1318C}"/>
              </a:ext>
            </a:extLst>
          </p:cNvPr>
          <p:cNvPicPr>
            <a:picLocks noGrp="1" noChangeAspect="1"/>
          </p:cNvPicPr>
          <p:nvPr>
            <p:ph idx="1"/>
          </p:nvPr>
        </p:nvPicPr>
        <p:blipFill rotWithShape="1">
          <a:blip r:embed="rId2"/>
          <a:srcRect t="29327" b="2859"/>
          <a:stretch/>
        </p:blipFill>
        <p:spPr>
          <a:xfrm>
            <a:off x="1124269" y="1052946"/>
            <a:ext cx="9943460" cy="5902036"/>
          </a:xfrm>
          <a:prstGeom prst="rect">
            <a:avLst/>
          </a:prstGeom>
        </p:spPr>
      </p:pic>
      <p:sp>
        <p:nvSpPr>
          <p:cNvPr id="3" name="Date Placeholder 2">
            <a:extLst>
              <a:ext uri="{FF2B5EF4-FFF2-40B4-BE49-F238E27FC236}">
                <a16:creationId xmlns:a16="http://schemas.microsoft.com/office/drawing/2014/main" id="{83D63D82-4554-44C8-9A9E-9F18D5E39D03}"/>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9DB35AA7-C892-4A56-8DCE-86AAB1C8E426}"/>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4198870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68B1-E57D-4172-BD87-BB0ABEE415D8}"/>
              </a:ext>
            </a:extLst>
          </p:cNvPr>
          <p:cNvSpPr>
            <a:spLocks noGrp="1"/>
          </p:cNvSpPr>
          <p:nvPr>
            <p:ph type="title"/>
          </p:nvPr>
        </p:nvSpPr>
        <p:spPr/>
        <p:txBody>
          <a:bodyPr/>
          <a:lstStyle/>
          <a:p>
            <a:r>
              <a:rPr lang="en-US" dirty="0"/>
              <a:t>Crisis Counselling(5)</a:t>
            </a:r>
          </a:p>
        </p:txBody>
      </p:sp>
      <p:sp>
        <p:nvSpPr>
          <p:cNvPr id="3" name="Content Placeholder 2">
            <a:extLst>
              <a:ext uri="{FF2B5EF4-FFF2-40B4-BE49-F238E27FC236}">
                <a16:creationId xmlns:a16="http://schemas.microsoft.com/office/drawing/2014/main" id="{39665EB9-B232-48D5-8BD4-EF36EE6527A7}"/>
              </a:ext>
            </a:extLst>
          </p:cNvPr>
          <p:cNvSpPr>
            <a:spLocks noGrp="1"/>
          </p:cNvSpPr>
          <p:nvPr>
            <p:ph idx="1"/>
          </p:nvPr>
        </p:nvSpPr>
        <p:spPr/>
        <p:txBody>
          <a:bodyPr>
            <a:normAutofit lnSpcReduction="10000"/>
          </a:bodyPr>
          <a:lstStyle/>
          <a:p>
            <a:r>
              <a:rPr lang="en-US" dirty="0"/>
              <a:t>Crisis counseling is a specific type of psychological counseling that provides psychological support and assistance to a healthy but emotionally, intellectually and physically exhausted person in difficult, challenging circumstances.</a:t>
            </a:r>
          </a:p>
          <a:p>
            <a:r>
              <a:rPr lang="en-US" dirty="0"/>
              <a:t>Developed based on observations made of soldiers during World War 1 and 2</a:t>
            </a:r>
          </a:p>
          <a:p>
            <a:r>
              <a:rPr lang="en-US" dirty="0"/>
              <a:t>Specific counselling has been described for different types crisis: e.g. grief counselling, suicide, sexual assault, natural disaster, terminal illnesses, etc.</a:t>
            </a:r>
          </a:p>
          <a:p>
            <a:r>
              <a:rPr lang="en-US" dirty="0"/>
              <a:t>Incorporates principles/themes of crisis intervention described above into the counselling sessions.</a:t>
            </a:r>
          </a:p>
          <a:p>
            <a:endParaRPr lang="en-US" dirty="0"/>
          </a:p>
        </p:txBody>
      </p:sp>
      <p:sp>
        <p:nvSpPr>
          <p:cNvPr id="4" name="Date Placeholder 3">
            <a:extLst>
              <a:ext uri="{FF2B5EF4-FFF2-40B4-BE49-F238E27FC236}">
                <a16:creationId xmlns:a16="http://schemas.microsoft.com/office/drawing/2014/main" id="{0FBA575D-B358-4DE4-8884-BD428771BF58}"/>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F72BA589-5C35-4313-93EF-4AD53C9AAC6B}"/>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94989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6BF8-1ED2-425C-8429-3AAE2881C687}"/>
              </a:ext>
            </a:extLst>
          </p:cNvPr>
          <p:cNvSpPr>
            <a:spLocks noGrp="1"/>
          </p:cNvSpPr>
          <p:nvPr>
            <p:ph type="title"/>
          </p:nvPr>
        </p:nvSpPr>
        <p:spPr/>
        <p:txBody>
          <a:bodyPr/>
          <a:lstStyle/>
          <a:p>
            <a:r>
              <a:rPr lang="en-US" dirty="0"/>
              <a:t>Crisis Counselling</a:t>
            </a:r>
          </a:p>
        </p:txBody>
      </p:sp>
      <p:sp>
        <p:nvSpPr>
          <p:cNvPr id="3" name="Content Placeholder 2">
            <a:extLst>
              <a:ext uri="{FF2B5EF4-FFF2-40B4-BE49-F238E27FC236}">
                <a16:creationId xmlns:a16="http://schemas.microsoft.com/office/drawing/2014/main" id="{1CFC9DEE-8F21-4150-9365-79E45A794AEC}"/>
              </a:ext>
            </a:extLst>
          </p:cNvPr>
          <p:cNvSpPr>
            <a:spLocks noGrp="1"/>
          </p:cNvSpPr>
          <p:nvPr>
            <p:ph idx="1"/>
          </p:nvPr>
        </p:nvSpPr>
        <p:spPr/>
        <p:txBody>
          <a:bodyPr>
            <a:normAutofit/>
          </a:bodyPr>
          <a:lstStyle/>
          <a:p>
            <a:r>
              <a:rPr lang="en-US" b="0" i="0" dirty="0">
                <a:solidFill>
                  <a:srgbClr val="414141"/>
                </a:solidFill>
                <a:effectLst/>
                <a:latin typeface="Open Sans" panose="020B0606030504020204" pitchFamily="34" charset="0"/>
              </a:rPr>
              <a:t>Crisis counseling is a short-term intervention for “healthy” people in crisis.</a:t>
            </a:r>
          </a:p>
          <a:p>
            <a:r>
              <a:rPr lang="en-US" dirty="0">
                <a:solidFill>
                  <a:srgbClr val="414141"/>
                </a:solidFill>
                <a:latin typeface="Open Sans" panose="020B0606030504020204" pitchFamily="34" charset="0"/>
              </a:rPr>
              <a:t>I</a:t>
            </a:r>
            <a:r>
              <a:rPr lang="en-US" b="0" i="0" dirty="0">
                <a:solidFill>
                  <a:srgbClr val="414141"/>
                </a:solidFill>
                <a:effectLst/>
                <a:latin typeface="Open Sans" panose="020B0606030504020204" pitchFamily="34" charset="0"/>
              </a:rPr>
              <a:t>t has a specific goal of dealing with the specific crisis event that is presently bothering </a:t>
            </a:r>
            <a:r>
              <a:rPr lang="en-US" dirty="0">
                <a:solidFill>
                  <a:srgbClr val="414141"/>
                </a:solidFill>
                <a:latin typeface="Open Sans" panose="020B0606030504020204" pitchFamily="34" charset="0"/>
              </a:rPr>
              <a:t>the</a:t>
            </a:r>
            <a:r>
              <a:rPr lang="en-US" b="0" i="0" dirty="0">
                <a:solidFill>
                  <a:srgbClr val="414141"/>
                </a:solidFill>
                <a:effectLst/>
                <a:latin typeface="Open Sans" panose="020B0606030504020204" pitchFamily="34" charset="0"/>
              </a:rPr>
              <a:t> person.</a:t>
            </a:r>
          </a:p>
          <a:p>
            <a:r>
              <a:rPr lang="en-US" b="0" i="0" dirty="0">
                <a:solidFill>
                  <a:srgbClr val="414141"/>
                </a:solidFill>
                <a:effectLst/>
                <a:latin typeface="Open Sans" panose="020B0606030504020204" pitchFamily="34" charset="0"/>
              </a:rPr>
              <a:t>A typical crisis counseling session can last anywhere from 15 minutes to two hours and the individual usually attends between one and three sessions.</a:t>
            </a:r>
          </a:p>
          <a:p>
            <a:r>
              <a:rPr lang="en-US" dirty="0">
                <a:solidFill>
                  <a:srgbClr val="414141"/>
                </a:solidFill>
                <a:latin typeface="Open Sans" panose="020B0606030504020204" pitchFamily="34" charset="0"/>
              </a:rPr>
              <a:t>It deploys cognitive-behavioral, interpersonal, </a:t>
            </a:r>
            <a:r>
              <a:rPr lang="en-US" dirty="0" err="1">
                <a:solidFill>
                  <a:srgbClr val="414141"/>
                </a:solidFill>
                <a:latin typeface="Open Sans" panose="020B0606030504020204" pitchFamily="34" charset="0"/>
              </a:rPr>
              <a:t>Gestault</a:t>
            </a:r>
            <a:r>
              <a:rPr lang="en-US" dirty="0">
                <a:solidFill>
                  <a:srgbClr val="414141"/>
                </a:solidFill>
                <a:latin typeface="Open Sans" panose="020B0606030504020204" pitchFamily="34" charset="0"/>
              </a:rPr>
              <a:t>, existential, and problem solving principles(2)</a:t>
            </a:r>
          </a:p>
          <a:p>
            <a:endParaRPr lang="en-US" dirty="0"/>
          </a:p>
        </p:txBody>
      </p:sp>
      <p:sp>
        <p:nvSpPr>
          <p:cNvPr id="4" name="Date Placeholder 3">
            <a:extLst>
              <a:ext uri="{FF2B5EF4-FFF2-40B4-BE49-F238E27FC236}">
                <a16:creationId xmlns:a16="http://schemas.microsoft.com/office/drawing/2014/main" id="{3D4681AA-A2E7-4806-BADB-062BF8ECF13F}"/>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F36463EE-3519-401E-A663-82E07EB79073}"/>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216124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E508-BEA1-49D8-8584-A77EEBEF5A7C}"/>
              </a:ext>
            </a:extLst>
          </p:cNvPr>
          <p:cNvSpPr>
            <a:spLocks noGrp="1"/>
          </p:cNvSpPr>
          <p:nvPr>
            <p:ph type="title"/>
          </p:nvPr>
        </p:nvSpPr>
        <p:spPr/>
        <p:txBody>
          <a:bodyPr/>
          <a:lstStyle/>
          <a:p>
            <a:r>
              <a:rPr lang="en-US" dirty="0"/>
              <a:t>General Principles of Counselling(2)</a:t>
            </a:r>
          </a:p>
        </p:txBody>
      </p:sp>
      <p:sp>
        <p:nvSpPr>
          <p:cNvPr id="3" name="Content Placeholder 2">
            <a:extLst>
              <a:ext uri="{FF2B5EF4-FFF2-40B4-BE49-F238E27FC236}">
                <a16:creationId xmlns:a16="http://schemas.microsoft.com/office/drawing/2014/main" id="{4276D818-5B1B-4CB8-A61B-B5C345C3B505}"/>
              </a:ext>
            </a:extLst>
          </p:cNvPr>
          <p:cNvSpPr>
            <a:spLocks noGrp="1"/>
          </p:cNvSpPr>
          <p:nvPr>
            <p:ph idx="1"/>
          </p:nvPr>
        </p:nvSpPr>
        <p:spPr/>
        <p:txBody>
          <a:bodyPr/>
          <a:lstStyle/>
          <a:p>
            <a:r>
              <a:rPr lang="en-US" dirty="0"/>
              <a:t>Therapeutic Relationship</a:t>
            </a:r>
          </a:p>
          <a:p>
            <a:r>
              <a:rPr lang="en-US" dirty="0"/>
              <a:t>Empathy</a:t>
            </a:r>
          </a:p>
          <a:p>
            <a:r>
              <a:rPr lang="en-US" dirty="0"/>
              <a:t>Unconditional Positive Regard</a:t>
            </a:r>
          </a:p>
          <a:p>
            <a:r>
              <a:rPr lang="en-US" dirty="0"/>
              <a:t>Genuineness</a:t>
            </a:r>
          </a:p>
          <a:p>
            <a:r>
              <a:rPr lang="en-US" dirty="0"/>
              <a:t>Active Listening</a:t>
            </a:r>
          </a:p>
        </p:txBody>
      </p:sp>
      <p:sp>
        <p:nvSpPr>
          <p:cNvPr id="4" name="Date Placeholder 3">
            <a:extLst>
              <a:ext uri="{FF2B5EF4-FFF2-40B4-BE49-F238E27FC236}">
                <a16:creationId xmlns:a16="http://schemas.microsoft.com/office/drawing/2014/main" id="{1ED22A67-D4F6-4E2E-9005-51360FDAE825}"/>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11B27289-3D78-4E30-8B9E-2D767DC532CA}"/>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2608037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E96E-D375-4595-974C-C20E07C5A826}"/>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C4E2DAFF-EF23-4365-8B99-AD23F4268BA6}"/>
              </a:ext>
            </a:extLst>
          </p:cNvPr>
          <p:cNvSpPr>
            <a:spLocks noGrp="1"/>
          </p:cNvSpPr>
          <p:nvPr>
            <p:ph idx="1"/>
          </p:nvPr>
        </p:nvSpPr>
        <p:spPr>
          <a:xfrm>
            <a:off x="838199" y="1825625"/>
            <a:ext cx="10771909" cy="4667250"/>
          </a:xfrm>
        </p:spPr>
        <p:txBody>
          <a:bodyPr>
            <a:normAutofit/>
          </a:bodyPr>
          <a:lstStyle/>
          <a:p>
            <a:r>
              <a:rPr lang="en-US" dirty="0"/>
              <a:t>Crisis occurs when negative perception of distressing events overwhelm existing coping resources resulting in disequilibrium and dysfunction</a:t>
            </a:r>
          </a:p>
          <a:p>
            <a:r>
              <a:rPr lang="en-US" dirty="0"/>
              <a:t>Crisis management aim to restore equilibrium and functionality</a:t>
            </a:r>
          </a:p>
          <a:p>
            <a:r>
              <a:rPr lang="en-US" dirty="0"/>
              <a:t>Different principles, models, and modalities have been described which should be adapted to various socio-cultural, religious, and institutional settings.</a:t>
            </a:r>
          </a:p>
          <a:p>
            <a:r>
              <a:rPr lang="en-US" dirty="0"/>
              <a:t>Skills for crisis intervention and Psychological first aid should be considered a necessity for everyone, in much the same way as physical first aid.</a:t>
            </a:r>
          </a:p>
        </p:txBody>
      </p:sp>
      <p:sp>
        <p:nvSpPr>
          <p:cNvPr id="4" name="Date Placeholder 3">
            <a:extLst>
              <a:ext uri="{FF2B5EF4-FFF2-40B4-BE49-F238E27FC236}">
                <a16:creationId xmlns:a16="http://schemas.microsoft.com/office/drawing/2014/main" id="{85A7FBD5-CDFD-454F-B929-CD9E1D15C3CB}"/>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73F26847-3C37-44CE-A216-BF095952B5D7}"/>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4192892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B16A30-4FD8-48EB-9739-A38616E3B18E}"/>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61DEDE8A-925F-429A-8865-83CDA40FB444}"/>
              </a:ext>
            </a:extLst>
          </p:cNvPr>
          <p:cNvSpPr>
            <a:spLocks noGrp="1"/>
          </p:cNvSpPr>
          <p:nvPr>
            <p:ph type="sldNum" sz="quarter" idx="12"/>
          </p:nvPr>
        </p:nvSpPr>
        <p:spPr/>
        <p:txBody>
          <a:bodyPr/>
          <a:lstStyle/>
          <a:p>
            <a:fld id="{48F63A3B-78C7-47BE-AE5E-E10140E04643}" type="slidenum">
              <a:rPr lang="en-US" smtClean="0"/>
              <a:t>29</a:t>
            </a:fld>
            <a:endParaRPr lang="en-US" dirty="0"/>
          </a:p>
        </p:txBody>
      </p:sp>
      <p:sp>
        <p:nvSpPr>
          <p:cNvPr id="3" name="Content Placeholder 2">
            <a:extLst>
              <a:ext uri="{FF2B5EF4-FFF2-40B4-BE49-F238E27FC236}">
                <a16:creationId xmlns:a16="http://schemas.microsoft.com/office/drawing/2014/main" id="{A42942C1-D481-46AA-BB83-DDA42A323904}"/>
              </a:ext>
            </a:extLst>
          </p:cNvPr>
          <p:cNvSpPr>
            <a:spLocks noGrp="1"/>
          </p:cNvSpPr>
          <p:nvPr>
            <p:ph idx="4294967295"/>
          </p:nvPr>
        </p:nvSpPr>
        <p:spPr>
          <a:xfrm>
            <a:off x="0" y="1825625"/>
            <a:ext cx="12192000" cy="4351338"/>
          </a:xfrm>
        </p:spPr>
        <p:txBody>
          <a:bodyPr/>
          <a:lstStyle/>
          <a:p>
            <a:pPr marL="0" indent="0">
              <a:buNone/>
            </a:pPr>
            <a:r>
              <a:rPr lang="en-US" b="1" dirty="0"/>
              <a:t>			</a:t>
            </a:r>
          </a:p>
          <a:p>
            <a:pPr marL="0" indent="0" algn="ctr">
              <a:buNone/>
            </a:pPr>
            <a:r>
              <a:rPr lang="en-US" sz="9600" b="1" dirty="0"/>
              <a:t>		THANK YOU!</a:t>
            </a:r>
          </a:p>
        </p:txBody>
      </p:sp>
    </p:spTree>
    <p:extLst>
      <p:ext uri="{BB962C8B-B14F-4D97-AF65-F5344CB8AC3E}">
        <p14:creationId xmlns:p14="http://schemas.microsoft.com/office/powerpoint/2010/main" val="256592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4E44-28F7-4E3D-8D31-7D26CA5D634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3EBDAEC-0F2E-43D0-A308-925A6849D67E}"/>
              </a:ext>
            </a:extLst>
          </p:cNvPr>
          <p:cNvSpPr>
            <a:spLocks noGrp="1"/>
          </p:cNvSpPr>
          <p:nvPr>
            <p:ph idx="1"/>
          </p:nvPr>
        </p:nvSpPr>
        <p:spPr/>
        <p:txBody>
          <a:bodyPr/>
          <a:lstStyle/>
          <a:p>
            <a:r>
              <a:rPr lang="en-US" dirty="0"/>
              <a:t>To explore the concept of Crisis</a:t>
            </a:r>
          </a:p>
          <a:p>
            <a:r>
              <a:rPr lang="en-US" dirty="0"/>
              <a:t>To describe Principles of Crisis management and Counselling</a:t>
            </a:r>
          </a:p>
        </p:txBody>
      </p:sp>
      <p:sp>
        <p:nvSpPr>
          <p:cNvPr id="4" name="Date Placeholder 3">
            <a:extLst>
              <a:ext uri="{FF2B5EF4-FFF2-40B4-BE49-F238E27FC236}">
                <a16:creationId xmlns:a16="http://schemas.microsoft.com/office/drawing/2014/main" id="{F38CDEF0-1ABF-481C-86F9-52DD280EA142}"/>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C09999A3-1955-4474-A58B-A5EC050D039D}"/>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1813929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CAC63-C7AD-47AF-895B-1E3791F40AF0}"/>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6FB0A145-A05A-4970-91E5-54AC53B8AE4E}"/>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hlinkClick r:id="rId2"/>
              </a:rPr>
              <a:t>https://www.bible.com/bible/111/JOB.13.NIV#:~:text=4You%2C%20however%2C%20smear%20me,you%2C%20that%20would%20be%20wisdom</a:t>
            </a:r>
            <a:endParaRPr lang="en-US" dirty="0"/>
          </a:p>
          <a:p>
            <a:pPr marL="514350" indent="-514350">
              <a:buFont typeface="+mj-lt"/>
              <a:buAutoNum type="arabicPeriod"/>
            </a:pPr>
            <a:r>
              <a:rPr lang="en-US" dirty="0"/>
              <a:t>Jackson R., Frieder B. Crisis Counselling and therapy. Taylor and Francis group: (2007). 1-25</a:t>
            </a:r>
          </a:p>
          <a:p>
            <a:pPr marL="514350" indent="-514350">
              <a:buFont typeface="+mj-lt"/>
              <a:buAutoNum type="arabicPeriod"/>
            </a:pPr>
            <a:r>
              <a:rPr lang="en-US" dirty="0"/>
              <a:t>Psychological first aid: Guide for field workers. World Health Organization: 2011.</a:t>
            </a:r>
          </a:p>
          <a:p>
            <a:pPr marL="514350" indent="-514350">
              <a:buFont typeface="+mj-lt"/>
              <a:buAutoNum type="arabicPeriod"/>
            </a:pPr>
            <a:r>
              <a:rPr lang="en-US" altLang="en-GB" dirty="0">
                <a:ea typeface="宋体" panose="02010600030101010101" pitchFamily="2" charset="-122"/>
                <a:sym typeface="Arial" panose="020B0604020202020204" pitchFamily="34" charset="0"/>
              </a:rPr>
              <a:t>Harrison P, Coventry P, Burns T, </a:t>
            </a:r>
            <a:r>
              <a:rPr lang="en-US" altLang="en-GB" dirty="0" err="1">
                <a:ea typeface="宋体" panose="02010600030101010101" pitchFamily="2" charset="-122"/>
                <a:sym typeface="Arial" panose="020B0604020202020204" pitchFamily="34" charset="0"/>
              </a:rPr>
              <a:t>Fazeley</a:t>
            </a:r>
            <a:r>
              <a:rPr lang="en-US" altLang="en-GB" dirty="0">
                <a:ea typeface="宋体" panose="02010600030101010101" pitchFamily="2" charset="-122"/>
                <a:sym typeface="Arial" panose="020B0604020202020204" pitchFamily="34" charset="0"/>
              </a:rPr>
              <a:t> M. Shorter Oxford textbook of Psychiatry. 7th ed. Oxford(UK): Oxford University press; 2018. p. 135-8.</a:t>
            </a:r>
          </a:p>
          <a:p>
            <a:pPr marL="514350" indent="-514350">
              <a:buFont typeface="+mj-lt"/>
              <a:buAutoNum type="arabicPeriod"/>
            </a:pPr>
            <a:r>
              <a:rPr lang="en-US" dirty="0" err="1"/>
              <a:t>Demchenko</a:t>
            </a:r>
            <a:r>
              <a:rPr lang="en-US" dirty="0"/>
              <a:t>, I., </a:t>
            </a:r>
            <a:r>
              <a:rPr lang="en-US" dirty="0" err="1"/>
              <a:t>Sımko</a:t>
            </a:r>
            <a:r>
              <a:rPr lang="en-US" dirty="0"/>
              <a:t>, R., </a:t>
            </a:r>
            <a:r>
              <a:rPr lang="en-US" dirty="0" err="1"/>
              <a:t>Hudyma</a:t>
            </a:r>
            <a:r>
              <a:rPr lang="en-US" dirty="0"/>
              <a:t>, O., </a:t>
            </a:r>
            <a:r>
              <a:rPr lang="en-US" dirty="0" err="1"/>
              <a:t>Levchuk</a:t>
            </a:r>
            <a:r>
              <a:rPr lang="en-US" dirty="0"/>
              <a:t>, N., </a:t>
            </a:r>
            <a:r>
              <a:rPr lang="en-US" dirty="0" err="1"/>
              <a:t>Shportun</a:t>
            </a:r>
            <a:r>
              <a:rPr lang="en-US" dirty="0"/>
              <a:t>, O., &amp; Samara, O. (2022). Psychological Counseling of Clients in Crisis Situations. BRAIN., 13(3), 104-118.</a:t>
            </a:r>
          </a:p>
        </p:txBody>
      </p:sp>
      <p:sp>
        <p:nvSpPr>
          <p:cNvPr id="4" name="Date Placeholder 3">
            <a:extLst>
              <a:ext uri="{FF2B5EF4-FFF2-40B4-BE49-F238E27FC236}">
                <a16:creationId xmlns:a16="http://schemas.microsoft.com/office/drawing/2014/main" id="{0626C22E-DBA3-4197-BCC0-EEBB9EF514E3}"/>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A59DEDCB-AC00-4B60-9037-8B6C32270136}"/>
              </a:ext>
            </a:extLst>
          </p:cNvPr>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1211259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6C6F-FC56-4627-A4B6-9BD6E51D7987}"/>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4566625E-6038-4301-967F-BBC9DE62F54A}"/>
              </a:ext>
            </a:extLst>
          </p:cNvPr>
          <p:cNvSpPr>
            <a:spLocks noGrp="1"/>
          </p:cNvSpPr>
          <p:nvPr>
            <p:ph idx="1"/>
          </p:nvPr>
        </p:nvSpPr>
        <p:spPr/>
        <p:txBody>
          <a:bodyPr/>
          <a:lstStyle/>
          <a:p>
            <a:pPr marL="0" indent="0">
              <a:buNone/>
            </a:pPr>
            <a:r>
              <a:rPr lang="en-US" dirty="0"/>
              <a:t>6.	Crisis Intervention Counseling, Techniques &amp; Model. Study.com, 18 March 2024, study.com/academy/lesson/crisis-intervention-counseling-techniques-model.html</a:t>
            </a:r>
          </a:p>
          <a:p>
            <a:pPr marL="514350" indent="-514350">
              <a:buAutoNum type="arabicPeriod" startAt="7"/>
            </a:pPr>
            <a:r>
              <a:rPr lang="en-US" dirty="0"/>
              <a:t>The Sphere Project (2011) Humanitarian Charter and Minimum Standards in Disaster Response. Geneva: The Sphere Project. http://www.sphereproject.org. </a:t>
            </a:r>
          </a:p>
          <a:p>
            <a:pPr marL="514350" indent="-514350">
              <a:buAutoNum type="arabicPeriod" startAt="7"/>
            </a:pPr>
            <a:r>
              <a:rPr lang="en-US" dirty="0"/>
              <a:t>Inter-Agency Standing Committee (IASC) (2007). IASC Guidelines on Mental Health and Psychosocial Support in Emergency Settings. Geneva: IASC. http://www.who.int/mental_health_psychosocial_june_2007.pdf</a:t>
            </a:r>
          </a:p>
        </p:txBody>
      </p:sp>
      <p:sp>
        <p:nvSpPr>
          <p:cNvPr id="4" name="Date Placeholder 3">
            <a:extLst>
              <a:ext uri="{FF2B5EF4-FFF2-40B4-BE49-F238E27FC236}">
                <a16:creationId xmlns:a16="http://schemas.microsoft.com/office/drawing/2014/main" id="{B2D44428-EE4D-40C9-9513-7F8FC995BB38}"/>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64D5A9F2-05E2-4039-9C69-E3D954F6AE56}"/>
              </a:ext>
            </a:extLst>
          </p:cNvPr>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391274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1315-ADAA-41F5-9C83-53D6F42E5B2A}"/>
              </a:ext>
            </a:extLst>
          </p:cNvPr>
          <p:cNvSpPr>
            <a:spLocks noGrp="1"/>
          </p:cNvSpPr>
          <p:nvPr>
            <p:ph type="title"/>
          </p:nvPr>
        </p:nvSpPr>
        <p:spPr/>
        <p:txBody>
          <a:bodyPr/>
          <a:lstStyle/>
          <a:p>
            <a:r>
              <a:rPr lang="en-US" dirty="0"/>
              <a:t>Crisis intervention since antiquity</a:t>
            </a:r>
          </a:p>
        </p:txBody>
      </p:sp>
      <p:pic>
        <p:nvPicPr>
          <p:cNvPr id="4" name="Content Placeholder 3">
            <a:extLst>
              <a:ext uri="{FF2B5EF4-FFF2-40B4-BE49-F238E27FC236}">
                <a16:creationId xmlns:a16="http://schemas.microsoft.com/office/drawing/2014/main" id="{06FD13D7-E499-44E8-9BA4-FD6A6F60131B}"/>
              </a:ext>
            </a:extLst>
          </p:cNvPr>
          <p:cNvPicPr>
            <a:picLocks noGrp="1" noChangeAspect="1"/>
          </p:cNvPicPr>
          <p:nvPr>
            <p:ph sz="half" idx="1"/>
          </p:nvPr>
        </p:nvPicPr>
        <p:blipFill>
          <a:blip r:embed="rId2"/>
          <a:stretch>
            <a:fillRect/>
          </a:stretch>
        </p:blipFill>
        <p:spPr>
          <a:xfrm>
            <a:off x="838200" y="1985073"/>
            <a:ext cx="5181600" cy="3699933"/>
          </a:xfrm>
          <a:prstGeom prst="rect">
            <a:avLst/>
          </a:prstGeom>
        </p:spPr>
      </p:pic>
      <p:sp>
        <p:nvSpPr>
          <p:cNvPr id="5" name="Content Placeholder 4">
            <a:extLst>
              <a:ext uri="{FF2B5EF4-FFF2-40B4-BE49-F238E27FC236}">
                <a16:creationId xmlns:a16="http://schemas.microsoft.com/office/drawing/2014/main" id="{A8681680-1A24-4B11-AD09-1B60D72D1881}"/>
              </a:ext>
            </a:extLst>
          </p:cNvPr>
          <p:cNvSpPr>
            <a:spLocks noGrp="1"/>
          </p:cNvSpPr>
          <p:nvPr>
            <p:ph sz="half" idx="2"/>
          </p:nvPr>
        </p:nvSpPr>
        <p:spPr/>
        <p:txBody>
          <a:bodyPr>
            <a:normAutofit/>
          </a:bodyPr>
          <a:lstStyle/>
          <a:p>
            <a:pPr marL="0" indent="0">
              <a:buNone/>
            </a:pPr>
            <a:r>
              <a:rPr lang="en-US" b="0" i="0" dirty="0">
                <a:solidFill>
                  <a:srgbClr val="001D35"/>
                </a:solidFill>
                <a:effectLst/>
                <a:latin typeface="Google Sans"/>
              </a:rPr>
              <a:t>"</a:t>
            </a:r>
            <a:r>
              <a:rPr lang="en-US" b="0" i="0" dirty="0">
                <a:solidFill>
                  <a:srgbClr val="1F1F1F"/>
                </a:solidFill>
                <a:effectLst/>
                <a:latin typeface="Google Sans"/>
              </a:rPr>
              <a:t>You, however, smear me with lies; you are worthless physicians, all of you! </a:t>
            </a:r>
            <a:r>
              <a:rPr lang="en-US" b="0" i="0" dirty="0">
                <a:solidFill>
                  <a:srgbClr val="040C28"/>
                </a:solidFill>
                <a:effectLst/>
                <a:latin typeface="Google Sans"/>
              </a:rPr>
              <a:t>If only you would be altogether silent!</a:t>
            </a:r>
            <a:r>
              <a:rPr lang="en-US" b="0" i="0" dirty="0">
                <a:solidFill>
                  <a:srgbClr val="1F1F1F"/>
                </a:solidFill>
                <a:effectLst/>
                <a:latin typeface="Google Sans"/>
              </a:rPr>
              <a:t> </a:t>
            </a:r>
            <a:r>
              <a:rPr lang="en-US" b="0" i="0" dirty="0">
                <a:solidFill>
                  <a:srgbClr val="040C28"/>
                </a:solidFill>
                <a:effectLst/>
                <a:latin typeface="Google Sans"/>
              </a:rPr>
              <a:t>For you, that would be wisdom.” ~ Job (1)</a:t>
            </a:r>
          </a:p>
          <a:p>
            <a:pPr marL="0" indent="0">
              <a:buNone/>
            </a:pPr>
            <a:r>
              <a:rPr lang="en-US" b="0" i="0" dirty="0">
                <a:solidFill>
                  <a:srgbClr val="040C28"/>
                </a:solidFill>
                <a:effectLst/>
                <a:latin typeface="Google Sans"/>
              </a:rPr>
              <a:t>(</a:t>
            </a:r>
            <a:r>
              <a:rPr lang="en-US" b="0" i="0" dirty="0">
                <a:solidFill>
                  <a:srgbClr val="001D35"/>
                </a:solidFill>
                <a:effectLst/>
                <a:latin typeface="Google Sans"/>
              </a:rPr>
              <a:t>Job 13:4-5)</a:t>
            </a:r>
          </a:p>
          <a:p>
            <a:pPr marL="0" indent="0">
              <a:buNone/>
            </a:pPr>
            <a:endParaRPr lang="en-US" dirty="0"/>
          </a:p>
          <a:p>
            <a:r>
              <a:rPr lang="en-US" dirty="0">
                <a:solidFill>
                  <a:srgbClr val="FF0000"/>
                </a:solidFill>
              </a:rPr>
              <a:t>When crisis counselling goes wrong…!</a:t>
            </a:r>
          </a:p>
        </p:txBody>
      </p:sp>
      <p:sp>
        <p:nvSpPr>
          <p:cNvPr id="3" name="Date Placeholder 2">
            <a:extLst>
              <a:ext uri="{FF2B5EF4-FFF2-40B4-BE49-F238E27FC236}">
                <a16:creationId xmlns:a16="http://schemas.microsoft.com/office/drawing/2014/main" id="{931EE6B2-A0A1-4FBA-9A69-7EBF66E68BDA}"/>
              </a:ext>
            </a:extLst>
          </p:cNvPr>
          <p:cNvSpPr>
            <a:spLocks noGrp="1"/>
          </p:cNvSpPr>
          <p:nvPr>
            <p:ph type="dt" sz="half" idx="10"/>
          </p:nvPr>
        </p:nvSpPr>
        <p:spPr/>
        <p:txBody>
          <a:bodyPr/>
          <a:lstStyle/>
          <a:p>
            <a:r>
              <a:rPr lang="en-US"/>
              <a:t>2/12/2025</a:t>
            </a:r>
            <a:endParaRPr lang="en-US" dirty="0"/>
          </a:p>
        </p:txBody>
      </p:sp>
      <p:sp>
        <p:nvSpPr>
          <p:cNvPr id="6" name="Slide Number Placeholder 5">
            <a:extLst>
              <a:ext uri="{FF2B5EF4-FFF2-40B4-BE49-F238E27FC236}">
                <a16:creationId xmlns:a16="http://schemas.microsoft.com/office/drawing/2014/main" id="{A7301851-71FA-40E0-AF3A-2E0E9716196C}"/>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0483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7592F-3C69-4D0A-A3C3-8305B0265B53}"/>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EDBDB896-0FA8-4135-AEED-020AF621842D}"/>
              </a:ext>
            </a:extLst>
          </p:cNvPr>
          <p:cNvSpPr>
            <a:spLocks noGrp="1"/>
          </p:cNvSpPr>
          <p:nvPr>
            <p:ph idx="1"/>
          </p:nvPr>
        </p:nvSpPr>
        <p:spPr/>
        <p:txBody>
          <a:bodyPr/>
          <a:lstStyle/>
          <a:p>
            <a:r>
              <a:rPr lang="en-US" dirty="0"/>
              <a:t>Crisis is considered to be a fact of life and a common event in human experience.</a:t>
            </a:r>
          </a:p>
          <a:p>
            <a:r>
              <a:rPr lang="en-US" dirty="0"/>
              <a:t>Different methods are deployed in various socio-cultural and religious context since antiquity</a:t>
            </a:r>
          </a:p>
          <a:p>
            <a:r>
              <a:rPr lang="en-US" dirty="0"/>
              <a:t>Crisis in so many forms is now visibly present locally, nationally, and internationally.</a:t>
            </a:r>
          </a:p>
          <a:p>
            <a:r>
              <a:rPr lang="en-US" dirty="0"/>
              <a:t> Crisis intervention, is currently moving in the direction of being seen as a social movement in response to personal and communal tragedy</a:t>
            </a:r>
          </a:p>
        </p:txBody>
      </p:sp>
      <p:sp>
        <p:nvSpPr>
          <p:cNvPr id="4" name="Date Placeholder 3">
            <a:extLst>
              <a:ext uri="{FF2B5EF4-FFF2-40B4-BE49-F238E27FC236}">
                <a16:creationId xmlns:a16="http://schemas.microsoft.com/office/drawing/2014/main" id="{A55FD960-C4E3-47EC-84AE-CA86DE33EDE3}"/>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B28BCBA5-02C9-492D-9ABE-1E9435C615D8}"/>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58876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6CA4-DE7B-42E5-AF92-74FC46868054}"/>
              </a:ext>
            </a:extLst>
          </p:cNvPr>
          <p:cNvSpPr>
            <a:spLocks noGrp="1"/>
          </p:cNvSpPr>
          <p:nvPr>
            <p:ph type="title"/>
          </p:nvPr>
        </p:nvSpPr>
        <p:spPr/>
        <p:txBody>
          <a:bodyPr/>
          <a:lstStyle/>
          <a:p>
            <a:r>
              <a:rPr lang="en-US" dirty="0"/>
              <a:t>CRISIS</a:t>
            </a:r>
          </a:p>
        </p:txBody>
      </p:sp>
      <p:pic>
        <p:nvPicPr>
          <p:cNvPr id="4" name="Content Placeholder 3">
            <a:extLst>
              <a:ext uri="{FF2B5EF4-FFF2-40B4-BE49-F238E27FC236}">
                <a16:creationId xmlns:a16="http://schemas.microsoft.com/office/drawing/2014/main" id="{0218B764-99F2-43A8-9352-05E440E512F4}"/>
              </a:ext>
            </a:extLst>
          </p:cNvPr>
          <p:cNvPicPr>
            <a:picLocks noGrp="1" noChangeAspect="1"/>
          </p:cNvPicPr>
          <p:nvPr>
            <p:ph idx="1"/>
          </p:nvPr>
        </p:nvPicPr>
        <p:blipFill>
          <a:blip r:embed="rId2"/>
          <a:stretch>
            <a:fillRect/>
          </a:stretch>
        </p:blipFill>
        <p:spPr>
          <a:xfrm>
            <a:off x="1184130" y="1270806"/>
            <a:ext cx="3585298" cy="2385853"/>
          </a:xfrm>
          <a:prstGeom prst="rect">
            <a:avLst/>
          </a:prstGeom>
        </p:spPr>
      </p:pic>
      <p:pic>
        <p:nvPicPr>
          <p:cNvPr id="6" name="Picture 5">
            <a:extLst>
              <a:ext uri="{FF2B5EF4-FFF2-40B4-BE49-F238E27FC236}">
                <a16:creationId xmlns:a16="http://schemas.microsoft.com/office/drawing/2014/main" id="{680F85FA-F06B-4F79-8AF6-94ACECF07C8C}"/>
              </a:ext>
            </a:extLst>
          </p:cNvPr>
          <p:cNvPicPr>
            <a:picLocks noChangeAspect="1"/>
          </p:cNvPicPr>
          <p:nvPr/>
        </p:nvPicPr>
        <p:blipFill>
          <a:blip r:embed="rId3"/>
          <a:stretch>
            <a:fillRect/>
          </a:stretch>
        </p:blipFill>
        <p:spPr>
          <a:xfrm>
            <a:off x="1184130" y="4131468"/>
            <a:ext cx="4082763" cy="2297741"/>
          </a:xfrm>
          <a:prstGeom prst="rect">
            <a:avLst/>
          </a:prstGeom>
        </p:spPr>
      </p:pic>
      <p:pic>
        <p:nvPicPr>
          <p:cNvPr id="7" name="Picture 6">
            <a:extLst>
              <a:ext uri="{FF2B5EF4-FFF2-40B4-BE49-F238E27FC236}">
                <a16:creationId xmlns:a16="http://schemas.microsoft.com/office/drawing/2014/main" id="{0212E3C6-1F6D-4D70-926B-70BFF9E86CD9}"/>
              </a:ext>
            </a:extLst>
          </p:cNvPr>
          <p:cNvPicPr>
            <a:picLocks noChangeAspect="1"/>
          </p:cNvPicPr>
          <p:nvPr/>
        </p:nvPicPr>
        <p:blipFill>
          <a:blip r:embed="rId4"/>
          <a:stretch>
            <a:fillRect/>
          </a:stretch>
        </p:blipFill>
        <p:spPr>
          <a:xfrm>
            <a:off x="6096000" y="4214019"/>
            <a:ext cx="4762897" cy="2132640"/>
          </a:xfrm>
          <a:prstGeom prst="rect">
            <a:avLst/>
          </a:prstGeom>
        </p:spPr>
      </p:pic>
      <p:pic>
        <p:nvPicPr>
          <p:cNvPr id="8" name="Picture 7">
            <a:extLst>
              <a:ext uri="{FF2B5EF4-FFF2-40B4-BE49-F238E27FC236}">
                <a16:creationId xmlns:a16="http://schemas.microsoft.com/office/drawing/2014/main" id="{FD70C8AD-B4C2-402B-9B12-5686E8668DAD}"/>
              </a:ext>
            </a:extLst>
          </p:cNvPr>
          <p:cNvPicPr>
            <a:picLocks noChangeAspect="1"/>
          </p:cNvPicPr>
          <p:nvPr/>
        </p:nvPicPr>
        <p:blipFill>
          <a:blip r:embed="rId5"/>
          <a:stretch>
            <a:fillRect/>
          </a:stretch>
        </p:blipFill>
        <p:spPr>
          <a:xfrm>
            <a:off x="1674277" y="6430780"/>
            <a:ext cx="7511288" cy="2620088"/>
          </a:xfrm>
          <a:prstGeom prst="rect">
            <a:avLst/>
          </a:prstGeom>
        </p:spPr>
      </p:pic>
      <p:pic>
        <p:nvPicPr>
          <p:cNvPr id="10" name="Picture 9">
            <a:extLst>
              <a:ext uri="{FF2B5EF4-FFF2-40B4-BE49-F238E27FC236}">
                <a16:creationId xmlns:a16="http://schemas.microsoft.com/office/drawing/2014/main" id="{781C7547-A4A9-4F5D-92DF-4C42253017BC}"/>
              </a:ext>
            </a:extLst>
          </p:cNvPr>
          <p:cNvPicPr>
            <a:picLocks noChangeAspect="1"/>
          </p:cNvPicPr>
          <p:nvPr/>
        </p:nvPicPr>
        <p:blipFill>
          <a:blip r:embed="rId6"/>
          <a:stretch>
            <a:fillRect/>
          </a:stretch>
        </p:blipFill>
        <p:spPr>
          <a:xfrm>
            <a:off x="6800457" y="6346659"/>
            <a:ext cx="6984815" cy="2920341"/>
          </a:xfrm>
          <a:prstGeom prst="rect">
            <a:avLst/>
          </a:prstGeom>
        </p:spPr>
      </p:pic>
      <p:pic>
        <p:nvPicPr>
          <p:cNvPr id="11" name="Picture 10">
            <a:extLst>
              <a:ext uri="{FF2B5EF4-FFF2-40B4-BE49-F238E27FC236}">
                <a16:creationId xmlns:a16="http://schemas.microsoft.com/office/drawing/2014/main" id="{31D230FD-AA9C-4F9F-BFF6-BE4D7067CB81}"/>
              </a:ext>
            </a:extLst>
          </p:cNvPr>
          <p:cNvPicPr>
            <a:picLocks noChangeAspect="1"/>
          </p:cNvPicPr>
          <p:nvPr/>
        </p:nvPicPr>
        <p:blipFill>
          <a:blip r:embed="rId7"/>
          <a:stretch>
            <a:fillRect/>
          </a:stretch>
        </p:blipFill>
        <p:spPr>
          <a:xfrm>
            <a:off x="1519475" y="3629058"/>
            <a:ext cx="6697348" cy="2800151"/>
          </a:xfrm>
          <a:prstGeom prst="rect">
            <a:avLst/>
          </a:prstGeom>
        </p:spPr>
      </p:pic>
      <p:pic>
        <p:nvPicPr>
          <p:cNvPr id="12" name="Picture 11">
            <a:extLst>
              <a:ext uri="{FF2B5EF4-FFF2-40B4-BE49-F238E27FC236}">
                <a16:creationId xmlns:a16="http://schemas.microsoft.com/office/drawing/2014/main" id="{493F0AB6-0223-4BDD-89F7-BA6C68D415C9}"/>
              </a:ext>
            </a:extLst>
          </p:cNvPr>
          <p:cNvPicPr>
            <a:picLocks noChangeAspect="1"/>
          </p:cNvPicPr>
          <p:nvPr/>
        </p:nvPicPr>
        <p:blipFill>
          <a:blip r:embed="rId8"/>
          <a:stretch>
            <a:fillRect/>
          </a:stretch>
        </p:blipFill>
        <p:spPr>
          <a:xfrm>
            <a:off x="6759519" y="1270806"/>
            <a:ext cx="3585298" cy="2385853"/>
          </a:xfrm>
          <a:prstGeom prst="rect">
            <a:avLst/>
          </a:prstGeom>
        </p:spPr>
      </p:pic>
      <p:pic>
        <p:nvPicPr>
          <p:cNvPr id="13" name="Picture 12">
            <a:extLst>
              <a:ext uri="{FF2B5EF4-FFF2-40B4-BE49-F238E27FC236}">
                <a16:creationId xmlns:a16="http://schemas.microsoft.com/office/drawing/2014/main" id="{738C31F0-5A16-4DF1-BC85-95001D25A6CC}"/>
              </a:ext>
            </a:extLst>
          </p:cNvPr>
          <p:cNvPicPr>
            <a:picLocks noChangeAspect="1"/>
          </p:cNvPicPr>
          <p:nvPr/>
        </p:nvPicPr>
        <p:blipFill>
          <a:blip r:embed="rId9"/>
          <a:stretch>
            <a:fillRect/>
          </a:stretch>
        </p:blipFill>
        <p:spPr>
          <a:xfrm>
            <a:off x="6942703" y="3629058"/>
            <a:ext cx="7552852" cy="3157836"/>
          </a:xfrm>
          <a:prstGeom prst="rect">
            <a:avLst/>
          </a:prstGeom>
        </p:spPr>
      </p:pic>
      <p:sp>
        <p:nvSpPr>
          <p:cNvPr id="3" name="Date Placeholder 2">
            <a:extLst>
              <a:ext uri="{FF2B5EF4-FFF2-40B4-BE49-F238E27FC236}">
                <a16:creationId xmlns:a16="http://schemas.microsoft.com/office/drawing/2014/main" id="{8A9A69E1-3C38-4F6B-8BAC-19CC838FE70D}"/>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95F22526-0F4A-48F3-9373-99A0A4D4068E}"/>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270940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914-7331-4239-9EAB-B52CD8405296}"/>
              </a:ext>
            </a:extLst>
          </p:cNvPr>
          <p:cNvSpPr>
            <a:spLocks noGrp="1"/>
          </p:cNvSpPr>
          <p:nvPr>
            <p:ph type="title"/>
          </p:nvPr>
        </p:nvSpPr>
        <p:spPr/>
        <p:txBody>
          <a:bodyPr/>
          <a:lstStyle/>
          <a:p>
            <a:r>
              <a:rPr lang="en-US" dirty="0"/>
              <a:t>CRISIS</a:t>
            </a:r>
          </a:p>
        </p:txBody>
      </p:sp>
      <p:pic>
        <p:nvPicPr>
          <p:cNvPr id="4" name="Content Placeholder 3">
            <a:extLst>
              <a:ext uri="{FF2B5EF4-FFF2-40B4-BE49-F238E27FC236}">
                <a16:creationId xmlns:a16="http://schemas.microsoft.com/office/drawing/2014/main" id="{F37A26FC-8BFA-4A47-9057-6335FA498B82}"/>
              </a:ext>
            </a:extLst>
          </p:cNvPr>
          <p:cNvPicPr>
            <a:picLocks noGrp="1" noChangeAspect="1"/>
          </p:cNvPicPr>
          <p:nvPr>
            <p:ph idx="1"/>
          </p:nvPr>
        </p:nvPicPr>
        <p:blipFill>
          <a:blip r:embed="rId2"/>
          <a:stretch>
            <a:fillRect/>
          </a:stretch>
        </p:blipFill>
        <p:spPr>
          <a:xfrm>
            <a:off x="1091369" y="1516438"/>
            <a:ext cx="3377155" cy="2326485"/>
          </a:xfrm>
          <a:prstGeom prst="rect">
            <a:avLst/>
          </a:prstGeom>
        </p:spPr>
      </p:pic>
      <p:pic>
        <p:nvPicPr>
          <p:cNvPr id="5" name="Picture 4">
            <a:extLst>
              <a:ext uri="{FF2B5EF4-FFF2-40B4-BE49-F238E27FC236}">
                <a16:creationId xmlns:a16="http://schemas.microsoft.com/office/drawing/2014/main" id="{3F2CA2F8-C552-4110-B28A-7A85906EAD37}"/>
              </a:ext>
            </a:extLst>
          </p:cNvPr>
          <p:cNvPicPr>
            <a:picLocks noChangeAspect="1"/>
          </p:cNvPicPr>
          <p:nvPr/>
        </p:nvPicPr>
        <p:blipFill>
          <a:blip r:embed="rId3"/>
          <a:stretch>
            <a:fillRect/>
          </a:stretch>
        </p:blipFill>
        <p:spPr>
          <a:xfrm>
            <a:off x="6939936" y="4368903"/>
            <a:ext cx="3371373" cy="1887969"/>
          </a:xfrm>
          <a:prstGeom prst="rect">
            <a:avLst/>
          </a:prstGeom>
        </p:spPr>
      </p:pic>
      <p:pic>
        <p:nvPicPr>
          <p:cNvPr id="6" name="Picture 5">
            <a:extLst>
              <a:ext uri="{FF2B5EF4-FFF2-40B4-BE49-F238E27FC236}">
                <a16:creationId xmlns:a16="http://schemas.microsoft.com/office/drawing/2014/main" id="{5A09713E-4EBB-419B-9720-09FF5CE9B0F1}"/>
              </a:ext>
            </a:extLst>
          </p:cNvPr>
          <p:cNvPicPr>
            <a:picLocks noChangeAspect="1"/>
          </p:cNvPicPr>
          <p:nvPr/>
        </p:nvPicPr>
        <p:blipFill>
          <a:blip r:embed="rId4"/>
          <a:stretch>
            <a:fillRect/>
          </a:stretch>
        </p:blipFill>
        <p:spPr>
          <a:xfrm>
            <a:off x="1496291" y="4305872"/>
            <a:ext cx="2972233" cy="1977886"/>
          </a:xfrm>
          <a:prstGeom prst="rect">
            <a:avLst/>
          </a:prstGeom>
        </p:spPr>
      </p:pic>
      <p:pic>
        <p:nvPicPr>
          <p:cNvPr id="7" name="Picture 6">
            <a:extLst>
              <a:ext uri="{FF2B5EF4-FFF2-40B4-BE49-F238E27FC236}">
                <a16:creationId xmlns:a16="http://schemas.microsoft.com/office/drawing/2014/main" id="{648D6779-CCC2-4CE1-B8E4-F468E9DD7B04}"/>
              </a:ext>
            </a:extLst>
          </p:cNvPr>
          <p:cNvPicPr>
            <a:picLocks noChangeAspect="1"/>
          </p:cNvPicPr>
          <p:nvPr/>
        </p:nvPicPr>
        <p:blipFill rotWithShape="1">
          <a:blip r:embed="rId5"/>
          <a:srcRect b="9899"/>
          <a:stretch/>
        </p:blipFill>
        <p:spPr>
          <a:xfrm>
            <a:off x="6870019" y="1516437"/>
            <a:ext cx="3511205" cy="2326485"/>
          </a:xfrm>
          <a:prstGeom prst="rect">
            <a:avLst/>
          </a:prstGeom>
        </p:spPr>
      </p:pic>
      <p:sp>
        <p:nvSpPr>
          <p:cNvPr id="3" name="Date Placeholder 2">
            <a:extLst>
              <a:ext uri="{FF2B5EF4-FFF2-40B4-BE49-F238E27FC236}">
                <a16:creationId xmlns:a16="http://schemas.microsoft.com/office/drawing/2014/main" id="{77D8C2C9-63D4-437D-B411-73A2F06BA005}"/>
              </a:ext>
            </a:extLst>
          </p:cNvPr>
          <p:cNvSpPr>
            <a:spLocks noGrp="1"/>
          </p:cNvSpPr>
          <p:nvPr>
            <p:ph type="dt" sz="half" idx="10"/>
          </p:nvPr>
        </p:nvSpPr>
        <p:spPr/>
        <p:txBody>
          <a:bodyPr/>
          <a:lstStyle/>
          <a:p>
            <a:r>
              <a:rPr lang="en-US"/>
              <a:t>2/12/2025</a:t>
            </a:r>
            <a:endParaRPr lang="en-US" dirty="0"/>
          </a:p>
        </p:txBody>
      </p:sp>
      <p:sp>
        <p:nvSpPr>
          <p:cNvPr id="8" name="Slide Number Placeholder 7">
            <a:extLst>
              <a:ext uri="{FF2B5EF4-FFF2-40B4-BE49-F238E27FC236}">
                <a16:creationId xmlns:a16="http://schemas.microsoft.com/office/drawing/2014/main" id="{4B73ABCA-E46C-4BD3-BADE-BF22FC203E94}"/>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31069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4EBC-E665-4C67-A523-432062BFF28E}"/>
              </a:ext>
            </a:extLst>
          </p:cNvPr>
          <p:cNvSpPr>
            <a:spLocks noGrp="1"/>
          </p:cNvSpPr>
          <p:nvPr>
            <p:ph type="title"/>
          </p:nvPr>
        </p:nvSpPr>
        <p:spPr/>
        <p:txBody>
          <a:bodyPr/>
          <a:lstStyle/>
          <a:p>
            <a:r>
              <a:rPr lang="en-US" dirty="0"/>
              <a:t>CRISIS(2)</a:t>
            </a:r>
          </a:p>
        </p:txBody>
      </p:sp>
      <p:sp>
        <p:nvSpPr>
          <p:cNvPr id="3" name="Content Placeholder 2">
            <a:extLst>
              <a:ext uri="{FF2B5EF4-FFF2-40B4-BE49-F238E27FC236}">
                <a16:creationId xmlns:a16="http://schemas.microsoft.com/office/drawing/2014/main" id="{27983B0C-4A4E-4CFE-95FA-71B59DD077D8}"/>
              </a:ext>
            </a:extLst>
          </p:cNvPr>
          <p:cNvSpPr>
            <a:spLocks noGrp="1"/>
          </p:cNvSpPr>
          <p:nvPr>
            <p:ph idx="1"/>
          </p:nvPr>
        </p:nvSpPr>
        <p:spPr/>
        <p:txBody>
          <a:bodyPr>
            <a:normAutofit/>
          </a:bodyPr>
          <a:lstStyle/>
          <a:p>
            <a:r>
              <a:rPr lang="en-US" dirty="0"/>
              <a:t>James and Gilliland (2005) define crisis as “the perception of an event or situation as beyond the coping mechanisms of the individual” </a:t>
            </a:r>
          </a:p>
          <a:p>
            <a:r>
              <a:rPr lang="en-US" dirty="0"/>
              <a:t>Three components can be discerned from this definition: </a:t>
            </a:r>
          </a:p>
          <a:p>
            <a:pPr lvl="1"/>
            <a:r>
              <a:rPr lang="en-US" dirty="0"/>
              <a:t>A precipitating event occurs,</a:t>
            </a:r>
          </a:p>
          <a:p>
            <a:pPr lvl="1"/>
            <a:r>
              <a:rPr lang="en-US" dirty="0"/>
              <a:t>The perception of the event leads to subjective distress</a:t>
            </a:r>
          </a:p>
          <a:p>
            <a:pPr lvl="1"/>
            <a:r>
              <a:rPr lang="en-US" dirty="0"/>
              <a:t>The usual coping mechanisms fail</a:t>
            </a:r>
          </a:p>
          <a:p>
            <a:r>
              <a:rPr lang="en-US" dirty="0"/>
              <a:t>Results in a state of disequilibrium and </a:t>
            </a:r>
          </a:p>
          <a:p>
            <a:pPr marL="0" indent="0">
              <a:buNone/>
            </a:pPr>
            <a:r>
              <a:rPr lang="en-US" dirty="0"/>
              <a:t>   dysfunction.</a:t>
            </a:r>
          </a:p>
          <a:p>
            <a:endParaRPr lang="en-US" dirty="0"/>
          </a:p>
        </p:txBody>
      </p:sp>
      <p:pic>
        <p:nvPicPr>
          <p:cNvPr id="4" name="Picture 3">
            <a:extLst>
              <a:ext uri="{FF2B5EF4-FFF2-40B4-BE49-F238E27FC236}">
                <a16:creationId xmlns:a16="http://schemas.microsoft.com/office/drawing/2014/main" id="{3AB115DE-45AA-4FBA-BB80-466A469B96AD}"/>
              </a:ext>
            </a:extLst>
          </p:cNvPr>
          <p:cNvPicPr>
            <a:picLocks noChangeAspect="1"/>
          </p:cNvPicPr>
          <p:nvPr/>
        </p:nvPicPr>
        <p:blipFill rotWithShape="1">
          <a:blip r:embed="rId2"/>
          <a:srcRect t="19578" b="12298"/>
          <a:stretch/>
        </p:blipFill>
        <p:spPr>
          <a:xfrm>
            <a:off x="7789713" y="4535248"/>
            <a:ext cx="3564087" cy="1957627"/>
          </a:xfrm>
          <a:prstGeom prst="rect">
            <a:avLst/>
          </a:prstGeom>
        </p:spPr>
      </p:pic>
      <p:sp>
        <p:nvSpPr>
          <p:cNvPr id="5" name="Date Placeholder 4">
            <a:extLst>
              <a:ext uri="{FF2B5EF4-FFF2-40B4-BE49-F238E27FC236}">
                <a16:creationId xmlns:a16="http://schemas.microsoft.com/office/drawing/2014/main" id="{276172EF-723A-4512-80EB-51F7EA693766}"/>
              </a:ext>
            </a:extLst>
          </p:cNvPr>
          <p:cNvSpPr>
            <a:spLocks noGrp="1"/>
          </p:cNvSpPr>
          <p:nvPr>
            <p:ph type="dt" sz="half" idx="10"/>
          </p:nvPr>
        </p:nvSpPr>
        <p:spPr/>
        <p:txBody>
          <a:bodyPr/>
          <a:lstStyle/>
          <a:p>
            <a:r>
              <a:rPr lang="en-US"/>
              <a:t>2/12/2025</a:t>
            </a:r>
            <a:endParaRPr lang="en-US" dirty="0"/>
          </a:p>
        </p:txBody>
      </p:sp>
      <p:sp>
        <p:nvSpPr>
          <p:cNvPr id="6" name="Slide Number Placeholder 5">
            <a:extLst>
              <a:ext uri="{FF2B5EF4-FFF2-40B4-BE49-F238E27FC236}">
                <a16:creationId xmlns:a16="http://schemas.microsoft.com/office/drawing/2014/main" id="{4B0D9A3D-AF2E-44D0-A11B-24F6DDD61F6C}"/>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6678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887B-EC8C-4A6D-A1C8-045147FC457D}"/>
              </a:ext>
            </a:extLst>
          </p:cNvPr>
          <p:cNvSpPr>
            <a:spLocks noGrp="1"/>
          </p:cNvSpPr>
          <p:nvPr>
            <p:ph type="title"/>
          </p:nvPr>
        </p:nvSpPr>
        <p:spPr/>
        <p:txBody>
          <a:bodyPr/>
          <a:lstStyle/>
          <a:p>
            <a:r>
              <a:rPr lang="en-US" dirty="0"/>
              <a:t>CRISIS</a:t>
            </a:r>
          </a:p>
        </p:txBody>
      </p:sp>
      <p:sp>
        <p:nvSpPr>
          <p:cNvPr id="3" name="Content Placeholder 2">
            <a:extLst>
              <a:ext uri="{FF2B5EF4-FFF2-40B4-BE49-F238E27FC236}">
                <a16:creationId xmlns:a16="http://schemas.microsoft.com/office/drawing/2014/main" id="{A571C2F3-1B42-42AD-87C4-C023079EC645}"/>
              </a:ext>
            </a:extLst>
          </p:cNvPr>
          <p:cNvSpPr>
            <a:spLocks noGrp="1"/>
          </p:cNvSpPr>
          <p:nvPr>
            <p:ph idx="1"/>
          </p:nvPr>
        </p:nvSpPr>
        <p:spPr/>
        <p:txBody>
          <a:bodyPr/>
          <a:lstStyle/>
          <a:p>
            <a:r>
              <a:rPr lang="en-US" dirty="0"/>
              <a:t>It is assumed that all people experience psychological stress that can turn into crisis at different times in their lives. Only when the event is subjectively experienced as a threat to need fulfillment, safety, or meaningful experience does the individual enter into a state of crisis (2).</a:t>
            </a:r>
          </a:p>
          <a:p>
            <a:r>
              <a:rPr lang="en-US" dirty="0"/>
              <a:t>“I’m in a crisis when I say that I am.”</a:t>
            </a:r>
          </a:p>
          <a:p>
            <a:r>
              <a:rPr lang="en-US" dirty="0"/>
              <a:t>The difference between stress and crisis is hence not merely of the magnitude of the stressor, but also of the presence of other vulnerability factors</a:t>
            </a:r>
          </a:p>
          <a:p>
            <a:endParaRPr lang="en-US" dirty="0"/>
          </a:p>
        </p:txBody>
      </p:sp>
      <p:sp>
        <p:nvSpPr>
          <p:cNvPr id="4" name="Date Placeholder 3">
            <a:extLst>
              <a:ext uri="{FF2B5EF4-FFF2-40B4-BE49-F238E27FC236}">
                <a16:creationId xmlns:a16="http://schemas.microsoft.com/office/drawing/2014/main" id="{B2927705-4D4A-444F-95DC-6B4397A98A12}"/>
              </a:ext>
            </a:extLst>
          </p:cNvPr>
          <p:cNvSpPr>
            <a:spLocks noGrp="1"/>
          </p:cNvSpPr>
          <p:nvPr>
            <p:ph type="dt" sz="half" idx="10"/>
          </p:nvPr>
        </p:nvSpPr>
        <p:spPr/>
        <p:txBody>
          <a:bodyPr/>
          <a:lstStyle/>
          <a:p>
            <a:r>
              <a:rPr lang="en-US"/>
              <a:t>2/12/2025</a:t>
            </a:r>
            <a:endParaRPr lang="en-US" dirty="0"/>
          </a:p>
        </p:txBody>
      </p:sp>
      <p:sp>
        <p:nvSpPr>
          <p:cNvPr id="5" name="Slide Number Placeholder 4">
            <a:extLst>
              <a:ext uri="{FF2B5EF4-FFF2-40B4-BE49-F238E27FC236}">
                <a16:creationId xmlns:a16="http://schemas.microsoft.com/office/drawing/2014/main" id="{7F363E74-5BB3-4A45-B95F-C405E921EFC3}"/>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1656784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2442</TotalTime>
  <Words>1798</Words>
  <Application>Microsoft Office PowerPoint</Application>
  <PresentationFormat>Widescreen</PresentationFormat>
  <Paragraphs>218</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Google Sans</vt:lpstr>
      <vt:lpstr>Open Sans</vt:lpstr>
      <vt:lpstr>var( --e-global-typography-dc10e86-font-family )</vt:lpstr>
      <vt:lpstr>Office Theme</vt:lpstr>
      <vt:lpstr>CRISIS MANAGEMENT AND COUNSELLING</vt:lpstr>
      <vt:lpstr>OUTLINE</vt:lpstr>
      <vt:lpstr>OBJECTIVES</vt:lpstr>
      <vt:lpstr>Crisis intervention since antiquity</vt:lpstr>
      <vt:lpstr>Introduction </vt:lpstr>
      <vt:lpstr>CRISIS</vt:lpstr>
      <vt:lpstr>CRISIS</vt:lpstr>
      <vt:lpstr>CRISIS(2)</vt:lpstr>
      <vt:lpstr>CRISIS</vt:lpstr>
      <vt:lpstr>CRISIS: Vulnerability Factors(3)</vt:lpstr>
      <vt:lpstr>Crisis: Types</vt:lpstr>
      <vt:lpstr>Profile of a person in Crisis(4)</vt:lpstr>
      <vt:lpstr>CRISIS MANAGEMENT</vt:lpstr>
      <vt:lpstr>CRISIS MANAGEMENT(2)</vt:lpstr>
      <vt:lpstr>Crisis Management: Goals(5)</vt:lpstr>
      <vt:lpstr>Models of Crisis Interventions(6)</vt:lpstr>
      <vt:lpstr>Models of Crisis Interventions(6)</vt:lpstr>
      <vt:lpstr>Models of Crisis Interventions</vt:lpstr>
      <vt:lpstr>Crisis Management: Modalities</vt:lpstr>
      <vt:lpstr>Psychological First Aid (PFA) (7,8)</vt:lpstr>
      <vt:lpstr>PFA involves the following themes:</vt:lpstr>
      <vt:lpstr>PFA: Who, When, Where?</vt:lpstr>
      <vt:lpstr>WHO Action Principles of PFA: Look, Listen, and Link (3)</vt:lpstr>
      <vt:lpstr>Coping… (3)</vt:lpstr>
      <vt:lpstr>Crisis Counselling(5)</vt:lpstr>
      <vt:lpstr>Crisis Counselling</vt:lpstr>
      <vt:lpstr>General Principles of Counselling(2)</vt:lpstr>
      <vt:lpstr>Conclusion </vt:lpstr>
      <vt:lpstr>PowerPoint Presentation</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MANAGEMENT AND COUNSELLING</dc:title>
  <dc:creator>USER</dc:creator>
  <cp:lastModifiedBy>USER</cp:lastModifiedBy>
  <cp:revision>48</cp:revision>
  <dcterms:created xsi:type="dcterms:W3CDTF">2025-02-10T09:08:10Z</dcterms:created>
  <dcterms:modified xsi:type="dcterms:W3CDTF">2025-02-12T14:42:33Z</dcterms:modified>
</cp:coreProperties>
</file>