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2"/>
  </p:notesMasterIdLst>
  <p:sldIdLst>
    <p:sldId id="256" r:id="rId2"/>
    <p:sldId id="292" r:id="rId3"/>
    <p:sldId id="257" r:id="rId4"/>
    <p:sldId id="259" r:id="rId5"/>
    <p:sldId id="268" r:id="rId6"/>
    <p:sldId id="260" r:id="rId7"/>
    <p:sldId id="265" r:id="rId8"/>
    <p:sldId id="266" r:id="rId9"/>
    <p:sldId id="273" r:id="rId10"/>
    <p:sldId id="274" r:id="rId11"/>
    <p:sldId id="261" r:id="rId12"/>
    <p:sldId id="262" r:id="rId13"/>
    <p:sldId id="269" r:id="rId14"/>
    <p:sldId id="270" r:id="rId15"/>
    <p:sldId id="271" r:id="rId16"/>
    <p:sldId id="285" r:id="rId17"/>
    <p:sldId id="287" r:id="rId18"/>
    <p:sldId id="286" r:id="rId19"/>
    <p:sldId id="276" r:id="rId20"/>
    <p:sldId id="277" r:id="rId21"/>
    <p:sldId id="278" r:id="rId22"/>
    <p:sldId id="279" r:id="rId23"/>
    <p:sldId id="290" r:id="rId24"/>
    <p:sldId id="291" r:id="rId25"/>
    <p:sldId id="280" r:id="rId26"/>
    <p:sldId id="272" r:id="rId27"/>
    <p:sldId id="282" r:id="rId28"/>
    <p:sldId id="283" r:id="rId29"/>
    <p:sldId id="284" r:id="rId30"/>
    <p:sldId id="289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280" y="-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24C82-F9DB-4337-BBDD-E3DF0EAFD64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F4ECD-3928-4B20-B0DC-6745D5A4A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35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7A51C5-AFEC-4301-9FBB-0D669A1ADC41}" type="datetime1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30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BEEA-52B0-4898-A35E-D79336509EE6}" type="datetime1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3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2F86-A0C3-4669-B318-940D5622BD14}" type="datetime1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578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019D-3B09-4F89-97B7-9D304A5EAEC9}" type="datetime1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52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7097-AE3C-44DA-B045-352D61EF5B61}" type="datetime1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80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71D8-9E96-4994-AB77-ABF2FF540E04}" type="datetime1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0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26225-C8B9-471B-85E7-4BF5732FA233}" type="datetime1">
              <a:rPr lang="en-US" smtClean="0"/>
              <a:t>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29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C763-DB88-4E37-8B1C-57EB4D8D60F2}" type="datetime1">
              <a:rPr lang="en-US" smtClean="0"/>
              <a:t>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DE5DA-DD75-4074-ADEC-1BF161B19BE8}" type="datetime1">
              <a:rPr lang="en-US" smtClean="0"/>
              <a:t>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15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3DB56-9AC6-4995-A70E-C28515564329}" type="datetime1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9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4EE18-9FFB-4422-B4DD-3DFF22AC3656}" type="datetime1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7496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B143E90-4E74-4570-98B2-94E0624388A4}" type="datetime1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9351E8F-5FD7-4D8D-B721-00A43DBB3AC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450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UTILIZING MMPI FOR TREATMENT PLANNING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PRESENTED BY </a:t>
            </a:r>
          </a:p>
          <a:p>
            <a:pPr algn="ctr"/>
            <a:r>
              <a:rPr lang="en-US" dirty="0"/>
              <a:t>EFIONG VERONICA</a:t>
            </a:r>
          </a:p>
          <a:p>
            <a:pPr algn="ctr"/>
            <a:r>
              <a:rPr lang="en-US" dirty="0"/>
              <a:t>CLINICAL PSYCHOLOGIST</a:t>
            </a:r>
          </a:p>
          <a:p>
            <a:pPr algn="ctr"/>
            <a:r>
              <a:rPr lang="en-US" dirty="0"/>
              <a:t>FNPH BENIN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398250-A070-FE63-6CDD-983197FF8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01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Definition of concepts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K scale		correction or defensiveness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VRIN		variable response inconsistency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TRIN		true response inconsistency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S scale		superlative self presentation</a:t>
            </a:r>
          </a:p>
          <a:p>
            <a:endParaRPr lang="en-US" dirty="0"/>
          </a:p>
          <a:p>
            <a:pPr lvl="1"/>
            <a:r>
              <a:rPr lang="en-US" dirty="0"/>
              <a:t>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079A01-FC8E-E9E4-5337-CE3BB29D5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4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Composition ofMMPI-2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en-US" sz="2000" dirty="0"/>
              <a:t>Made up of 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  <a:p>
            <a:pPr lvl="1">
              <a:buFont typeface="Wingdings" pitchFamily="2" charset="2"/>
              <a:buChar char="§"/>
            </a:pPr>
            <a:r>
              <a:rPr lang="en-US" sz="2000" dirty="0"/>
              <a:t>567 true/false item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  <a:p>
            <a:pPr lvl="1">
              <a:buFont typeface="Wingdings" pitchFamily="2" charset="2"/>
              <a:buChar char="§"/>
            </a:pPr>
            <a:r>
              <a:rPr lang="en-US" sz="2000" dirty="0"/>
              <a:t>7 validity and 10 clinical scales</a:t>
            </a:r>
          </a:p>
          <a:p>
            <a:pPr marL="109728" indent="0">
              <a:buNone/>
            </a:pPr>
            <a:endParaRPr lang="en-US" dirty="0"/>
          </a:p>
          <a:p>
            <a:pPr lvl="1">
              <a:buFont typeface="Wingdings" pitchFamily="2" charset="2"/>
              <a:buChar char="§"/>
            </a:pPr>
            <a:r>
              <a:rPr lang="en-US" sz="2000" dirty="0"/>
              <a:t>And other subscales such as</a:t>
            </a:r>
          </a:p>
          <a:p>
            <a:pPr marL="109728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A1AD78-EAA1-3E5C-E30F-122D2DB75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97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Content of MMPI-2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15 supplementary scales</a:t>
            </a:r>
          </a:p>
          <a:p>
            <a:pPr marL="109728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15 content scales</a:t>
            </a:r>
          </a:p>
          <a:p>
            <a:pPr marL="109728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22 Harris lingoes scales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2FB73A-4797-D106-2EC5-B95FFD83E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31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Assessment procedure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2000" dirty="0"/>
              <a:t>Test administration</a:t>
            </a:r>
          </a:p>
          <a:p>
            <a:endParaRPr lang="en-US" dirty="0"/>
          </a:p>
          <a:p>
            <a:pPr lvl="1">
              <a:buFont typeface="Wingdings" pitchFamily="2" charset="2"/>
              <a:buChar char="§"/>
            </a:pPr>
            <a:r>
              <a:rPr lang="en-US" sz="2000" dirty="0"/>
              <a:t>Quiet room</a:t>
            </a:r>
          </a:p>
          <a:p>
            <a:endParaRPr lang="en-US" dirty="0"/>
          </a:p>
          <a:p>
            <a:pPr lvl="1">
              <a:buFont typeface="Wingdings" pitchFamily="2" charset="2"/>
              <a:buChar char="§"/>
            </a:pPr>
            <a:r>
              <a:rPr lang="en-US" sz="2000" dirty="0"/>
              <a:t>Good lighting</a:t>
            </a:r>
          </a:p>
          <a:p>
            <a:endParaRPr lang="en-US" dirty="0"/>
          </a:p>
          <a:p>
            <a:pPr lvl="1">
              <a:buFont typeface="Wingdings" pitchFamily="2" charset="2"/>
              <a:buChar char="§"/>
            </a:pPr>
            <a:r>
              <a:rPr lang="en-US" sz="2000" dirty="0"/>
              <a:t>Comfortable chair and table</a:t>
            </a:r>
          </a:p>
          <a:p>
            <a:endParaRPr lang="en-US" dirty="0"/>
          </a:p>
          <a:p>
            <a:pPr lvl="1">
              <a:buFont typeface="Wingdings" pitchFamily="2" charset="2"/>
              <a:buChar char="§"/>
            </a:pPr>
            <a:r>
              <a:rPr lang="en-US" dirty="0"/>
              <a:t> </a:t>
            </a:r>
            <a:r>
              <a:rPr lang="en-US" sz="2000" dirty="0"/>
              <a:t>Provide a complete and clear instructions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E1DF1-7E09-9A79-E123-A08DA7948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17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Assessment procedure cont.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Completion time is between 60 to 90 minutes</a:t>
            </a:r>
          </a:p>
          <a:p>
            <a:pPr marL="109728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The administrator must be licensed to practice psychology independently or</a:t>
            </a:r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Provide proof as to the right to administer this type of test.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CEDEB-D005-32D5-F300-8041CBF58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56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Respondent Characteristics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Should be age 18 years and above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Attend  at least 6</a:t>
            </a:r>
            <a:r>
              <a:rPr lang="en-US" baseline="30000" dirty="0"/>
              <a:t>th</a:t>
            </a:r>
            <a:r>
              <a:rPr lang="en-US" dirty="0"/>
              <a:t> grade reading level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Should be able to read and comprehend test questions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Recommended IQ of 80 or higher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1972E-36C1-9A9D-1029-31BC9A3BF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53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Scoring and interpretation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This is carried out by a qualified licensed professional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It can be hand-scored or by computer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First by examining the validity scales, scores at or above cutoff for clinical significance (T 65 and above).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52BAC5-2866-F93D-990C-A2C605970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37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Scoring and interpretation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 the scores are converted into T-scores on a scale ranging from 30 to 120.  the normal range is 50 to 65 and anything above 50 is considered clinically significant and open for interpretation.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After collation of test result, feed back is given to the patient.</a:t>
            </a:r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FA012D-9BEE-81AF-6D7A-695729B1B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024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Scoring and interpretation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The client is given opportunity to choose what he or she will like to work on.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After assessment and feed back, comes the treatment planning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1F35F4-2BE6-01CB-4A19-B84CD4D72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822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treatment planning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It is a systematic approach used by professionals to determine the most appropriate and effective course of action for addressing a patient’s specific health needs or conditions.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It is an essential component of patient care in various fields, such as psychology, medicine, physical therapy and other therapeutic disciplines.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D6864F-9DBF-9B25-D131-A28B8D946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883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02C05-0EF0-6C1E-1A33-EE01733A2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UTILIZING MMPI FOR TREATMENT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6F4A6-3945-60C1-FC8C-2A4D03711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PRESENTED BY: </a:t>
            </a:r>
          </a:p>
          <a:p>
            <a:pPr algn="ctr"/>
            <a:r>
              <a:rPr lang="en-US" dirty="0"/>
              <a:t>EFIONG VERONICA</a:t>
            </a:r>
          </a:p>
          <a:p>
            <a:pPr algn="ctr"/>
            <a:r>
              <a:rPr lang="en-US" dirty="0"/>
              <a:t>CLINICAL PSYCHOLOGIST</a:t>
            </a:r>
          </a:p>
          <a:p>
            <a:pPr algn="ctr"/>
            <a:r>
              <a:rPr lang="en-US" dirty="0"/>
              <a:t>FNPH BENIN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1E94A-AA54-9625-813E-DA522BAF8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48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treatment planning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The process of treatment planning involves steps such as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Assessment ; Gathering comprehensive  information about the patient medical and psychological history,  and current condition. This may include; physical examination, psychological testing and consultation with other health care professionals.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3C87E6-D6E3-AB55-9406-C56F1D416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78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Treatment planning cont.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Goal setting; collaborating with the patients to establish clear achievable goals for treatment.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Objective; spelling out what the patients responsibilities are during the treatment duration.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B90360-083C-29BC-2180-542149DE5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372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planning.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Intervention: identifying and selecting appropriate interventions or treatment methods that align with the established goals. This may include therapies, lifestyle changes, or referrals to other professionals.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8A767-B31B-DEF3-795E-900F07ED9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688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Utilizing MMPI for treatment planning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After assessment and interpretation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Feedback is given to the client,  including  his strengths and weakness based on the test result.</a:t>
            </a:r>
          </a:p>
          <a:p>
            <a:pPr marL="109728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The therapist work with the patient to set  realistic goals that will address the specific problem identified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59D5DA-A5D0-BEAC-73F0-959F095F0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481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Treatment planning cont.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The professional working with the patient, will create objectives that will assist to achieve the goals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Then interventions that will address the specific problems, such as therapy, referral to other professional and life style changes.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42EF2A-E146-DA50-5274-AEC4F2ADB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049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Importance of MMPI in treatment planning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It provides insights into individual’s personality characteristics, including coping styles, interpersonal functioning, and emotional stability. This information can be very vital for treatment planning.</a:t>
            </a:r>
          </a:p>
          <a:p>
            <a:pPr marL="109728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Helps in providing accurate diagnosis that is essential in effective treatment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13BDB-0AB6-C720-60E6-3369FAA05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4666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Importance MMPI in treatment planning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It can help the therapist understand the willingness of a client to engage in therapy</a:t>
            </a:r>
          </a:p>
          <a:p>
            <a:pPr marL="109728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In treatment planning, MMPI helps in identifying problems which clients are not aware of.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Using MMPI-2 in psychological testing, helps in identifying problems that cannot be identified in clinical interview.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0561-2041-A0FD-5C8F-4F073EE6B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525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Conclusion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MMPI-2 is a widely used instrument for assessing personality with sound psychometric properties. 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If </a:t>
            </a:r>
            <a:r>
              <a:rPr lang="en-US"/>
              <a:t>properly used, </a:t>
            </a:r>
            <a:r>
              <a:rPr lang="en-US" dirty="0"/>
              <a:t>by adhering strictly to the ethical guidelines as regards administration and interpretations, It can serve as an effective tool for treatment planning.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24EB8-F33B-3805-5C09-78C9F0C5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020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Butcher, J., &amp; Williams, C. L. (2009). Personality assessment with the MMPI-2: historical roots, international adaptations, and current challenges. Applied psychology: Health and well-being, 1(i):105-135 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Ben-</a:t>
            </a:r>
            <a:r>
              <a:rPr lang="en-US" dirty="0" err="1"/>
              <a:t>Porath</a:t>
            </a:r>
            <a:r>
              <a:rPr lang="en-US" dirty="0"/>
              <a:t>, Y. S. (2012) Interpreting the mmpi-2, Minneapolis: University of Minnesota press.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73C29F-FB1E-C4B0-74BB-31FC38D61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8513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Lima, E. N., Stanley, S., </a:t>
            </a:r>
            <a:r>
              <a:rPr lang="en-US" dirty="0" err="1"/>
              <a:t>Kaboski</a:t>
            </a:r>
            <a:r>
              <a:rPr lang="en-US" dirty="0"/>
              <a:t>, B. </a:t>
            </a:r>
            <a:r>
              <a:rPr lang="en-US" dirty="0" err="1"/>
              <a:t>Reitzel</a:t>
            </a:r>
            <a:r>
              <a:rPr lang="en-US" dirty="0"/>
              <a:t>, L. R. (2005). The Incremental validity of the mmpi-2: When does the therapist Access Not. Enhance Treatment outcome? Psychological assessment, 17(4): 462-468.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 err="1"/>
              <a:t>Niolon</a:t>
            </a:r>
            <a:r>
              <a:rPr lang="en-US" dirty="0"/>
              <a:t>, R. (</a:t>
            </a:r>
            <a:r>
              <a:rPr lang="en-US" dirty="0" err="1"/>
              <a:t>n.d.</a:t>
            </a:r>
            <a:r>
              <a:rPr lang="en-US" dirty="0"/>
              <a:t>), The Minnesota Multiphasic personality Inventory 2. Retrieved November 10, 2024 from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htt://www.psychpage.com/objective/mmpi2 overview-</a:t>
            </a:r>
            <a:r>
              <a:rPr lang="en-US" dirty="0" err="1"/>
              <a:t>htm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E1214E-961E-88DA-B7E0-BAA3F5DFD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15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Objectives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To enhance our knowledge of MMPI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To understand how it can be used for treatment planning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247F51-5B1A-CEB8-D271-50E9F52CC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870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0" y="1481138"/>
            <a:ext cx="8229600" cy="452596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sz="4000" dirty="0"/>
              <a:t>THANK YOU FOR LISTENING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FC1839-7A79-FC43-7BFC-068604F6D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87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Outline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Introduction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Brief history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Definition of concepts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Composition of MMPI-2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Assessment procedure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/>
              <a:t>What is treatment planning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/>
              <a:t>Utilizing MMPI for treatment planning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/>
              <a:t>Importance of MMPI in treatment planning</a:t>
            </a:r>
          </a:p>
          <a:p>
            <a:pPr>
              <a:buFont typeface="Wingdings" pitchFamily="2" charset="2"/>
              <a:buChar char="§"/>
            </a:pPr>
            <a:r>
              <a:rPr lang="en-US" sz="2900" dirty="0"/>
              <a:t>Conclusion</a:t>
            </a:r>
          </a:p>
          <a:p>
            <a:pPr>
              <a:buFont typeface="Wingdings" pitchFamily="2" charset="2"/>
              <a:buChar char="§"/>
            </a:pPr>
            <a:r>
              <a:rPr lang="en-US" sz="2900" dirty="0"/>
              <a:t>References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1032F-B3D5-6CB5-E5E5-3D1CE730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48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971576"/>
          </a:xfrm>
        </p:spPr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56792"/>
            <a:ext cx="8363272" cy="4320479"/>
          </a:xfrm>
        </p:spPr>
        <p:txBody>
          <a:bodyPr>
            <a:normAutofit/>
          </a:bodyPr>
          <a:lstStyle/>
          <a:p>
            <a:pPr marL="452628" indent="-342900">
              <a:buFont typeface="Wingdings" panose="05000000000000000000" pitchFamily="2" charset="2"/>
              <a:buChar char="§"/>
            </a:pPr>
            <a:r>
              <a:rPr lang="en-US" dirty="0"/>
              <a:t>MMPI is psychological test used in assessing personality pattern</a:t>
            </a:r>
          </a:p>
          <a:p>
            <a:pPr marL="109728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The item in the Inventory, includes a range of scales designed to measure various psychological conditions, personality attributes, and emotional functioning.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The  scores  provided by the inventory on various scales can indicate the severity of symptoms and thereby aid in prioritizing treatment needs and tracking changes over time. </a:t>
            </a:r>
          </a:p>
          <a:p>
            <a:endParaRPr lang="en-US" dirty="0"/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06A60-9514-E35F-62D4-05F1C2ACF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279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Brief history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Minnesota multiphasic personality inventory (MMPI) was originally developed in 1939 by a psychologist Starke Hathaway and a neurologist, J. C. McKinley of the faculty of Minnesota university.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 Due to series of criticism of the first, it was replaced by updated version  the MMPI-2, which was standardized on new sample of adults in the united states and released in 1989.)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D6A9B-EEAC-DC3D-39D8-0973A4712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674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Brief history cont.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 There is also an alternate version of the test, the MMPI-2 restructured form (MMPI-2 RF).published in 2008, it consist of 338 items.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 Used mainly for research and when there is little time, that do not allow the full version to be use.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AF7B00-6752-D41E-EDD7-C1C0BCDC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01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Brief  history cont.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The latest version (mmpi-3) was published in the year 2020, with 335 items</a:t>
            </a:r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The adolescent form (MMPI-A), was published in 1992, it consist of 478 items. It covers areas specifically relevant to adolescent such as school and family problem etc.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129C81-7F29-EA8D-3691-CBAEB0DF1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38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Definition of concepts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F scales		Inconsistency  in response or unusual ways of 			responding to test items.</a:t>
            </a:r>
          </a:p>
          <a:p>
            <a:endParaRPr lang="en-US" dirty="0"/>
          </a:p>
          <a:p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L scale		 lie or not being totally honest in response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0B2829-9605-15C1-5C3D-F9D18738F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1E8F-5FD7-4D8D-B721-00A43DBB3AC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156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1296</TotalTime>
  <Words>1205</Words>
  <Application>Microsoft Office PowerPoint</Application>
  <PresentationFormat>On-screen Show (4:3)</PresentationFormat>
  <Paragraphs>196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UTILIZING MMPI FOR TREATMENT PLANNING</vt:lpstr>
      <vt:lpstr>UTILIZING MMPI FOR TREATMENT PLANNING</vt:lpstr>
      <vt:lpstr>Objectives</vt:lpstr>
      <vt:lpstr>Outline</vt:lpstr>
      <vt:lpstr>Introduction</vt:lpstr>
      <vt:lpstr>Brief history</vt:lpstr>
      <vt:lpstr>Brief history cont.</vt:lpstr>
      <vt:lpstr>Brief  history cont.</vt:lpstr>
      <vt:lpstr>Definition of concepts</vt:lpstr>
      <vt:lpstr>Definition of concepts</vt:lpstr>
      <vt:lpstr>Composition ofMMPI-2 </vt:lpstr>
      <vt:lpstr>Content of MMPI-2</vt:lpstr>
      <vt:lpstr>Assessment procedure</vt:lpstr>
      <vt:lpstr>Assessment procedure cont.</vt:lpstr>
      <vt:lpstr>Respondent Characteristics</vt:lpstr>
      <vt:lpstr>Scoring and interpretation </vt:lpstr>
      <vt:lpstr>Scoring and interpretation</vt:lpstr>
      <vt:lpstr>Scoring and interpretation</vt:lpstr>
      <vt:lpstr>What is treatment planning</vt:lpstr>
      <vt:lpstr>What is treatment planning</vt:lpstr>
      <vt:lpstr>Treatment planning cont.</vt:lpstr>
      <vt:lpstr>Treatment planning.</vt:lpstr>
      <vt:lpstr>Utilizing MMPI for treatment planning</vt:lpstr>
      <vt:lpstr>Treatment planning cont.</vt:lpstr>
      <vt:lpstr>Importance of MMPI in treatment planning</vt:lpstr>
      <vt:lpstr>Importance MMPI in treatment planning</vt:lpstr>
      <vt:lpstr>Conclusion</vt:lpstr>
      <vt:lpstr>References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UTILIZING MMPI FOR TREATMENT PLANNING</dc:title>
  <dc:creator>USER</dc:creator>
  <cp:lastModifiedBy>DELL</cp:lastModifiedBy>
  <cp:revision>243</cp:revision>
  <dcterms:created xsi:type="dcterms:W3CDTF">2024-12-05T22:20:22Z</dcterms:created>
  <dcterms:modified xsi:type="dcterms:W3CDTF">2025-01-22T07:29:31Z</dcterms:modified>
</cp:coreProperties>
</file>