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8" r:id="rId11"/>
    <p:sldId id="269" r:id="rId12"/>
    <p:sldId id="265" r:id="rId13"/>
    <p:sldId id="266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81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C50F4B-89DA-409E-823D-F45EB72D395F}" type="doc">
      <dgm:prSet loTypeId="urn:microsoft.com/office/officeart/2008/layout/AccentedPicture" loCatId="picture" qsTypeId="urn:microsoft.com/office/officeart/2005/8/quickstyle/3d2" qsCatId="3D" csTypeId="urn:microsoft.com/office/officeart/2005/8/colors/accent1_2" csCatId="accent1" phldr="1"/>
      <dgm:spPr/>
    </dgm:pt>
    <dgm:pt modelId="{DB18FDF5-1A15-43AD-A22A-A442A28658D4}">
      <dgm:prSet phldrT="[Text]"/>
      <dgm:spPr/>
      <dgm:t>
        <a:bodyPr/>
        <a:lstStyle/>
        <a:p>
          <a:r>
            <a:rPr lang="en-US" dirty="0" err="1" smtClean="0"/>
            <a:t>nnbnnnnjjjjh</a:t>
          </a:r>
          <a:endParaRPr lang="en-US" dirty="0"/>
        </a:p>
      </dgm:t>
    </dgm:pt>
    <dgm:pt modelId="{CCBA8776-A952-459B-B4B3-D73779D7370E}" type="parTrans" cxnId="{A099E337-B06C-452F-8471-FF4DC2A5795D}">
      <dgm:prSet/>
      <dgm:spPr/>
      <dgm:t>
        <a:bodyPr/>
        <a:lstStyle/>
        <a:p>
          <a:endParaRPr lang="en-US"/>
        </a:p>
      </dgm:t>
    </dgm:pt>
    <dgm:pt modelId="{3724FD61-4C3A-404E-8346-94CA3D7399DB}" type="sibTrans" cxnId="{A099E337-B06C-452F-8471-FF4DC2A5795D}">
      <dgm:prSet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</dgm:spPr>
      <dgm:t>
        <a:bodyPr/>
        <a:lstStyle/>
        <a:p>
          <a:endParaRPr lang="en-US"/>
        </a:p>
      </dgm:t>
    </dgm:pt>
    <dgm:pt modelId="{3DF2D3E7-B8B9-4AAF-B0B8-064805CF87C7}" type="pres">
      <dgm:prSet presAssocID="{2AC50F4B-89DA-409E-823D-F45EB72D395F}" presName="Name0" presStyleCnt="0">
        <dgm:presLayoutVars>
          <dgm:dir/>
        </dgm:presLayoutVars>
      </dgm:prSet>
      <dgm:spPr/>
    </dgm:pt>
    <dgm:pt modelId="{690ABC42-0F54-4DF7-9520-0B3B4BC860ED}" type="pres">
      <dgm:prSet presAssocID="{3724FD61-4C3A-404E-8346-94CA3D7399DB}" presName="picture_1" presStyleLbl="bgImgPlace1" presStyleIdx="0" presStyleCnt="1" custLinFactNeighborY="8779"/>
      <dgm:spPr/>
      <dgm:t>
        <a:bodyPr/>
        <a:lstStyle/>
        <a:p>
          <a:endParaRPr lang="en-US"/>
        </a:p>
      </dgm:t>
    </dgm:pt>
    <dgm:pt modelId="{77103A8E-EE79-4746-899E-F319D9278911}" type="pres">
      <dgm:prSet presAssocID="{DB18FDF5-1A15-43AD-A22A-A442A28658D4}" presName="text_1" presStyleLbl="node1" presStyleIdx="0" presStyleCnt="0" custFlipHor="1" custScaleX="10823" custScaleY="1731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589AAF-62CD-441D-86AC-FBD52AB71807}" type="pres">
      <dgm:prSet presAssocID="{2AC50F4B-89DA-409E-823D-F45EB72D395F}" presName="maxNode" presStyleCnt="0"/>
      <dgm:spPr/>
    </dgm:pt>
    <dgm:pt modelId="{22C7BA62-503F-4CAD-A41C-C9D1BA0B8702}" type="pres">
      <dgm:prSet presAssocID="{2AC50F4B-89DA-409E-823D-F45EB72D395F}" presName="Name33" presStyleCnt="0"/>
      <dgm:spPr/>
    </dgm:pt>
  </dgm:ptLst>
  <dgm:cxnLst>
    <dgm:cxn modelId="{A099E337-B06C-452F-8471-FF4DC2A5795D}" srcId="{2AC50F4B-89DA-409E-823D-F45EB72D395F}" destId="{DB18FDF5-1A15-43AD-A22A-A442A28658D4}" srcOrd="0" destOrd="0" parTransId="{CCBA8776-A952-459B-B4B3-D73779D7370E}" sibTransId="{3724FD61-4C3A-404E-8346-94CA3D7399DB}"/>
    <dgm:cxn modelId="{157A77D7-AB15-485F-B392-E5684F4EEB41}" type="presOf" srcId="{DB18FDF5-1A15-43AD-A22A-A442A28658D4}" destId="{77103A8E-EE79-4746-899E-F319D9278911}" srcOrd="0" destOrd="0" presId="urn:microsoft.com/office/officeart/2008/layout/AccentedPicture"/>
    <dgm:cxn modelId="{F6186B21-0F2D-4481-A638-025D17902B31}" type="presOf" srcId="{3724FD61-4C3A-404E-8346-94CA3D7399DB}" destId="{690ABC42-0F54-4DF7-9520-0B3B4BC860ED}" srcOrd="0" destOrd="0" presId="urn:microsoft.com/office/officeart/2008/layout/AccentedPicture"/>
    <dgm:cxn modelId="{667F8B20-50FE-4B47-9B76-AF0C5FF0BD0B}" type="presOf" srcId="{2AC50F4B-89DA-409E-823D-F45EB72D395F}" destId="{3DF2D3E7-B8B9-4AAF-B0B8-064805CF87C7}" srcOrd="0" destOrd="0" presId="urn:microsoft.com/office/officeart/2008/layout/AccentedPicture"/>
    <dgm:cxn modelId="{5384B2E2-CCD4-4D27-BF68-7CD56315E8EC}" type="presParOf" srcId="{3DF2D3E7-B8B9-4AAF-B0B8-064805CF87C7}" destId="{690ABC42-0F54-4DF7-9520-0B3B4BC860ED}" srcOrd="0" destOrd="0" presId="urn:microsoft.com/office/officeart/2008/layout/AccentedPicture"/>
    <dgm:cxn modelId="{E5A9E284-A1AB-44B6-BC65-4D555A8694C8}" type="presParOf" srcId="{3DF2D3E7-B8B9-4AAF-B0B8-064805CF87C7}" destId="{77103A8E-EE79-4746-899E-F319D9278911}" srcOrd="1" destOrd="0" presId="urn:microsoft.com/office/officeart/2008/layout/AccentedPicture"/>
    <dgm:cxn modelId="{464F1737-F6B0-4CB7-8EEE-001AC4806DA8}" type="presParOf" srcId="{3DF2D3E7-B8B9-4AAF-B0B8-064805CF87C7}" destId="{27589AAF-62CD-441D-86AC-FBD52AB71807}" srcOrd="2" destOrd="0" presId="urn:microsoft.com/office/officeart/2008/layout/AccentedPicture"/>
    <dgm:cxn modelId="{59B6BD03-26B8-41B1-B68C-23F4BBC3D825}" type="presParOf" srcId="{27589AAF-62CD-441D-86AC-FBD52AB71807}" destId="{22C7BA62-503F-4CAD-A41C-C9D1BA0B8702}" srcOrd="0" destOrd="0" presId="urn:microsoft.com/office/officeart/2008/layout/AccentedPicture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420996-EABB-4AEC-B7D1-BBDA10C03EA3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799F69-7AA3-443A-8103-99A770F4F07B}">
      <dgm:prSet phldrT="[Text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dirty="0" smtClean="0"/>
            <a:t>Exercise Therapy</a:t>
          </a:r>
          <a:endParaRPr lang="en-US" dirty="0"/>
        </a:p>
      </dgm:t>
    </dgm:pt>
    <dgm:pt modelId="{3BB83572-A3FB-46C7-9BC8-E6488684F597}" type="parTrans" cxnId="{38B0F878-D443-46BC-AF36-DE5CB1415AE4}">
      <dgm:prSet/>
      <dgm:spPr/>
      <dgm:t>
        <a:bodyPr/>
        <a:lstStyle/>
        <a:p>
          <a:endParaRPr lang="en-US"/>
        </a:p>
      </dgm:t>
    </dgm:pt>
    <dgm:pt modelId="{D74F3296-CF43-4A3A-9F4F-488380B16615}" type="sibTrans" cxnId="{38B0F878-D443-46BC-AF36-DE5CB1415AE4}">
      <dgm:prSet/>
      <dgm:spPr/>
      <dgm:t>
        <a:bodyPr/>
        <a:lstStyle/>
        <a:p>
          <a:endParaRPr lang="en-US"/>
        </a:p>
      </dgm:t>
    </dgm:pt>
    <dgm:pt modelId="{DC553D00-86EA-4978-8DA8-F3AA63F7A1F6}">
      <dgm:prSet phldrT="[Text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dirty="0" smtClean="0"/>
            <a:t>Electro-physical Agents</a:t>
          </a:r>
          <a:endParaRPr lang="en-US" dirty="0"/>
        </a:p>
      </dgm:t>
    </dgm:pt>
    <dgm:pt modelId="{7F431B37-EB33-438B-A3E8-5C2075258F41}" type="parTrans" cxnId="{6719918F-8446-4609-8F4B-63F0E94415E5}">
      <dgm:prSet/>
      <dgm:spPr/>
      <dgm:t>
        <a:bodyPr/>
        <a:lstStyle/>
        <a:p>
          <a:endParaRPr lang="en-US"/>
        </a:p>
      </dgm:t>
    </dgm:pt>
    <dgm:pt modelId="{1F2C2EDF-2643-44E0-B768-F9EFCDD4630B}" type="sibTrans" cxnId="{6719918F-8446-4609-8F4B-63F0E94415E5}">
      <dgm:prSet/>
      <dgm:spPr/>
      <dgm:t>
        <a:bodyPr/>
        <a:lstStyle/>
        <a:p>
          <a:endParaRPr lang="en-US"/>
        </a:p>
      </dgm:t>
    </dgm:pt>
    <dgm:pt modelId="{CB94FF60-1144-42D3-84B3-1E41395600E8}">
      <dgm:prSet phldrT="[Text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dirty="0" smtClean="0"/>
            <a:t>Manual Therapy</a:t>
          </a:r>
          <a:endParaRPr lang="en-US" dirty="0"/>
        </a:p>
      </dgm:t>
    </dgm:pt>
    <dgm:pt modelId="{23426178-BA4B-4D7B-A779-628439B753D6}" type="parTrans" cxnId="{99521AC1-8637-4408-9751-5DCF29C59068}">
      <dgm:prSet/>
      <dgm:spPr/>
      <dgm:t>
        <a:bodyPr/>
        <a:lstStyle/>
        <a:p>
          <a:endParaRPr lang="en-US"/>
        </a:p>
      </dgm:t>
    </dgm:pt>
    <dgm:pt modelId="{47D0E906-A97E-46F2-9B96-C6D21ECDD096}" type="sibTrans" cxnId="{99521AC1-8637-4408-9751-5DCF29C59068}">
      <dgm:prSet/>
      <dgm:spPr/>
      <dgm:t>
        <a:bodyPr/>
        <a:lstStyle/>
        <a:p>
          <a:endParaRPr lang="en-US"/>
        </a:p>
      </dgm:t>
    </dgm:pt>
    <dgm:pt modelId="{F273286F-7AFA-4802-AF10-19F6C3E3B502}" type="pres">
      <dgm:prSet presAssocID="{16420996-EABB-4AEC-B7D1-BBDA10C03EA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AAEDFD-F4FC-4945-8B28-7BCADEEBC83A}" type="pres">
      <dgm:prSet presAssocID="{89799F69-7AA3-443A-8103-99A770F4F07B}" presName="node" presStyleLbl="node1" presStyleIdx="0" presStyleCnt="3" custScaleX="88091" custScaleY="96643" custLinFactNeighborX="403" custLinFactNeighborY="50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D2FB6F-9CD0-4590-BE87-C9DB70BE394F}" type="pres">
      <dgm:prSet presAssocID="{D74F3296-CF43-4A3A-9F4F-488380B16615}" presName="sibTrans" presStyleCnt="0"/>
      <dgm:spPr/>
    </dgm:pt>
    <dgm:pt modelId="{B3DD5684-BAB2-4009-A038-06F592EB1C3B}" type="pres">
      <dgm:prSet presAssocID="{DC553D00-86EA-4978-8DA8-F3AA63F7A1F6}" presName="node" presStyleLbl="node1" presStyleIdx="1" presStyleCnt="3" custLinFactNeighborX="4005" custLinFactNeighborY="67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E8525A-0535-4625-B0EF-6271E4A0BBAA}" type="pres">
      <dgm:prSet presAssocID="{1F2C2EDF-2643-44E0-B768-F9EFCDD4630B}" presName="sibTrans" presStyleCnt="0"/>
      <dgm:spPr/>
    </dgm:pt>
    <dgm:pt modelId="{0577CBE0-65D4-4DC9-BD8D-28C30CB8FE5D}" type="pres">
      <dgm:prSet presAssocID="{CB94FF60-1144-42D3-84B3-1E41395600E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4BE67D-3185-4232-9102-2F4B5613B876}" type="presOf" srcId="{DC553D00-86EA-4978-8DA8-F3AA63F7A1F6}" destId="{B3DD5684-BAB2-4009-A038-06F592EB1C3B}" srcOrd="0" destOrd="0" presId="urn:microsoft.com/office/officeart/2005/8/layout/default"/>
    <dgm:cxn modelId="{F4E89EB2-F5E3-497D-B793-B8A0C62B1398}" type="presOf" srcId="{CB94FF60-1144-42D3-84B3-1E41395600E8}" destId="{0577CBE0-65D4-4DC9-BD8D-28C30CB8FE5D}" srcOrd="0" destOrd="0" presId="urn:microsoft.com/office/officeart/2005/8/layout/default"/>
    <dgm:cxn modelId="{08396745-09D9-4D33-84B6-E262785575D5}" type="presOf" srcId="{16420996-EABB-4AEC-B7D1-BBDA10C03EA3}" destId="{F273286F-7AFA-4802-AF10-19F6C3E3B502}" srcOrd="0" destOrd="0" presId="urn:microsoft.com/office/officeart/2005/8/layout/default"/>
    <dgm:cxn modelId="{99521AC1-8637-4408-9751-5DCF29C59068}" srcId="{16420996-EABB-4AEC-B7D1-BBDA10C03EA3}" destId="{CB94FF60-1144-42D3-84B3-1E41395600E8}" srcOrd="2" destOrd="0" parTransId="{23426178-BA4B-4D7B-A779-628439B753D6}" sibTransId="{47D0E906-A97E-46F2-9B96-C6D21ECDD096}"/>
    <dgm:cxn modelId="{6719918F-8446-4609-8F4B-63F0E94415E5}" srcId="{16420996-EABB-4AEC-B7D1-BBDA10C03EA3}" destId="{DC553D00-86EA-4978-8DA8-F3AA63F7A1F6}" srcOrd="1" destOrd="0" parTransId="{7F431B37-EB33-438B-A3E8-5C2075258F41}" sibTransId="{1F2C2EDF-2643-44E0-B768-F9EFCDD4630B}"/>
    <dgm:cxn modelId="{00805B73-C50C-4D58-8D46-BA52B162BE40}" type="presOf" srcId="{89799F69-7AA3-443A-8103-99A770F4F07B}" destId="{1FAAEDFD-F4FC-4945-8B28-7BCADEEBC83A}" srcOrd="0" destOrd="0" presId="urn:microsoft.com/office/officeart/2005/8/layout/default"/>
    <dgm:cxn modelId="{38B0F878-D443-46BC-AF36-DE5CB1415AE4}" srcId="{16420996-EABB-4AEC-B7D1-BBDA10C03EA3}" destId="{89799F69-7AA3-443A-8103-99A770F4F07B}" srcOrd="0" destOrd="0" parTransId="{3BB83572-A3FB-46C7-9BC8-E6488684F597}" sibTransId="{D74F3296-CF43-4A3A-9F4F-488380B16615}"/>
    <dgm:cxn modelId="{5A6EECFC-6949-46C5-926F-B0E05BCA00A3}" type="presParOf" srcId="{F273286F-7AFA-4802-AF10-19F6C3E3B502}" destId="{1FAAEDFD-F4FC-4945-8B28-7BCADEEBC83A}" srcOrd="0" destOrd="0" presId="urn:microsoft.com/office/officeart/2005/8/layout/default"/>
    <dgm:cxn modelId="{B7914927-08BB-4FE3-A45F-3B971DDF86E0}" type="presParOf" srcId="{F273286F-7AFA-4802-AF10-19F6C3E3B502}" destId="{07D2FB6F-9CD0-4590-BE87-C9DB70BE394F}" srcOrd="1" destOrd="0" presId="urn:microsoft.com/office/officeart/2005/8/layout/default"/>
    <dgm:cxn modelId="{B6ADFD5B-F161-41A2-AC9D-43BA836A05BF}" type="presParOf" srcId="{F273286F-7AFA-4802-AF10-19F6C3E3B502}" destId="{B3DD5684-BAB2-4009-A038-06F592EB1C3B}" srcOrd="2" destOrd="0" presId="urn:microsoft.com/office/officeart/2005/8/layout/default"/>
    <dgm:cxn modelId="{B71AE7E3-855E-4C1D-9245-AC14CBEBA316}" type="presParOf" srcId="{F273286F-7AFA-4802-AF10-19F6C3E3B502}" destId="{9FE8525A-0535-4625-B0EF-6271E4A0BBAA}" srcOrd="3" destOrd="0" presId="urn:microsoft.com/office/officeart/2005/8/layout/default"/>
    <dgm:cxn modelId="{A8C2DF32-3126-4972-93F2-9E8201971B3E}" type="presParOf" srcId="{F273286F-7AFA-4802-AF10-19F6C3E3B502}" destId="{0577CBE0-65D4-4DC9-BD8D-28C30CB8FE5D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0ABC42-0F54-4DF7-9520-0B3B4BC860ED}">
      <dsp:nvSpPr>
        <dsp:cNvPr id="0" name=""/>
        <dsp:cNvSpPr/>
      </dsp:nvSpPr>
      <dsp:spPr>
        <a:xfrm>
          <a:off x="0" y="385371"/>
          <a:ext cx="4572000" cy="5831632"/>
        </a:xfrm>
        <a:prstGeom prst="round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103A8E-EE79-4746-899E-F319D9278911}">
      <dsp:nvSpPr>
        <dsp:cNvPr id="0" name=""/>
        <dsp:cNvSpPr/>
      </dsp:nvSpPr>
      <dsp:spPr>
        <a:xfrm flipH="1">
          <a:off x="1752591" y="926523"/>
          <a:ext cx="381017" cy="6058063"/>
        </a:xfrm>
        <a:prstGeom prst="rect">
          <a:avLst/>
        </a:prstGeom>
        <a:noFill/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b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err="1" smtClean="0"/>
            <a:t>nnbnnnnjjjjh</a:t>
          </a:r>
          <a:endParaRPr lang="en-US" sz="500" kern="1200" dirty="0"/>
        </a:p>
      </dsp:txBody>
      <dsp:txXfrm>
        <a:off x="1752591" y="926523"/>
        <a:ext cx="381017" cy="60580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0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71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EF5206-EF8F-410B-BDEB-C7239DFDE97E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1048772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1048773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74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7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9D299-7D94-41F1-968D-BF2805CB8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104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34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3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9D299-7D94-41F1-968D-BF2805CB8B44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6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6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9D299-7D94-41F1-968D-BF2805CB8B44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9D299-7D94-41F1-968D-BF2805CB8B4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879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11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4861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B83D373-0456-4F55-8EA9-1BA47B059D4F}" type="datetime1">
              <a:rPr lang="en-US" smtClean="0"/>
              <a:t>11/6/2024</a:t>
            </a:fld>
            <a:endParaRPr lang="en-US"/>
          </a:p>
        </p:txBody>
      </p:sp>
      <p:sp>
        <p:nvSpPr>
          <p:cNvPr id="104861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48614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15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16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17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18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19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21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22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23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24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625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626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627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628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629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630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D96A73F-15EB-4FB0-BF1E-63EEFD0C1B7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715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7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4101-4AC7-4E2A-8C3F-66D6AFB772E6}" type="datetime1">
              <a:rPr lang="en-US" smtClean="0"/>
              <a:t>11/6/2024</a:t>
            </a:fld>
            <a:endParaRPr lang="en-US"/>
          </a:p>
        </p:txBody>
      </p:sp>
      <p:sp>
        <p:nvSpPr>
          <p:cNvPr id="10487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A73F-15EB-4FB0-BF1E-63EEFD0C1B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6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9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9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601D7-2192-4937-B7C6-EF73D56F8871}" type="datetime1">
              <a:rPr lang="en-US" smtClean="0"/>
              <a:t>11/6/2024</a:t>
            </a:fld>
            <a:endParaRPr lang="en-US"/>
          </a:p>
        </p:txBody>
      </p:sp>
      <p:sp>
        <p:nvSpPr>
          <p:cNvPr id="10486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A73F-15EB-4FB0-BF1E-63EEFD0C1B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589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FC15D71-5621-4F85-B899-9DDE79ED512E}" type="datetime1">
              <a:rPr lang="en-US" smtClean="0"/>
              <a:t>11/6/2024</a:t>
            </a:fld>
            <a:endParaRPr lang="en-US"/>
          </a:p>
        </p:txBody>
      </p:sp>
      <p:sp>
        <p:nvSpPr>
          <p:cNvPr id="1048590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D96A73F-15EB-4FB0-BF1E-63EEFD0C1B75}" type="slidenum">
              <a:rPr lang="en-US" smtClean="0"/>
              <a:t>‹#›</a:t>
            </a:fld>
            <a:endParaRPr lang="en-US"/>
          </a:p>
        </p:txBody>
      </p:sp>
      <p:sp>
        <p:nvSpPr>
          <p:cNvPr id="1048591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9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720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721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4822351-2D57-49D1-AB8C-3EA59CDD62A5}" type="datetime1">
              <a:rPr lang="en-US" smtClean="0"/>
              <a:t>11/6/2024</a:t>
            </a:fld>
            <a:endParaRPr lang="en-US"/>
          </a:p>
        </p:txBody>
      </p:sp>
      <p:sp>
        <p:nvSpPr>
          <p:cNvPr id="1048722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48723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24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25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26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27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728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729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730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731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732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733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734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735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736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737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738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739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D96A73F-15EB-4FB0-BF1E-63EEFD0C1B7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74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FD96-06EE-4E36-96DF-AD72E8C2828F}" type="datetime1">
              <a:rPr lang="en-US" smtClean="0"/>
              <a:t>11/6/2024</a:t>
            </a:fld>
            <a:endParaRPr lang="en-US"/>
          </a:p>
        </p:txBody>
      </p:sp>
      <p:sp>
        <p:nvSpPr>
          <p:cNvPr id="104874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4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A73F-15EB-4FB0-BF1E-63EEFD0C1B75}" type="slidenum">
              <a:rPr lang="en-US" smtClean="0"/>
              <a:t>‹#›</a:t>
            </a:fld>
            <a:endParaRPr lang="en-US"/>
          </a:p>
        </p:txBody>
      </p:sp>
      <p:sp>
        <p:nvSpPr>
          <p:cNvPr id="1048744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745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6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74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8CE5-A6A9-4D62-97F1-001D418EC530}" type="datetime1">
              <a:rPr lang="en-US" smtClean="0"/>
              <a:t>11/6/2024</a:t>
            </a:fld>
            <a:endParaRPr lang="en-US"/>
          </a:p>
        </p:txBody>
      </p:sp>
      <p:sp>
        <p:nvSpPr>
          <p:cNvPr id="104874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4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A73F-15EB-4FB0-BF1E-63EEFD0C1B75}" type="slidenum">
              <a:rPr lang="en-US" smtClean="0"/>
              <a:t>‹#›</a:t>
            </a:fld>
            <a:endParaRPr lang="en-US"/>
          </a:p>
        </p:txBody>
      </p:sp>
      <p:sp>
        <p:nvSpPr>
          <p:cNvPr id="1048750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751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75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753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9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1CF6AC2-F6D5-4FEE-B0C4-6D28E5C6CC7D}" type="datetime1">
              <a:rPr lang="en-US" smtClean="0"/>
              <a:t>11/6/2024</a:t>
            </a:fld>
            <a:endParaRPr lang="en-US"/>
          </a:p>
        </p:txBody>
      </p:sp>
      <p:sp>
        <p:nvSpPr>
          <p:cNvPr id="104859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D96A73F-15EB-4FB0-BF1E-63EEFD0C1B75}" type="slidenum">
              <a:rPr lang="en-US" smtClean="0"/>
              <a:t>‹#›</a:t>
            </a:fld>
            <a:endParaRPr lang="en-US"/>
          </a:p>
        </p:txBody>
      </p:sp>
      <p:sp>
        <p:nvSpPr>
          <p:cNvPr id="104859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AC94-1AAD-4FB7-BFE6-1EF9DF5CEB41}" type="datetime1">
              <a:rPr lang="en-US" smtClean="0"/>
              <a:t>11/6/2024</a:t>
            </a:fld>
            <a:endParaRPr lang="en-US"/>
          </a:p>
        </p:txBody>
      </p:sp>
      <p:sp>
        <p:nvSpPr>
          <p:cNvPr id="104875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5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A73F-15EB-4FB0-BF1E-63EEFD0C1B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7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48758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759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760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48761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48762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763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64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765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766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767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66E55EB-9101-4C32-A6B7-B4C7AF09BB9D}" type="datetime1">
              <a:rPr lang="en-US" smtClean="0"/>
              <a:t>11/6/2024</a:t>
            </a:fld>
            <a:endParaRPr lang="en-US"/>
          </a:p>
        </p:txBody>
      </p:sp>
      <p:sp>
        <p:nvSpPr>
          <p:cNvPr id="1048768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D96A73F-15EB-4FB0-BF1E-63EEFD0C1B75}" type="slidenum">
              <a:rPr lang="en-US" smtClean="0"/>
              <a:t>‹#›</a:t>
            </a:fld>
            <a:endParaRPr lang="en-US"/>
          </a:p>
        </p:txBody>
      </p:sp>
      <p:sp>
        <p:nvSpPr>
          <p:cNvPr id="1048769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1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702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703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704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48705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706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707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08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70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4871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48711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D6A27C-3580-4961-8AD4-52E935284C6D}" type="datetime1">
              <a:rPr lang="en-US" smtClean="0"/>
              <a:t>11/6/2024</a:t>
            </a:fld>
            <a:endParaRPr lang="en-US"/>
          </a:p>
        </p:txBody>
      </p:sp>
      <p:sp>
        <p:nvSpPr>
          <p:cNvPr id="1048712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D96A73F-15EB-4FB0-BF1E-63EEFD0C1B75}" type="slidenum">
              <a:rPr lang="en-US" smtClean="0"/>
              <a:t>‹#›</a:t>
            </a:fld>
            <a:endParaRPr lang="en-US"/>
          </a:p>
        </p:txBody>
      </p:sp>
      <p:sp>
        <p:nvSpPr>
          <p:cNvPr id="1048713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48577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78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48579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16FA501-965B-4583-9AC8-F38314A6537F}" type="datetime1">
              <a:rPr lang="en-US" smtClean="0"/>
              <a:t>11/6/2024</a:t>
            </a:fld>
            <a:endParaRPr lang="en-US"/>
          </a:p>
        </p:txBody>
      </p:sp>
      <p:sp>
        <p:nvSpPr>
          <p:cNvPr id="1048580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48581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582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583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4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585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586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D96A73F-15EB-4FB0-BF1E-63EEFD0C1B7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cpt.org/policy/ps-descriptionpt#appendix_1" TargetMode="External"/><Relationship Id="rId2" Type="http://schemas.openxmlformats.org/officeDocument/2006/relationships/hyperlink" Target="https://www.physio-pedia.com/physiotherapy_/_physical_therapy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ctrTitle"/>
          </p:nvPr>
        </p:nvSpPr>
        <p:spPr>
          <a:xfrm>
            <a:off x="-533400" y="228600"/>
            <a:ext cx="5867400" cy="2057400"/>
          </a:xfrm>
        </p:spPr>
        <p:txBody>
          <a:bodyPr/>
          <a:lstStyle/>
          <a:p>
            <a:pPr algn="ctr"/>
            <a:r>
              <a:rPr lang="en-US" b="1" dirty="0" smtClean="0"/>
              <a:t>OVERVIEW OF PHYSIOTHERAPY MANAGEMENT</a:t>
            </a:r>
            <a:endParaRPr lang="en-US" b="1" dirty="0"/>
          </a:p>
        </p:txBody>
      </p:sp>
      <p:graphicFrame>
        <p:nvGraphicFramePr>
          <p:cNvPr id="4194304" name="Diagram 4"/>
          <p:cNvGraphicFramePr>
            <a:graphicFrameLocks/>
          </p:cNvGraphicFramePr>
          <p:nvPr/>
        </p:nvGraphicFramePr>
        <p:xfrm>
          <a:off x="4572000" y="-4354"/>
          <a:ext cx="457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48632" name="Content Placeholder 2"/>
          <p:cNvSpPr>
            <a:spLocks noGrp="1"/>
          </p:cNvSpPr>
          <p:nvPr>
            <p:ph type="subTitle" idx="1"/>
          </p:nvPr>
        </p:nvSpPr>
        <p:spPr>
          <a:xfrm>
            <a:off x="-228600" y="2362200"/>
            <a:ext cx="5403669" cy="38317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 </a:t>
            </a:r>
            <a:r>
              <a:rPr lang="en-US" sz="2000" dirty="0" smtClean="0"/>
              <a:t>PRESENTED BY </a:t>
            </a:r>
          </a:p>
          <a:p>
            <a:pPr marL="0" indent="0" algn="ctr">
              <a:buNone/>
            </a:pPr>
            <a:r>
              <a:rPr lang="en-US" dirty="0" smtClean="0"/>
              <a:t>OSADOLOR BENEDO OSAHENI</a:t>
            </a:r>
          </a:p>
          <a:p>
            <a:pPr marL="0" indent="0" algn="ctr">
              <a:buNone/>
            </a:pPr>
            <a:r>
              <a:rPr lang="en-US" dirty="0" smtClean="0"/>
              <a:t>PHYSIOTHERAPIST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FEDERAL NEURO-PSYCHIATRIC HOSPITAL, BENIN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AREAS OF SPECIALIZATION </a:t>
            </a:r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1048670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Cardiorespiratory; </a:t>
            </a:r>
            <a:r>
              <a:rPr lang="en-US" dirty="0" err="1" smtClean="0"/>
              <a:t>Bronchopnemonia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/>
              <a:t> </a:t>
            </a:r>
            <a:r>
              <a:rPr lang="en-US" dirty="0" smtClean="0"/>
              <a:t>Sports; Sprain, Strain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/>
              <a:t>Women's </a:t>
            </a:r>
            <a:r>
              <a:rPr lang="en-US" dirty="0" smtClean="0"/>
              <a:t>health; </a:t>
            </a:r>
            <a:r>
              <a:rPr lang="en-US" dirty="0"/>
              <a:t>P</a:t>
            </a:r>
            <a:r>
              <a:rPr lang="en-US" dirty="0" smtClean="0"/>
              <a:t>elvic floor dysfunction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/>
              <a:t>Community physiotherapy.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48671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D96A73F-15EB-4FB0-BF1E-63EEFD0C1B75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SETTINGS FOR PHYSIOTHERAPY PRACTICE</a:t>
            </a:r>
            <a:endParaRPr lang="en-US" dirty="0"/>
          </a:p>
        </p:txBody>
      </p:sp>
      <p:sp>
        <p:nvSpPr>
          <p:cNvPr id="104867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467600" cy="49499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Educational and Research Institutions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Hospitals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Nursing and Geriatric homes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Out-patient clinics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Private practices/clinics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Sport </a:t>
            </a:r>
            <a:r>
              <a:rPr lang="en-US" dirty="0" err="1" smtClean="0"/>
              <a:t>centres</a:t>
            </a:r>
            <a:r>
              <a:rPr lang="en-US" dirty="0" smtClean="0"/>
              <a:t>/clubs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48674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D96A73F-15EB-4FB0-BF1E-63EEFD0C1B75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Roles of physiotherapy in healthcare</a:t>
            </a:r>
            <a:endParaRPr lang="en-US" dirty="0"/>
          </a:p>
        </p:txBody>
      </p:sp>
      <p:sp>
        <p:nvSpPr>
          <p:cNvPr id="1048658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Assessment and </a:t>
            </a:r>
            <a:r>
              <a:rPr lang="en-US" b="1" dirty="0" smtClean="0"/>
              <a:t>Diagnosis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PT </a:t>
            </a:r>
            <a:r>
              <a:rPr lang="en-US" dirty="0"/>
              <a:t>conduct a thorough assessment, including medical history, physical examination, and functional assessments to identify the patient's needs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 smtClean="0"/>
              <a:t>Medical Rehabilitation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 smtClean="0"/>
              <a:t>PT </a:t>
            </a:r>
            <a:r>
              <a:rPr lang="en-US" dirty="0"/>
              <a:t>help patients recover from injuries, surgeries, and illnesses by designing personalized </a:t>
            </a:r>
            <a:r>
              <a:rPr lang="en-US" dirty="0" smtClean="0"/>
              <a:t>treatment </a:t>
            </a:r>
            <a:r>
              <a:rPr lang="en-US" dirty="0"/>
              <a:t>programs. </a:t>
            </a:r>
          </a:p>
          <a:p>
            <a:endParaRPr lang="en-US" dirty="0"/>
          </a:p>
        </p:txBody>
      </p:sp>
      <p:sp>
        <p:nvSpPr>
          <p:cNvPr id="1048659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D96A73F-15EB-4FB0-BF1E-63EEFD0C1B75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ROLE OF PHYSIOTHERAPY IN HEALTHCARE CONT’D</a:t>
            </a:r>
            <a:endParaRPr lang="en-US" sz="2800" dirty="0"/>
          </a:p>
        </p:txBody>
      </p:sp>
      <p:sp>
        <p:nvSpPr>
          <p:cNvPr id="1048661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 Patient Education </a:t>
            </a:r>
            <a:r>
              <a:rPr lang="en-US" b="1" dirty="0"/>
              <a:t>and </a:t>
            </a:r>
            <a:r>
              <a:rPr lang="en-US" b="1" dirty="0" smtClean="0"/>
              <a:t>Prevention of Illness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Ergonomics,</a:t>
            </a:r>
            <a:r>
              <a:rPr lang="en-US" dirty="0"/>
              <a:t> </a:t>
            </a:r>
            <a:r>
              <a:rPr lang="en-US" dirty="0" smtClean="0"/>
              <a:t>Activity Modification and Health promotion.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Research and Evidence-based practice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48662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D96A73F-15EB-4FB0-BF1E-63EEFD0C1B75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848600" cy="1219200"/>
          </a:xfrm>
        </p:spPr>
        <p:txBody>
          <a:bodyPr/>
          <a:lstStyle/>
          <a:p>
            <a:r>
              <a:rPr lang="en-US" dirty="0" smtClean="0"/>
              <a:t>Physiotherapy treatment modalities</a:t>
            </a:r>
            <a:endParaRPr lang="en-US" dirty="0"/>
          </a:p>
        </p:txBody>
      </p:sp>
      <p:graphicFrame>
        <p:nvGraphicFramePr>
          <p:cNvPr id="419430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457200" y="1447800"/>
          <a:ext cx="8001000" cy="5178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48679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D96A73F-15EB-4FB0-BF1E-63EEFD0C1B75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Physiotherapy treatment modalities</a:t>
            </a:r>
          </a:p>
        </p:txBody>
      </p:sp>
      <p:sp>
        <p:nvSpPr>
          <p:cNvPr id="1048681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EXERCISE THERAPY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Strengthening exercise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Stretching exercise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Breathing exercise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Gait and balance training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Coordination exercises</a:t>
            </a:r>
            <a:endParaRPr lang="en-US" dirty="0"/>
          </a:p>
        </p:txBody>
      </p:sp>
      <p:sp>
        <p:nvSpPr>
          <p:cNvPr id="1048682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D96A73F-15EB-4FB0-BF1E-63EEFD0C1B75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EXERCISE THERAPY</a:t>
            </a:r>
            <a:br>
              <a:rPr lang="en-US" b="1" dirty="0"/>
            </a:br>
            <a:endParaRPr lang="en-US" dirty="0"/>
          </a:p>
        </p:txBody>
      </p:sp>
      <p:sp>
        <p:nvSpPr>
          <p:cNvPr id="104868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96A73F-15EB-4FB0-BF1E-63EEFD0C1B75}" type="slidenum">
              <a:rPr lang="en-US" smtClean="0"/>
              <a:t>16</a:t>
            </a:fld>
            <a:endParaRPr lang="en-US"/>
          </a:p>
        </p:txBody>
      </p:sp>
      <p:pic>
        <p:nvPicPr>
          <p:cNvPr id="2097152" name="Picture 6"/>
          <p:cNvPicPr>
            <a:picLocks noChangeAspect="1"/>
          </p:cNvPicPr>
          <p:nvPr/>
        </p:nvPicPr>
        <p:blipFill rotWithShape="1">
          <a:blip r:embed="rId3"/>
          <a:srcRect r="4451" b="23213"/>
          <a:stretch>
            <a:fillRect/>
          </a:stretch>
        </p:blipFill>
        <p:spPr>
          <a:xfrm>
            <a:off x="550818" y="1066800"/>
            <a:ext cx="3786051" cy="2706189"/>
          </a:xfrm>
          <a:prstGeom prst="rect">
            <a:avLst/>
          </a:prstGeom>
        </p:spPr>
      </p:pic>
      <p:pic>
        <p:nvPicPr>
          <p:cNvPr id="2097153" name="Picture 7"/>
          <p:cNvPicPr>
            <a:picLocks noChangeAspect="1"/>
          </p:cNvPicPr>
          <p:nvPr/>
        </p:nvPicPr>
        <p:blipFill rotWithShape="1">
          <a:blip r:embed="rId4"/>
          <a:srcRect l="17893" t="12669" r="19121" b="12037"/>
          <a:stretch>
            <a:fillRect/>
          </a:stretch>
        </p:blipFill>
        <p:spPr>
          <a:xfrm>
            <a:off x="5619206" y="950321"/>
            <a:ext cx="3201784" cy="3827419"/>
          </a:xfrm>
          <a:prstGeom prst="rect">
            <a:avLst/>
          </a:prstGeom>
        </p:spPr>
      </p:pic>
      <p:pic>
        <p:nvPicPr>
          <p:cNvPr id="2097154" name="Picture 10"/>
          <p:cNvPicPr>
            <a:picLocks noChangeAspect="1"/>
          </p:cNvPicPr>
          <p:nvPr/>
        </p:nvPicPr>
        <p:blipFill rotWithShape="1">
          <a:blip r:embed="rId5"/>
          <a:srcRect l="5202" t="6831" r="4265" b="5218"/>
          <a:stretch>
            <a:fillRect/>
          </a:stretch>
        </p:blipFill>
        <p:spPr>
          <a:xfrm>
            <a:off x="2560320" y="3592286"/>
            <a:ext cx="3535680" cy="3160684"/>
          </a:xfrm>
          <a:prstGeom prst="rect">
            <a:avLst/>
          </a:prstGeom>
        </p:spPr>
      </p:pic>
      <p:sp>
        <p:nvSpPr>
          <p:cNvPr id="1048685" name="TextBox 1"/>
          <p:cNvSpPr txBox="1"/>
          <p:nvPr/>
        </p:nvSpPr>
        <p:spPr>
          <a:xfrm>
            <a:off x="838200" y="1151427"/>
            <a:ext cx="457200" cy="1158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A</a:t>
            </a:r>
            <a:endParaRPr lang="en-US" sz="3600" dirty="0"/>
          </a:p>
        </p:txBody>
      </p:sp>
      <p:sp>
        <p:nvSpPr>
          <p:cNvPr id="1048686" name="TextBox 2"/>
          <p:cNvSpPr txBox="1"/>
          <p:nvPr/>
        </p:nvSpPr>
        <p:spPr>
          <a:xfrm>
            <a:off x="5181600" y="1289926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B</a:t>
            </a:r>
            <a:endParaRPr lang="en-US" sz="3600" dirty="0"/>
          </a:p>
        </p:txBody>
      </p:sp>
      <p:sp>
        <p:nvSpPr>
          <p:cNvPr id="1048687" name="TextBox 8"/>
          <p:cNvSpPr txBox="1"/>
          <p:nvPr/>
        </p:nvSpPr>
        <p:spPr>
          <a:xfrm>
            <a:off x="2041071" y="4615934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C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Physiotherapy treatment modalities</a:t>
            </a:r>
          </a:p>
        </p:txBody>
      </p:sp>
      <p:sp>
        <p:nvSpPr>
          <p:cNvPr id="1048689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b="1" dirty="0" smtClean="0"/>
              <a:t>ELECTRO-PHYSICAL AGENTS</a:t>
            </a:r>
          </a:p>
          <a:p>
            <a:r>
              <a:rPr lang="en-US" dirty="0"/>
              <a:t>Transcutaneous Electrical </a:t>
            </a:r>
            <a:r>
              <a:rPr lang="en-US" dirty="0" smtClean="0"/>
              <a:t>Nerve Stimulation </a:t>
            </a:r>
            <a:r>
              <a:rPr lang="en-US" dirty="0"/>
              <a:t>(TENS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Functional Electrical Stimulation </a:t>
            </a:r>
            <a:r>
              <a:rPr lang="en-US" dirty="0"/>
              <a:t>(FES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Infra-Red Radiation</a:t>
            </a:r>
          </a:p>
          <a:p>
            <a:r>
              <a:rPr lang="en-US" dirty="0" smtClean="0"/>
              <a:t>Therapeutic Ultrasound</a:t>
            </a:r>
          </a:p>
          <a:p>
            <a:r>
              <a:rPr lang="en-US" dirty="0" err="1"/>
              <a:t>Hydrocollator</a:t>
            </a:r>
            <a:r>
              <a:rPr lang="en-US" dirty="0"/>
              <a:t> </a:t>
            </a:r>
            <a:r>
              <a:rPr lang="en-US" dirty="0" smtClean="0"/>
              <a:t>Packs</a:t>
            </a:r>
            <a:endParaRPr lang="en-US" dirty="0"/>
          </a:p>
          <a:p>
            <a:r>
              <a:rPr lang="en-US" dirty="0" err="1" smtClean="0"/>
              <a:t>Cryotherapy</a:t>
            </a:r>
            <a:r>
              <a:rPr lang="en-US" dirty="0" smtClean="0"/>
              <a:t>; Ice packs, </a:t>
            </a:r>
            <a:r>
              <a:rPr lang="en-US" dirty="0" err="1" smtClean="0"/>
              <a:t>Vapocoolant</a:t>
            </a:r>
            <a:r>
              <a:rPr lang="en-US" dirty="0" smtClean="0"/>
              <a:t> spray</a:t>
            </a:r>
          </a:p>
          <a:p>
            <a:r>
              <a:rPr lang="en-US" dirty="0" smtClean="0"/>
              <a:t>LASER </a:t>
            </a:r>
            <a:endParaRPr lang="en-US" dirty="0"/>
          </a:p>
          <a:p>
            <a:pPr marL="0" lvl="0" indent="0">
              <a:buNone/>
            </a:pPr>
            <a:endParaRPr lang="en-US" b="1" dirty="0"/>
          </a:p>
        </p:txBody>
      </p:sp>
      <p:sp>
        <p:nvSpPr>
          <p:cNvPr id="1048690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D96A73F-15EB-4FB0-BF1E-63EEFD0C1B75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1" name="Title 1"/>
          <p:cNvSpPr>
            <a:spLocks noGrp="1"/>
          </p:cNvSpPr>
          <p:nvPr>
            <p:ph type="title"/>
          </p:nvPr>
        </p:nvSpPr>
        <p:spPr>
          <a:xfrm>
            <a:off x="457200" y="231095"/>
            <a:ext cx="7467600" cy="944562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/>
              <a:t>ELECTRO-PHYSICAL AGENTS</a:t>
            </a:r>
            <a:br>
              <a:rPr lang="en-US" b="1" dirty="0"/>
            </a:br>
            <a:endParaRPr lang="en-US" dirty="0"/>
          </a:p>
        </p:txBody>
      </p:sp>
      <p:sp>
        <p:nvSpPr>
          <p:cNvPr id="1048692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D96A73F-15EB-4FB0-BF1E-63EEFD0C1B75}" type="slidenum">
              <a:rPr lang="en-US" smtClean="0"/>
              <a:t>18</a:t>
            </a:fld>
            <a:endParaRPr lang="en-US"/>
          </a:p>
        </p:txBody>
      </p:sp>
      <p:pic>
        <p:nvPicPr>
          <p:cNvPr id="209715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3810000"/>
            <a:ext cx="3966898" cy="30480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9715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802674"/>
            <a:ext cx="3492137" cy="3557109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97157" name="Picture 4"/>
          <p:cNvPicPr>
            <a:picLocks noChangeAspect="1"/>
          </p:cNvPicPr>
          <p:nvPr/>
        </p:nvPicPr>
        <p:blipFill rotWithShape="1">
          <a:blip r:embed="rId4"/>
          <a:srcRect l="14513" r="10032"/>
          <a:stretch>
            <a:fillRect/>
          </a:stretch>
        </p:blipFill>
        <p:spPr>
          <a:xfrm>
            <a:off x="630479" y="802674"/>
            <a:ext cx="2538310" cy="4237759"/>
          </a:xfrm>
          <a:prstGeom prst="rect">
            <a:avLst/>
          </a:prstGeom>
        </p:spPr>
      </p:pic>
      <p:sp>
        <p:nvSpPr>
          <p:cNvPr id="1048693" name="Rectangle 2"/>
          <p:cNvSpPr/>
          <p:nvPr/>
        </p:nvSpPr>
        <p:spPr>
          <a:xfrm>
            <a:off x="99325" y="990600"/>
            <a:ext cx="474980" cy="624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A</a:t>
            </a:r>
          </a:p>
        </p:txBody>
      </p:sp>
      <p:sp>
        <p:nvSpPr>
          <p:cNvPr id="1048694" name="Rectangle 5"/>
          <p:cNvSpPr/>
          <p:nvPr/>
        </p:nvSpPr>
        <p:spPr>
          <a:xfrm>
            <a:off x="4747689" y="1129099"/>
            <a:ext cx="462280" cy="624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B</a:t>
            </a:r>
            <a:endParaRPr lang="en-US" sz="3600" dirty="0"/>
          </a:p>
        </p:txBody>
      </p:sp>
      <p:sp>
        <p:nvSpPr>
          <p:cNvPr id="1048695" name="Rectangle 6"/>
          <p:cNvSpPr/>
          <p:nvPr/>
        </p:nvSpPr>
        <p:spPr>
          <a:xfrm>
            <a:off x="6400800" y="5867400"/>
            <a:ext cx="474981" cy="624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C</a:t>
            </a:r>
            <a:endParaRPr lang="en-US" sz="3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>
          <a:xfrm>
            <a:off x="304800" y="-15240"/>
            <a:ext cx="7467600" cy="853440"/>
          </a:xfrm>
        </p:spPr>
        <p:txBody>
          <a:bodyPr/>
          <a:lstStyle/>
          <a:p>
            <a:r>
              <a:rPr lang="en-US" dirty="0"/>
              <a:t>Physiotherapy treatment modalities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8417" y="838200"/>
            <a:ext cx="4571999" cy="5638800"/>
          </a:xfrm>
          <a:prstGeom prst="rect">
            <a:avLst/>
          </a:prstGeom>
        </p:spPr>
      </p:pic>
      <p:sp>
        <p:nvSpPr>
          <p:cNvPr id="1048608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54024"/>
            <a:ext cx="7467600" cy="487375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 smtClean="0"/>
              <a:t>MANUAL THERAPY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Soft Tissue Mobilization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Joint Mobilization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Manipulation</a:t>
            </a:r>
            <a:endParaRPr lang="en-US" dirty="0"/>
          </a:p>
        </p:txBody>
      </p:sp>
      <p:sp>
        <p:nvSpPr>
          <p:cNvPr id="1048609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153400" y="5738078"/>
            <a:ext cx="609600" cy="521208"/>
          </a:xfrm>
        </p:spPr>
        <p:txBody>
          <a:bodyPr/>
          <a:lstStyle/>
          <a:p>
            <a:fld id="{2D96A73F-15EB-4FB0-BF1E-63EEFD0C1B75}" type="slidenum">
              <a:rPr lang="en-US" smtClean="0"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1048637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understand the definition of physiotherapy</a:t>
            </a:r>
          </a:p>
          <a:p>
            <a:r>
              <a:rPr lang="en-US" dirty="0" smtClean="0"/>
              <a:t>To know the areas of specialization in physiotherapy.</a:t>
            </a:r>
          </a:p>
          <a:p>
            <a:r>
              <a:rPr lang="en-US" dirty="0" smtClean="0"/>
              <a:t>To know the settings physiotherapists practice</a:t>
            </a:r>
          </a:p>
          <a:p>
            <a:r>
              <a:rPr lang="en-US" dirty="0"/>
              <a:t>To know the roles of physiotherapy </a:t>
            </a:r>
            <a:r>
              <a:rPr lang="en-US" dirty="0" smtClean="0"/>
              <a:t>management</a:t>
            </a:r>
          </a:p>
          <a:p>
            <a:r>
              <a:rPr lang="en-US" dirty="0" smtClean="0"/>
              <a:t>To identify some physiotherapy treatment modalities</a:t>
            </a:r>
          </a:p>
          <a:p>
            <a:endParaRPr lang="en-US" dirty="0"/>
          </a:p>
        </p:txBody>
      </p:sp>
      <p:sp>
        <p:nvSpPr>
          <p:cNvPr id="1048638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D96A73F-15EB-4FB0-BF1E-63EEFD0C1B75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Physiotherapy treatment modalities</a:t>
            </a:r>
          </a:p>
        </p:txBody>
      </p:sp>
      <p:sp>
        <p:nvSpPr>
          <p:cNvPr id="104860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  </a:t>
            </a:r>
            <a:r>
              <a:rPr lang="en-US" b="1" dirty="0" smtClean="0"/>
              <a:t>ASSISTIVE AND ORTHOTIC DEVICES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Splints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Braces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Crutches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Zimmer’s frame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Walking cane</a:t>
            </a:r>
          </a:p>
          <a:p>
            <a:endParaRPr lang="en-US" dirty="0"/>
          </a:p>
        </p:txBody>
      </p:sp>
      <p:sp>
        <p:nvSpPr>
          <p:cNvPr id="1048606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D96A73F-15EB-4FB0-BF1E-63EEFD0C1B75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PHYSIOTHERAPY IN MENTAL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Stress Reduction and Anxiety Management</a:t>
            </a:r>
            <a:r>
              <a:rPr lang="en-US" dirty="0" smtClean="0"/>
              <a:t>; Regular exercises boost endorphin level. Breathing exercises help to relieve tension and promote relaxation.</a:t>
            </a:r>
          </a:p>
          <a:p>
            <a:r>
              <a:rPr lang="en-US" b="1" dirty="0" smtClean="0"/>
              <a:t>Pain Management for co-existing physical condition; </a:t>
            </a:r>
            <a:r>
              <a:rPr lang="en-US" dirty="0" smtClean="0"/>
              <a:t>Chronic pain can exacerbate symptoms of depression and psychological distress.</a:t>
            </a:r>
          </a:p>
          <a:p>
            <a:r>
              <a:rPr lang="en-US" b="1" dirty="0" smtClean="0"/>
              <a:t>Exercise therapy for Depression;</a:t>
            </a:r>
            <a:r>
              <a:rPr lang="en-US" dirty="0" smtClean="0"/>
              <a:t> Moderate to high intensity exercises are effective in reduction of depressive symptoms (</a:t>
            </a:r>
            <a:r>
              <a:rPr lang="en-US" dirty="0" err="1" smtClean="0"/>
              <a:t>Xie</a:t>
            </a:r>
            <a:r>
              <a:rPr lang="en-US" dirty="0" smtClean="0"/>
              <a:t> et al., 2021).</a:t>
            </a:r>
            <a:endParaRPr lang="en-US" b="1" dirty="0" smtClean="0"/>
          </a:p>
          <a:p>
            <a:r>
              <a:rPr lang="en-US" b="1" dirty="0" smtClean="0"/>
              <a:t>Management of Co-morbid conditions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D96A73F-15EB-4FB0-BF1E-63EEFD0C1B7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92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104860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7200" cy="4873752"/>
          </a:xfrm>
        </p:spPr>
        <p:txBody>
          <a:bodyPr/>
          <a:lstStyle/>
          <a:p>
            <a:r>
              <a:rPr lang="en-US" dirty="0" smtClean="0"/>
              <a:t>Physiotherapy </a:t>
            </a:r>
            <a:r>
              <a:rPr lang="en-US" dirty="0"/>
              <a:t>is an integral component of healthcare that addresses a wide range of physical </a:t>
            </a:r>
            <a:r>
              <a:rPr lang="en-US" dirty="0" smtClean="0"/>
              <a:t>issues. </a:t>
            </a:r>
            <a:r>
              <a:rPr lang="en-US" dirty="0"/>
              <a:t>Physiotherapy interventions are diverse and can be adapted to meet the specific needs of individuals across various age groups and conditions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The ultimate goal is to enhance physical function, reduce pain, and improve the quality of life for patients. </a:t>
            </a:r>
          </a:p>
        </p:txBody>
      </p:sp>
      <p:sp>
        <p:nvSpPr>
          <p:cNvPr id="1048603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D96A73F-15EB-4FB0-BF1E-63EEFD0C1B75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104859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48737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 Tidy, N. M.(2013). </a:t>
            </a:r>
            <a:r>
              <a:rPr lang="en-US" i="1" dirty="0" smtClean="0"/>
              <a:t>Tidy’s Physiotherapy</a:t>
            </a:r>
            <a:r>
              <a:rPr lang="en-US" dirty="0" smtClean="0"/>
              <a:t> (S. B. Porter, Ed.; [15</a:t>
            </a:r>
            <a:r>
              <a:rPr lang="en-US" baseline="30000" dirty="0" smtClean="0"/>
              <a:t>th</a:t>
            </a:r>
            <a:r>
              <a:rPr lang="en-US" dirty="0" smtClean="0"/>
              <a:t> ed.]). Saunders Elsevier</a:t>
            </a:r>
          </a:p>
          <a:p>
            <a:pPr marL="0" indent="0">
              <a:buNone/>
            </a:pPr>
            <a:r>
              <a:rPr lang="en-US" dirty="0" smtClean="0"/>
              <a:t> Singh, J. </a:t>
            </a:r>
            <a:r>
              <a:rPr lang="en-US" dirty="0"/>
              <a:t>(2012). </a:t>
            </a:r>
            <a:r>
              <a:rPr lang="en-US" i="1" dirty="0"/>
              <a:t>Textbook of Electrotherapy</a:t>
            </a:r>
            <a:r>
              <a:rPr lang="en-US" dirty="0"/>
              <a:t>, 3</a:t>
            </a:r>
            <a:r>
              <a:rPr lang="en-US" baseline="30000" dirty="0"/>
              <a:t>rd</a:t>
            </a:r>
            <a:r>
              <a:rPr lang="en-US" dirty="0"/>
              <a:t> Edition, </a:t>
            </a:r>
            <a:r>
              <a:rPr lang="en-US" dirty="0" err="1"/>
              <a:t>Jaypee</a:t>
            </a:r>
            <a:r>
              <a:rPr lang="en-US" dirty="0"/>
              <a:t> Brothers Medical Publishers.</a:t>
            </a:r>
            <a:endParaRPr lang="en-US" i="1" dirty="0"/>
          </a:p>
          <a:p>
            <a:pPr marL="0" indent="0">
              <a:buNone/>
            </a:pPr>
            <a:r>
              <a:rPr lang="en-US" dirty="0" smtClean="0"/>
              <a:t> Physiotherapy</a:t>
            </a:r>
            <a:r>
              <a:rPr lang="en-US" dirty="0"/>
              <a:t>/ Physical Therapy. Physiopedia. Retrieved October 29th, from </a:t>
            </a:r>
            <a:r>
              <a:rPr lang="en-US" dirty="0">
                <a:hlinkClick r:id="rId2"/>
              </a:rPr>
              <a:t>https://www.physio-pedia.com/Physiotherapy_/_Physical_Therapy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WCPT</a:t>
            </a:r>
            <a:r>
              <a:rPr lang="en-US" dirty="0"/>
              <a:t>. Policy statement: Description of physical therapy. Retrieved October 29th,http</a:t>
            </a:r>
            <a:r>
              <a:rPr lang="en-US" dirty="0">
                <a:hlinkClick r:id="rId3"/>
              </a:rPr>
              <a:t>://www.wcpt.org/policy/ps-descriptionPT#appendix_1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History </a:t>
            </a:r>
            <a:r>
              <a:rPr lang="en-US" dirty="0"/>
              <a:t>of  Development of  Physiotherapy in Nigeria. Nigeria Physiotherapy Network. Retrieved October 26th, 2024 </a:t>
            </a:r>
            <a:r>
              <a:rPr lang="en-US" dirty="0" smtClean="0"/>
              <a:t>from https</a:t>
            </a:r>
            <a:r>
              <a:rPr lang="en-US" dirty="0"/>
              <a:t>://www.nigeriaphysio.net/history-of-development-of-physiotherapy-in-nigeria.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/>
              <a:t>Xie</a:t>
            </a:r>
            <a:r>
              <a:rPr lang="en-US" dirty="0"/>
              <a:t>, Y., Wu, Z., Sun, L., Zhou, L., Wang, G., Xiao, L., &amp; Wang, H. (2021). The Effects and Mechanisms of Exercise on the Treatment of Depression. Frontiers in psychiatry, 12, 705559. https://doi.org/10.3389/fpsyt.2021.705559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4859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D96A73F-15EB-4FB0-BF1E-63EEFD0C1B75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7"/>
          <p:cNvSpPr>
            <a:spLocks noGrp="1"/>
          </p:cNvSpPr>
          <p:nvPr>
            <p:ph type="title"/>
          </p:nvPr>
        </p:nvSpPr>
        <p:spPr>
          <a:xfrm>
            <a:off x="762000" y="2057400"/>
            <a:ext cx="7467600" cy="18288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THANK YOU!!!</a:t>
            </a:r>
            <a:endParaRPr lang="en-US" sz="4000" dirty="0"/>
          </a:p>
        </p:txBody>
      </p:sp>
      <p:sp>
        <p:nvSpPr>
          <p:cNvPr id="1048600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96A73F-15EB-4FB0-BF1E-63EEFD0C1B75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1048640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BRIEF HISTORY OF PHYSIOTHERAPY</a:t>
            </a:r>
          </a:p>
          <a:p>
            <a:r>
              <a:rPr lang="en-US" dirty="0"/>
              <a:t>AREAS OF </a:t>
            </a:r>
            <a:r>
              <a:rPr lang="en-US" dirty="0" smtClean="0"/>
              <a:t>SPECIALIZATION</a:t>
            </a:r>
          </a:p>
          <a:p>
            <a:r>
              <a:rPr lang="en-US" dirty="0" smtClean="0"/>
              <a:t>SETTINGS FOR PHYSIOTHERAPY PRACTICE</a:t>
            </a:r>
          </a:p>
          <a:p>
            <a:r>
              <a:rPr lang="en-US" dirty="0" smtClean="0"/>
              <a:t>ROLES </a:t>
            </a:r>
            <a:r>
              <a:rPr lang="en-US" dirty="0"/>
              <a:t>OF PHYSIOTHERAPY IN HEALTHCARE</a:t>
            </a:r>
          </a:p>
          <a:p>
            <a:r>
              <a:rPr lang="en-US" dirty="0" smtClean="0"/>
              <a:t>PHYSIOTHERAPY TREATMENT MODALITIES</a:t>
            </a:r>
          </a:p>
          <a:p>
            <a:r>
              <a:rPr lang="en-US" dirty="0"/>
              <a:t>PHYSIOTHERAPY IN MENTAL </a:t>
            </a:r>
            <a:r>
              <a:rPr lang="en-US" dirty="0" smtClean="0"/>
              <a:t>HEALTH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1048641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D96A73F-15EB-4FB0-BF1E-63EEFD0C1B75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104864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24800" cy="4873752"/>
          </a:xfrm>
        </p:spPr>
        <p:txBody>
          <a:bodyPr>
            <a:normAutofit/>
          </a:bodyPr>
          <a:lstStyle/>
          <a:p>
            <a:r>
              <a:rPr lang="en-US" dirty="0"/>
              <a:t>Physiotherapy, also known as physical </a:t>
            </a:r>
            <a:r>
              <a:rPr lang="en-US" dirty="0" smtClean="0"/>
              <a:t>therapy (PT), </a:t>
            </a:r>
            <a:r>
              <a:rPr lang="en-US" dirty="0"/>
              <a:t>is a healthcare profession that focuses on the assessment, diagnosis, treatment, and prevention of physical impairments, disabilities, and pain through various physical </a:t>
            </a:r>
            <a:r>
              <a:rPr lang="en-US" dirty="0" smtClean="0"/>
              <a:t>means.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Physical therapy </a:t>
            </a:r>
            <a:r>
              <a:rPr lang="en-US" dirty="0" smtClean="0"/>
              <a:t>are </a:t>
            </a:r>
            <a:r>
              <a:rPr lang="en-US" dirty="0"/>
              <a:t>services provided by physical therapists to </a:t>
            </a:r>
            <a:r>
              <a:rPr lang="en-US" dirty="0" smtClean="0"/>
              <a:t>individuals to </a:t>
            </a:r>
            <a:r>
              <a:rPr lang="en-US" dirty="0"/>
              <a:t>develop, maintain and restore maximum movement and functional ability throughout the lifespan (WCPT 2017).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48644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D96A73F-15EB-4FB0-BF1E-63EEFD0C1B75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CONT’D</a:t>
            </a:r>
            <a:endParaRPr lang="en-US" dirty="0"/>
          </a:p>
        </p:txBody>
      </p:sp>
      <p:sp>
        <p:nvSpPr>
          <p:cNvPr id="1048646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major goal of physiotherapy is to restore movement and function that has been impaired by injury or diseases to normal or a near normal state. </a:t>
            </a:r>
          </a:p>
          <a:p>
            <a:endParaRPr lang="en-US" dirty="0" smtClean="0"/>
          </a:p>
          <a:p>
            <a:r>
              <a:rPr lang="en-US" dirty="0" smtClean="0"/>
              <a:t> PT </a:t>
            </a:r>
            <a:r>
              <a:rPr lang="en-US" dirty="0"/>
              <a:t>interventions are tailored to the individual needs of patients and can vary widely depending on the condition being </a:t>
            </a:r>
            <a:r>
              <a:rPr lang="en-US" dirty="0" smtClean="0"/>
              <a:t>treated.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048647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D96A73F-15EB-4FB0-BF1E-63EEFD0C1B75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CONT’D</a:t>
            </a:r>
            <a:endParaRPr lang="en-US" dirty="0"/>
          </a:p>
        </p:txBody>
      </p:sp>
      <p:sp>
        <p:nvSpPr>
          <p:cNvPr id="104864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Benefits of PT management include alleviation of acute and chronic pain, improves mobility, function, coordination, strengthen muscles and aid recovery from injury.</a:t>
            </a:r>
          </a:p>
          <a:p>
            <a:endParaRPr lang="en-US" dirty="0"/>
          </a:p>
          <a:p>
            <a:r>
              <a:rPr lang="en-US" dirty="0"/>
              <a:t>PT is a key player in the healthcare team, collaborating with doctors, nurses, occupational therapists, and other professionals to provide comprehensive care.</a:t>
            </a:r>
          </a:p>
          <a:p>
            <a:endParaRPr lang="en-US" dirty="0"/>
          </a:p>
        </p:txBody>
      </p:sp>
      <p:sp>
        <p:nvSpPr>
          <p:cNvPr id="1048650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D96A73F-15EB-4FB0-BF1E-63EEFD0C1B75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r>
              <a:rPr lang="en-US" dirty="0" smtClean="0"/>
              <a:t>Brief history of physiotherapy</a:t>
            </a:r>
            <a:endParaRPr lang="en-US" dirty="0"/>
          </a:p>
        </p:txBody>
      </p:sp>
      <p:sp>
        <p:nvSpPr>
          <p:cNvPr id="104865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467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Hippocrates and Galen </a:t>
            </a:r>
            <a:r>
              <a:rPr lang="en-US" dirty="0"/>
              <a:t>are believed to have been the first practitioners of physical therapy, advocating massage, manual therapy techniques and hydrotherapy to treat people in 460 BC.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 the 19</a:t>
            </a:r>
            <a:r>
              <a:rPr lang="en-US" baseline="30000" dirty="0" smtClean="0"/>
              <a:t>th</a:t>
            </a:r>
            <a:r>
              <a:rPr lang="en-US" dirty="0" smtClean="0"/>
              <a:t> century, catastrophes </a:t>
            </a:r>
            <a:r>
              <a:rPr lang="en-US" dirty="0"/>
              <a:t>such as the polio outbreak and world wars </a:t>
            </a:r>
            <a:r>
              <a:rPr lang="en-US" dirty="0" smtClean="0"/>
              <a:t>resulted in the rapid advancement of physiotherapy on a global scale.</a:t>
            </a:r>
            <a:endParaRPr lang="en-US" dirty="0"/>
          </a:p>
        </p:txBody>
      </p:sp>
      <p:sp>
        <p:nvSpPr>
          <p:cNvPr id="1048653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D96A73F-15EB-4FB0-BF1E-63EEFD0C1B75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history of </a:t>
            </a:r>
            <a:r>
              <a:rPr lang="en-US" dirty="0" smtClean="0"/>
              <a:t>physiotherapy cont’d</a:t>
            </a:r>
            <a:endParaRPr lang="en-US" dirty="0"/>
          </a:p>
        </p:txBody>
      </p:sp>
      <p:sp>
        <p:nvSpPr>
          <p:cNvPr id="104865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Physiotherapy was introduced into Nigeria in 1945 by two British Chartered </a:t>
            </a:r>
            <a:r>
              <a:rPr lang="en-US" dirty="0" smtClean="0"/>
              <a:t>Physiotherapists employed by the government.</a:t>
            </a:r>
          </a:p>
          <a:p>
            <a:r>
              <a:rPr lang="en-US" dirty="0" smtClean="0"/>
              <a:t> They were attached to the </a:t>
            </a:r>
            <a:r>
              <a:rPr lang="en-US" dirty="0"/>
              <a:t>National Orthopedic Hospital, </a:t>
            </a:r>
            <a:r>
              <a:rPr lang="en-US" dirty="0" err="1"/>
              <a:t>Igbobi</a:t>
            </a:r>
            <a:r>
              <a:rPr lang="en-US" dirty="0"/>
              <a:t>, </a:t>
            </a:r>
            <a:r>
              <a:rPr lang="en-US" dirty="0" smtClean="0"/>
              <a:t>Lagos, to treat wounded  and disabled soldiers after second world war.</a:t>
            </a:r>
          </a:p>
          <a:p>
            <a:r>
              <a:rPr lang="en-US" dirty="0" smtClean="0"/>
              <a:t>They also started a training program in physiotherapy.</a:t>
            </a:r>
            <a:endParaRPr lang="en-US" dirty="0"/>
          </a:p>
          <a:p>
            <a:endParaRPr lang="en-US" dirty="0"/>
          </a:p>
        </p:txBody>
      </p:sp>
      <p:sp>
        <p:nvSpPr>
          <p:cNvPr id="1048656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D96A73F-15EB-4FB0-BF1E-63EEFD0C1B75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AREAS OF SPECIALIZATION </a:t>
            </a:r>
            <a:endParaRPr lang="en-US" dirty="0"/>
          </a:p>
        </p:txBody>
      </p:sp>
      <p:sp>
        <p:nvSpPr>
          <p:cNvPr id="1048664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Orthopedics; Osteoarthritis, </a:t>
            </a:r>
            <a:r>
              <a:rPr lang="en-US" dirty="0" err="1" smtClean="0"/>
              <a:t>spondylosis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Neurology; CVA, Spinal cord injuries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Pediatrics; </a:t>
            </a:r>
            <a:r>
              <a:rPr lang="en-US" dirty="0" err="1" smtClean="0"/>
              <a:t>Erb’s</a:t>
            </a:r>
            <a:r>
              <a:rPr lang="en-US" dirty="0" smtClean="0"/>
              <a:t> palsy, cerebral palsy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Geriatrics; Falls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04866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D96A73F-15EB-4FB0-BF1E-63EEFD0C1B75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929</Words>
  <Application>Microsoft Office PowerPoint</Application>
  <PresentationFormat>On-screen Show (4:3)</PresentationFormat>
  <Paragraphs>157</Paragraphs>
  <Slides>24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Oriel</vt:lpstr>
      <vt:lpstr>OVERVIEW OF PHYSIOTHERAPY MANAGEMENT</vt:lpstr>
      <vt:lpstr>OBJECTIVES</vt:lpstr>
      <vt:lpstr>OUTLINE</vt:lpstr>
      <vt:lpstr>INTRODUCTION</vt:lpstr>
      <vt:lpstr>INTRODUCTION CONT’D</vt:lpstr>
      <vt:lpstr>INTRODUCTION CONT’D</vt:lpstr>
      <vt:lpstr>Brief history of physiotherapy</vt:lpstr>
      <vt:lpstr>Brief history of physiotherapy cont’d</vt:lpstr>
      <vt:lpstr>AREAS OF SPECIALIZATION </vt:lpstr>
      <vt:lpstr>AREAS OF SPECIALIZATION CONT’D</vt:lpstr>
      <vt:lpstr>SETTINGS FOR PHYSIOTHERAPY PRACTICE</vt:lpstr>
      <vt:lpstr>Roles of physiotherapy in healthcare</vt:lpstr>
      <vt:lpstr>ROLE OF PHYSIOTHERAPY IN HEALTHCARE CONT’D</vt:lpstr>
      <vt:lpstr>Physiotherapy treatment modalities</vt:lpstr>
      <vt:lpstr>Physiotherapy treatment modalities</vt:lpstr>
      <vt:lpstr>EXERCISE THERAPY </vt:lpstr>
      <vt:lpstr>Physiotherapy treatment modalities</vt:lpstr>
      <vt:lpstr>ELECTRO-PHYSICAL AGENTS </vt:lpstr>
      <vt:lpstr>Physiotherapy treatment modalities</vt:lpstr>
      <vt:lpstr>Physiotherapy treatment modalities</vt:lpstr>
      <vt:lpstr>PHYSIOTHERAPY IN MENTAL HEALTH</vt:lpstr>
      <vt:lpstr>CONCLUSION</vt:lpstr>
      <vt:lpstr>REFERENCES</vt:lpstr>
      <vt:lpstr>THANK YOU!!!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PHYSIOTHERAPY MANAGEMENT</dc:title>
  <dc:creator>PRINCESS</dc:creator>
  <cp:lastModifiedBy>TEGA</cp:lastModifiedBy>
  <cp:revision>25</cp:revision>
  <dcterms:created xsi:type="dcterms:W3CDTF">2023-02-03T13:12:36Z</dcterms:created>
  <dcterms:modified xsi:type="dcterms:W3CDTF">2024-11-06T08:18:09Z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5ee95da9cbc14a1c915213b18b3e55e6</vt:lpwstr>
  </property>
</Properties>
</file>