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7" r:id="rId3"/>
    <p:sldId id="258" r:id="rId4"/>
    <p:sldId id="292" r:id="rId5"/>
    <p:sldId id="262" r:id="rId6"/>
    <p:sldId id="267" r:id="rId7"/>
    <p:sldId id="268" r:id="rId8"/>
    <p:sldId id="275" r:id="rId9"/>
    <p:sldId id="276" r:id="rId10"/>
    <p:sldId id="277" r:id="rId11"/>
    <p:sldId id="282" r:id="rId12"/>
    <p:sldId id="283" r:id="rId13"/>
    <p:sldId id="284" r:id="rId14"/>
    <p:sldId id="285" r:id="rId15"/>
    <p:sldId id="286" r:id="rId16"/>
    <p:sldId id="287" r:id="rId17"/>
    <p:sldId id="289" r:id="rId18"/>
    <p:sldId id="278" r:id="rId19"/>
    <p:sldId id="290" r:id="rId20"/>
    <p:sldId id="291" r:id="rId21"/>
    <p:sldId id="28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444" autoAdjust="0"/>
  </p:normalViewPr>
  <p:slideViewPr>
    <p:cSldViewPr snapToGrid="0">
      <p:cViewPr varScale="1">
        <p:scale>
          <a:sx n="67" d="100"/>
          <a:sy n="67" d="100"/>
        </p:scale>
        <p:origin x="-384" y="-90"/>
      </p:cViewPr>
      <p:guideLst>
        <p:guide orient="horz" pos="2160"/>
        <p:guide pos="3840"/>
      </p:guideLst>
    </p:cSldViewPr>
  </p:slideViewPr>
  <p:outlineViewPr>
    <p:cViewPr>
      <p:scale>
        <a:sx n="33" d="100"/>
        <a:sy n="33" d="100"/>
      </p:scale>
      <p:origin x="0" y="-1474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B691C1-0FE3-4C08-B096-7EE0C5EB67C3}" type="datetimeFigureOut">
              <a:rPr lang="en-US" smtClean="0"/>
              <a:t>11/20/2024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3A1612-10A0-42C9-9AE1-543AC9FD32BC}" type="slidenum">
              <a:rPr lang="en-US" smtClean="0"/>
              <a:t>‹#›</a:t>
            </a:fld>
            <a:endParaRPr lang="en-US"/>
          </a:p>
        </p:txBody>
      </p:sp>
    </p:spTree>
    <p:extLst>
      <p:ext uri="{BB962C8B-B14F-4D97-AF65-F5344CB8AC3E}">
        <p14:creationId xmlns:p14="http://schemas.microsoft.com/office/powerpoint/2010/main" val="854134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Classification and utility: reporting morbidity, mortality, assessment of functionality and disability, safety and quality control.</a:t>
            </a:r>
          </a:p>
        </p:txBody>
      </p:sp>
      <p:sp>
        <p:nvSpPr>
          <p:cNvPr id="4" name="Slide Number Placeholder 3"/>
          <p:cNvSpPr>
            <a:spLocks noGrp="1"/>
          </p:cNvSpPr>
          <p:nvPr>
            <p:ph type="sldNum" sz="quarter" idx="5"/>
          </p:nvPr>
        </p:nvSpPr>
        <p:spPr/>
        <p:txBody>
          <a:bodyPr/>
          <a:lstStyle/>
          <a:p>
            <a:fld id="{D63A1612-10A0-42C9-9AE1-543AC9FD32BC}" type="slidenum">
              <a:rPr lang="en-US" smtClean="0"/>
              <a:t>5</a:t>
            </a:fld>
            <a:endParaRPr lang="en-US"/>
          </a:p>
        </p:txBody>
      </p:sp>
    </p:spTree>
    <p:extLst>
      <p:ext uri="{BB962C8B-B14F-4D97-AF65-F5344CB8AC3E}">
        <p14:creationId xmlns:p14="http://schemas.microsoft.com/office/powerpoint/2010/main" val="346460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Neurodevelopmental disorders are behavioural and cognitive disorders arising during the developmental period that involve significant difficulties in the acquisition and execution of specific intellectual, motor, language or social functions. In this context, arising during the developmental period is typically considered to mean that these disorders have their onset prior to 18 years of age</a:t>
            </a:r>
          </a:p>
        </p:txBody>
      </p:sp>
      <p:sp>
        <p:nvSpPr>
          <p:cNvPr id="4" name="Slide Number Placeholder 3"/>
          <p:cNvSpPr>
            <a:spLocks noGrp="1"/>
          </p:cNvSpPr>
          <p:nvPr>
            <p:ph type="sldNum" sz="quarter" idx="5"/>
          </p:nvPr>
        </p:nvSpPr>
        <p:spPr/>
        <p:txBody>
          <a:bodyPr/>
          <a:lstStyle/>
          <a:p>
            <a:fld id="{D63A1612-10A0-42C9-9AE1-543AC9FD32BC}" type="slidenum">
              <a:rPr lang="en-US" smtClean="0"/>
              <a:t>9</a:t>
            </a:fld>
            <a:endParaRPr lang="en-US"/>
          </a:p>
        </p:txBody>
      </p:sp>
    </p:spTree>
    <p:extLst>
      <p:ext uri="{BB962C8B-B14F-4D97-AF65-F5344CB8AC3E}">
        <p14:creationId xmlns:p14="http://schemas.microsoft.com/office/powerpoint/2010/main" val="2319329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By international treaty WHO’s 194 Member States agree to used ICD as standard for reporting of health information to WHO.</a:t>
            </a:r>
          </a:p>
          <a:p>
            <a:endParaRPr lang="en-US" dirty="0"/>
          </a:p>
        </p:txBody>
      </p:sp>
      <p:sp>
        <p:nvSpPr>
          <p:cNvPr id="4" name="Slide Number Placeholder 3"/>
          <p:cNvSpPr>
            <a:spLocks noGrp="1"/>
          </p:cNvSpPr>
          <p:nvPr>
            <p:ph type="sldNum" sz="quarter" idx="5"/>
          </p:nvPr>
        </p:nvSpPr>
        <p:spPr/>
        <p:txBody>
          <a:bodyPr/>
          <a:lstStyle/>
          <a:p>
            <a:fld id="{D63A1612-10A0-42C9-9AE1-543AC9FD32BC}" type="slidenum">
              <a:rPr lang="en-US" smtClean="0"/>
              <a:t>10</a:t>
            </a:fld>
            <a:endParaRPr lang="en-US"/>
          </a:p>
        </p:txBody>
      </p:sp>
    </p:spTree>
    <p:extLst>
      <p:ext uri="{BB962C8B-B14F-4D97-AF65-F5344CB8AC3E}">
        <p14:creationId xmlns:p14="http://schemas.microsoft.com/office/powerpoint/2010/main" val="2367947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3A1612-10A0-42C9-9AE1-543AC9FD32BC}" type="slidenum">
              <a:rPr lang="en-US" smtClean="0"/>
              <a:t>16</a:t>
            </a:fld>
            <a:endParaRPr lang="en-US"/>
          </a:p>
        </p:txBody>
      </p:sp>
    </p:spTree>
    <p:extLst>
      <p:ext uri="{BB962C8B-B14F-4D97-AF65-F5344CB8AC3E}">
        <p14:creationId xmlns:p14="http://schemas.microsoft.com/office/powerpoint/2010/main" val="2718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51B3B3-9701-761B-D605-08B50EFFC9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C88C703F-B41C-F8D2-D9D7-2E2544D3FB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002243BD-D233-D6DF-68F5-CBB4F8CB9169}"/>
              </a:ext>
            </a:extLst>
          </p:cNvPr>
          <p:cNvSpPr>
            <a:spLocks noGrp="1"/>
          </p:cNvSpPr>
          <p:nvPr>
            <p:ph type="dt" sz="half" idx="10"/>
          </p:nvPr>
        </p:nvSpPr>
        <p:spPr/>
        <p:txBody>
          <a:bodyPr/>
          <a:lstStyle/>
          <a:p>
            <a:fld id="{588A3180-79BF-4F48-94AB-9453E1DA4CB9}" type="datetime1">
              <a:rPr lang="en-US" smtClean="0"/>
              <a:t>11/20/2024</a:t>
            </a:fld>
            <a:endParaRPr lang="en-US"/>
          </a:p>
        </p:txBody>
      </p:sp>
      <p:sp>
        <p:nvSpPr>
          <p:cNvPr id="5" name="Footer Placeholder 4">
            <a:extLst>
              <a:ext uri="{FF2B5EF4-FFF2-40B4-BE49-F238E27FC236}">
                <a16:creationId xmlns:a16="http://schemas.microsoft.com/office/drawing/2014/main" xmlns="" id="{95F44E5E-01DA-227A-ED2A-B61D8FE81C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DA36524-5F6D-4FE2-633F-9ED069C96591}"/>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374145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8F9057-4073-5C5C-45A0-CFA449A9A2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477F70F-2681-7FAD-CAA6-07801D5F91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3351277-7F7B-DFBE-C190-64F729894801}"/>
              </a:ext>
            </a:extLst>
          </p:cNvPr>
          <p:cNvSpPr>
            <a:spLocks noGrp="1"/>
          </p:cNvSpPr>
          <p:nvPr>
            <p:ph type="dt" sz="half" idx="10"/>
          </p:nvPr>
        </p:nvSpPr>
        <p:spPr/>
        <p:txBody>
          <a:bodyPr/>
          <a:lstStyle/>
          <a:p>
            <a:fld id="{1A3BFFCA-03F9-4F9C-8C30-13D5A782DD30}" type="datetime1">
              <a:rPr lang="en-US" smtClean="0"/>
              <a:t>11/20/2024</a:t>
            </a:fld>
            <a:endParaRPr lang="en-US"/>
          </a:p>
        </p:txBody>
      </p:sp>
      <p:sp>
        <p:nvSpPr>
          <p:cNvPr id="5" name="Footer Placeholder 4">
            <a:extLst>
              <a:ext uri="{FF2B5EF4-FFF2-40B4-BE49-F238E27FC236}">
                <a16:creationId xmlns:a16="http://schemas.microsoft.com/office/drawing/2014/main" xmlns="" id="{86CA9D39-6E3F-0B88-7BEE-511096D3A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405040-A1CA-FD19-4DB8-3DB616B0F588}"/>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204035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6A0BE92-2DC8-02A6-ED78-57200CB940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2514484-EFFA-B058-2EA4-218D0BD1F1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E6D6E3B-0675-5A6B-49DA-62CBAB995086}"/>
              </a:ext>
            </a:extLst>
          </p:cNvPr>
          <p:cNvSpPr>
            <a:spLocks noGrp="1"/>
          </p:cNvSpPr>
          <p:nvPr>
            <p:ph type="dt" sz="half" idx="10"/>
          </p:nvPr>
        </p:nvSpPr>
        <p:spPr/>
        <p:txBody>
          <a:bodyPr/>
          <a:lstStyle/>
          <a:p>
            <a:fld id="{F541F85C-8E9F-4B19-BD0E-543E3905B15B}" type="datetime1">
              <a:rPr lang="en-US" smtClean="0"/>
              <a:t>11/20/2024</a:t>
            </a:fld>
            <a:endParaRPr lang="en-US"/>
          </a:p>
        </p:txBody>
      </p:sp>
      <p:sp>
        <p:nvSpPr>
          <p:cNvPr id="5" name="Footer Placeholder 4">
            <a:extLst>
              <a:ext uri="{FF2B5EF4-FFF2-40B4-BE49-F238E27FC236}">
                <a16:creationId xmlns:a16="http://schemas.microsoft.com/office/drawing/2014/main" xmlns="" id="{9C44ED6D-83F9-6F71-C34B-D54586E463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50637B7-326A-DDE2-F1EE-D3070170AE7B}"/>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1948885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7C0BD4-2817-6E9C-15FE-7CD57B5CC1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59779BC-8156-887C-1912-6628CACBB0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702242F-3DD3-67D8-53D1-60AD130151DC}"/>
              </a:ext>
            </a:extLst>
          </p:cNvPr>
          <p:cNvSpPr>
            <a:spLocks noGrp="1"/>
          </p:cNvSpPr>
          <p:nvPr>
            <p:ph type="dt" sz="half" idx="10"/>
          </p:nvPr>
        </p:nvSpPr>
        <p:spPr/>
        <p:txBody>
          <a:bodyPr/>
          <a:lstStyle/>
          <a:p>
            <a:fld id="{060A4297-D559-4EB5-B830-50506C96319D}" type="datetime1">
              <a:rPr lang="en-US" smtClean="0"/>
              <a:t>11/20/2024</a:t>
            </a:fld>
            <a:endParaRPr lang="en-US"/>
          </a:p>
        </p:txBody>
      </p:sp>
      <p:sp>
        <p:nvSpPr>
          <p:cNvPr id="5" name="Footer Placeholder 4">
            <a:extLst>
              <a:ext uri="{FF2B5EF4-FFF2-40B4-BE49-F238E27FC236}">
                <a16:creationId xmlns:a16="http://schemas.microsoft.com/office/drawing/2014/main" xmlns="" id="{660C9DFA-4741-4BF4-703A-C44784A66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AA38CAE-07DB-D9AF-10B9-F454864BC9E0}"/>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3308914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E51051-1A6E-3F0F-0893-571B354B29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AA171BB8-9433-ECDE-EA77-197BD58CAF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4AA32FC-304D-2A4D-E78D-79E9FA4EEC9D}"/>
              </a:ext>
            </a:extLst>
          </p:cNvPr>
          <p:cNvSpPr>
            <a:spLocks noGrp="1"/>
          </p:cNvSpPr>
          <p:nvPr>
            <p:ph type="dt" sz="half" idx="10"/>
          </p:nvPr>
        </p:nvSpPr>
        <p:spPr/>
        <p:txBody>
          <a:bodyPr/>
          <a:lstStyle/>
          <a:p>
            <a:fld id="{B1B301AE-5A62-48E7-81C6-EE1F71254FA3}" type="datetime1">
              <a:rPr lang="en-US" smtClean="0"/>
              <a:t>11/20/2024</a:t>
            </a:fld>
            <a:endParaRPr lang="en-US"/>
          </a:p>
        </p:txBody>
      </p:sp>
      <p:sp>
        <p:nvSpPr>
          <p:cNvPr id="5" name="Footer Placeholder 4">
            <a:extLst>
              <a:ext uri="{FF2B5EF4-FFF2-40B4-BE49-F238E27FC236}">
                <a16:creationId xmlns:a16="http://schemas.microsoft.com/office/drawing/2014/main" xmlns="" id="{1E3E6B3B-12C1-9FC7-6AB4-FA09824AB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31087A8-7B43-04D4-6F41-9F9BDBFE0008}"/>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360759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0818EF-91BA-4044-07A5-4435A60472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00993BC-9F24-D5EF-B3F8-400CE78661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A2AB49F-6DA8-B686-F119-93786C2B03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2ECFCB6-B2F1-E8C8-5F40-A9C25C8B147C}"/>
              </a:ext>
            </a:extLst>
          </p:cNvPr>
          <p:cNvSpPr>
            <a:spLocks noGrp="1"/>
          </p:cNvSpPr>
          <p:nvPr>
            <p:ph type="dt" sz="half" idx="10"/>
          </p:nvPr>
        </p:nvSpPr>
        <p:spPr/>
        <p:txBody>
          <a:bodyPr/>
          <a:lstStyle/>
          <a:p>
            <a:fld id="{85618BD6-5632-4398-837B-03552A1C3167}" type="datetime1">
              <a:rPr lang="en-US" smtClean="0"/>
              <a:t>11/20/2024</a:t>
            </a:fld>
            <a:endParaRPr lang="en-US"/>
          </a:p>
        </p:txBody>
      </p:sp>
      <p:sp>
        <p:nvSpPr>
          <p:cNvPr id="6" name="Footer Placeholder 5">
            <a:extLst>
              <a:ext uri="{FF2B5EF4-FFF2-40B4-BE49-F238E27FC236}">
                <a16:creationId xmlns:a16="http://schemas.microsoft.com/office/drawing/2014/main" xmlns="" id="{BEC723BF-6D7F-AB6F-59FC-1E5207CB5B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420E7F2-3CC7-B8F3-5906-649971BC8C1D}"/>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389953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CED25E-4ECE-ED2F-30C7-E80F777E8B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47B3013-4F25-BFCA-E151-27C0C10B48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B3B8ECB-F29D-FFA3-FE2B-88DBC940C1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35D71C31-F931-080B-D980-F7A2FD651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2E2CA0A-2311-BF36-ACFA-D71917F15D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B61273F-A1A8-1D38-036E-BDD667A00621}"/>
              </a:ext>
            </a:extLst>
          </p:cNvPr>
          <p:cNvSpPr>
            <a:spLocks noGrp="1"/>
          </p:cNvSpPr>
          <p:nvPr>
            <p:ph type="dt" sz="half" idx="10"/>
          </p:nvPr>
        </p:nvSpPr>
        <p:spPr/>
        <p:txBody>
          <a:bodyPr/>
          <a:lstStyle/>
          <a:p>
            <a:fld id="{F9CFF4BD-25E8-4317-BB67-E0DDAAFE1C5E}" type="datetime1">
              <a:rPr lang="en-US" smtClean="0"/>
              <a:t>11/20/2024</a:t>
            </a:fld>
            <a:endParaRPr lang="en-US"/>
          </a:p>
        </p:txBody>
      </p:sp>
      <p:sp>
        <p:nvSpPr>
          <p:cNvPr id="8" name="Footer Placeholder 7">
            <a:extLst>
              <a:ext uri="{FF2B5EF4-FFF2-40B4-BE49-F238E27FC236}">
                <a16:creationId xmlns:a16="http://schemas.microsoft.com/office/drawing/2014/main" xmlns="" id="{21A81C63-3C7C-AB32-DAD5-94E665BD47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792BA96C-F4D3-D5D1-E6B8-71B410843789}"/>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418089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F8B3A9-C795-08AF-4723-EB192073EB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77E8C72-4009-CDCB-5430-01B1630319D9}"/>
              </a:ext>
            </a:extLst>
          </p:cNvPr>
          <p:cNvSpPr>
            <a:spLocks noGrp="1"/>
          </p:cNvSpPr>
          <p:nvPr>
            <p:ph type="dt" sz="half" idx="10"/>
          </p:nvPr>
        </p:nvSpPr>
        <p:spPr/>
        <p:txBody>
          <a:bodyPr/>
          <a:lstStyle/>
          <a:p>
            <a:fld id="{3A1B6A81-083D-4214-A7A0-8BFEC72C0E5A}" type="datetime1">
              <a:rPr lang="en-US" smtClean="0"/>
              <a:t>11/20/2024</a:t>
            </a:fld>
            <a:endParaRPr lang="en-US"/>
          </a:p>
        </p:txBody>
      </p:sp>
      <p:sp>
        <p:nvSpPr>
          <p:cNvPr id="4" name="Footer Placeholder 3">
            <a:extLst>
              <a:ext uri="{FF2B5EF4-FFF2-40B4-BE49-F238E27FC236}">
                <a16:creationId xmlns:a16="http://schemas.microsoft.com/office/drawing/2014/main" xmlns="" id="{EE01B2CD-5965-64BD-8CF8-56FF2CC32D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C3DADB2-A545-235D-04F6-5B182DADE788}"/>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3381338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F34F48B-B6F0-34A0-B825-AAD057481E22}"/>
              </a:ext>
            </a:extLst>
          </p:cNvPr>
          <p:cNvSpPr>
            <a:spLocks noGrp="1"/>
          </p:cNvSpPr>
          <p:nvPr>
            <p:ph type="dt" sz="half" idx="10"/>
          </p:nvPr>
        </p:nvSpPr>
        <p:spPr/>
        <p:txBody>
          <a:bodyPr/>
          <a:lstStyle/>
          <a:p>
            <a:fld id="{61827476-D70C-4702-81E2-8FE0654229BD}" type="datetime1">
              <a:rPr lang="en-US" smtClean="0"/>
              <a:t>11/20/2024</a:t>
            </a:fld>
            <a:endParaRPr lang="en-US"/>
          </a:p>
        </p:txBody>
      </p:sp>
      <p:sp>
        <p:nvSpPr>
          <p:cNvPr id="3" name="Footer Placeholder 2">
            <a:extLst>
              <a:ext uri="{FF2B5EF4-FFF2-40B4-BE49-F238E27FC236}">
                <a16:creationId xmlns:a16="http://schemas.microsoft.com/office/drawing/2014/main" xmlns="" id="{06985A74-B200-59FA-6BC3-4BA5C1C60E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90D0F11-9E44-B382-5870-8641ADC48A9E}"/>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3523957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A961CB-1DD2-7A87-82E7-21498792EB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3485527-41FB-12FA-97B9-4CA01A4831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9D57DBA-0714-5F7A-3839-D8423D7619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2893884-802E-26CC-D399-05F896DA865A}"/>
              </a:ext>
            </a:extLst>
          </p:cNvPr>
          <p:cNvSpPr>
            <a:spLocks noGrp="1"/>
          </p:cNvSpPr>
          <p:nvPr>
            <p:ph type="dt" sz="half" idx="10"/>
          </p:nvPr>
        </p:nvSpPr>
        <p:spPr/>
        <p:txBody>
          <a:bodyPr/>
          <a:lstStyle/>
          <a:p>
            <a:fld id="{519CBB05-CD3E-4DAF-BC60-D38D6AD88E46}" type="datetime1">
              <a:rPr lang="en-US" smtClean="0"/>
              <a:t>11/20/2024</a:t>
            </a:fld>
            <a:endParaRPr lang="en-US"/>
          </a:p>
        </p:txBody>
      </p:sp>
      <p:sp>
        <p:nvSpPr>
          <p:cNvPr id="6" name="Footer Placeholder 5">
            <a:extLst>
              <a:ext uri="{FF2B5EF4-FFF2-40B4-BE49-F238E27FC236}">
                <a16:creationId xmlns:a16="http://schemas.microsoft.com/office/drawing/2014/main" xmlns="" id="{8ECCC15A-1CDB-A2C7-8DBB-FD7930825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E3965EA-DC3F-1B4A-29BA-6EA66AE750FA}"/>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324263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BDEB2C-4D94-AD91-7AC9-22C4C86695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5BC9434-99E3-AD0C-B65A-0747046813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49150F9-DAE7-4EF5-0350-D29A547D23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913450C-B046-35D6-9DF4-11B79B7B2791}"/>
              </a:ext>
            </a:extLst>
          </p:cNvPr>
          <p:cNvSpPr>
            <a:spLocks noGrp="1"/>
          </p:cNvSpPr>
          <p:nvPr>
            <p:ph type="dt" sz="half" idx="10"/>
          </p:nvPr>
        </p:nvSpPr>
        <p:spPr/>
        <p:txBody>
          <a:bodyPr/>
          <a:lstStyle/>
          <a:p>
            <a:fld id="{7585ADE2-91CA-408D-BDEA-BD58FB2431E5}" type="datetime1">
              <a:rPr lang="en-US" smtClean="0"/>
              <a:t>11/20/2024</a:t>
            </a:fld>
            <a:endParaRPr lang="en-US"/>
          </a:p>
        </p:txBody>
      </p:sp>
      <p:sp>
        <p:nvSpPr>
          <p:cNvPr id="6" name="Footer Placeholder 5">
            <a:extLst>
              <a:ext uri="{FF2B5EF4-FFF2-40B4-BE49-F238E27FC236}">
                <a16:creationId xmlns:a16="http://schemas.microsoft.com/office/drawing/2014/main" xmlns="" id="{1C720E9E-DAE9-1EE4-22DD-4E60850B23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D57749B-2F08-A163-9A43-387B9A579330}"/>
              </a:ext>
            </a:extLst>
          </p:cNvPr>
          <p:cNvSpPr>
            <a:spLocks noGrp="1"/>
          </p:cNvSpPr>
          <p:nvPr>
            <p:ph type="sldNum" sz="quarter" idx="12"/>
          </p:nvPr>
        </p:nvSpPr>
        <p:spPr/>
        <p:txBody>
          <a:bodyPr/>
          <a:lstStyle/>
          <a:p>
            <a:fld id="{E67509E4-B521-4B84-8F93-25FBD36A187C}" type="slidenum">
              <a:rPr lang="en-US" smtClean="0"/>
              <a:t>‹#›</a:t>
            </a:fld>
            <a:endParaRPr lang="en-US"/>
          </a:p>
        </p:txBody>
      </p:sp>
    </p:spTree>
    <p:extLst>
      <p:ext uri="{BB962C8B-B14F-4D97-AF65-F5344CB8AC3E}">
        <p14:creationId xmlns:p14="http://schemas.microsoft.com/office/powerpoint/2010/main" val="3123397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C352205-E02B-8746-8014-CF5D8BF21F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0D29671-2335-62BE-4F83-D14F8811A9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9AA3712-75A7-C6D2-A3B2-BC552F0EBE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0A37E-0455-41A1-B6DE-47046DC1085B}" type="datetime1">
              <a:rPr lang="en-US" smtClean="0"/>
              <a:t>11/20/2024</a:t>
            </a:fld>
            <a:endParaRPr lang="en-US"/>
          </a:p>
        </p:txBody>
      </p:sp>
      <p:sp>
        <p:nvSpPr>
          <p:cNvPr id="5" name="Footer Placeholder 4">
            <a:extLst>
              <a:ext uri="{FF2B5EF4-FFF2-40B4-BE49-F238E27FC236}">
                <a16:creationId xmlns:a16="http://schemas.microsoft.com/office/drawing/2014/main" xmlns="" id="{30FF04B7-A930-6610-EBB0-348417D43A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3F27ED1B-3E27-B070-22E5-FF9DAFBD25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509E4-B521-4B84-8F93-25FBD36A187C}" type="slidenum">
              <a:rPr lang="en-US" smtClean="0"/>
              <a:t>‹#›</a:t>
            </a:fld>
            <a:endParaRPr lang="en-US"/>
          </a:p>
        </p:txBody>
      </p:sp>
    </p:spTree>
    <p:extLst>
      <p:ext uri="{BB962C8B-B14F-4D97-AF65-F5344CB8AC3E}">
        <p14:creationId xmlns:p14="http://schemas.microsoft.com/office/powerpoint/2010/main" val="1244752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2E9EFC-2EB6-DD43-AE0D-789100EAB101}"/>
              </a:ext>
            </a:extLst>
          </p:cNvPr>
          <p:cNvSpPr>
            <a:spLocks noGrp="1"/>
          </p:cNvSpPr>
          <p:nvPr>
            <p:ph type="ctrTitle"/>
          </p:nvPr>
        </p:nvSpPr>
        <p:spPr/>
        <p:txBody>
          <a:bodyPr>
            <a:normAutofit/>
          </a:bodyPr>
          <a:lstStyle/>
          <a:p>
            <a:r>
              <a:rPr lang="en-US" sz="4000" dirty="0"/>
              <a:t>ICD-11 CHANGES ON CONDUCT DISORDERS AND ADHD</a:t>
            </a:r>
          </a:p>
        </p:txBody>
      </p:sp>
      <p:sp>
        <p:nvSpPr>
          <p:cNvPr id="3" name="Subtitle 2">
            <a:extLst>
              <a:ext uri="{FF2B5EF4-FFF2-40B4-BE49-F238E27FC236}">
                <a16:creationId xmlns:a16="http://schemas.microsoft.com/office/drawing/2014/main" xmlns="" id="{364A4F4D-8D28-486C-4DB5-7210799558E2}"/>
              </a:ext>
            </a:extLst>
          </p:cNvPr>
          <p:cNvSpPr>
            <a:spLocks noGrp="1"/>
          </p:cNvSpPr>
          <p:nvPr>
            <p:ph type="subTitle" idx="1"/>
          </p:nvPr>
        </p:nvSpPr>
        <p:spPr/>
        <p:txBody>
          <a:bodyPr/>
          <a:lstStyle/>
          <a:p>
            <a:r>
              <a:rPr lang="en-US" dirty="0"/>
              <a:t>BY </a:t>
            </a:r>
          </a:p>
          <a:p>
            <a:r>
              <a:rPr lang="en-US" dirty="0"/>
              <a:t>DR. AFAGHA, EMMANUEL</a:t>
            </a:r>
          </a:p>
          <a:p>
            <a:r>
              <a:rPr lang="en-US" dirty="0"/>
              <a:t>FEDERAL NEURO-PSYCHIATRIC HOSPITAL, BENIN CITY.</a:t>
            </a:r>
          </a:p>
        </p:txBody>
      </p:sp>
    </p:spTree>
    <p:extLst>
      <p:ext uri="{BB962C8B-B14F-4D97-AF65-F5344CB8AC3E}">
        <p14:creationId xmlns:p14="http://schemas.microsoft.com/office/powerpoint/2010/main" val="68251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AF9EC2-1BB5-027C-E222-E7ABC3583C05}"/>
              </a:ext>
            </a:extLst>
          </p:cNvPr>
          <p:cNvSpPr>
            <a:spLocks noGrp="1"/>
          </p:cNvSpPr>
          <p:nvPr>
            <p:ph type="title"/>
          </p:nvPr>
        </p:nvSpPr>
        <p:spPr/>
        <p:txBody>
          <a:bodyPr>
            <a:normAutofit/>
          </a:bodyPr>
          <a:lstStyle/>
          <a:p>
            <a:pPr algn="ctr"/>
            <a:r>
              <a:rPr lang="en-US" sz="4000" dirty="0"/>
              <a:t>HISTORICAL TIMELINE CONT’D</a:t>
            </a:r>
          </a:p>
        </p:txBody>
      </p:sp>
      <p:sp>
        <p:nvSpPr>
          <p:cNvPr id="3" name="Content Placeholder 2">
            <a:extLst>
              <a:ext uri="{FF2B5EF4-FFF2-40B4-BE49-F238E27FC236}">
                <a16:creationId xmlns:a16="http://schemas.microsoft.com/office/drawing/2014/main" xmlns="" id="{D4D2BE2A-1B6E-BF19-C91A-4D75190FF6AE}"/>
              </a:ext>
            </a:extLst>
          </p:cNvPr>
          <p:cNvSpPr>
            <a:spLocks noGrp="1"/>
          </p:cNvSpPr>
          <p:nvPr>
            <p:ph idx="1"/>
          </p:nvPr>
        </p:nvSpPr>
        <p:spPr/>
        <p:txBody>
          <a:bodyPr>
            <a:normAutofit/>
          </a:bodyPr>
          <a:lstStyle/>
          <a:p>
            <a:r>
              <a:rPr lang="en-US" dirty="0"/>
              <a:t>The ICD-11 was approved by the Seventy-second World Health Assembly, comprising of health ministers of all WHO Member States, on 25 May 2019.</a:t>
            </a:r>
          </a:p>
          <a:p>
            <a:r>
              <a:rPr lang="en-US" dirty="0"/>
              <a:t>ICD-11 represents the first major, comprehensive revision of ICD in nearly 30 years, and incorporates major advances in scientific evidence, best clinical practices and health information systems.</a:t>
            </a:r>
          </a:p>
          <a:p>
            <a:r>
              <a:rPr lang="en-US" dirty="0"/>
              <a:t>ICD is the fundamental global framework for monitoring mortality and morbidity, epidemics, and other threats to public health and disease burden</a:t>
            </a:r>
            <a:r>
              <a:rPr lang="en-US" sz="2400" dirty="0"/>
              <a:t>. </a:t>
            </a:r>
          </a:p>
        </p:txBody>
      </p:sp>
      <p:sp>
        <p:nvSpPr>
          <p:cNvPr id="4" name="Footer Placeholder 3">
            <a:extLst>
              <a:ext uri="{FF2B5EF4-FFF2-40B4-BE49-F238E27FC236}">
                <a16:creationId xmlns:a16="http://schemas.microsoft.com/office/drawing/2014/main" xmlns="" id="{28AA9B9E-B57C-57E6-9403-B00FEC2EC7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5F268BB-EE1C-E943-C720-C1EFDFCA76A4}"/>
              </a:ext>
            </a:extLst>
          </p:cNvPr>
          <p:cNvSpPr>
            <a:spLocks noGrp="1"/>
          </p:cNvSpPr>
          <p:nvPr>
            <p:ph type="sldNum" sz="quarter" idx="12"/>
          </p:nvPr>
        </p:nvSpPr>
        <p:spPr/>
        <p:txBody>
          <a:bodyPr/>
          <a:lstStyle/>
          <a:p>
            <a:fld id="{E67509E4-B521-4B84-8F93-25FBD36A187C}" type="slidenum">
              <a:rPr lang="en-US" smtClean="0"/>
              <a:t>10</a:t>
            </a:fld>
            <a:endParaRPr lang="en-US"/>
          </a:p>
        </p:txBody>
      </p:sp>
      <p:sp>
        <p:nvSpPr>
          <p:cNvPr id="6" name="Date Placeholder 5">
            <a:extLst>
              <a:ext uri="{FF2B5EF4-FFF2-40B4-BE49-F238E27FC236}">
                <a16:creationId xmlns:a16="http://schemas.microsoft.com/office/drawing/2014/main" xmlns="" id="{965DAF30-AB83-E627-3EFE-997D154AA613}"/>
              </a:ext>
            </a:extLst>
          </p:cNvPr>
          <p:cNvSpPr>
            <a:spLocks noGrp="1"/>
          </p:cNvSpPr>
          <p:nvPr>
            <p:ph type="dt" sz="half" idx="10"/>
          </p:nvPr>
        </p:nvSpPr>
        <p:spPr/>
        <p:txBody>
          <a:bodyPr/>
          <a:lstStyle/>
          <a:p>
            <a:fld id="{6F432DE0-8D8C-4FBE-AF72-3E516AA76D79}" type="datetime1">
              <a:rPr lang="en-US" smtClean="0"/>
              <a:t>11/20/2024</a:t>
            </a:fld>
            <a:endParaRPr lang="en-US"/>
          </a:p>
        </p:txBody>
      </p:sp>
    </p:spTree>
    <p:extLst>
      <p:ext uri="{BB962C8B-B14F-4D97-AF65-F5344CB8AC3E}">
        <p14:creationId xmlns:p14="http://schemas.microsoft.com/office/powerpoint/2010/main" val="61852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E7FA5C-04D6-D029-F204-9562D62E93E5}"/>
              </a:ext>
            </a:extLst>
          </p:cNvPr>
          <p:cNvSpPr>
            <a:spLocks noGrp="1"/>
          </p:cNvSpPr>
          <p:nvPr>
            <p:ph type="title"/>
          </p:nvPr>
        </p:nvSpPr>
        <p:spPr/>
        <p:txBody>
          <a:bodyPr>
            <a:normAutofit/>
          </a:bodyPr>
          <a:lstStyle/>
          <a:p>
            <a:pPr algn="ctr"/>
            <a:r>
              <a:rPr lang="en-US" sz="4000" dirty="0"/>
              <a:t>ICD-11 CHANGES ON CONDUCT DISSOCIAL DISORDERS</a:t>
            </a:r>
          </a:p>
        </p:txBody>
      </p:sp>
      <p:graphicFrame>
        <p:nvGraphicFramePr>
          <p:cNvPr id="6" name="Content Placeholder 5">
            <a:extLst>
              <a:ext uri="{FF2B5EF4-FFF2-40B4-BE49-F238E27FC236}">
                <a16:creationId xmlns:a16="http://schemas.microsoft.com/office/drawing/2014/main" xmlns="" id="{23C2E665-9AFD-6BD4-BAE3-7349D6AC8145}"/>
              </a:ext>
            </a:extLst>
          </p:cNvPr>
          <p:cNvGraphicFramePr>
            <a:graphicFrameLocks noGrp="1"/>
          </p:cNvGraphicFramePr>
          <p:nvPr>
            <p:ph idx="1"/>
            <p:extLst>
              <p:ext uri="{D42A27DB-BD31-4B8C-83A1-F6EECF244321}">
                <p14:modId xmlns:p14="http://schemas.microsoft.com/office/powerpoint/2010/main" val="3256349533"/>
              </p:ext>
            </p:extLst>
          </p:nvPr>
        </p:nvGraphicFramePr>
        <p:xfrm>
          <a:off x="838200" y="1690688"/>
          <a:ext cx="10854267" cy="6949440"/>
        </p:xfrm>
        <a:graphic>
          <a:graphicData uri="http://schemas.openxmlformats.org/drawingml/2006/table">
            <a:tbl>
              <a:tblPr firstRow="1" bandRow="1">
                <a:tableStyleId>{5C22544A-7EE6-4342-B048-85BDC9FD1C3A}</a:tableStyleId>
              </a:tblPr>
              <a:tblGrid>
                <a:gridCol w="3637844">
                  <a:extLst>
                    <a:ext uri="{9D8B030D-6E8A-4147-A177-3AD203B41FA5}">
                      <a16:colId xmlns:a16="http://schemas.microsoft.com/office/drawing/2014/main" xmlns="" val="3864206757"/>
                    </a:ext>
                  </a:extLst>
                </a:gridCol>
                <a:gridCol w="3637844">
                  <a:extLst>
                    <a:ext uri="{9D8B030D-6E8A-4147-A177-3AD203B41FA5}">
                      <a16:colId xmlns:a16="http://schemas.microsoft.com/office/drawing/2014/main" xmlns="" val="265965844"/>
                    </a:ext>
                  </a:extLst>
                </a:gridCol>
                <a:gridCol w="3578579">
                  <a:extLst>
                    <a:ext uri="{9D8B030D-6E8A-4147-A177-3AD203B41FA5}">
                      <a16:colId xmlns:a16="http://schemas.microsoft.com/office/drawing/2014/main" xmlns="" val="3585062439"/>
                    </a:ext>
                  </a:extLst>
                </a:gridCol>
              </a:tblGrid>
              <a:tr h="260823">
                <a:tc>
                  <a:txBody>
                    <a:bodyPr/>
                    <a:lstStyle/>
                    <a:p>
                      <a:r>
                        <a:rPr lang="en-US" dirty="0"/>
                        <a:t>PARAMETERS</a:t>
                      </a:r>
                    </a:p>
                  </a:txBody>
                  <a:tcPr/>
                </a:tc>
                <a:tc>
                  <a:txBody>
                    <a:bodyPr/>
                    <a:lstStyle/>
                    <a:p>
                      <a:r>
                        <a:rPr lang="en-US" dirty="0"/>
                        <a:t>ICD-11</a:t>
                      </a:r>
                    </a:p>
                  </a:txBody>
                  <a:tcPr/>
                </a:tc>
                <a:tc>
                  <a:txBody>
                    <a:bodyPr/>
                    <a:lstStyle/>
                    <a:p>
                      <a:r>
                        <a:rPr lang="en-US" dirty="0"/>
                        <a:t>ICD-10</a:t>
                      </a:r>
                    </a:p>
                  </a:txBody>
                  <a:tcPr/>
                </a:tc>
                <a:extLst>
                  <a:ext uri="{0D108BD9-81ED-4DB2-BD59-A6C34878D82A}">
                    <a16:rowId xmlns:a16="http://schemas.microsoft.com/office/drawing/2014/main" xmlns="" val="826300345"/>
                  </a:ext>
                </a:extLst>
              </a:tr>
              <a:tr h="847676">
                <a:tc>
                  <a:txBody>
                    <a:bodyPr/>
                    <a:lstStyle/>
                    <a:p>
                      <a:r>
                        <a:rPr lang="en-US" dirty="0"/>
                        <a:t>Grouping</a:t>
                      </a:r>
                    </a:p>
                  </a:txBody>
                  <a:tcPr/>
                </a:tc>
                <a:tc>
                  <a:txBody>
                    <a:bodyPr/>
                    <a:lstStyle/>
                    <a:p>
                      <a:r>
                        <a:rPr lang="en-US" dirty="0"/>
                        <a:t>Disruptive behaviour and dissocial disorders</a:t>
                      </a:r>
                    </a:p>
                  </a:txBody>
                  <a:tcPr/>
                </a:tc>
                <a:tc>
                  <a:txBody>
                    <a:bodyPr/>
                    <a:lstStyle/>
                    <a:p>
                      <a:r>
                        <a:rPr lang="en-US" dirty="0"/>
                        <a:t>Behavioural and emotional disorders with onset usually occurring in childhood and adolescence</a:t>
                      </a:r>
                    </a:p>
                  </a:txBody>
                  <a:tcPr/>
                </a:tc>
                <a:extLst>
                  <a:ext uri="{0D108BD9-81ED-4DB2-BD59-A6C34878D82A}">
                    <a16:rowId xmlns:a16="http://schemas.microsoft.com/office/drawing/2014/main" xmlns="" val="1894653262"/>
                  </a:ext>
                </a:extLst>
              </a:tr>
              <a:tr h="260823">
                <a:tc>
                  <a:txBody>
                    <a:bodyPr/>
                    <a:lstStyle/>
                    <a:p>
                      <a:r>
                        <a:rPr lang="en-US" dirty="0"/>
                        <a:t>Naming</a:t>
                      </a:r>
                    </a:p>
                  </a:txBody>
                  <a:tcPr/>
                </a:tc>
                <a:tc>
                  <a:txBody>
                    <a:bodyPr/>
                    <a:lstStyle/>
                    <a:p>
                      <a:r>
                        <a:rPr lang="en-US" dirty="0"/>
                        <a:t>Conduct-dissocial disorder</a:t>
                      </a:r>
                    </a:p>
                  </a:txBody>
                  <a:tcPr/>
                </a:tc>
                <a:tc>
                  <a:txBody>
                    <a:bodyPr/>
                    <a:lstStyle/>
                    <a:p>
                      <a:r>
                        <a:rPr lang="en-US" dirty="0"/>
                        <a:t>Conduct disorder</a:t>
                      </a:r>
                    </a:p>
                  </a:txBody>
                  <a:tcPr/>
                </a:tc>
                <a:extLst>
                  <a:ext uri="{0D108BD9-81ED-4DB2-BD59-A6C34878D82A}">
                    <a16:rowId xmlns:a16="http://schemas.microsoft.com/office/drawing/2014/main" xmlns="" val="2348240794"/>
                  </a:ext>
                </a:extLst>
              </a:tr>
              <a:tr h="1434529">
                <a:tc>
                  <a:txBody>
                    <a:bodyPr/>
                    <a:lstStyle/>
                    <a:p>
                      <a:r>
                        <a:rPr lang="en-US" dirty="0"/>
                        <a:t>Types</a:t>
                      </a:r>
                    </a:p>
                  </a:txBody>
                  <a:tcPr/>
                </a:tc>
                <a:tc>
                  <a:txBody>
                    <a:bodyPr/>
                    <a:lstStyle/>
                    <a:p>
                      <a:pPr marL="400050" indent="-400050">
                        <a:buFont typeface="+mj-lt"/>
                        <a:buAutoNum type="romanUcPeriod"/>
                      </a:pPr>
                      <a:r>
                        <a:rPr lang="en-US" dirty="0"/>
                        <a:t>Conduct-dissocial disorder, childhood onset</a:t>
                      </a:r>
                    </a:p>
                    <a:p>
                      <a:pPr marL="400050" indent="-400050">
                        <a:buFont typeface="+mj-lt"/>
                        <a:buAutoNum type="romanUcPeriod"/>
                      </a:pPr>
                      <a:r>
                        <a:rPr lang="en-US" dirty="0"/>
                        <a:t>Conduct-dissocial disorder, adolescent onset</a:t>
                      </a:r>
                    </a:p>
                    <a:p>
                      <a:pPr marL="400050" indent="-400050">
                        <a:buFont typeface="+mj-lt"/>
                        <a:buAutoNum type="romanUcPeriod"/>
                      </a:pPr>
                      <a:r>
                        <a:rPr lang="en-US" dirty="0"/>
                        <a:t>Conduct dissocial disorder, unspecified</a:t>
                      </a:r>
                    </a:p>
                    <a:p>
                      <a:endParaRPr lang="en-US" dirty="0"/>
                    </a:p>
                  </a:txBody>
                  <a:tcPr/>
                </a:tc>
                <a:tc>
                  <a:txBody>
                    <a:bodyPr/>
                    <a:lstStyle/>
                    <a:p>
                      <a:pPr marL="400050" indent="-400050">
                        <a:buFont typeface="+mj-lt"/>
                        <a:buAutoNum type="romanUcPeriod"/>
                      </a:pPr>
                      <a:r>
                        <a:rPr lang="en-US" dirty="0"/>
                        <a:t>Conduct disorder confined to the family context</a:t>
                      </a:r>
                    </a:p>
                    <a:p>
                      <a:pPr marL="400050" indent="-400050">
                        <a:buFont typeface="+mj-lt"/>
                        <a:buAutoNum type="romanUcPeriod"/>
                      </a:pPr>
                      <a:r>
                        <a:rPr lang="en-US" dirty="0"/>
                        <a:t>Unsocialized conduct disorder</a:t>
                      </a:r>
                    </a:p>
                    <a:p>
                      <a:pPr marL="400050" indent="-400050">
                        <a:buFont typeface="+mj-lt"/>
                        <a:buAutoNum type="romanUcPeriod"/>
                      </a:pPr>
                      <a:r>
                        <a:rPr lang="en-US" dirty="0"/>
                        <a:t>Socialized conduct disorder</a:t>
                      </a:r>
                    </a:p>
                    <a:p>
                      <a:pPr marL="400050" indent="-400050">
                        <a:buFont typeface="+mj-lt"/>
                        <a:buAutoNum type="romanUcPeriod"/>
                      </a:pPr>
                      <a:r>
                        <a:rPr lang="en-US" dirty="0"/>
                        <a:t>Conduct disorder, unspecified</a:t>
                      </a:r>
                    </a:p>
                    <a:p>
                      <a:pPr marL="400050" indent="-400050">
                        <a:buFont typeface="+mj-lt"/>
                        <a:buAutoNum type="romanUcPeriod"/>
                      </a:pPr>
                      <a:r>
                        <a:rPr lang="en-US" dirty="0"/>
                        <a:t>Mixed disorders of conduct and emotions</a:t>
                      </a:r>
                    </a:p>
                  </a:txBody>
                  <a:tcPr/>
                </a:tc>
                <a:extLst>
                  <a:ext uri="{0D108BD9-81ED-4DB2-BD59-A6C34878D82A}">
                    <a16:rowId xmlns:a16="http://schemas.microsoft.com/office/drawing/2014/main" xmlns="" val="3143360116"/>
                  </a:ext>
                </a:extLst>
              </a:tr>
              <a:tr h="847676">
                <a:tc>
                  <a:txBody>
                    <a:bodyPr/>
                    <a:lstStyle/>
                    <a:p>
                      <a:r>
                        <a:rPr lang="en-US" dirty="0"/>
                        <a:t>Specifiers</a:t>
                      </a:r>
                    </a:p>
                  </a:txBody>
                  <a:tcPr/>
                </a:tc>
                <a:tc>
                  <a:txBody>
                    <a:bodyPr/>
                    <a:lstStyle/>
                    <a:p>
                      <a:r>
                        <a:rPr lang="en-US" dirty="0"/>
                        <a:t>With limited prosocial emotions</a:t>
                      </a:r>
                    </a:p>
                    <a:p>
                      <a:r>
                        <a:rPr lang="en-US" dirty="0"/>
                        <a:t>With typical prosocial emotions</a:t>
                      </a:r>
                    </a:p>
                    <a:p>
                      <a:r>
                        <a:rPr lang="en-US" dirty="0"/>
                        <a:t>Unspecified</a:t>
                      </a:r>
                    </a:p>
                    <a:p>
                      <a:endParaRPr lang="en-US" dirty="0"/>
                    </a:p>
                  </a:txBody>
                  <a:tcPr/>
                </a:tc>
                <a:tc>
                  <a:txBody>
                    <a:bodyPr/>
                    <a:lstStyle/>
                    <a:p>
                      <a:endParaRPr lang="en-US"/>
                    </a:p>
                  </a:txBody>
                  <a:tcPr/>
                </a:tc>
                <a:extLst>
                  <a:ext uri="{0D108BD9-81ED-4DB2-BD59-A6C34878D82A}">
                    <a16:rowId xmlns:a16="http://schemas.microsoft.com/office/drawing/2014/main" xmlns="" val="3089716099"/>
                  </a:ext>
                </a:extLst>
              </a:tr>
              <a:tr h="26082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2683365805"/>
                  </a:ext>
                </a:extLst>
              </a:tr>
              <a:tr h="26082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848906291"/>
                  </a:ext>
                </a:extLst>
              </a:tr>
              <a:tr h="260823">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xmlns="" val="2968596181"/>
                  </a:ext>
                </a:extLst>
              </a:tr>
              <a:tr h="26082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2999506905"/>
                  </a:ext>
                </a:extLst>
              </a:tr>
              <a:tr h="260823">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928517756"/>
                  </a:ext>
                </a:extLst>
              </a:tr>
            </a:tbl>
          </a:graphicData>
        </a:graphic>
      </p:graphicFrame>
      <p:sp>
        <p:nvSpPr>
          <p:cNvPr id="4" name="Footer Placeholder 3">
            <a:extLst>
              <a:ext uri="{FF2B5EF4-FFF2-40B4-BE49-F238E27FC236}">
                <a16:creationId xmlns:a16="http://schemas.microsoft.com/office/drawing/2014/main" xmlns="" id="{14A14C6E-098B-562E-4D0D-3181DAAFF70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74FC4CA5-159D-EC83-2D1B-964EC8D2C25D}"/>
              </a:ext>
            </a:extLst>
          </p:cNvPr>
          <p:cNvSpPr>
            <a:spLocks noGrp="1"/>
          </p:cNvSpPr>
          <p:nvPr>
            <p:ph type="sldNum" sz="quarter" idx="12"/>
          </p:nvPr>
        </p:nvSpPr>
        <p:spPr/>
        <p:txBody>
          <a:bodyPr/>
          <a:lstStyle/>
          <a:p>
            <a:fld id="{E67509E4-B521-4B84-8F93-25FBD36A187C}" type="slidenum">
              <a:rPr lang="en-US" smtClean="0"/>
              <a:t>11</a:t>
            </a:fld>
            <a:endParaRPr lang="en-US"/>
          </a:p>
        </p:txBody>
      </p:sp>
      <p:sp>
        <p:nvSpPr>
          <p:cNvPr id="3" name="Date Placeholder 2">
            <a:extLst>
              <a:ext uri="{FF2B5EF4-FFF2-40B4-BE49-F238E27FC236}">
                <a16:creationId xmlns:a16="http://schemas.microsoft.com/office/drawing/2014/main" xmlns="" id="{8A86E7B8-D37C-F47F-36EB-67A70DE12834}"/>
              </a:ext>
            </a:extLst>
          </p:cNvPr>
          <p:cNvSpPr>
            <a:spLocks noGrp="1"/>
          </p:cNvSpPr>
          <p:nvPr>
            <p:ph type="dt" sz="half" idx="10"/>
          </p:nvPr>
        </p:nvSpPr>
        <p:spPr/>
        <p:txBody>
          <a:bodyPr/>
          <a:lstStyle/>
          <a:p>
            <a:fld id="{15CA6141-240A-42C3-9610-D139BAF20F59}" type="datetime1">
              <a:rPr lang="en-US" smtClean="0"/>
              <a:t>11/20/2024</a:t>
            </a:fld>
            <a:endParaRPr lang="en-US"/>
          </a:p>
        </p:txBody>
      </p:sp>
    </p:spTree>
    <p:extLst>
      <p:ext uri="{BB962C8B-B14F-4D97-AF65-F5344CB8AC3E}">
        <p14:creationId xmlns:p14="http://schemas.microsoft.com/office/powerpoint/2010/main" val="2884780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7286EF-F503-130B-3EC9-ED4A3F9D4DAC}"/>
              </a:ext>
            </a:extLst>
          </p:cNvPr>
          <p:cNvSpPr>
            <a:spLocks noGrp="1"/>
          </p:cNvSpPr>
          <p:nvPr>
            <p:ph type="title"/>
          </p:nvPr>
        </p:nvSpPr>
        <p:spPr/>
        <p:txBody>
          <a:bodyPr>
            <a:normAutofit/>
          </a:bodyPr>
          <a:lstStyle/>
          <a:p>
            <a:pPr algn="ctr"/>
            <a:r>
              <a:rPr lang="en-US" sz="4000" dirty="0"/>
              <a:t>ICD-11 CHANGES ON CONDUCT DISSOCIAL DISORDERS CONT’D</a:t>
            </a:r>
          </a:p>
        </p:txBody>
      </p:sp>
      <p:graphicFrame>
        <p:nvGraphicFramePr>
          <p:cNvPr id="6" name="Content Placeholder 5">
            <a:extLst>
              <a:ext uri="{FF2B5EF4-FFF2-40B4-BE49-F238E27FC236}">
                <a16:creationId xmlns:a16="http://schemas.microsoft.com/office/drawing/2014/main" xmlns="" id="{9C5651A7-F3F2-CD58-5311-B4301A9B364C}"/>
              </a:ext>
            </a:extLst>
          </p:cNvPr>
          <p:cNvGraphicFramePr>
            <a:graphicFrameLocks noGrp="1"/>
          </p:cNvGraphicFramePr>
          <p:nvPr>
            <p:ph idx="1"/>
            <p:extLst>
              <p:ext uri="{D42A27DB-BD31-4B8C-83A1-F6EECF244321}">
                <p14:modId xmlns:p14="http://schemas.microsoft.com/office/powerpoint/2010/main" val="2376042640"/>
              </p:ext>
            </p:extLst>
          </p:nvPr>
        </p:nvGraphicFramePr>
        <p:xfrm>
          <a:off x="838200" y="1825626"/>
          <a:ext cx="10515597" cy="667512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xmlns="" val="737435931"/>
                    </a:ext>
                  </a:extLst>
                </a:gridCol>
                <a:gridCol w="3505199">
                  <a:extLst>
                    <a:ext uri="{9D8B030D-6E8A-4147-A177-3AD203B41FA5}">
                      <a16:colId xmlns:a16="http://schemas.microsoft.com/office/drawing/2014/main" xmlns="" val="3593507714"/>
                    </a:ext>
                  </a:extLst>
                </a:gridCol>
                <a:gridCol w="3505199">
                  <a:extLst>
                    <a:ext uri="{9D8B030D-6E8A-4147-A177-3AD203B41FA5}">
                      <a16:colId xmlns:a16="http://schemas.microsoft.com/office/drawing/2014/main" xmlns="" val="3857764754"/>
                    </a:ext>
                  </a:extLst>
                </a:gridCol>
              </a:tblGrid>
              <a:tr h="309729">
                <a:tc>
                  <a:txBody>
                    <a:bodyPr/>
                    <a:lstStyle/>
                    <a:p>
                      <a:r>
                        <a:rPr lang="en-US" dirty="0"/>
                        <a:t>PARAMETERS</a:t>
                      </a:r>
                    </a:p>
                  </a:txBody>
                  <a:tcPr/>
                </a:tc>
                <a:tc>
                  <a:txBody>
                    <a:bodyPr/>
                    <a:lstStyle/>
                    <a:p>
                      <a:r>
                        <a:rPr lang="en-US" dirty="0"/>
                        <a:t>ICD-11</a:t>
                      </a:r>
                    </a:p>
                  </a:txBody>
                  <a:tcPr/>
                </a:tc>
                <a:tc>
                  <a:txBody>
                    <a:bodyPr/>
                    <a:lstStyle/>
                    <a:p>
                      <a:r>
                        <a:rPr lang="en-US" dirty="0"/>
                        <a:t>ICD-10</a:t>
                      </a:r>
                    </a:p>
                  </a:txBody>
                  <a:tcPr/>
                </a:tc>
                <a:extLst>
                  <a:ext uri="{0D108BD9-81ED-4DB2-BD59-A6C34878D82A}">
                    <a16:rowId xmlns:a16="http://schemas.microsoft.com/office/drawing/2014/main" xmlns="" val="2393759227"/>
                  </a:ext>
                </a:extLst>
              </a:tr>
              <a:tr h="774323">
                <a:tc>
                  <a:txBody>
                    <a:bodyPr/>
                    <a:lstStyle/>
                    <a:p>
                      <a:r>
                        <a:rPr lang="en-US" dirty="0"/>
                        <a:t>Other features</a:t>
                      </a:r>
                    </a:p>
                  </a:txBody>
                  <a:tcPr/>
                </a:tc>
                <a:tc>
                  <a:txBody>
                    <a:bodyPr/>
                    <a:lstStyle/>
                    <a:p>
                      <a:r>
                        <a:rPr lang="en-US" dirty="0"/>
                        <a:t>Boundaries, developmental presentations, culture-related, sex or gender</a:t>
                      </a:r>
                    </a:p>
                  </a:txBody>
                  <a:tcPr/>
                </a:tc>
                <a:tc>
                  <a:txBody>
                    <a:bodyPr/>
                    <a:lstStyle/>
                    <a:p>
                      <a:endParaRPr lang="en-US"/>
                    </a:p>
                  </a:txBody>
                  <a:tcPr/>
                </a:tc>
                <a:extLst>
                  <a:ext uri="{0D108BD9-81ED-4DB2-BD59-A6C34878D82A}">
                    <a16:rowId xmlns:a16="http://schemas.microsoft.com/office/drawing/2014/main" xmlns="" val="4147091128"/>
                  </a:ext>
                </a:extLst>
              </a:tr>
              <a:tr h="1483886">
                <a:tc>
                  <a:txBody>
                    <a:bodyPr/>
                    <a:lstStyle/>
                    <a:p>
                      <a:r>
                        <a:rPr lang="en-US" dirty="0"/>
                        <a:t>Diagnostic requirements</a:t>
                      </a:r>
                    </a:p>
                  </a:txBody>
                  <a:tcPr/>
                </a:tc>
                <a:tc>
                  <a:txBody>
                    <a:bodyPr/>
                    <a:lstStyle/>
                    <a:p>
                      <a:pPr marL="0" indent="0">
                        <a:buFont typeface="Arial" panose="020B0604020202020204" pitchFamily="34" charset="0"/>
                        <a:buNone/>
                      </a:pPr>
                      <a:r>
                        <a:rPr lang="en-US" dirty="0"/>
                        <a:t>-Multiple behaviours are involved including one or more of the following: </a:t>
                      </a:r>
                      <a:r>
                        <a:rPr lang="en-US" i="1" dirty="0"/>
                        <a:t>aggression towards people or animals, destruction of property, deceitfulness or theft, serious violation of rules</a:t>
                      </a:r>
                      <a:r>
                        <a:rPr lang="en-US" dirty="0"/>
                        <a:t>.</a:t>
                      </a:r>
                    </a:p>
                    <a:p>
                      <a:pPr marL="285750" indent="-285750">
                        <a:buFont typeface="Arial" panose="020B0604020202020204" pitchFamily="34" charset="0"/>
                        <a:buChar char="•"/>
                      </a:pPr>
                      <a:endParaRPr lang="en-US" dirty="0"/>
                    </a:p>
                  </a:txBody>
                  <a:tcPr/>
                </a:tc>
                <a:tc>
                  <a:txBody>
                    <a:bodyPr/>
                    <a:lstStyle/>
                    <a:p>
                      <a:r>
                        <a:rPr lang="en-US" dirty="0"/>
                        <a:t>-Repetitive and persistent pattern of dissocial, aggressive, or defiant conduct. Such behaviour, when at its most extreme for the individual, should amount to major violations of age-appropriate social expectations, and is therefore more severe than ordinary childish mischief or adolescent rebelliousness</a:t>
                      </a:r>
                    </a:p>
                  </a:txBody>
                  <a:tcPr/>
                </a:tc>
                <a:extLst>
                  <a:ext uri="{0D108BD9-81ED-4DB2-BD59-A6C34878D82A}">
                    <a16:rowId xmlns:a16="http://schemas.microsoft.com/office/drawing/2014/main" xmlns="" val="2303987964"/>
                  </a:ext>
                </a:extLst>
              </a:tr>
              <a:tr h="309729">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2787928418"/>
                  </a:ext>
                </a:extLst>
              </a:tr>
              <a:tr h="309729">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205310716"/>
                  </a:ext>
                </a:extLst>
              </a:tr>
              <a:tr h="309729">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3985722454"/>
                  </a:ext>
                </a:extLst>
              </a:tr>
              <a:tr h="309729">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3949236853"/>
                  </a:ext>
                </a:extLst>
              </a:tr>
              <a:tr h="309729">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xmlns="" val="1801305672"/>
                  </a:ext>
                </a:extLst>
              </a:tr>
              <a:tr h="309729">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xmlns="" val="918231720"/>
                  </a:ext>
                </a:extLst>
              </a:tr>
              <a:tr h="309729">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746582605"/>
                  </a:ext>
                </a:extLst>
              </a:tr>
            </a:tbl>
          </a:graphicData>
        </a:graphic>
      </p:graphicFrame>
      <p:sp>
        <p:nvSpPr>
          <p:cNvPr id="4" name="Footer Placeholder 3">
            <a:extLst>
              <a:ext uri="{FF2B5EF4-FFF2-40B4-BE49-F238E27FC236}">
                <a16:creationId xmlns:a16="http://schemas.microsoft.com/office/drawing/2014/main" xmlns="" id="{C11C194F-4B3E-9CF8-C280-ACA3DAB760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E18F1D8-46FB-F545-4AB3-715E04B1AF80}"/>
              </a:ext>
            </a:extLst>
          </p:cNvPr>
          <p:cNvSpPr>
            <a:spLocks noGrp="1"/>
          </p:cNvSpPr>
          <p:nvPr>
            <p:ph type="sldNum" sz="quarter" idx="12"/>
          </p:nvPr>
        </p:nvSpPr>
        <p:spPr/>
        <p:txBody>
          <a:bodyPr/>
          <a:lstStyle/>
          <a:p>
            <a:fld id="{E67509E4-B521-4B84-8F93-25FBD36A187C}" type="slidenum">
              <a:rPr lang="en-US" smtClean="0"/>
              <a:t>12</a:t>
            </a:fld>
            <a:endParaRPr lang="en-US"/>
          </a:p>
        </p:txBody>
      </p:sp>
      <p:sp>
        <p:nvSpPr>
          <p:cNvPr id="3" name="Date Placeholder 2">
            <a:extLst>
              <a:ext uri="{FF2B5EF4-FFF2-40B4-BE49-F238E27FC236}">
                <a16:creationId xmlns:a16="http://schemas.microsoft.com/office/drawing/2014/main" xmlns="" id="{F0489352-826D-A878-93B3-6C0FE6DCFAF1}"/>
              </a:ext>
            </a:extLst>
          </p:cNvPr>
          <p:cNvSpPr>
            <a:spLocks noGrp="1"/>
          </p:cNvSpPr>
          <p:nvPr>
            <p:ph type="dt" sz="half" idx="10"/>
          </p:nvPr>
        </p:nvSpPr>
        <p:spPr/>
        <p:txBody>
          <a:bodyPr/>
          <a:lstStyle/>
          <a:p>
            <a:fld id="{8C15A4E3-1C82-43F5-8226-C12731CC05D5}" type="datetime1">
              <a:rPr lang="en-US" smtClean="0"/>
              <a:t>11/20/2024</a:t>
            </a:fld>
            <a:endParaRPr lang="en-US"/>
          </a:p>
        </p:txBody>
      </p:sp>
    </p:spTree>
    <p:extLst>
      <p:ext uri="{BB962C8B-B14F-4D97-AF65-F5344CB8AC3E}">
        <p14:creationId xmlns:p14="http://schemas.microsoft.com/office/powerpoint/2010/main" val="1786962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62D052-8A8E-3843-A1CA-139558F20C63}"/>
              </a:ext>
            </a:extLst>
          </p:cNvPr>
          <p:cNvSpPr>
            <a:spLocks noGrp="1"/>
          </p:cNvSpPr>
          <p:nvPr>
            <p:ph type="title"/>
          </p:nvPr>
        </p:nvSpPr>
        <p:spPr/>
        <p:txBody>
          <a:bodyPr>
            <a:normAutofit/>
          </a:bodyPr>
          <a:lstStyle/>
          <a:p>
            <a:pPr algn="ctr"/>
            <a:r>
              <a:rPr lang="en-US" sz="4000" dirty="0"/>
              <a:t>ICD-11 CHANGES ON CONDUCT DISSOCIAL DISORDERS CONT’D.</a:t>
            </a:r>
          </a:p>
        </p:txBody>
      </p:sp>
      <p:sp>
        <p:nvSpPr>
          <p:cNvPr id="4" name="Footer Placeholder 3">
            <a:extLst>
              <a:ext uri="{FF2B5EF4-FFF2-40B4-BE49-F238E27FC236}">
                <a16:creationId xmlns:a16="http://schemas.microsoft.com/office/drawing/2014/main" xmlns="" id="{81D530DE-275D-E4CA-105E-EF03ECBB4EB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F219B7B-AE99-8A24-D8F8-51229FBFD98D}"/>
              </a:ext>
            </a:extLst>
          </p:cNvPr>
          <p:cNvSpPr>
            <a:spLocks noGrp="1"/>
          </p:cNvSpPr>
          <p:nvPr>
            <p:ph type="sldNum" sz="quarter" idx="12"/>
          </p:nvPr>
        </p:nvSpPr>
        <p:spPr/>
        <p:txBody>
          <a:bodyPr/>
          <a:lstStyle/>
          <a:p>
            <a:fld id="{E67509E4-B521-4B84-8F93-25FBD36A187C}" type="slidenum">
              <a:rPr lang="en-US" smtClean="0"/>
              <a:t>13</a:t>
            </a:fld>
            <a:endParaRPr lang="en-US"/>
          </a:p>
        </p:txBody>
      </p:sp>
      <p:graphicFrame>
        <p:nvGraphicFramePr>
          <p:cNvPr id="9" name="Content Placeholder 8">
            <a:extLst>
              <a:ext uri="{FF2B5EF4-FFF2-40B4-BE49-F238E27FC236}">
                <a16:creationId xmlns:a16="http://schemas.microsoft.com/office/drawing/2014/main" xmlns="" id="{A85EF2E0-5AD2-FD90-82CA-A5AFE78494A7}"/>
              </a:ext>
            </a:extLst>
          </p:cNvPr>
          <p:cNvGraphicFramePr>
            <a:graphicFrameLocks noGrp="1"/>
          </p:cNvGraphicFramePr>
          <p:nvPr>
            <p:ph idx="1"/>
            <p:extLst>
              <p:ext uri="{D42A27DB-BD31-4B8C-83A1-F6EECF244321}">
                <p14:modId xmlns:p14="http://schemas.microsoft.com/office/powerpoint/2010/main" val="1470960350"/>
              </p:ext>
            </p:extLst>
          </p:nvPr>
        </p:nvGraphicFramePr>
        <p:xfrm>
          <a:off x="838200" y="1825624"/>
          <a:ext cx="10515597" cy="4539776"/>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xmlns="" val="3220261650"/>
                    </a:ext>
                  </a:extLst>
                </a:gridCol>
                <a:gridCol w="3505199">
                  <a:extLst>
                    <a:ext uri="{9D8B030D-6E8A-4147-A177-3AD203B41FA5}">
                      <a16:colId xmlns:a16="http://schemas.microsoft.com/office/drawing/2014/main" xmlns="" val="1421317734"/>
                    </a:ext>
                  </a:extLst>
                </a:gridCol>
                <a:gridCol w="3505199">
                  <a:extLst>
                    <a:ext uri="{9D8B030D-6E8A-4147-A177-3AD203B41FA5}">
                      <a16:colId xmlns:a16="http://schemas.microsoft.com/office/drawing/2014/main" xmlns="" val="3149516511"/>
                    </a:ext>
                  </a:extLst>
                </a:gridCol>
              </a:tblGrid>
              <a:tr h="563444">
                <a:tc>
                  <a:txBody>
                    <a:bodyPr/>
                    <a:lstStyle/>
                    <a:p>
                      <a:r>
                        <a:rPr lang="en-US" dirty="0"/>
                        <a:t>PARAMETERS</a:t>
                      </a:r>
                    </a:p>
                  </a:txBody>
                  <a:tcPr/>
                </a:tc>
                <a:tc>
                  <a:txBody>
                    <a:bodyPr/>
                    <a:lstStyle/>
                    <a:p>
                      <a:r>
                        <a:rPr lang="en-US" dirty="0"/>
                        <a:t>ICD-11</a:t>
                      </a:r>
                    </a:p>
                  </a:txBody>
                  <a:tcPr/>
                </a:tc>
                <a:tc>
                  <a:txBody>
                    <a:bodyPr/>
                    <a:lstStyle/>
                    <a:p>
                      <a:r>
                        <a:rPr lang="en-US" dirty="0"/>
                        <a:t>1CD-10</a:t>
                      </a:r>
                    </a:p>
                  </a:txBody>
                  <a:tcPr/>
                </a:tc>
                <a:extLst>
                  <a:ext uri="{0D108BD9-81ED-4DB2-BD59-A6C34878D82A}">
                    <a16:rowId xmlns:a16="http://schemas.microsoft.com/office/drawing/2014/main" xmlns="" val="1249781107"/>
                  </a:ext>
                </a:extLst>
              </a:tr>
              <a:tr h="2185933">
                <a:tc>
                  <a:txBody>
                    <a:bodyPr/>
                    <a:lstStyle/>
                    <a:p>
                      <a:r>
                        <a:rPr lang="en-US" dirty="0"/>
                        <a:t>Diagnostic requirements </a:t>
                      </a:r>
                    </a:p>
                  </a:txBody>
                  <a:tcPr/>
                </a:tc>
                <a:tc>
                  <a:txBody>
                    <a:bodyPr/>
                    <a:lstStyle/>
                    <a:p>
                      <a:r>
                        <a:rPr lang="en-US" dirty="0"/>
                        <a:t>-Symptoms must be persistent and recurrent, lasting over an extended period of at least one year</a:t>
                      </a:r>
                    </a:p>
                    <a:p>
                      <a:endParaRPr lang="en-US" dirty="0"/>
                    </a:p>
                    <a:p>
                      <a:r>
                        <a:rPr lang="en-US" dirty="0"/>
                        <a:t>-The behaviour and pattern results in significant impairment in family, social, educational and other important areas of functioning </a:t>
                      </a:r>
                    </a:p>
                  </a:txBody>
                  <a:tcPr/>
                </a:tc>
                <a:tc>
                  <a:txBody>
                    <a:bodyPr/>
                    <a:lstStyle/>
                    <a:p>
                      <a:r>
                        <a:rPr lang="en-US" dirty="0"/>
                        <a:t>-Duration of symptoms must be for a period of 6 months or longer</a:t>
                      </a:r>
                    </a:p>
                    <a:p>
                      <a:endParaRPr lang="en-US" dirty="0"/>
                    </a:p>
                    <a:p>
                      <a:endParaRPr lang="en-US" dirty="0"/>
                    </a:p>
                    <a:p>
                      <a:endParaRPr lang="en-US" dirty="0"/>
                    </a:p>
                  </a:txBody>
                  <a:tcPr/>
                </a:tc>
                <a:extLst>
                  <a:ext uri="{0D108BD9-81ED-4DB2-BD59-A6C34878D82A}">
                    <a16:rowId xmlns:a16="http://schemas.microsoft.com/office/drawing/2014/main" xmlns="" val="720009665"/>
                  </a:ext>
                </a:extLst>
              </a:tr>
              <a:tr h="563444">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xmlns="" val="4269689185"/>
                  </a:ext>
                </a:extLst>
              </a:tr>
              <a:tr h="563444">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3040885601"/>
                  </a:ext>
                </a:extLst>
              </a:tr>
              <a:tr h="563444">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3787168860"/>
                  </a:ext>
                </a:extLst>
              </a:tr>
            </a:tbl>
          </a:graphicData>
        </a:graphic>
      </p:graphicFrame>
      <p:sp>
        <p:nvSpPr>
          <p:cNvPr id="10" name="Date Placeholder 9">
            <a:extLst>
              <a:ext uri="{FF2B5EF4-FFF2-40B4-BE49-F238E27FC236}">
                <a16:creationId xmlns:a16="http://schemas.microsoft.com/office/drawing/2014/main" xmlns="" id="{CA8EE650-AA12-C4F1-A248-7417F91F5F5B}"/>
              </a:ext>
            </a:extLst>
          </p:cNvPr>
          <p:cNvSpPr>
            <a:spLocks noGrp="1"/>
          </p:cNvSpPr>
          <p:nvPr>
            <p:ph type="dt" sz="half" idx="10"/>
          </p:nvPr>
        </p:nvSpPr>
        <p:spPr/>
        <p:txBody>
          <a:bodyPr/>
          <a:lstStyle/>
          <a:p>
            <a:fld id="{E3D1747F-8D3C-4AD7-8E78-3E138C915571}" type="datetime1">
              <a:rPr lang="en-US" smtClean="0"/>
              <a:t>11/20/2024</a:t>
            </a:fld>
            <a:endParaRPr lang="en-US"/>
          </a:p>
        </p:txBody>
      </p:sp>
    </p:spTree>
    <p:extLst>
      <p:ext uri="{BB962C8B-B14F-4D97-AF65-F5344CB8AC3E}">
        <p14:creationId xmlns:p14="http://schemas.microsoft.com/office/powerpoint/2010/main" val="146656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2E5C97-6FF3-BF19-D50E-BD77907E75AD}"/>
              </a:ext>
            </a:extLst>
          </p:cNvPr>
          <p:cNvSpPr>
            <a:spLocks noGrp="1"/>
          </p:cNvSpPr>
          <p:nvPr>
            <p:ph type="title"/>
          </p:nvPr>
        </p:nvSpPr>
        <p:spPr/>
        <p:txBody>
          <a:bodyPr>
            <a:normAutofit/>
          </a:bodyPr>
          <a:lstStyle/>
          <a:p>
            <a:pPr algn="ctr"/>
            <a:r>
              <a:rPr lang="en-US" sz="4000" dirty="0"/>
              <a:t>ICD-11 CHANGES IN ADHD</a:t>
            </a:r>
          </a:p>
        </p:txBody>
      </p:sp>
      <p:graphicFrame>
        <p:nvGraphicFramePr>
          <p:cNvPr id="6" name="Content Placeholder 5">
            <a:extLst>
              <a:ext uri="{FF2B5EF4-FFF2-40B4-BE49-F238E27FC236}">
                <a16:creationId xmlns:a16="http://schemas.microsoft.com/office/drawing/2014/main" xmlns="" id="{DFA28461-0060-274B-6CAE-F05159DD38AC}"/>
              </a:ext>
            </a:extLst>
          </p:cNvPr>
          <p:cNvGraphicFramePr>
            <a:graphicFrameLocks noGrp="1"/>
          </p:cNvGraphicFramePr>
          <p:nvPr>
            <p:ph idx="1"/>
            <p:extLst>
              <p:ext uri="{D42A27DB-BD31-4B8C-83A1-F6EECF244321}">
                <p14:modId xmlns:p14="http://schemas.microsoft.com/office/powerpoint/2010/main" val="333396819"/>
              </p:ext>
            </p:extLst>
          </p:nvPr>
        </p:nvGraphicFramePr>
        <p:xfrm>
          <a:off x="939800" y="1690688"/>
          <a:ext cx="10414000" cy="5549265"/>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xmlns="" val="3195942594"/>
                    </a:ext>
                  </a:extLst>
                </a:gridCol>
                <a:gridCol w="3505199">
                  <a:extLst>
                    <a:ext uri="{9D8B030D-6E8A-4147-A177-3AD203B41FA5}">
                      <a16:colId xmlns:a16="http://schemas.microsoft.com/office/drawing/2014/main" xmlns="" val="2787819489"/>
                    </a:ext>
                  </a:extLst>
                </a:gridCol>
                <a:gridCol w="3403602">
                  <a:extLst>
                    <a:ext uri="{9D8B030D-6E8A-4147-A177-3AD203B41FA5}">
                      <a16:colId xmlns:a16="http://schemas.microsoft.com/office/drawing/2014/main" xmlns="" val="859182207"/>
                    </a:ext>
                  </a:extLst>
                </a:gridCol>
              </a:tblGrid>
              <a:tr h="874395">
                <a:tc>
                  <a:txBody>
                    <a:bodyPr/>
                    <a:lstStyle/>
                    <a:p>
                      <a:r>
                        <a:rPr lang="en-US" dirty="0"/>
                        <a:t>PARAMETERS </a:t>
                      </a:r>
                    </a:p>
                  </a:txBody>
                  <a:tcPr/>
                </a:tc>
                <a:tc>
                  <a:txBody>
                    <a:bodyPr/>
                    <a:lstStyle/>
                    <a:p>
                      <a:r>
                        <a:rPr lang="en-US" dirty="0"/>
                        <a:t>ICD-11</a:t>
                      </a:r>
                    </a:p>
                  </a:txBody>
                  <a:tcPr/>
                </a:tc>
                <a:tc>
                  <a:txBody>
                    <a:bodyPr/>
                    <a:lstStyle/>
                    <a:p>
                      <a:r>
                        <a:rPr lang="en-US" dirty="0"/>
                        <a:t>ICD-10</a:t>
                      </a:r>
                    </a:p>
                  </a:txBody>
                  <a:tcPr/>
                </a:tc>
                <a:extLst>
                  <a:ext uri="{0D108BD9-81ED-4DB2-BD59-A6C34878D82A}">
                    <a16:rowId xmlns:a16="http://schemas.microsoft.com/office/drawing/2014/main" xmlns="" val="3566681815"/>
                  </a:ext>
                </a:extLst>
              </a:tr>
              <a:tr h="874395">
                <a:tc>
                  <a:txBody>
                    <a:bodyPr/>
                    <a:lstStyle/>
                    <a:p>
                      <a:r>
                        <a:rPr lang="en-US" dirty="0"/>
                        <a:t>Grouping</a:t>
                      </a:r>
                    </a:p>
                  </a:txBody>
                  <a:tcPr/>
                </a:tc>
                <a:tc>
                  <a:txBody>
                    <a:bodyPr/>
                    <a:lstStyle/>
                    <a:p>
                      <a:r>
                        <a:rPr lang="en-US" dirty="0"/>
                        <a:t>Disorders of neuronal development </a:t>
                      </a:r>
                    </a:p>
                  </a:txBody>
                  <a:tcPr/>
                </a:tc>
                <a:tc>
                  <a:txBody>
                    <a:bodyPr/>
                    <a:lstStyle/>
                    <a:p>
                      <a:r>
                        <a:rPr lang="en-US" dirty="0"/>
                        <a:t>Behavioural and emotional disorders with onset usually occurring in childhood and adolescence</a:t>
                      </a:r>
                    </a:p>
                  </a:txBody>
                  <a:tcPr/>
                </a:tc>
                <a:extLst>
                  <a:ext uri="{0D108BD9-81ED-4DB2-BD59-A6C34878D82A}">
                    <a16:rowId xmlns:a16="http://schemas.microsoft.com/office/drawing/2014/main" xmlns="" val="2322009096"/>
                  </a:ext>
                </a:extLst>
              </a:tr>
              <a:tr h="874395">
                <a:tc>
                  <a:txBody>
                    <a:bodyPr/>
                    <a:lstStyle/>
                    <a:p>
                      <a:r>
                        <a:rPr lang="en-US" dirty="0"/>
                        <a:t>Naming</a:t>
                      </a:r>
                    </a:p>
                  </a:txBody>
                  <a:tcPr/>
                </a:tc>
                <a:tc>
                  <a:txBody>
                    <a:bodyPr/>
                    <a:lstStyle/>
                    <a:p>
                      <a:r>
                        <a:rPr lang="en-US" dirty="0"/>
                        <a:t>Attention deficit hyperactivity disorder</a:t>
                      </a:r>
                    </a:p>
                  </a:txBody>
                  <a:tcPr/>
                </a:tc>
                <a:tc>
                  <a:txBody>
                    <a:bodyPr/>
                    <a:lstStyle/>
                    <a:p>
                      <a:r>
                        <a:rPr lang="en-US" dirty="0"/>
                        <a:t>Hyperkinetic disorder</a:t>
                      </a:r>
                    </a:p>
                  </a:txBody>
                  <a:tcPr/>
                </a:tc>
                <a:extLst>
                  <a:ext uri="{0D108BD9-81ED-4DB2-BD59-A6C34878D82A}">
                    <a16:rowId xmlns:a16="http://schemas.microsoft.com/office/drawing/2014/main" xmlns="" val="3108410191"/>
                  </a:ext>
                </a:extLst>
              </a:tr>
              <a:tr h="874395">
                <a:tc>
                  <a:txBody>
                    <a:bodyPr/>
                    <a:lstStyle/>
                    <a:p>
                      <a:r>
                        <a:rPr lang="en-US" dirty="0"/>
                        <a:t>Types</a:t>
                      </a:r>
                    </a:p>
                  </a:txBody>
                  <a:tcPr/>
                </a:tc>
                <a:tc>
                  <a:txBody>
                    <a:bodyPr/>
                    <a:lstStyle/>
                    <a:p>
                      <a:pPr marL="400050" indent="-400050">
                        <a:buFont typeface="+mj-lt"/>
                        <a:buAutoNum type="romanUcPeriod"/>
                      </a:pPr>
                      <a:r>
                        <a:rPr lang="en-US" dirty="0"/>
                        <a:t>Inattention</a:t>
                      </a:r>
                    </a:p>
                    <a:p>
                      <a:pPr marL="400050" indent="-400050">
                        <a:buFont typeface="+mj-lt"/>
                        <a:buAutoNum type="romanUcPeriod"/>
                      </a:pPr>
                      <a:r>
                        <a:rPr lang="en-US" dirty="0"/>
                        <a:t>Hyperactivity-impulsivity</a:t>
                      </a:r>
                    </a:p>
                  </a:txBody>
                  <a:tcPr/>
                </a:tc>
                <a:tc>
                  <a:txBody>
                    <a:bodyPr/>
                    <a:lstStyle/>
                    <a:p>
                      <a:pPr marL="400050" indent="-400050">
                        <a:buFont typeface="+mj-lt"/>
                        <a:buAutoNum type="romanUcPeriod"/>
                      </a:pPr>
                      <a:r>
                        <a:rPr lang="en-US" dirty="0"/>
                        <a:t>Hyperkinetic conduct disorder</a:t>
                      </a:r>
                    </a:p>
                    <a:p>
                      <a:pPr marL="400050" indent="-400050">
                        <a:buFont typeface="+mj-lt"/>
                        <a:buAutoNum type="romanUcPeriod"/>
                      </a:pPr>
                      <a:r>
                        <a:rPr lang="en-US" dirty="0"/>
                        <a:t>Other hyperkinetic disorders </a:t>
                      </a:r>
                    </a:p>
                    <a:p>
                      <a:pPr marL="400050" indent="-400050">
                        <a:buFont typeface="+mj-lt"/>
                        <a:buAutoNum type="romanUcPeriod"/>
                      </a:pPr>
                      <a:r>
                        <a:rPr lang="en-US" dirty="0"/>
                        <a:t>Hyperkinetic disorder, unspecified</a:t>
                      </a:r>
                    </a:p>
                    <a:p>
                      <a:pPr marL="400050" indent="-400050">
                        <a:buFont typeface="+mj-lt"/>
                        <a:buAutoNum type="romanUcPeriod"/>
                      </a:pPr>
                      <a:r>
                        <a:rPr lang="en-US" dirty="0"/>
                        <a:t>Disturbance of activity and attention</a:t>
                      </a:r>
                    </a:p>
                  </a:txBody>
                  <a:tcPr/>
                </a:tc>
                <a:extLst>
                  <a:ext uri="{0D108BD9-81ED-4DB2-BD59-A6C34878D82A}">
                    <a16:rowId xmlns:a16="http://schemas.microsoft.com/office/drawing/2014/main" xmlns="" val="3849311336"/>
                  </a:ext>
                </a:extLst>
              </a:tr>
              <a:tr h="874395">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734746958"/>
                  </a:ext>
                </a:extLst>
              </a:tr>
            </a:tbl>
          </a:graphicData>
        </a:graphic>
      </p:graphicFrame>
      <p:sp>
        <p:nvSpPr>
          <p:cNvPr id="4" name="Footer Placeholder 3">
            <a:extLst>
              <a:ext uri="{FF2B5EF4-FFF2-40B4-BE49-F238E27FC236}">
                <a16:creationId xmlns:a16="http://schemas.microsoft.com/office/drawing/2014/main" xmlns="" id="{20B8A0A8-041E-D553-3B7A-3961F5A996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F4F0A7B-ED52-7338-5EF9-17C0821EEDF2}"/>
              </a:ext>
            </a:extLst>
          </p:cNvPr>
          <p:cNvSpPr>
            <a:spLocks noGrp="1"/>
          </p:cNvSpPr>
          <p:nvPr>
            <p:ph type="sldNum" sz="quarter" idx="12"/>
          </p:nvPr>
        </p:nvSpPr>
        <p:spPr/>
        <p:txBody>
          <a:bodyPr/>
          <a:lstStyle/>
          <a:p>
            <a:fld id="{E67509E4-B521-4B84-8F93-25FBD36A187C}" type="slidenum">
              <a:rPr lang="en-US" smtClean="0"/>
              <a:t>14</a:t>
            </a:fld>
            <a:endParaRPr lang="en-US"/>
          </a:p>
        </p:txBody>
      </p:sp>
      <p:sp>
        <p:nvSpPr>
          <p:cNvPr id="7" name="Date Placeholder 6">
            <a:extLst>
              <a:ext uri="{FF2B5EF4-FFF2-40B4-BE49-F238E27FC236}">
                <a16:creationId xmlns:a16="http://schemas.microsoft.com/office/drawing/2014/main" xmlns="" id="{5BF6BCCC-2E0A-F32B-B524-A69497EFB751}"/>
              </a:ext>
            </a:extLst>
          </p:cNvPr>
          <p:cNvSpPr>
            <a:spLocks noGrp="1"/>
          </p:cNvSpPr>
          <p:nvPr>
            <p:ph type="dt" sz="half" idx="10"/>
          </p:nvPr>
        </p:nvSpPr>
        <p:spPr/>
        <p:txBody>
          <a:bodyPr/>
          <a:lstStyle/>
          <a:p>
            <a:fld id="{30C7C11F-2993-4566-8D83-DF262ABC72DF}" type="datetime1">
              <a:rPr lang="en-US" smtClean="0"/>
              <a:t>11/20/2024</a:t>
            </a:fld>
            <a:endParaRPr lang="en-US"/>
          </a:p>
        </p:txBody>
      </p:sp>
    </p:spTree>
    <p:extLst>
      <p:ext uri="{BB962C8B-B14F-4D97-AF65-F5344CB8AC3E}">
        <p14:creationId xmlns:p14="http://schemas.microsoft.com/office/powerpoint/2010/main" val="3542523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5A6B9F-FA2E-8315-2F5B-14CECB702D48}"/>
              </a:ext>
            </a:extLst>
          </p:cNvPr>
          <p:cNvSpPr>
            <a:spLocks noGrp="1"/>
          </p:cNvSpPr>
          <p:nvPr>
            <p:ph type="title"/>
          </p:nvPr>
        </p:nvSpPr>
        <p:spPr/>
        <p:txBody>
          <a:bodyPr>
            <a:normAutofit/>
          </a:bodyPr>
          <a:lstStyle/>
          <a:p>
            <a:pPr algn="ctr"/>
            <a:r>
              <a:rPr lang="en-US" sz="4000" dirty="0"/>
              <a:t>ICD-11 CHANGES IN ADHD CONT’D.</a:t>
            </a:r>
          </a:p>
        </p:txBody>
      </p:sp>
      <p:graphicFrame>
        <p:nvGraphicFramePr>
          <p:cNvPr id="6" name="Content Placeholder 5">
            <a:extLst>
              <a:ext uri="{FF2B5EF4-FFF2-40B4-BE49-F238E27FC236}">
                <a16:creationId xmlns:a16="http://schemas.microsoft.com/office/drawing/2014/main" xmlns="" id="{F4E9AC29-73FF-11A1-D50A-3495A3D541E8}"/>
              </a:ext>
            </a:extLst>
          </p:cNvPr>
          <p:cNvGraphicFramePr>
            <a:graphicFrameLocks noGrp="1"/>
          </p:cNvGraphicFramePr>
          <p:nvPr>
            <p:ph idx="1"/>
            <p:extLst>
              <p:ext uri="{D42A27DB-BD31-4B8C-83A1-F6EECF244321}">
                <p14:modId xmlns:p14="http://schemas.microsoft.com/office/powerpoint/2010/main" val="33245619"/>
              </p:ext>
            </p:extLst>
          </p:nvPr>
        </p:nvGraphicFramePr>
        <p:xfrm>
          <a:off x="838200" y="1825624"/>
          <a:ext cx="10515597" cy="6223924"/>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xmlns="" val="712746646"/>
                    </a:ext>
                  </a:extLst>
                </a:gridCol>
                <a:gridCol w="3505199">
                  <a:extLst>
                    <a:ext uri="{9D8B030D-6E8A-4147-A177-3AD203B41FA5}">
                      <a16:colId xmlns:a16="http://schemas.microsoft.com/office/drawing/2014/main" xmlns="" val="3219017097"/>
                    </a:ext>
                  </a:extLst>
                </a:gridCol>
                <a:gridCol w="3505199">
                  <a:extLst>
                    <a:ext uri="{9D8B030D-6E8A-4147-A177-3AD203B41FA5}">
                      <a16:colId xmlns:a16="http://schemas.microsoft.com/office/drawing/2014/main" xmlns="" val="3177501876"/>
                    </a:ext>
                  </a:extLst>
                </a:gridCol>
              </a:tblGrid>
              <a:tr h="435841">
                <a:tc>
                  <a:txBody>
                    <a:bodyPr/>
                    <a:lstStyle/>
                    <a:p>
                      <a:r>
                        <a:rPr lang="en-US" dirty="0"/>
                        <a:t>PARAMETERS</a:t>
                      </a:r>
                    </a:p>
                  </a:txBody>
                  <a:tcPr/>
                </a:tc>
                <a:tc>
                  <a:txBody>
                    <a:bodyPr/>
                    <a:lstStyle/>
                    <a:p>
                      <a:r>
                        <a:rPr lang="en-US" dirty="0"/>
                        <a:t>ICD-11</a:t>
                      </a:r>
                    </a:p>
                  </a:txBody>
                  <a:tcPr/>
                </a:tc>
                <a:tc>
                  <a:txBody>
                    <a:bodyPr/>
                    <a:lstStyle/>
                    <a:p>
                      <a:r>
                        <a:rPr lang="en-US" dirty="0"/>
                        <a:t>ICD-10</a:t>
                      </a:r>
                    </a:p>
                  </a:txBody>
                  <a:tcPr/>
                </a:tc>
                <a:extLst>
                  <a:ext uri="{0D108BD9-81ED-4DB2-BD59-A6C34878D82A}">
                    <a16:rowId xmlns:a16="http://schemas.microsoft.com/office/drawing/2014/main" xmlns="" val="1890832576"/>
                  </a:ext>
                </a:extLst>
              </a:tr>
              <a:tr h="622013">
                <a:tc>
                  <a:txBody>
                    <a:bodyPr/>
                    <a:lstStyle/>
                    <a:p>
                      <a:r>
                        <a:rPr lang="en-US" dirty="0"/>
                        <a:t>Specifiers</a:t>
                      </a:r>
                    </a:p>
                  </a:txBody>
                  <a:tcPr/>
                </a:tc>
                <a:tc>
                  <a:txBody>
                    <a:bodyPr/>
                    <a:lstStyle/>
                    <a:p>
                      <a:pPr marL="400050" indent="-400050">
                        <a:buFont typeface="+mj-lt"/>
                        <a:buAutoNum type="romanUcPeriod"/>
                      </a:pPr>
                      <a:r>
                        <a:rPr lang="en-US" dirty="0"/>
                        <a:t>Attention deficit hyperactivity disorder, predominantly inattentive presentation</a:t>
                      </a:r>
                    </a:p>
                    <a:p>
                      <a:pPr marL="400050" indent="-400050">
                        <a:buFont typeface="+mj-lt"/>
                        <a:buAutoNum type="romanUcPeriod"/>
                      </a:pPr>
                      <a:r>
                        <a:rPr lang="en-US" dirty="0"/>
                        <a:t>Attention deficit hyperactivity disorder, predominantly hyperactive-impulsive presentation</a:t>
                      </a:r>
                    </a:p>
                    <a:p>
                      <a:pPr marL="400050" indent="-400050">
                        <a:buFont typeface="+mj-lt"/>
                        <a:buAutoNum type="romanUcPeriod"/>
                      </a:pPr>
                      <a:r>
                        <a:rPr lang="en-US" dirty="0"/>
                        <a:t>Attention deficit hyperactivity disorder, combined presentation</a:t>
                      </a:r>
                    </a:p>
                    <a:p>
                      <a:pPr marL="400050" indent="-400050">
                        <a:buFont typeface="+mj-lt"/>
                        <a:buAutoNum type="romanUcPeriod"/>
                      </a:pPr>
                      <a:r>
                        <a:rPr lang="en-US" dirty="0"/>
                        <a:t>Attention deficit hyperactivity disorder, other specified presentation </a:t>
                      </a:r>
                    </a:p>
                    <a:p>
                      <a:pPr marL="400050" indent="-400050">
                        <a:buFont typeface="+mj-lt"/>
                        <a:buAutoNum type="romanUcPeriod"/>
                      </a:pPr>
                      <a:r>
                        <a:rPr lang="en-US" dirty="0"/>
                        <a:t>Attention deficit hyperactivity disorder presentation unspecified</a:t>
                      </a:r>
                    </a:p>
                  </a:txBody>
                  <a:tcPr/>
                </a:tc>
                <a:tc>
                  <a:txBody>
                    <a:bodyPr/>
                    <a:lstStyle/>
                    <a:p>
                      <a:r>
                        <a:rPr lang="en-US" dirty="0"/>
                        <a:t>No specifiers</a:t>
                      </a:r>
                    </a:p>
                  </a:txBody>
                  <a:tcPr/>
                </a:tc>
                <a:extLst>
                  <a:ext uri="{0D108BD9-81ED-4DB2-BD59-A6C34878D82A}">
                    <a16:rowId xmlns:a16="http://schemas.microsoft.com/office/drawing/2014/main" xmlns="" val="393997611"/>
                  </a:ext>
                </a:extLst>
              </a:tr>
              <a:tr h="435841">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339598016"/>
                  </a:ext>
                </a:extLst>
              </a:tr>
              <a:tr h="435841">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735445738"/>
                  </a:ext>
                </a:extLst>
              </a:tr>
              <a:tr h="435841">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1855713931"/>
                  </a:ext>
                </a:extLst>
              </a:tr>
            </a:tbl>
          </a:graphicData>
        </a:graphic>
      </p:graphicFrame>
      <p:sp>
        <p:nvSpPr>
          <p:cNvPr id="4" name="Footer Placeholder 3">
            <a:extLst>
              <a:ext uri="{FF2B5EF4-FFF2-40B4-BE49-F238E27FC236}">
                <a16:creationId xmlns:a16="http://schemas.microsoft.com/office/drawing/2014/main" xmlns="" id="{85FC2385-46AA-55D0-0B4E-B360C5564E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48493779-075E-9F78-10DF-6CB068CA6B6F}"/>
              </a:ext>
            </a:extLst>
          </p:cNvPr>
          <p:cNvSpPr>
            <a:spLocks noGrp="1"/>
          </p:cNvSpPr>
          <p:nvPr>
            <p:ph type="sldNum" sz="quarter" idx="12"/>
          </p:nvPr>
        </p:nvSpPr>
        <p:spPr/>
        <p:txBody>
          <a:bodyPr/>
          <a:lstStyle/>
          <a:p>
            <a:fld id="{E67509E4-B521-4B84-8F93-25FBD36A187C}" type="slidenum">
              <a:rPr lang="en-US" smtClean="0"/>
              <a:t>15</a:t>
            </a:fld>
            <a:endParaRPr lang="en-US"/>
          </a:p>
        </p:txBody>
      </p:sp>
      <p:sp>
        <p:nvSpPr>
          <p:cNvPr id="7" name="Date Placeholder 6">
            <a:extLst>
              <a:ext uri="{FF2B5EF4-FFF2-40B4-BE49-F238E27FC236}">
                <a16:creationId xmlns:a16="http://schemas.microsoft.com/office/drawing/2014/main" xmlns="" id="{B1E89177-0999-3FEE-8CED-80E671D55E8F}"/>
              </a:ext>
            </a:extLst>
          </p:cNvPr>
          <p:cNvSpPr>
            <a:spLocks noGrp="1"/>
          </p:cNvSpPr>
          <p:nvPr>
            <p:ph type="dt" sz="half" idx="10"/>
          </p:nvPr>
        </p:nvSpPr>
        <p:spPr/>
        <p:txBody>
          <a:bodyPr/>
          <a:lstStyle/>
          <a:p>
            <a:fld id="{E65BB667-0533-45C5-97B3-CF9A6DFDB226}" type="datetime1">
              <a:rPr lang="en-US" smtClean="0"/>
              <a:t>11/20/2024</a:t>
            </a:fld>
            <a:endParaRPr lang="en-US"/>
          </a:p>
        </p:txBody>
      </p:sp>
    </p:spTree>
    <p:extLst>
      <p:ext uri="{BB962C8B-B14F-4D97-AF65-F5344CB8AC3E}">
        <p14:creationId xmlns:p14="http://schemas.microsoft.com/office/powerpoint/2010/main" val="3858519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FBB2D0-C690-A539-477B-BBB0BC294484}"/>
              </a:ext>
            </a:extLst>
          </p:cNvPr>
          <p:cNvSpPr>
            <a:spLocks noGrp="1"/>
          </p:cNvSpPr>
          <p:nvPr>
            <p:ph type="title"/>
          </p:nvPr>
        </p:nvSpPr>
        <p:spPr/>
        <p:txBody>
          <a:bodyPr>
            <a:normAutofit/>
          </a:bodyPr>
          <a:lstStyle/>
          <a:p>
            <a:pPr algn="ctr"/>
            <a:r>
              <a:rPr lang="en-US" sz="4000" dirty="0"/>
              <a:t>ICD-11 CHANGES IN ADHD CONT’D</a:t>
            </a:r>
          </a:p>
        </p:txBody>
      </p:sp>
      <p:graphicFrame>
        <p:nvGraphicFramePr>
          <p:cNvPr id="6" name="Content Placeholder 5">
            <a:extLst>
              <a:ext uri="{FF2B5EF4-FFF2-40B4-BE49-F238E27FC236}">
                <a16:creationId xmlns:a16="http://schemas.microsoft.com/office/drawing/2014/main" xmlns="" id="{96C9FCE7-A090-8F19-2442-E3904A6BB154}"/>
              </a:ext>
            </a:extLst>
          </p:cNvPr>
          <p:cNvGraphicFramePr>
            <a:graphicFrameLocks noGrp="1"/>
          </p:cNvGraphicFramePr>
          <p:nvPr>
            <p:ph idx="1"/>
            <p:extLst>
              <p:ext uri="{D42A27DB-BD31-4B8C-83A1-F6EECF244321}">
                <p14:modId xmlns:p14="http://schemas.microsoft.com/office/powerpoint/2010/main" val="3588717267"/>
              </p:ext>
            </p:extLst>
          </p:nvPr>
        </p:nvGraphicFramePr>
        <p:xfrm>
          <a:off x="838200" y="1825625"/>
          <a:ext cx="10515597" cy="88798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xmlns="" val="3292464946"/>
                    </a:ext>
                  </a:extLst>
                </a:gridCol>
                <a:gridCol w="3505199">
                  <a:extLst>
                    <a:ext uri="{9D8B030D-6E8A-4147-A177-3AD203B41FA5}">
                      <a16:colId xmlns:a16="http://schemas.microsoft.com/office/drawing/2014/main" xmlns="" val="2267753961"/>
                    </a:ext>
                  </a:extLst>
                </a:gridCol>
                <a:gridCol w="3505199">
                  <a:extLst>
                    <a:ext uri="{9D8B030D-6E8A-4147-A177-3AD203B41FA5}">
                      <a16:colId xmlns:a16="http://schemas.microsoft.com/office/drawing/2014/main" xmlns="" val="3028607580"/>
                    </a:ext>
                  </a:extLst>
                </a:gridCol>
              </a:tblGrid>
              <a:tr h="370840">
                <a:tc>
                  <a:txBody>
                    <a:bodyPr/>
                    <a:lstStyle/>
                    <a:p>
                      <a:r>
                        <a:rPr lang="en-US" dirty="0"/>
                        <a:t>PARAMETERS</a:t>
                      </a:r>
                    </a:p>
                  </a:txBody>
                  <a:tcPr/>
                </a:tc>
                <a:tc>
                  <a:txBody>
                    <a:bodyPr/>
                    <a:lstStyle/>
                    <a:p>
                      <a:r>
                        <a:rPr lang="en-US" dirty="0"/>
                        <a:t>ICD-11</a:t>
                      </a:r>
                    </a:p>
                  </a:txBody>
                  <a:tcPr/>
                </a:tc>
                <a:tc>
                  <a:txBody>
                    <a:bodyPr/>
                    <a:lstStyle/>
                    <a:p>
                      <a:r>
                        <a:rPr lang="en-US" dirty="0"/>
                        <a:t>ICD-10</a:t>
                      </a:r>
                    </a:p>
                  </a:txBody>
                  <a:tcPr/>
                </a:tc>
                <a:extLst>
                  <a:ext uri="{0D108BD9-81ED-4DB2-BD59-A6C34878D82A}">
                    <a16:rowId xmlns:a16="http://schemas.microsoft.com/office/drawing/2014/main" xmlns="" val="2348358082"/>
                  </a:ext>
                </a:extLst>
              </a:tr>
              <a:tr h="370840">
                <a:tc>
                  <a:txBody>
                    <a:bodyPr/>
                    <a:lstStyle/>
                    <a:p>
                      <a:r>
                        <a:rPr lang="en-US" dirty="0"/>
                        <a:t>Other features </a:t>
                      </a:r>
                    </a:p>
                  </a:txBody>
                  <a:tcPr/>
                </a:tc>
                <a:tc>
                  <a:txBody>
                    <a:bodyPr/>
                    <a:lstStyle/>
                    <a:p>
                      <a:r>
                        <a:rPr lang="en-US" sz="1800" dirty="0"/>
                        <a:t>Boundary, course, developmental presentations, culture related, sex or gender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txBody>
                  <a:tcPr/>
                </a:tc>
                <a:extLst>
                  <a:ext uri="{0D108BD9-81ED-4DB2-BD59-A6C34878D82A}">
                    <a16:rowId xmlns:a16="http://schemas.microsoft.com/office/drawing/2014/main" xmlns="" val="4060202618"/>
                  </a:ext>
                </a:extLst>
              </a:tr>
              <a:tr h="370840">
                <a:tc>
                  <a:txBody>
                    <a:bodyPr/>
                    <a:lstStyle/>
                    <a:p>
                      <a:r>
                        <a:rPr lang="en-US" dirty="0"/>
                        <a:t>Diagnostic requirements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Persistent inattention symptoms and/or a combination of hyperactivity impulsivity symptoms that’s outside the limit of normal variation expected for age and level of intellectual development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Evidence of significant inattention and/or hyperactivity-impulsivity prior to age 12.</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Diagnosis can be made at least after 6 months of symptoms.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endParaRPr lang="en-US" dirty="0"/>
                    </a:p>
                    <a:p>
                      <a:r>
                        <a:rPr lang="en-US" dirty="0"/>
                        <a:t>-</a:t>
                      </a:r>
                    </a:p>
                    <a:p>
                      <a:endParaRPr lang="en-US"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Cardinal features are impaired attention and overactivity: both are necessary for the diagnosis and should be evident in more than one situation.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Onset is stated to arise early in development (usually in the first 5 years of life).</a:t>
                      </a:r>
                    </a:p>
                    <a:p>
                      <a:pPr marL="285750" indent="-285750">
                        <a:buFont typeface="Arial" panose="020B0604020202020204" pitchFamily="34" charset="0"/>
                        <a:buChar char="•"/>
                      </a:pPr>
                      <a:r>
                        <a:rPr lang="en-US" dirty="0"/>
                        <a:t>Diagnosis is to be made when symptoms persist for a long duration.</a:t>
                      </a:r>
                    </a:p>
                  </a:txBody>
                  <a:tcPr/>
                </a:tc>
                <a:extLst>
                  <a:ext uri="{0D108BD9-81ED-4DB2-BD59-A6C34878D82A}">
                    <a16:rowId xmlns:a16="http://schemas.microsoft.com/office/drawing/2014/main" xmlns="" val="2848730260"/>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867018534"/>
                  </a:ext>
                </a:extLst>
              </a:tr>
            </a:tbl>
          </a:graphicData>
        </a:graphic>
      </p:graphicFrame>
      <p:sp>
        <p:nvSpPr>
          <p:cNvPr id="5" name="Slide Number Placeholder 4">
            <a:extLst>
              <a:ext uri="{FF2B5EF4-FFF2-40B4-BE49-F238E27FC236}">
                <a16:creationId xmlns:a16="http://schemas.microsoft.com/office/drawing/2014/main" xmlns="" id="{21180204-6B52-06EC-C9F5-6E4BA67822CB}"/>
              </a:ext>
            </a:extLst>
          </p:cNvPr>
          <p:cNvSpPr>
            <a:spLocks noGrp="1"/>
          </p:cNvSpPr>
          <p:nvPr>
            <p:ph type="sldNum" sz="quarter" idx="12"/>
          </p:nvPr>
        </p:nvSpPr>
        <p:spPr/>
        <p:txBody>
          <a:bodyPr/>
          <a:lstStyle/>
          <a:p>
            <a:fld id="{E67509E4-B521-4B84-8F93-25FBD36A187C}" type="slidenum">
              <a:rPr lang="en-US" smtClean="0"/>
              <a:t>16</a:t>
            </a:fld>
            <a:endParaRPr lang="en-US"/>
          </a:p>
        </p:txBody>
      </p:sp>
      <p:sp>
        <p:nvSpPr>
          <p:cNvPr id="7" name="Date Placeholder 6">
            <a:extLst>
              <a:ext uri="{FF2B5EF4-FFF2-40B4-BE49-F238E27FC236}">
                <a16:creationId xmlns:a16="http://schemas.microsoft.com/office/drawing/2014/main" xmlns="" id="{0CE220D8-1AE0-4044-7A20-DE1E644D3A43}"/>
              </a:ext>
            </a:extLst>
          </p:cNvPr>
          <p:cNvSpPr>
            <a:spLocks noGrp="1"/>
          </p:cNvSpPr>
          <p:nvPr>
            <p:ph type="dt" sz="half" idx="10"/>
          </p:nvPr>
        </p:nvSpPr>
        <p:spPr/>
        <p:txBody>
          <a:bodyPr/>
          <a:lstStyle/>
          <a:p>
            <a:fld id="{5ED1BC3D-CDAE-424C-8A49-92C37A4312DA}" type="datetime1">
              <a:rPr lang="en-US" smtClean="0"/>
              <a:t>11/20/2024</a:t>
            </a:fld>
            <a:endParaRPr lang="en-US"/>
          </a:p>
        </p:txBody>
      </p:sp>
      <p:sp>
        <p:nvSpPr>
          <p:cNvPr id="8" name="Footer Placeholder 7">
            <a:extLst>
              <a:ext uri="{FF2B5EF4-FFF2-40B4-BE49-F238E27FC236}">
                <a16:creationId xmlns:a16="http://schemas.microsoft.com/office/drawing/2014/main" xmlns="" id="{396FEDB7-B15C-9B79-6E7A-93CCF5B24E09}"/>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41814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D0A352-463B-E9FF-8125-00B40E9A16AC}"/>
              </a:ext>
            </a:extLst>
          </p:cNvPr>
          <p:cNvSpPr>
            <a:spLocks noGrp="1"/>
          </p:cNvSpPr>
          <p:nvPr>
            <p:ph type="title"/>
          </p:nvPr>
        </p:nvSpPr>
        <p:spPr/>
        <p:txBody>
          <a:bodyPr>
            <a:normAutofit/>
          </a:bodyPr>
          <a:lstStyle/>
          <a:p>
            <a:pPr algn="ctr"/>
            <a:r>
              <a:rPr lang="en-US" sz="4000" dirty="0"/>
              <a:t>CONCLUSION</a:t>
            </a:r>
          </a:p>
        </p:txBody>
      </p:sp>
      <p:sp>
        <p:nvSpPr>
          <p:cNvPr id="3" name="Content Placeholder 2">
            <a:extLst>
              <a:ext uri="{FF2B5EF4-FFF2-40B4-BE49-F238E27FC236}">
                <a16:creationId xmlns:a16="http://schemas.microsoft.com/office/drawing/2014/main" xmlns="" id="{620875EC-6388-8903-A84D-74B7FC6A3859}"/>
              </a:ext>
            </a:extLst>
          </p:cNvPr>
          <p:cNvSpPr>
            <a:spLocks noGrp="1"/>
          </p:cNvSpPr>
          <p:nvPr>
            <p:ph idx="1"/>
          </p:nvPr>
        </p:nvSpPr>
        <p:spPr/>
        <p:txBody>
          <a:bodyPr/>
          <a:lstStyle/>
          <a:p>
            <a:r>
              <a:rPr lang="en-US" dirty="0"/>
              <a:t>A classificatory system such as the ICD-11, which is based off of conditions defining eligibility and treatment selection supported by precise, valid and clinically significant, multidisciplinary, multilingual input, allows patients access to the most appropriate mental health services.</a:t>
            </a:r>
          </a:p>
          <a:p>
            <a:r>
              <a:rPr lang="en-US" dirty="0"/>
              <a:t>A key aspect of WHO’s plans regarding ICD-11 is that regular updates will occur every 2 years; these will provide an opportunity to modify the classification to reflect new knowledge and changing circumstances. </a:t>
            </a:r>
          </a:p>
          <a:p>
            <a:endParaRPr lang="en-US" dirty="0"/>
          </a:p>
        </p:txBody>
      </p:sp>
      <p:sp>
        <p:nvSpPr>
          <p:cNvPr id="4" name="Footer Placeholder 3">
            <a:extLst>
              <a:ext uri="{FF2B5EF4-FFF2-40B4-BE49-F238E27FC236}">
                <a16:creationId xmlns:a16="http://schemas.microsoft.com/office/drawing/2014/main" xmlns="" id="{C1E52E77-BAFA-5C37-3833-01F1598C48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EF4650F-CAAE-602D-E9F3-6E537426CA7C}"/>
              </a:ext>
            </a:extLst>
          </p:cNvPr>
          <p:cNvSpPr>
            <a:spLocks noGrp="1"/>
          </p:cNvSpPr>
          <p:nvPr>
            <p:ph type="sldNum" sz="quarter" idx="12"/>
          </p:nvPr>
        </p:nvSpPr>
        <p:spPr/>
        <p:txBody>
          <a:bodyPr/>
          <a:lstStyle/>
          <a:p>
            <a:fld id="{E67509E4-B521-4B84-8F93-25FBD36A187C}" type="slidenum">
              <a:rPr lang="en-US" smtClean="0"/>
              <a:t>17</a:t>
            </a:fld>
            <a:endParaRPr lang="en-US"/>
          </a:p>
        </p:txBody>
      </p:sp>
      <p:sp>
        <p:nvSpPr>
          <p:cNvPr id="6" name="Date Placeholder 5">
            <a:extLst>
              <a:ext uri="{FF2B5EF4-FFF2-40B4-BE49-F238E27FC236}">
                <a16:creationId xmlns:a16="http://schemas.microsoft.com/office/drawing/2014/main" xmlns="" id="{75037875-B8AA-A512-1815-2EA3E06CAF38}"/>
              </a:ext>
            </a:extLst>
          </p:cNvPr>
          <p:cNvSpPr>
            <a:spLocks noGrp="1"/>
          </p:cNvSpPr>
          <p:nvPr>
            <p:ph type="dt" sz="half" idx="10"/>
          </p:nvPr>
        </p:nvSpPr>
        <p:spPr/>
        <p:txBody>
          <a:bodyPr/>
          <a:lstStyle/>
          <a:p>
            <a:fld id="{9A66DDC6-9BE8-431E-AA0E-C011CCF8F5B6}" type="datetime1">
              <a:rPr lang="en-US" smtClean="0"/>
              <a:t>11/20/2024</a:t>
            </a:fld>
            <a:endParaRPr lang="en-US"/>
          </a:p>
        </p:txBody>
      </p:sp>
    </p:spTree>
    <p:extLst>
      <p:ext uri="{BB962C8B-B14F-4D97-AF65-F5344CB8AC3E}">
        <p14:creationId xmlns:p14="http://schemas.microsoft.com/office/powerpoint/2010/main" val="434818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6E93EE-E71E-BABD-3547-4F508BC64F51}"/>
              </a:ext>
            </a:extLst>
          </p:cNvPr>
          <p:cNvSpPr>
            <a:spLocks noGrp="1"/>
          </p:cNvSpPr>
          <p:nvPr>
            <p:ph type="title"/>
          </p:nvPr>
        </p:nvSpPr>
        <p:spPr/>
        <p:txBody>
          <a:bodyPr>
            <a:normAutofit/>
          </a:bodyPr>
          <a:lstStyle/>
          <a:p>
            <a:pPr algn="ctr"/>
            <a:r>
              <a:rPr lang="en-US" sz="4000" dirty="0"/>
              <a:t>REFERENCES.</a:t>
            </a:r>
          </a:p>
        </p:txBody>
      </p:sp>
      <p:sp>
        <p:nvSpPr>
          <p:cNvPr id="3" name="Content Placeholder 2">
            <a:extLst>
              <a:ext uri="{FF2B5EF4-FFF2-40B4-BE49-F238E27FC236}">
                <a16:creationId xmlns:a16="http://schemas.microsoft.com/office/drawing/2014/main" xmlns="" id="{C78A2AFC-02D6-7E00-0E57-1F4D89464527}"/>
              </a:ext>
            </a:extLst>
          </p:cNvPr>
          <p:cNvSpPr>
            <a:spLocks noGrp="1"/>
          </p:cNvSpPr>
          <p:nvPr>
            <p:ph idx="1"/>
          </p:nvPr>
        </p:nvSpPr>
        <p:spPr/>
        <p:txBody>
          <a:bodyPr>
            <a:normAutofit/>
          </a:bodyPr>
          <a:lstStyle/>
          <a:p>
            <a:r>
              <a:rPr lang="en-US" sz="2400" dirty="0"/>
              <a:t>World Health Assembly Update, 25 May 2019. Geneva: World Health Organization; 2019 (https://www.who.int/news/item/25-05-2019 world-health-assembly-update).</a:t>
            </a:r>
          </a:p>
          <a:p>
            <a:pPr marL="0" indent="0">
              <a:buNone/>
            </a:pPr>
            <a:endParaRPr lang="en-US" sz="2400" dirty="0"/>
          </a:p>
          <a:p>
            <a:r>
              <a:rPr lang="en-US" sz="2400" dirty="0"/>
              <a:t>ICD-11 Reference Guide. Geneva: World Health Organization; 2019 (https://icdcdn.who.int/ icd11referenceguide/</a:t>
            </a:r>
            <a:r>
              <a:rPr lang="en-US" sz="2400" dirty="0" err="1"/>
              <a:t>en</a:t>
            </a:r>
            <a:r>
              <a:rPr lang="en-US" sz="2400" dirty="0"/>
              <a:t>/html/index.html).</a:t>
            </a:r>
          </a:p>
          <a:p>
            <a:endParaRPr lang="en-US" sz="2400" dirty="0"/>
          </a:p>
          <a:p>
            <a:r>
              <a:rPr lang="en-US" sz="2400" dirty="0"/>
              <a:t>Reed GM, Rebello TJ, Pike KM, Medina Mora ME, </a:t>
            </a:r>
            <a:r>
              <a:rPr lang="en-US" sz="2400" dirty="0" err="1"/>
              <a:t>Gureje</a:t>
            </a:r>
            <a:r>
              <a:rPr lang="en-US" sz="2400" dirty="0"/>
              <a:t> O, Zhao M et al. WHO’s Global Clinical Practice Network for mental health. Lancet Psychiatry. 2015;2(5):379–80. doi:10.1016/S2215-0366(15)00183-2. </a:t>
            </a:r>
          </a:p>
          <a:p>
            <a:endParaRPr lang="en-US" sz="2400" dirty="0"/>
          </a:p>
          <a:p>
            <a:endParaRPr lang="en-US" dirty="0"/>
          </a:p>
        </p:txBody>
      </p:sp>
      <p:sp>
        <p:nvSpPr>
          <p:cNvPr id="4" name="Footer Placeholder 3">
            <a:extLst>
              <a:ext uri="{FF2B5EF4-FFF2-40B4-BE49-F238E27FC236}">
                <a16:creationId xmlns:a16="http://schemas.microsoft.com/office/drawing/2014/main" xmlns="" id="{1414B97D-72B7-AD4E-922F-6AC77CA39A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D249260-C4DA-A56A-41A6-B7C18D406FE8}"/>
              </a:ext>
            </a:extLst>
          </p:cNvPr>
          <p:cNvSpPr>
            <a:spLocks noGrp="1"/>
          </p:cNvSpPr>
          <p:nvPr>
            <p:ph type="sldNum" sz="quarter" idx="12"/>
          </p:nvPr>
        </p:nvSpPr>
        <p:spPr/>
        <p:txBody>
          <a:bodyPr/>
          <a:lstStyle/>
          <a:p>
            <a:fld id="{E67509E4-B521-4B84-8F93-25FBD36A187C}" type="slidenum">
              <a:rPr lang="en-US" smtClean="0"/>
              <a:t>18</a:t>
            </a:fld>
            <a:endParaRPr lang="en-US"/>
          </a:p>
        </p:txBody>
      </p:sp>
      <p:sp>
        <p:nvSpPr>
          <p:cNvPr id="6" name="Date Placeholder 5">
            <a:extLst>
              <a:ext uri="{FF2B5EF4-FFF2-40B4-BE49-F238E27FC236}">
                <a16:creationId xmlns:a16="http://schemas.microsoft.com/office/drawing/2014/main" xmlns="" id="{4315FC04-EC01-EE1E-B05A-67EB9FBA785D}"/>
              </a:ext>
            </a:extLst>
          </p:cNvPr>
          <p:cNvSpPr>
            <a:spLocks noGrp="1"/>
          </p:cNvSpPr>
          <p:nvPr>
            <p:ph type="dt" sz="half" idx="10"/>
          </p:nvPr>
        </p:nvSpPr>
        <p:spPr/>
        <p:txBody>
          <a:bodyPr/>
          <a:lstStyle/>
          <a:p>
            <a:fld id="{3216200F-5AE3-49F9-BAE9-2C7A1E5F4AD3}" type="datetime1">
              <a:rPr lang="en-US" smtClean="0"/>
              <a:t>11/20/2024</a:t>
            </a:fld>
            <a:endParaRPr lang="en-US"/>
          </a:p>
        </p:txBody>
      </p:sp>
    </p:spTree>
    <p:extLst>
      <p:ext uri="{BB962C8B-B14F-4D97-AF65-F5344CB8AC3E}">
        <p14:creationId xmlns:p14="http://schemas.microsoft.com/office/powerpoint/2010/main" val="1311340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F07E3-0DA5-8655-7166-3A280A971B98}"/>
              </a:ext>
            </a:extLst>
          </p:cNvPr>
          <p:cNvSpPr>
            <a:spLocks noGrp="1"/>
          </p:cNvSpPr>
          <p:nvPr>
            <p:ph type="title"/>
          </p:nvPr>
        </p:nvSpPr>
        <p:spPr/>
        <p:txBody>
          <a:bodyPr/>
          <a:lstStyle/>
          <a:p>
            <a:pPr algn="ctr"/>
            <a:r>
              <a:rPr lang="en-US" sz="4000" dirty="0"/>
              <a:t>REFFERENCES CONT’D</a:t>
            </a:r>
            <a:r>
              <a:rPr lang="en-US" dirty="0"/>
              <a:t>.</a:t>
            </a:r>
          </a:p>
        </p:txBody>
      </p:sp>
      <p:sp>
        <p:nvSpPr>
          <p:cNvPr id="3" name="Content Placeholder 2">
            <a:extLst>
              <a:ext uri="{FF2B5EF4-FFF2-40B4-BE49-F238E27FC236}">
                <a16:creationId xmlns:a16="http://schemas.microsoft.com/office/drawing/2014/main" xmlns="" id="{E1D05CE8-3E87-1F6C-7F34-22579134A669}"/>
              </a:ext>
            </a:extLst>
          </p:cNvPr>
          <p:cNvSpPr>
            <a:spLocks noGrp="1"/>
          </p:cNvSpPr>
          <p:nvPr>
            <p:ph idx="1"/>
          </p:nvPr>
        </p:nvSpPr>
        <p:spPr/>
        <p:txBody>
          <a:bodyPr>
            <a:normAutofit/>
          </a:bodyPr>
          <a:lstStyle/>
          <a:p>
            <a:r>
              <a:rPr lang="en-US" sz="2400" dirty="0" err="1"/>
              <a:t>Gureje</a:t>
            </a:r>
            <a:r>
              <a:rPr lang="en-US" sz="2400" dirty="0"/>
              <a:t> O, Lewis-Fernandez R, Hall BJ, Reed GM. Systematic inclusion of culture-related information in ICD-11. World Psychiatry. 2019;18(3):357–8. doi:10.1002/wps.20676.</a:t>
            </a:r>
          </a:p>
          <a:p>
            <a:r>
              <a:rPr lang="en-US" sz="2400" dirty="0" err="1"/>
              <a:t>Gureje</a:t>
            </a:r>
            <a:r>
              <a:rPr lang="en-US" sz="2400" dirty="0"/>
              <a:t> O, Lewis-Fernandez R, Hall BJ, Reed GM. Cultural considerations in the classification of mental disorders: why and how in ICD-11. BMC Med. 2020;18(1):25. doi:10.1186/s12916-020 1493-4.</a:t>
            </a:r>
          </a:p>
          <a:p>
            <a:r>
              <a:rPr lang="en-US" sz="2400" dirty="0"/>
              <a:t> </a:t>
            </a:r>
            <a:r>
              <a:rPr lang="en-US" sz="2400" dirty="0" err="1"/>
              <a:t>Gaebel</a:t>
            </a:r>
            <a:r>
              <a:rPr lang="en-US" sz="2400" dirty="0"/>
              <a:t> W, Stricker J, </a:t>
            </a:r>
            <a:r>
              <a:rPr lang="en-US" sz="2400" dirty="0" err="1"/>
              <a:t>Riesbeck</a:t>
            </a:r>
            <a:r>
              <a:rPr lang="en-US" sz="2400" dirty="0"/>
              <a:t> M, </a:t>
            </a:r>
            <a:r>
              <a:rPr lang="en-US" sz="2400" dirty="0" err="1"/>
              <a:t>Zielasek</a:t>
            </a:r>
            <a:r>
              <a:rPr lang="en-US" sz="2400" dirty="0"/>
              <a:t> J, </a:t>
            </a:r>
            <a:r>
              <a:rPr lang="en-US" sz="2400" dirty="0" err="1"/>
              <a:t>Kerst</a:t>
            </a:r>
            <a:r>
              <a:rPr lang="en-US" sz="2400" dirty="0"/>
              <a:t> A, </a:t>
            </a:r>
            <a:r>
              <a:rPr lang="en-US" sz="2400" dirty="0" err="1"/>
              <a:t>Meisenzahl</a:t>
            </a:r>
            <a:r>
              <a:rPr lang="en-US" sz="2400" dirty="0"/>
              <a:t>-Lechner E et al. Accuracy of diagnostic classification and clinical utility assessment of ICD-11 compared to ICD-10 in 10 mental disorders: findings from a web-based f </a:t>
            </a:r>
            <a:r>
              <a:rPr lang="en-US" sz="2400" dirty="0" err="1"/>
              <a:t>ield</a:t>
            </a:r>
            <a:r>
              <a:rPr lang="en-US" sz="2400" dirty="0"/>
              <a:t> study. </a:t>
            </a:r>
            <a:r>
              <a:rPr lang="en-US" sz="2400" dirty="0" err="1"/>
              <a:t>Eur</a:t>
            </a:r>
            <a:r>
              <a:rPr lang="en-US" sz="2400" dirty="0"/>
              <a:t> Arch Psychiatry Clin </a:t>
            </a:r>
            <a:r>
              <a:rPr lang="en-US" sz="2400" dirty="0" err="1"/>
              <a:t>Neurosci</a:t>
            </a:r>
            <a:r>
              <a:rPr lang="en-US" sz="2400" dirty="0"/>
              <a:t>. 2020;270(3):281–9. doi:10.1007/s00406-019 01076-z.</a:t>
            </a:r>
          </a:p>
          <a:p>
            <a:endParaRPr lang="en-US" dirty="0"/>
          </a:p>
        </p:txBody>
      </p:sp>
      <p:sp>
        <p:nvSpPr>
          <p:cNvPr id="4" name="Footer Placeholder 3">
            <a:extLst>
              <a:ext uri="{FF2B5EF4-FFF2-40B4-BE49-F238E27FC236}">
                <a16:creationId xmlns:a16="http://schemas.microsoft.com/office/drawing/2014/main" xmlns="" id="{99EB7F4B-F142-9D1E-44E8-617A870EC9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F39F8CB-642D-E3D3-B1CE-6DBD7822FAA4}"/>
              </a:ext>
            </a:extLst>
          </p:cNvPr>
          <p:cNvSpPr>
            <a:spLocks noGrp="1"/>
          </p:cNvSpPr>
          <p:nvPr>
            <p:ph type="sldNum" sz="quarter" idx="12"/>
          </p:nvPr>
        </p:nvSpPr>
        <p:spPr/>
        <p:txBody>
          <a:bodyPr/>
          <a:lstStyle/>
          <a:p>
            <a:fld id="{E67509E4-B521-4B84-8F93-25FBD36A187C}" type="slidenum">
              <a:rPr lang="en-US" smtClean="0"/>
              <a:t>19</a:t>
            </a:fld>
            <a:endParaRPr lang="en-US"/>
          </a:p>
        </p:txBody>
      </p:sp>
      <p:sp>
        <p:nvSpPr>
          <p:cNvPr id="6" name="Date Placeholder 5">
            <a:extLst>
              <a:ext uri="{FF2B5EF4-FFF2-40B4-BE49-F238E27FC236}">
                <a16:creationId xmlns:a16="http://schemas.microsoft.com/office/drawing/2014/main" xmlns="" id="{288078DE-9CF2-7FCD-4335-D70439FD33AA}"/>
              </a:ext>
            </a:extLst>
          </p:cNvPr>
          <p:cNvSpPr>
            <a:spLocks noGrp="1"/>
          </p:cNvSpPr>
          <p:nvPr>
            <p:ph type="dt" sz="half" idx="10"/>
          </p:nvPr>
        </p:nvSpPr>
        <p:spPr/>
        <p:txBody>
          <a:bodyPr/>
          <a:lstStyle/>
          <a:p>
            <a:fld id="{FD74B238-B268-4E6B-BF49-D68DEA07B608}" type="datetime1">
              <a:rPr lang="en-US" smtClean="0"/>
              <a:t>11/20/2024</a:t>
            </a:fld>
            <a:endParaRPr lang="en-US"/>
          </a:p>
        </p:txBody>
      </p:sp>
    </p:spTree>
    <p:extLst>
      <p:ext uri="{BB962C8B-B14F-4D97-AF65-F5344CB8AC3E}">
        <p14:creationId xmlns:p14="http://schemas.microsoft.com/office/powerpoint/2010/main" val="272532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FDFE37-266D-BE35-303F-78D8DD969514}"/>
              </a:ext>
            </a:extLst>
          </p:cNvPr>
          <p:cNvSpPr>
            <a:spLocks noGrp="1"/>
          </p:cNvSpPr>
          <p:nvPr>
            <p:ph type="title"/>
          </p:nvPr>
        </p:nvSpPr>
        <p:spPr/>
        <p:txBody>
          <a:bodyPr>
            <a:normAutofit/>
          </a:bodyPr>
          <a:lstStyle/>
          <a:p>
            <a:pPr algn="ctr"/>
            <a:r>
              <a:rPr lang="en-US" sz="4000" dirty="0"/>
              <a:t>OUTLINE</a:t>
            </a:r>
          </a:p>
        </p:txBody>
      </p:sp>
      <p:sp>
        <p:nvSpPr>
          <p:cNvPr id="3" name="Content Placeholder 2">
            <a:extLst>
              <a:ext uri="{FF2B5EF4-FFF2-40B4-BE49-F238E27FC236}">
                <a16:creationId xmlns:a16="http://schemas.microsoft.com/office/drawing/2014/main" xmlns="" id="{5524DE0F-9784-579E-930D-BC0AE0474071}"/>
              </a:ext>
            </a:extLst>
          </p:cNvPr>
          <p:cNvSpPr>
            <a:spLocks noGrp="1"/>
          </p:cNvSpPr>
          <p:nvPr>
            <p:ph idx="1"/>
          </p:nvPr>
        </p:nvSpPr>
        <p:spPr/>
        <p:txBody>
          <a:bodyPr>
            <a:normAutofit/>
          </a:bodyPr>
          <a:lstStyle/>
          <a:p>
            <a:r>
              <a:rPr lang="en-US" sz="2400" dirty="0"/>
              <a:t>OBJECTIVE</a:t>
            </a:r>
          </a:p>
          <a:p>
            <a:r>
              <a:rPr lang="en-US" sz="2400" dirty="0"/>
              <a:t>INTRODUCTION</a:t>
            </a:r>
          </a:p>
          <a:p>
            <a:r>
              <a:rPr lang="en-US" sz="2400" dirty="0"/>
              <a:t>DEFINITION OF TERMS</a:t>
            </a:r>
          </a:p>
          <a:p>
            <a:r>
              <a:rPr lang="en-US" sz="2400" dirty="0"/>
              <a:t>HISTORICAL TIMELINE</a:t>
            </a:r>
          </a:p>
          <a:p>
            <a:r>
              <a:rPr lang="en-US" sz="2400" dirty="0"/>
              <a:t>ICD-11 CHANGES ON CONDUCT DISORDERS AND ADHD </a:t>
            </a:r>
          </a:p>
          <a:p>
            <a:r>
              <a:rPr lang="en-US" sz="2400" dirty="0"/>
              <a:t>CONCLUSION</a:t>
            </a:r>
          </a:p>
          <a:p>
            <a:r>
              <a:rPr lang="en-US" sz="2400" dirty="0"/>
              <a:t>REFFERENCES </a:t>
            </a:r>
          </a:p>
          <a:p>
            <a:endParaRPr lang="en-US" sz="2400" dirty="0"/>
          </a:p>
        </p:txBody>
      </p:sp>
      <p:sp>
        <p:nvSpPr>
          <p:cNvPr id="4" name="Footer Placeholder 3">
            <a:extLst>
              <a:ext uri="{FF2B5EF4-FFF2-40B4-BE49-F238E27FC236}">
                <a16:creationId xmlns:a16="http://schemas.microsoft.com/office/drawing/2014/main" xmlns="" id="{9AA77C62-52E9-06E2-843A-6C0E841EA4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11C9FFB-6048-9C45-20C7-B64F5B9B6665}"/>
              </a:ext>
            </a:extLst>
          </p:cNvPr>
          <p:cNvSpPr>
            <a:spLocks noGrp="1"/>
          </p:cNvSpPr>
          <p:nvPr>
            <p:ph type="sldNum" sz="quarter" idx="12"/>
          </p:nvPr>
        </p:nvSpPr>
        <p:spPr/>
        <p:txBody>
          <a:bodyPr/>
          <a:lstStyle/>
          <a:p>
            <a:fld id="{E67509E4-B521-4B84-8F93-25FBD36A187C}" type="slidenum">
              <a:rPr lang="en-US" smtClean="0"/>
              <a:t>2</a:t>
            </a:fld>
            <a:endParaRPr lang="en-US"/>
          </a:p>
        </p:txBody>
      </p:sp>
      <p:sp>
        <p:nvSpPr>
          <p:cNvPr id="6" name="Date Placeholder 5">
            <a:extLst>
              <a:ext uri="{FF2B5EF4-FFF2-40B4-BE49-F238E27FC236}">
                <a16:creationId xmlns:a16="http://schemas.microsoft.com/office/drawing/2014/main" xmlns="" id="{337A0724-6B4D-C0EC-69E8-116EF51AD81B}"/>
              </a:ext>
            </a:extLst>
          </p:cNvPr>
          <p:cNvSpPr>
            <a:spLocks noGrp="1"/>
          </p:cNvSpPr>
          <p:nvPr>
            <p:ph type="dt" sz="half" idx="10"/>
          </p:nvPr>
        </p:nvSpPr>
        <p:spPr/>
        <p:txBody>
          <a:bodyPr/>
          <a:lstStyle/>
          <a:p>
            <a:fld id="{1B6CF6EB-15D1-494A-AF43-F8EE55540444}" type="datetime1">
              <a:rPr lang="en-US" smtClean="0"/>
              <a:t>11/20/2024</a:t>
            </a:fld>
            <a:endParaRPr lang="en-US"/>
          </a:p>
        </p:txBody>
      </p:sp>
    </p:spTree>
    <p:extLst>
      <p:ext uri="{BB962C8B-B14F-4D97-AF65-F5344CB8AC3E}">
        <p14:creationId xmlns:p14="http://schemas.microsoft.com/office/powerpoint/2010/main" val="3912847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745FF4-20BB-77DF-5011-EBC6310E900B}"/>
              </a:ext>
            </a:extLst>
          </p:cNvPr>
          <p:cNvSpPr>
            <a:spLocks noGrp="1"/>
          </p:cNvSpPr>
          <p:nvPr>
            <p:ph type="title"/>
          </p:nvPr>
        </p:nvSpPr>
        <p:spPr/>
        <p:txBody>
          <a:bodyPr>
            <a:normAutofit/>
          </a:bodyPr>
          <a:lstStyle/>
          <a:p>
            <a:pPr algn="ctr"/>
            <a:r>
              <a:rPr lang="en-US" sz="4000" dirty="0"/>
              <a:t>REFFERENCES CONT’D</a:t>
            </a:r>
          </a:p>
        </p:txBody>
      </p:sp>
      <p:sp>
        <p:nvSpPr>
          <p:cNvPr id="3" name="Content Placeholder 2">
            <a:extLst>
              <a:ext uri="{FF2B5EF4-FFF2-40B4-BE49-F238E27FC236}">
                <a16:creationId xmlns:a16="http://schemas.microsoft.com/office/drawing/2014/main" xmlns="" id="{ACC92948-D98C-27B3-24A6-7643E5F788A8}"/>
              </a:ext>
            </a:extLst>
          </p:cNvPr>
          <p:cNvSpPr>
            <a:spLocks noGrp="1"/>
          </p:cNvSpPr>
          <p:nvPr>
            <p:ph idx="1"/>
          </p:nvPr>
        </p:nvSpPr>
        <p:spPr/>
        <p:txBody>
          <a:bodyPr/>
          <a:lstStyle/>
          <a:p>
            <a:r>
              <a:rPr lang="en-US" sz="2400" dirty="0"/>
              <a:t>Hackmann C, </a:t>
            </a:r>
            <a:r>
              <a:rPr lang="en-US" sz="2400" dirty="0" err="1"/>
              <a:t>Balhara</a:t>
            </a:r>
            <a:r>
              <a:rPr lang="en-US" sz="2400" dirty="0"/>
              <a:t> YPS, Clayman K, Nemec PB, Notley C, Pike K et al. Perspectives on ICD-11 to understand and improve mental health diagnosis using expertise by experience (INCLUDE Study): an international qualitative study. Lancet Psychiatry. 2019;6(9):778–85. doi:10.1016/S2215-0366(19)30093-8.</a:t>
            </a:r>
          </a:p>
          <a:p>
            <a:r>
              <a:rPr lang="en-US" sz="2400" dirty="0"/>
              <a:t>Kogan CS, Maj M, Rebello TJ, Keeley JW, </a:t>
            </a:r>
            <a:r>
              <a:rPr lang="en-US" sz="2400" dirty="0" err="1"/>
              <a:t>Kulygina</a:t>
            </a:r>
            <a:r>
              <a:rPr lang="en-US" sz="2400" dirty="0"/>
              <a:t> M, Matsumoto C et al. A global field study of the International Classification of Diseases (ICD-11) mood disorders clinical descriptions and diagnostic guidelines. J Affect </a:t>
            </a:r>
            <a:r>
              <a:rPr lang="en-US" sz="2400" dirty="0" err="1"/>
              <a:t>Disord</a:t>
            </a:r>
            <a:r>
              <a:rPr lang="en-US" sz="2400" dirty="0"/>
              <a:t>. 2021;295:1138–50. doi:10.1016/j.jad.2021.08.050</a:t>
            </a:r>
            <a:r>
              <a:rPr lang="en-US" dirty="0"/>
              <a:t>. </a:t>
            </a:r>
          </a:p>
          <a:p>
            <a:endParaRPr lang="en-US" dirty="0"/>
          </a:p>
          <a:p>
            <a:endParaRPr lang="en-US" dirty="0"/>
          </a:p>
        </p:txBody>
      </p:sp>
      <p:sp>
        <p:nvSpPr>
          <p:cNvPr id="4" name="Date Placeholder 3">
            <a:extLst>
              <a:ext uri="{FF2B5EF4-FFF2-40B4-BE49-F238E27FC236}">
                <a16:creationId xmlns:a16="http://schemas.microsoft.com/office/drawing/2014/main" xmlns="" id="{DE358D07-057F-F276-EC4C-AD4262A30696}"/>
              </a:ext>
            </a:extLst>
          </p:cNvPr>
          <p:cNvSpPr>
            <a:spLocks noGrp="1"/>
          </p:cNvSpPr>
          <p:nvPr>
            <p:ph type="dt" sz="half" idx="10"/>
          </p:nvPr>
        </p:nvSpPr>
        <p:spPr/>
        <p:txBody>
          <a:bodyPr/>
          <a:lstStyle/>
          <a:p>
            <a:fld id="{060A4297-D559-4EB5-B830-50506C96319D}" type="datetime1">
              <a:rPr lang="en-US" smtClean="0"/>
              <a:t>11/20/2024</a:t>
            </a:fld>
            <a:endParaRPr lang="en-US"/>
          </a:p>
        </p:txBody>
      </p:sp>
      <p:sp>
        <p:nvSpPr>
          <p:cNvPr id="5" name="Footer Placeholder 4">
            <a:extLst>
              <a:ext uri="{FF2B5EF4-FFF2-40B4-BE49-F238E27FC236}">
                <a16:creationId xmlns:a16="http://schemas.microsoft.com/office/drawing/2014/main" xmlns="" id="{43049FAE-46F1-D54A-AC95-0E5140D788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629DAF9-498D-CF28-B22F-DDA2445AAB26}"/>
              </a:ext>
            </a:extLst>
          </p:cNvPr>
          <p:cNvSpPr>
            <a:spLocks noGrp="1"/>
          </p:cNvSpPr>
          <p:nvPr>
            <p:ph type="sldNum" sz="quarter" idx="12"/>
          </p:nvPr>
        </p:nvSpPr>
        <p:spPr/>
        <p:txBody>
          <a:bodyPr/>
          <a:lstStyle/>
          <a:p>
            <a:fld id="{E67509E4-B521-4B84-8F93-25FBD36A187C}" type="slidenum">
              <a:rPr lang="en-US" smtClean="0"/>
              <a:t>20</a:t>
            </a:fld>
            <a:endParaRPr lang="en-US"/>
          </a:p>
        </p:txBody>
      </p:sp>
    </p:spTree>
    <p:extLst>
      <p:ext uri="{BB962C8B-B14F-4D97-AF65-F5344CB8AC3E}">
        <p14:creationId xmlns:p14="http://schemas.microsoft.com/office/powerpoint/2010/main" val="3722521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6BC6BAEA-AAF8-688C-C7B4-67C7DC0B7280}"/>
              </a:ext>
            </a:extLst>
          </p:cNvPr>
          <p:cNvSpPr>
            <a:spLocks noGrp="1"/>
          </p:cNvSpPr>
          <p:nvPr>
            <p:ph type="sldNum" sz="quarter" idx="12"/>
          </p:nvPr>
        </p:nvSpPr>
        <p:spPr/>
        <p:txBody>
          <a:bodyPr/>
          <a:lstStyle/>
          <a:p>
            <a:fld id="{E67509E4-B521-4B84-8F93-25FBD36A187C}" type="slidenum">
              <a:rPr lang="en-US" smtClean="0"/>
              <a:t>21</a:t>
            </a:fld>
            <a:endParaRPr lang="en-US"/>
          </a:p>
        </p:txBody>
      </p:sp>
      <p:pic>
        <p:nvPicPr>
          <p:cNvPr id="11" name="Content Placeholder 10">
            <a:extLst>
              <a:ext uri="{FF2B5EF4-FFF2-40B4-BE49-F238E27FC236}">
                <a16:creationId xmlns:a16="http://schemas.microsoft.com/office/drawing/2014/main" xmlns="" id="{BCEC702A-FA82-20E9-6FD4-95C13BDC5CA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4933" y="355600"/>
            <a:ext cx="10938934" cy="5821363"/>
          </a:xfrm>
        </p:spPr>
      </p:pic>
      <p:sp>
        <p:nvSpPr>
          <p:cNvPr id="12" name="Date Placeholder 11">
            <a:extLst>
              <a:ext uri="{FF2B5EF4-FFF2-40B4-BE49-F238E27FC236}">
                <a16:creationId xmlns:a16="http://schemas.microsoft.com/office/drawing/2014/main" xmlns="" id="{4CA67659-AF1E-71FA-FAB8-480340FDFCD4}"/>
              </a:ext>
            </a:extLst>
          </p:cNvPr>
          <p:cNvSpPr>
            <a:spLocks noGrp="1"/>
          </p:cNvSpPr>
          <p:nvPr>
            <p:ph type="dt" sz="half" idx="10"/>
          </p:nvPr>
        </p:nvSpPr>
        <p:spPr/>
        <p:txBody>
          <a:bodyPr/>
          <a:lstStyle/>
          <a:p>
            <a:fld id="{F2ECB0EE-1794-45FF-8ECA-D41B79D6F1EB}" type="datetime1">
              <a:rPr lang="en-US" smtClean="0"/>
              <a:t>11/20/2024</a:t>
            </a:fld>
            <a:endParaRPr lang="en-US"/>
          </a:p>
        </p:txBody>
      </p:sp>
      <p:sp>
        <p:nvSpPr>
          <p:cNvPr id="13" name="Footer Placeholder 12">
            <a:extLst>
              <a:ext uri="{FF2B5EF4-FFF2-40B4-BE49-F238E27FC236}">
                <a16:creationId xmlns:a16="http://schemas.microsoft.com/office/drawing/2014/main" xmlns="" id="{1A34E957-DC06-F451-5D5D-3DA0594D8E7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2787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73E5D6-4913-1E06-BCD7-2CB2798FA95C}"/>
              </a:ext>
            </a:extLst>
          </p:cNvPr>
          <p:cNvSpPr>
            <a:spLocks noGrp="1"/>
          </p:cNvSpPr>
          <p:nvPr>
            <p:ph type="title"/>
          </p:nvPr>
        </p:nvSpPr>
        <p:spPr/>
        <p:txBody>
          <a:bodyPr>
            <a:normAutofit/>
          </a:bodyPr>
          <a:lstStyle/>
          <a:p>
            <a:pPr algn="ctr"/>
            <a:r>
              <a:rPr lang="en-US" sz="4000" dirty="0"/>
              <a:t>OBJECTIVE</a:t>
            </a:r>
          </a:p>
        </p:txBody>
      </p:sp>
      <p:sp>
        <p:nvSpPr>
          <p:cNvPr id="3" name="Content Placeholder 2">
            <a:extLst>
              <a:ext uri="{FF2B5EF4-FFF2-40B4-BE49-F238E27FC236}">
                <a16:creationId xmlns:a16="http://schemas.microsoft.com/office/drawing/2014/main" xmlns="" id="{61B68879-2D54-C736-E220-11465C7A9947}"/>
              </a:ext>
            </a:extLst>
          </p:cNvPr>
          <p:cNvSpPr>
            <a:spLocks noGrp="1"/>
          </p:cNvSpPr>
          <p:nvPr>
            <p:ph idx="1"/>
          </p:nvPr>
        </p:nvSpPr>
        <p:spPr/>
        <p:txBody>
          <a:bodyPr>
            <a:normAutofit/>
          </a:bodyPr>
          <a:lstStyle/>
          <a:p>
            <a:r>
              <a:rPr lang="en-US" sz="2400" dirty="0"/>
              <a:t>To have an overview of ICD-11 changes on Conduct Disorders and ADHD.</a:t>
            </a:r>
          </a:p>
        </p:txBody>
      </p:sp>
      <p:sp>
        <p:nvSpPr>
          <p:cNvPr id="4" name="Footer Placeholder 3">
            <a:extLst>
              <a:ext uri="{FF2B5EF4-FFF2-40B4-BE49-F238E27FC236}">
                <a16:creationId xmlns:a16="http://schemas.microsoft.com/office/drawing/2014/main" xmlns="" id="{C8CD3F47-7FE6-3142-148F-D23E2CE8B3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EEE69F9-B43E-F102-DCEB-858B9914E6B4}"/>
              </a:ext>
            </a:extLst>
          </p:cNvPr>
          <p:cNvSpPr>
            <a:spLocks noGrp="1"/>
          </p:cNvSpPr>
          <p:nvPr>
            <p:ph type="sldNum" sz="quarter" idx="12"/>
          </p:nvPr>
        </p:nvSpPr>
        <p:spPr/>
        <p:txBody>
          <a:bodyPr/>
          <a:lstStyle/>
          <a:p>
            <a:fld id="{E67509E4-B521-4B84-8F93-25FBD36A187C}" type="slidenum">
              <a:rPr lang="en-US" smtClean="0"/>
              <a:t>3</a:t>
            </a:fld>
            <a:endParaRPr lang="en-US"/>
          </a:p>
        </p:txBody>
      </p:sp>
      <p:sp>
        <p:nvSpPr>
          <p:cNvPr id="6" name="Date Placeholder 5">
            <a:extLst>
              <a:ext uri="{FF2B5EF4-FFF2-40B4-BE49-F238E27FC236}">
                <a16:creationId xmlns:a16="http://schemas.microsoft.com/office/drawing/2014/main" xmlns="" id="{10B89F76-D81B-50C5-2FE9-211F8DEDEEAA}"/>
              </a:ext>
            </a:extLst>
          </p:cNvPr>
          <p:cNvSpPr>
            <a:spLocks noGrp="1"/>
          </p:cNvSpPr>
          <p:nvPr>
            <p:ph type="dt" sz="half" idx="10"/>
          </p:nvPr>
        </p:nvSpPr>
        <p:spPr/>
        <p:txBody>
          <a:bodyPr/>
          <a:lstStyle/>
          <a:p>
            <a:fld id="{9E59E55C-3F15-4AD9-8931-8E785C191A44}" type="datetime1">
              <a:rPr lang="en-US" smtClean="0"/>
              <a:t>11/20/2024</a:t>
            </a:fld>
            <a:endParaRPr lang="en-US"/>
          </a:p>
        </p:txBody>
      </p:sp>
    </p:spTree>
    <p:extLst>
      <p:ext uri="{BB962C8B-B14F-4D97-AF65-F5344CB8AC3E}">
        <p14:creationId xmlns:p14="http://schemas.microsoft.com/office/powerpoint/2010/main" val="239784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A3C1C0-E0BA-EBBC-AF63-7CD52375F7D6}"/>
              </a:ext>
            </a:extLst>
          </p:cNvPr>
          <p:cNvSpPr>
            <a:spLocks noGrp="1"/>
          </p:cNvSpPr>
          <p:nvPr>
            <p:ph type="title"/>
          </p:nvPr>
        </p:nvSpPr>
        <p:spPr/>
        <p:txBody>
          <a:bodyPr/>
          <a:lstStyle/>
          <a:p>
            <a:pPr algn="ctr"/>
            <a:r>
              <a:rPr lang="en-US" sz="4000" dirty="0"/>
              <a:t>INTRODUCTION</a:t>
            </a:r>
            <a:r>
              <a:rPr lang="en-US" dirty="0"/>
              <a:t> </a:t>
            </a:r>
          </a:p>
        </p:txBody>
      </p:sp>
      <p:sp>
        <p:nvSpPr>
          <p:cNvPr id="3" name="Content Placeholder 2">
            <a:extLst>
              <a:ext uri="{FF2B5EF4-FFF2-40B4-BE49-F238E27FC236}">
                <a16:creationId xmlns:a16="http://schemas.microsoft.com/office/drawing/2014/main" xmlns="" id="{B9F376D6-0CA3-5823-55DE-151CBDBC17CD}"/>
              </a:ext>
            </a:extLst>
          </p:cNvPr>
          <p:cNvSpPr>
            <a:spLocks noGrp="1"/>
          </p:cNvSpPr>
          <p:nvPr>
            <p:ph idx="1"/>
          </p:nvPr>
        </p:nvSpPr>
        <p:spPr/>
        <p:txBody>
          <a:bodyPr>
            <a:normAutofit/>
          </a:bodyPr>
          <a:lstStyle/>
          <a:p>
            <a:r>
              <a:rPr lang="en-US" dirty="0"/>
              <a:t>The Eleventh Revision of the World Health Organization’s International Classification of Diseases (ICD-11) was approved by the Seventy-second World Health Assembly, comprising the health ministers of all World Health Organization (WHO) Member States, on 25 May 2019.</a:t>
            </a:r>
          </a:p>
          <a:p>
            <a:r>
              <a:rPr lang="en-US" dirty="0"/>
              <a:t>It represents the first major, comprehensive revision of ICD in almost 30 years, incorporating advances in: </a:t>
            </a:r>
          </a:p>
          <a:p>
            <a:pPr lvl="1"/>
            <a:r>
              <a:rPr lang="en-US" sz="2800" dirty="0"/>
              <a:t>Scientific evidence</a:t>
            </a:r>
          </a:p>
          <a:p>
            <a:pPr lvl="1"/>
            <a:r>
              <a:rPr lang="en-US" sz="2800" dirty="0"/>
              <a:t>Best clinical practices</a:t>
            </a:r>
          </a:p>
          <a:p>
            <a:pPr lvl="1"/>
            <a:r>
              <a:rPr lang="en-US" sz="2800" dirty="0"/>
              <a:t>Health information systems </a:t>
            </a:r>
          </a:p>
          <a:p>
            <a:endParaRPr lang="en-US" sz="2400" dirty="0"/>
          </a:p>
          <a:p>
            <a:endParaRPr lang="en-US" sz="2400" dirty="0"/>
          </a:p>
        </p:txBody>
      </p:sp>
      <p:sp>
        <p:nvSpPr>
          <p:cNvPr id="4" name="Date Placeholder 3">
            <a:extLst>
              <a:ext uri="{FF2B5EF4-FFF2-40B4-BE49-F238E27FC236}">
                <a16:creationId xmlns:a16="http://schemas.microsoft.com/office/drawing/2014/main" xmlns="" id="{BD8AD088-75B5-5AA2-20BF-90D0865BE392}"/>
              </a:ext>
            </a:extLst>
          </p:cNvPr>
          <p:cNvSpPr>
            <a:spLocks noGrp="1"/>
          </p:cNvSpPr>
          <p:nvPr>
            <p:ph type="dt" sz="half" idx="10"/>
          </p:nvPr>
        </p:nvSpPr>
        <p:spPr/>
        <p:txBody>
          <a:bodyPr/>
          <a:lstStyle/>
          <a:p>
            <a:fld id="{060A4297-D559-4EB5-B830-50506C96319D}" type="datetime1">
              <a:rPr lang="en-US" smtClean="0"/>
              <a:t>11/20/2024</a:t>
            </a:fld>
            <a:endParaRPr lang="en-US"/>
          </a:p>
        </p:txBody>
      </p:sp>
      <p:sp>
        <p:nvSpPr>
          <p:cNvPr id="5" name="Footer Placeholder 4">
            <a:extLst>
              <a:ext uri="{FF2B5EF4-FFF2-40B4-BE49-F238E27FC236}">
                <a16:creationId xmlns:a16="http://schemas.microsoft.com/office/drawing/2014/main" xmlns="" id="{E61E3AA2-34C7-B285-FD5A-268823467A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63EAF6A-F9E9-CFE5-4B70-ACF6D45C09F9}"/>
              </a:ext>
            </a:extLst>
          </p:cNvPr>
          <p:cNvSpPr>
            <a:spLocks noGrp="1"/>
          </p:cNvSpPr>
          <p:nvPr>
            <p:ph type="sldNum" sz="quarter" idx="12"/>
          </p:nvPr>
        </p:nvSpPr>
        <p:spPr/>
        <p:txBody>
          <a:bodyPr/>
          <a:lstStyle/>
          <a:p>
            <a:fld id="{E67509E4-B521-4B84-8F93-25FBD36A187C}" type="slidenum">
              <a:rPr lang="en-US" smtClean="0"/>
              <a:t>4</a:t>
            </a:fld>
            <a:endParaRPr lang="en-US"/>
          </a:p>
        </p:txBody>
      </p:sp>
    </p:spTree>
    <p:extLst>
      <p:ext uri="{BB962C8B-B14F-4D97-AF65-F5344CB8AC3E}">
        <p14:creationId xmlns:p14="http://schemas.microsoft.com/office/powerpoint/2010/main" val="2799498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785B29-2A43-B805-024D-6713B933E4F3}"/>
              </a:ext>
            </a:extLst>
          </p:cNvPr>
          <p:cNvSpPr>
            <a:spLocks noGrp="1"/>
          </p:cNvSpPr>
          <p:nvPr>
            <p:ph type="title"/>
          </p:nvPr>
        </p:nvSpPr>
        <p:spPr/>
        <p:txBody>
          <a:bodyPr>
            <a:normAutofit/>
          </a:bodyPr>
          <a:lstStyle/>
          <a:p>
            <a:pPr algn="ctr"/>
            <a:r>
              <a:rPr lang="en-US" sz="4000" dirty="0"/>
              <a:t>INTRODUCTION CONT’D.</a:t>
            </a:r>
          </a:p>
        </p:txBody>
      </p:sp>
      <p:sp>
        <p:nvSpPr>
          <p:cNvPr id="3" name="Content Placeholder 2">
            <a:extLst>
              <a:ext uri="{FF2B5EF4-FFF2-40B4-BE49-F238E27FC236}">
                <a16:creationId xmlns:a16="http://schemas.microsoft.com/office/drawing/2014/main" xmlns="" id="{935BEE51-5C7A-2433-C547-EAFCBB90E486}"/>
              </a:ext>
            </a:extLst>
          </p:cNvPr>
          <p:cNvSpPr>
            <a:spLocks noGrp="1"/>
          </p:cNvSpPr>
          <p:nvPr>
            <p:ph idx="1"/>
          </p:nvPr>
        </p:nvSpPr>
        <p:spPr/>
        <p:txBody>
          <a:bodyPr>
            <a:normAutofit/>
          </a:bodyPr>
          <a:lstStyle/>
          <a:p>
            <a:r>
              <a:rPr lang="en-US" sz="2400" dirty="0"/>
              <a:t> </a:t>
            </a:r>
            <a:r>
              <a:rPr lang="en-US" dirty="0"/>
              <a:t>ICD is the fundamental global framework for monitoring mortality and morbidity, epidemics and other threats to public health, and disease burden.</a:t>
            </a:r>
          </a:p>
          <a:p>
            <a:r>
              <a:rPr lang="en-US" dirty="0"/>
              <a:t>The chapter 6 of the ICD-11, contains the Clinical descriptions and diagnostic requirements (CDDR) for ICD-11 mental, behavioural and neurodevelopmental disorders.</a:t>
            </a:r>
          </a:p>
          <a:p>
            <a:r>
              <a:rPr lang="en-US" dirty="0"/>
              <a:t>The development of ICD-11 CDDR was led  by the WHO Department of Mental Health and Substance Use, and it’s the most broadly international, multilingual, multidisciplinary  and participative revision process ever implemented for a classification of mental disorders.</a:t>
            </a:r>
          </a:p>
        </p:txBody>
      </p:sp>
      <p:sp>
        <p:nvSpPr>
          <p:cNvPr id="4" name="Footer Placeholder 3">
            <a:extLst>
              <a:ext uri="{FF2B5EF4-FFF2-40B4-BE49-F238E27FC236}">
                <a16:creationId xmlns:a16="http://schemas.microsoft.com/office/drawing/2014/main" xmlns="" id="{448BE9B5-51A7-8731-EEEE-A61606AAC3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EB5213B-1A2E-5908-2D76-EE9969BF7762}"/>
              </a:ext>
            </a:extLst>
          </p:cNvPr>
          <p:cNvSpPr>
            <a:spLocks noGrp="1"/>
          </p:cNvSpPr>
          <p:nvPr>
            <p:ph type="sldNum" sz="quarter" idx="12"/>
          </p:nvPr>
        </p:nvSpPr>
        <p:spPr/>
        <p:txBody>
          <a:bodyPr/>
          <a:lstStyle/>
          <a:p>
            <a:fld id="{E67509E4-B521-4B84-8F93-25FBD36A187C}" type="slidenum">
              <a:rPr lang="en-US" smtClean="0"/>
              <a:t>5</a:t>
            </a:fld>
            <a:endParaRPr lang="en-US"/>
          </a:p>
        </p:txBody>
      </p:sp>
      <p:sp>
        <p:nvSpPr>
          <p:cNvPr id="6" name="Date Placeholder 5">
            <a:extLst>
              <a:ext uri="{FF2B5EF4-FFF2-40B4-BE49-F238E27FC236}">
                <a16:creationId xmlns:a16="http://schemas.microsoft.com/office/drawing/2014/main" xmlns="" id="{99212B1A-FE6E-0B14-1766-71B5F1F55043}"/>
              </a:ext>
            </a:extLst>
          </p:cNvPr>
          <p:cNvSpPr>
            <a:spLocks noGrp="1"/>
          </p:cNvSpPr>
          <p:nvPr>
            <p:ph type="dt" sz="half" idx="10"/>
          </p:nvPr>
        </p:nvSpPr>
        <p:spPr/>
        <p:txBody>
          <a:bodyPr/>
          <a:lstStyle/>
          <a:p>
            <a:fld id="{4D3E16C6-309E-4C94-A04F-CADE03F3EFE1}" type="datetime1">
              <a:rPr lang="en-US" smtClean="0"/>
              <a:t>11/20/2024</a:t>
            </a:fld>
            <a:endParaRPr lang="en-US"/>
          </a:p>
        </p:txBody>
      </p:sp>
    </p:spTree>
    <p:extLst>
      <p:ext uri="{BB962C8B-B14F-4D97-AF65-F5344CB8AC3E}">
        <p14:creationId xmlns:p14="http://schemas.microsoft.com/office/powerpoint/2010/main" val="507076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4D8704-B158-8726-F583-EEF8FB9CDD9D}"/>
              </a:ext>
            </a:extLst>
          </p:cNvPr>
          <p:cNvSpPr>
            <a:spLocks noGrp="1"/>
          </p:cNvSpPr>
          <p:nvPr>
            <p:ph type="title"/>
          </p:nvPr>
        </p:nvSpPr>
        <p:spPr/>
        <p:txBody>
          <a:bodyPr/>
          <a:lstStyle/>
          <a:p>
            <a:pPr algn="ctr"/>
            <a:r>
              <a:rPr lang="en-US" dirty="0"/>
              <a:t> </a:t>
            </a:r>
            <a:r>
              <a:rPr lang="en-US" sz="4000" dirty="0"/>
              <a:t>DEFINITION OF TERMS</a:t>
            </a:r>
          </a:p>
        </p:txBody>
      </p:sp>
      <p:sp>
        <p:nvSpPr>
          <p:cNvPr id="3" name="Content Placeholder 2">
            <a:extLst>
              <a:ext uri="{FF2B5EF4-FFF2-40B4-BE49-F238E27FC236}">
                <a16:creationId xmlns:a16="http://schemas.microsoft.com/office/drawing/2014/main" xmlns="" id="{BC9E9998-25B5-450F-A0BB-E6E8972BBDDA}"/>
              </a:ext>
            </a:extLst>
          </p:cNvPr>
          <p:cNvSpPr>
            <a:spLocks noGrp="1"/>
          </p:cNvSpPr>
          <p:nvPr>
            <p:ph idx="1"/>
          </p:nvPr>
        </p:nvSpPr>
        <p:spPr/>
        <p:txBody>
          <a:bodyPr/>
          <a:lstStyle/>
          <a:p>
            <a:r>
              <a:rPr lang="en-US" dirty="0"/>
              <a:t>Conduct dissocial disorder: </a:t>
            </a:r>
            <a:r>
              <a:rPr lang="en-US" i="1" dirty="0"/>
              <a:t>a repetitive and persistent pattern of behaviour in which the basic right of others or major age-appropriate social or cultural norms, rules or laws are violated</a:t>
            </a:r>
            <a:r>
              <a:rPr lang="en-US" dirty="0"/>
              <a:t>. ICD-11.</a:t>
            </a:r>
          </a:p>
          <a:p>
            <a:r>
              <a:rPr lang="en-US" dirty="0"/>
              <a:t>Disruptive behaviour and dissocial disorders: </a:t>
            </a:r>
            <a:r>
              <a:rPr lang="en-US" i="1" dirty="0"/>
              <a:t>are characterized by persistent behavioural problems across multiple settings, with onset commonly, but  not exclusively, during childhood</a:t>
            </a:r>
            <a:r>
              <a:rPr lang="en-US" dirty="0"/>
              <a:t>. ICD-11</a:t>
            </a:r>
          </a:p>
          <a:p>
            <a:r>
              <a:rPr lang="en-US" dirty="0"/>
              <a:t>Conduct disorders: </a:t>
            </a:r>
            <a:r>
              <a:rPr lang="en-US" i="1" dirty="0"/>
              <a:t>are disorders characterized by repetitive and persistent pattern of aggressive, dissocial or deviant conduct</a:t>
            </a:r>
            <a:r>
              <a:rPr lang="en-US" dirty="0"/>
              <a:t>. ICD-10.</a:t>
            </a:r>
          </a:p>
        </p:txBody>
      </p:sp>
      <p:sp>
        <p:nvSpPr>
          <p:cNvPr id="4" name="Footer Placeholder 3">
            <a:extLst>
              <a:ext uri="{FF2B5EF4-FFF2-40B4-BE49-F238E27FC236}">
                <a16:creationId xmlns:a16="http://schemas.microsoft.com/office/drawing/2014/main" xmlns="" id="{7D93E09A-F333-3731-2C9C-7961569C32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B43FCF2-8F07-CF36-A874-3594B88E4819}"/>
              </a:ext>
            </a:extLst>
          </p:cNvPr>
          <p:cNvSpPr>
            <a:spLocks noGrp="1"/>
          </p:cNvSpPr>
          <p:nvPr>
            <p:ph type="sldNum" sz="quarter" idx="12"/>
          </p:nvPr>
        </p:nvSpPr>
        <p:spPr/>
        <p:txBody>
          <a:bodyPr/>
          <a:lstStyle/>
          <a:p>
            <a:fld id="{E67509E4-B521-4B84-8F93-25FBD36A187C}" type="slidenum">
              <a:rPr lang="en-US" smtClean="0"/>
              <a:t>6</a:t>
            </a:fld>
            <a:endParaRPr lang="en-US"/>
          </a:p>
        </p:txBody>
      </p:sp>
      <p:sp>
        <p:nvSpPr>
          <p:cNvPr id="6" name="Date Placeholder 5">
            <a:extLst>
              <a:ext uri="{FF2B5EF4-FFF2-40B4-BE49-F238E27FC236}">
                <a16:creationId xmlns:a16="http://schemas.microsoft.com/office/drawing/2014/main" xmlns="" id="{3AD5559E-2C87-2CCD-E8FE-43D4927596E5}"/>
              </a:ext>
            </a:extLst>
          </p:cNvPr>
          <p:cNvSpPr>
            <a:spLocks noGrp="1"/>
          </p:cNvSpPr>
          <p:nvPr>
            <p:ph type="dt" sz="half" idx="10"/>
          </p:nvPr>
        </p:nvSpPr>
        <p:spPr/>
        <p:txBody>
          <a:bodyPr/>
          <a:lstStyle/>
          <a:p>
            <a:fld id="{3C181B77-CE1B-427E-9DBD-D2EB219D7CF9}" type="datetime1">
              <a:rPr lang="en-US" smtClean="0"/>
              <a:t>11/20/2024</a:t>
            </a:fld>
            <a:endParaRPr lang="en-US"/>
          </a:p>
        </p:txBody>
      </p:sp>
    </p:spTree>
    <p:extLst>
      <p:ext uri="{BB962C8B-B14F-4D97-AF65-F5344CB8AC3E}">
        <p14:creationId xmlns:p14="http://schemas.microsoft.com/office/powerpoint/2010/main" val="1787038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D26357-7BF5-03AA-58A1-BD1B2AAC7401}"/>
              </a:ext>
            </a:extLst>
          </p:cNvPr>
          <p:cNvSpPr>
            <a:spLocks noGrp="1"/>
          </p:cNvSpPr>
          <p:nvPr>
            <p:ph type="title"/>
          </p:nvPr>
        </p:nvSpPr>
        <p:spPr/>
        <p:txBody>
          <a:bodyPr>
            <a:normAutofit/>
          </a:bodyPr>
          <a:lstStyle/>
          <a:p>
            <a:pPr algn="ctr"/>
            <a:r>
              <a:rPr lang="en-US" sz="4000" dirty="0"/>
              <a:t>DEFINITION OF TERMS CONT’D</a:t>
            </a:r>
          </a:p>
        </p:txBody>
      </p:sp>
      <p:sp>
        <p:nvSpPr>
          <p:cNvPr id="3" name="Content Placeholder 2">
            <a:extLst>
              <a:ext uri="{FF2B5EF4-FFF2-40B4-BE49-F238E27FC236}">
                <a16:creationId xmlns:a16="http://schemas.microsoft.com/office/drawing/2014/main" xmlns="" id="{4EF0FD57-C2B3-5EA4-116E-9BF2A45DED8A}"/>
              </a:ext>
            </a:extLst>
          </p:cNvPr>
          <p:cNvSpPr>
            <a:spLocks noGrp="1"/>
          </p:cNvSpPr>
          <p:nvPr>
            <p:ph idx="1"/>
          </p:nvPr>
        </p:nvSpPr>
        <p:spPr/>
        <p:txBody>
          <a:bodyPr/>
          <a:lstStyle/>
          <a:p>
            <a:r>
              <a:rPr lang="en-US" dirty="0"/>
              <a:t>Attention deficit hyperactivity disorder: </a:t>
            </a:r>
            <a:r>
              <a:rPr lang="en-US" i="1" dirty="0"/>
              <a:t>a persistent pattern of inattention symptoms and/or a combination of hyperactivity and impulsivity symptoms that is outside the limits of normal variations and expected for age, level of intellectual development</a:t>
            </a:r>
            <a:r>
              <a:rPr lang="en-US" dirty="0"/>
              <a:t>. ICD-11.</a:t>
            </a:r>
          </a:p>
          <a:p>
            <a:r>
              <a:rPr lang="en-US" dirty="0"/>
              <a:t>Hyperkinetic disorders: </a:t>
            </a:r>
            <a:r>
              <a:rPr lang="en-US" i="1" dirty="0"/>
              <a:t>a group of disorders characterized by early onset; a combination of overactive, poorly modulated behaviour with marked inattention, and lack of persistent task involvement; and pervasiveness over situations and persistent over time of these behavioural characteristics. ICD-10.</a:t>
            </a:r>
          </a:p>
        </p:txBody>
      </p:sp>
      <p:sp>
        <p:nvSpPr>
          <p:cNvPr id="4" name="Footer Placeholder 3">
            <a:extLst>
              <a:ext uri="{FF2B5EF4-FFF2-40B4-BE49-F238E27FC236}">
                <a16:creationId xmlns:a16="http://schemas.microsoft.com/office/drawing/2014/main" xmlns="" id="{7EDF0DA9-0EB1-43F2-4CA3-AB546A29F2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5FD19D8-8CA1-861C-C0BB-0F652CA995BE}"/>
              </a:ext>
            </a:extLst>
          </p:cNvPr>
          <p:cNvSpPr>
            <a:spLocks noGrp="1"/>
          </p:cNvSpPr>
          <p:nvPr>
            <p:ph type="sldNum" sz="quarter" idx="12"/>
          </p:nvPr>
        </p:nvSpPr>
        <p:spPr/>
        <p:txBody>
          <a:bodyPr/>
          <a:lstStyle/>
          <a:p>
            <a:fld id="{E67509E4-B521-4B84-8F93-25FBD36A187C}" type="slidenum">
              <a:rPr lang="en-US" smtClean="0"/>
              <a:t>7</a:t>
            </a:fld>
            <a:endParaRPr lang="en-US"/>
          </a:p>
        </p:txBody>
      </p:sp>
      <p:sp>
        <p:nvSpPr>
          <p:cNvPr id="6" name="Date Placeholder 5">
            <a:extLst>
              <a:ext uri="{FF2B5EF4-FFF2-40B4-BE49-F238E27FC236}">
                <a16:creationId xmlns:a16="http://schemas.microsoft.com/office/drawing/2014/main" xmlns="" id="{0468DF93-6936-2E09-5442-97CD841B656F}"/>
              </a:ext>
            </a:extLst>
          </p:cNvPr>
          <p:cNvSpPr>
            <a:spLocks noGrp="1"/>
          </p:cNvSpPr>
          <p:nvPr>
            <p:ph type="dt" sz="half" idx="10"/>
          </p:nvPr>
        </p:nvSpPr>
        <p:spPr/>
        <p:txBody>
          <a:bodyPr/>
          <a:lstStyle/>
          <a:p>
            <a:fld id="{B9104791-7976-4EDA-A16F-2511BB80EDC9}" type="datetime1">
              <a:rPr lang="en-US" smtClean="0"/>
              <a:t>11/20/2024</a:t>
            </a:fld>
            <a:endParaRPr lang="en-US"/>
          </a:p>
        </p:txBody>
      </p:sp>
    </p:spTree>
    <p:extLst>
      <p:ext uri="{BB962C8B-B14F-4D97-AF65-F5344CB8AC3E}">
        <p14:creationId xmlns:p14="http://schemas.microsoft.com/office/powerpoint/2010/main" val="297765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0B0A7D-A131-CFA1-113F-807997BB5F2F}"/>
              </a:ext>
            </a:extLst>
          </p:cNvPr>
          <p:cNvSpPr>
            <a:spLocks noGrp="1"/>
          </p:cNvSpPr>
          <p:nvPr>
            <p:ph type="title"/>
          </p:nvPr>
        </p:nvSpPr>
        <p:spPr/>
        <p:txBody>
          <a:bodyPr>
            <a:normAutofit/>
          </a:bodyPr>
          <a:lstStyle/>
          <a:p>
            <a:pPr algn="ctr"/>
            <a:r>
              <a:rPr lang="en-US" sz="4000" dirty="0"/>
              <a:t>HISTORICAL TIMELINE</a:t>
            </a:r>
          </a:p>
        </p:txBody>
      </p:sp>
      <p:sp>
        <p:nvSpPr>
          <p:cNvPr id="3" name="Content Placeholder 2">
            <a:extLst>
              <a:ext uri="{FF2B5EF4-FFF2-40B4-BE49-F238E27FC236}">
                <a16:creationId xmlns:a16="http://schemas.microsoft.com/office/drawing/2014/main" xmlns="" id="{9F44D1CB-3B9A-9D99-88EB-8E35BB1350EF}"/>
              </a:ext>
            </a:extLst>
          </p:cNvPr>
          <p:cNvSpPr>
            <a:spLocks noGrp="1"/>
          </p:cNvSpPr>
          <p:nvPr>
            <p:ph idx="1"/>
          </p:nvPr>
        </p:nvSpPr>
        <p:spPr/>
        <p:txBody>
          <a:bodyPr>
            <a:normAutofit/>
          </a:bodyPr>
          <a:lstStyle/>
          <a:p>
            <a:r>
              <a:rPr lang="en-US" dirty="0"/>
              <a:t>The first international classification edition, known as the International List of Causes of Death, was adopted by the International Statistical Institute in 1893.</a:t>
            </a:r>
          </a:p>
          <a:p>
            <a:r>
              <a:rPr lang="en-US" dirty="0"/>
              <a:t>WHO was entrusted with the ICD at its creation in 1948 and published the 6</a:t>
            </a:r>
            <a:r>
              <a:rPr lang="en-US" baseline="30000" dirty="0"/>
              <a:t>th</a:t>
            </a:r>
            <a:r>
              <a:rPr lang="en-US" dirty="0"/>
              <a:t> version, ICD-6, which incorporated morbidity for the first time.</a:t>
            </a:r>
          </a:p>
          <a:p>
            <a:r>
              <a:rPr lang="en-US" dirty="0"/>
              <a:t>In the early 1960s, The Mental Health Programme of WHO became actively engaged in programme aiming to improve the diagnosis of mental disorders, effectively leading to the drafting of the Eight Revision of the International Classification of Disease (ICD-8).</a:t>
            </a:r>
          </a:p>
          <a:p>
            <a:pPr marL="0" indent="0">
              <a:buNone/>
            </a:pPr>
            <a:endParaRPr lang="en-US" dirty="0"/>
          </a:p>
        </p:txBody>
      </p:sp>
      <p:sp>
        <p:nvSpPr>
          <p:cNvPr id="4" name="Footer Placeholder 3">
            <a:extLst>
              <a:ext uri="{FF2B5EF4-FFF2-40B4-BE49-F238E27FC236}">
                <a16:creationId xmlns:a16="http://schemas.microsoft.com/office/drawing/2014/main" xmlns="" id="{0B162B2C-E6C9-C6E3-711F-B4DE1C382E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60BC05F-6CEF-A0E0-86C2-BBE9C5E928AB}"/>
              </a:ext>
            </a:extLst>
          </p:cNvPr>
          <p:cNvSpPr>
            <a:spLocks noGrp="1"/>
          </p:cNvSpPr>
          <p:nvPr>
            <p:ph type="sldNum" sz="quarter" idx="12"/>
          </p:nvPr>
        </p:nvSpPr>
        <p:spPr/>
        <p:txBody>
          <a:bodyPr/>
          <a:lstStyle/>
          <a:p>
            <a:fld id="{E67509E4-B521-4B84-8F93-25FBD36A187C}" type="slidenum">
              <a:rPr lang="en-US" smtClean="0"/>
              <a:t>8</a:t>
            </a:fld>
            <a:endParaRPr lang="en-US"/>
          </a:p>
        </p:txBody>
      </p:sp>
      <p:sp>
        <p:nvSpPr>
          <p:cNvPr id="6" name="Date Placeholder 5">
            <a:extLst>
              <a:ext uri="{FF2B5EF4-FFF2-40B4-BE49-F238E27FC236}">
                <a16:creationId xmlns:a16="http://schemas.microsoft.com/office/drawing/2014/main" xmlns="" id="{054C452D-5EA0-53D5-80F6-FF6231AAB5C1}"/>
              </a:ext>
            </a:extLst>
          </p:cNvPr>
          <p:cNvSpPr>
            <a:spLocks noGrp="1"/>
          </p:cNvSpPr>
          <p:nvPr>
            <p:ph type="dt" sz="half" idx="10"/>
          </p:nvPr>
        </p:nvSpPr>
        <p:spPr/>
        <p:txBody>
          <a:bodyPr/>
          <a:lstStyle/>
          <a:p>
            <a:fld id="{2DB305D8-0C25-4F4B-B362-A043981FE302}" type="datetime1">
              <a:rPr lang="en-US" smtClean="0"/>
              <a:t>11/20/2024</a:t>
            </a:fld>
            <a:endParaRPr lang="en-US"/>
          </a:p>
        </p:txBody>
      </p:sp>
    </p:spTree>
    <p:extLst>
      <p:ext uri="{BB962C8B-B14F-4D97-AF65-F5344CB8AC3E}">
        <p14:creationId xmlns:p14="http://schemas.microsoft.com/office/powerpoint/2010/main" val="3157840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B75E2F-0E1F-AB11-414A-6357E9ED7ABC}"/>
              </a:ext>
            </a:extLst>
          </p:cNvPr>
          <p:cNvSpPr>
            <a:spLocks noGrp="1"/>
          </p:cNvSpPr>
          <p:nvPr>
            <p:ph type="title"/>
          </p:nvPr>
        </p:nvSpPr>
        <p:spPr/>
        <p:txBody>
          <a:bodyPr>
            <a:normAutofit/>
          </a:bodyPr>
          <a:lstStyle/>
          <a:p>
            <a:pPr algn="ctr"/>
            <a:r>
              <a:rPr lang="en-US" sz="4000" dirty="0"/>
              <a:t>HISTORICAL TIMELINE CONT’D.</a:t>
            </a:r>
          </a:p>
        </p:txBody>
      </p:sp>
      <p:sp>
        <p:nvSpPr>
          <p:cNvPr id="3" name="Content Placeholder 2">
            <a:extLst>
              <a:ext uri="{FF2B5EF4-FFF2-40B4-BE49-F238E27FC236}">
                <a16:creationId xmlns:a16="http://schemas.microsoft.com/office/drawing/2014/main" xmlns="" id="{F2B28205-3F8A-A691-FF56-1FF5EFAC7CCD}"/>
              </a:ext>
            </a:extLst>
          </p:cNvPr>
          <p:cNvSpPr>
            <a:spLocks noGrp="1"/>
          </p:cNvSpPr>
          <p:nvPr>
            <p:ph idx="1"/>
          </p:nvPr>
        </p:nvSpPr>
        <p:spPr/>
        <p:txBody>
          <a:bodyPr>
            <a:normAutofit/>
          </a:bodyPr>
          <a:lstStyle/>
          <a:p>
            <a:r>
              <a:rPr lang="en-US" sz="2400" dirty="0"/>
              <a:t>In 1978, WHO entered into a long-term collaborative project with the Alcohol, Drug and Mental Health Administration (ADAMHA) in the USA, aiming to facilitate further improvements in the diagnosis and classification of mental disorders, and alcohol- and drug-related problems  </a:t>
            </a:r>
          </a:p>
          <a:p>
            <a:r>
              <a:rPr lang="en-US" sz="2400" dirty="0"/>
              <a:t>The ICD has been revised and published in a series of editions to reflect advances in health and medical science over time</a:t>
            </a:r>
          </a:p>
          <a:p>
            <a:r>
              <a:rPr lang="en-US" sz="2400" dirty="0"/>
              <a:t>ICD-10 was endorsed in May 1990 by the Forty-third World Health Assembly of WHO.</a:t>
            </a:r>
          </a:p>
        </p:txBody>
      </p:sp>
      <p:sp>
        <p:nvSpPr>
          <p:cNvPr id="4" name="Footer Placeholder 3">
            <a:extLst>
              <a:ext uri="{FF2B5EF4-FFF2-40B4-BE49-F238E27FC236}">
                <a16:creationId xmlns:a16="http://schemas.microsoft.com/office/drawing/2014/main" xmlns="" id="{9CEE4A89-A26B-DEB6-884D-7F70EAADE8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F8EE88D-9C87-8534-3EA8-03DB96A2E0F1}"/>
              </a:ext>
            </a:extLst>
          </p:cNvPr>
          <p:cNvSpPr>
            <a:spLocks noGrp="1"/>
          </p:cNvSpPr>
          <p:nvPr>
            <p:ph type="sldNum" sz="quarter" idx="12"/>
          </p:nvPr>
        </p:nvSpPr>
        <p:spPr/>
        <p:txBody>
          <a:bodyPr/>
          <a:lstStyle/>
          <a:p>
            <a:fld id="{E67509E4-B521-4B84-8F93-25FBD36A187C}" type="slidenum">
              <a:rPr lang="en-US" smtClean="0"/>
              <a:t>9</a:t>
            </a:fld>
            <a:endParaRPr lang="en-US"/>
          </a:p>
        </p:txBody>
      </p:sp>
      <p:sp>
        <p:nvSpPr>
          <p:cNvPr id="6" name="Date Placeholder 5">
            <a:extLst>
              <a:ext uri="{FF2B5EF4-FFF2-40B4-BE49-F238E27FC236}">
                <a16:creationId xmlns:a16="http://schemas.microsoft.com/office/drawing/2014/main" xmlns="" id="{C1762959-D11B-2BA2-8443-CAE996FC3398}"/>
              </a:ext>
            </a:extLst>
          </p:cNvPr>
          <p:cNvSpPr>
            <a:spLocks noGrp="1"/>
          </p:cNvSpPr>
          <p:nvPr>
            <p:ph type="dt" sz="half" idx="10"/>
          </p:nvPr>
        </p:nvSpPr>
        <p:spPr/>
        <p:txBody>
          <a:bodyPr/>
          <a:lstStyle/>
          <a:p>
            <a:fld id="{3F9C9532-4FCC-4BC7-B77F-6947177B658E}" type="datetime1">
              <a:rPr lang="en-US" smtClean="0"/>
              <a:t>11/20/2024</a:t>
            </a:fld>
            <a:endParaRPr lang="en-US"/>
          </a:p>
        </p:txBody>
      </p:sp>
    </p:spTree>
    <p:extLst>
      <p:ext uri="{BB962C8B-B14F-4D97-AF65-F5344CB8AC3E}">
        <p14:creationId xmlns:p14="http://schemas.microsoft.com/office/powerpoint/2010/main" val="10537738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9587</TotalTime>
  <Words>1646</Words>
  <Application>Microsoft Office PowerPoint</Application>
  <PresentationFormat>Custom</PresentationFormat>
  <Paragraphs>201</Paragraphs>
  <Slides>21</Slides>
  <Notes>4</Notes>
  <HiddenSlides>1</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ICD-11 CHANGES ON CONDUCT DISORDERS AND ADHD</vt:lpstr>
      <vt:lpstr>OUTLINE</vt:lpstr>
      <vt:lpstr>OBJECTIVE</vt:lpstr>
      <vt:lpstr>INTRODUCTION </vt:lpstr>
      <vt:lpstr>INTRODUCTION CONT’D.</vt:lpstr>
      <vt:lpstr> DEFINITION OF TERMS</vt:lpstr>
      <vt:lpstr>DEFINITION OF TERMS CONT’D</vt:lpstr>
      <vt:lpstr>HISTORICAL TIMELINE</vt:lpstr>
      <vt:lpstr>HISTORICAL TIMELINE CONT’D.</vt:lpstr>
      <vt:lpstr>HISTORICAL TIMELINE CONT’D</vt:lpstr>
      <vt:lpstr>ICD-11 CHANGES ON CONDUCT DISSOCIAL DISORDERS</vt:lpstr>
      <vt:lpstr>ICD-11 CHANGES ON CONDUCT DISSOCIAL DISORDERS CONT’D</vt:lpstr>
      <vt:lpstr>ICD-11 CHANGES ON CONDUCT DISSOCIAL DISORDERS CONT’D.</vt:lpstr>
      <vt:lpstr>ICD-11 CHANGES IN ADHD</vt:lpstr>
      <vt:lpstr>ICD-11 CHANGES IN ADHD CONT’D.</vt:lpstr>
      <vt:lpstr>ICD-11 CHANGES IN ADHD CONT’D</vt:lpstr>
      <vt:lpstr>CONCLUSION</vt:lpstr>
      <vt:lpstr>REFERENCES.</vt:lpstr>
      <vt:lpstr>REFFERENCES CONT’D.</vt:lpstr>
      <vt:lpstr>REFFERENCES CONT’D</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ICD-11 CHANGES ON CONDUCT DISORDERS AND ADHD</dc:title>
  <dc:creator>emmanuel afagha</dc:creator>
  <cp:lastModifiedBy>TEGA</cp:lastModifiedBy>
  <cp:revision>17</cp:revision>
  <dcterms:created xsi:type="dcterms:W3CDTF">2024-10-23T07:41:02Z</dcterms:created>
  <dcterms:modified xsi:type="dcterms:W3CDTF">2024-11-20T08:23:04Z</dcterms:modified>
</cp:coreProperties>
</file>