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86" r:id="rId20"/>
    <p:sldId id="287" r:id="rId21"/>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216" autoAdjust="0"/>
  </p:normalViewPr>
  <p:slideViewPr>
    <p:cSldViewPr snapToGrid="0">
      <p:cViewPr varScale="1">
        <p:scale>
          <a:sx n="65" d="100"/>
          <a:sy n="65" d="100"/>
        </p:scale>
        <p:origin x="654" y="60"/>
      </p:cViewPr>
      <p:guideLst/>
    </p:cSldViewPr>
  </p:slideViewPr>
  <p:outlineViewPr>
    <p:cViewPr>
      <p:scale>
        <a:sx n="33" d="100"/>
        <a:sy n="33" d="100"/>
      </p:scale>
      <p:origin x="0" y="-4606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59596CF9-63A8-4D37-ACE6-B0798E036777}" type="datetimeFigureOut">
              <a:rPr lang="en-US" smtClean="0"/>
              <a:t>10/29/2024</a:t>
            </a:fld>
            <a:endParaRPr lang="en-US"/>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EC34E23E-0932-4B19-8A24-2514B866BEA2}" type="slidenum">
              <a:rPr lang="en-US" smtClean="0"/>
              <a:t>‹#›</a:t>
            </a:fld>
            <a:endParaRPr lang="en-US"/>
          </a:p>
        </p:txBody>
      </p:sp>
    </p:spTree>
    <p:extLst>
      <p:ext uri="{BB962C8B-B14F-4D97-AF65-F5344CB8AC3E}">
        <p14:creationId xmlns:p14="http://schemas.microsoft.com/office/powerpoint/2010/main" val="39983879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7EA9B1DF-3CD1-4183-B684-C2F03DEE1F6F}" type="datetimeFigureOut">
              <a:rPr lang="en-US" smtClean="0"/>
              <a:t>10/29/2024</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D13DDC08-03D4-4368-9FA1-AA59271EADC2}" type="slidenum">
              <a:rPr lang="en-US" smtClean="0"/>
              <a:t>‹#›</a:t>
            </a:fld>
            <a:endParaRPr lang="en-US"/>
          </a:p>
        </p:txBody>
      </p:sp>
    </p:spTree>
    <p:extLst>
      <p:ext uri="{BB962C8B-B14F-4D97-AF65-F5344CB8AC3E}">
        <p14:creationId xmlns:p14="http://schemas.microsoft.com/office/powerpoint/2010/main" val="2348981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B32EDD1-916C-4DE2-93EA-8946E545956F}" type="datetime1">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57B9D-8D3B-4BD6-95C3-CD2B0B8B2608}" type="slidenum">
              <a:rPr lang="en-US" smtClean="0"/>
              <a:t>‹#›</a:t>
            </a:fld>
            <a:endParaRPr lang="en-US"/>
          </a:p>
        </p:txBody>
      </p:sp>
      <p:sp>
        <p:nvSpPr>
          <p:cNvPr id="7" name="Rounded Rectangle 6"/>
          <p:cNvSpPr/>
          <p:nvPr userDrawn="1"/>
        </p:nvSpPr>
        <p:spPr>
          <a:xfrm>
            <a:off x="316524" y="334109"/>
            <a:ext cx="11430000" cy="6022242"/>
          </a:xfrm>
          <a:prstGeom prst="roundRect">
            <a:avLst/>
          </a:prstGeom>
          <a:solidFill>
            <a:schemeClr val="accent2">
              <a:lumMod val="20000"/>
              <a:lumOff val="8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8225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05B55A-E54D-452B-BC77-14F02DCCC676}" type="datetime1">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57B9D-8D3B-4BD6-95C3-CD2B0B8B2608}" type="slidenum">
              <a:rPr lang="en-US" smtClean="0"/>
              <a:t>‹#›</a:t>
            </a:fld>
            <a:endParaRPr lang="en-US"/>
          </a:p>
        </p:txBody>
      </p:sp>
    </p:spTree>
    <p:extLst>
      <p:ext uri="{BB962C8B-B14F-4D97-AF65-F5344CB8AC3E}">
        <p14:creationId xmlns:p14="http://schemas.microsoft.com/office/powerpoint/2010/main" val="3122601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472F77-C676-4F0E-9D85-9C41BECA417A}" type="datetime1">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57B9D-8D3B-4BD6-95C3-CD2B0B8B2608}" type="slidenum">
              <a:rPr lang="en-US" smtClean="0"/>
              <a:t>‹#›</a:t>
            </a:fld>
            <a:endParaRPr lang="en-US"/>
          </a:p>
        </p:txBody>
      </p:sp>
    </p:spTree>
    <p:extLst>
      <p:ext uri="{BB962C8B-B14F-4D97-AF65-F5344CB8AC3E}">
        <p14:creationId xmlns:p14="http://schemas.microsoft.com/office/powerpoint/2010/main" val="4119209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A8F736-E739-4C65-ACB3-A01E1B9D77D8}" type="datetime1">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57B9D-8D3B-4BD6-95C3-CD2B0B8B2608}" type="slidenum">
              <a:rPr lang="en-US" smtClean="0"/>
              <a:t>‹#›</a:t>
            </a:fld>
            <a:endParaRPr lang="en-US"/>
          </a:p>
        </p:txBody>
      </p:sp>
    </p:spTree>
    <p:extLst>
      <p:ext uri="{BB962C8B-B14F-4D97-AF65-F5344CB8AC3E}">
        <p14:creationId xmlns:p14="http://schemas.microsoft.com/office/powerpoint/2010/main" val="2806585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77C6697-CF9E-4B7E-A22B-D8BB8D9EBDB9}" type="datetime1">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57B9D-8D3B-4BD6-95C3-CD2B0B8B2608}" type="slidenum">
              <a:rPr lang="en-US" smtClean="0"/>
              <a:t>‹#›</a:t>
            </a:fld>
            <a:endParaRPr lang="en-US"/>
          </a:p>
        </p:txBody>
      </p:sp>
    </p:spTree>
    <p:extLst>
      <p:ext uri="{BB962C8B-B14F-4D97-AF65-F5344CB8AC3E}">
        <p14:creationId xmlns:p14="http://schemas.microsoft.com/office/powerpoint/2010/main" val="835055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269EC70-2B10-4859-9799-4ACDDF4DC2B0}" type="datetime1">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057B9D-8D3B-4BD6-95C3-CD2B0B8B2608}" type="slidenum">
              <a:rPr lang="en-US" smtClean="0"/>
              <a:t>‹#›</a:t>
            </a:fld>
            <a:endParaRPr lang="en-US"/>
          </a:p>
        </p:txBody>
      </p:sp>
    </p:spTree>
    <p:extLst>
      <p:ext uri="{BB962C8B-B14F-4D97-AF65-F5344CB8AC3E}">
        <p14:creationId xmlns:p14="http://schemas.microsoft.com/office/powerpoint/2010/main" val="1119566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D2C27D-FD6A-4000-8BE7-CF22E5A85778}" type="datetime1">
              <a:rPr lang="en-US" smtClean="0"/>
              <a:t>10/29/2024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057B9D-8D3B-4BD6-95C3-CD2B0B8B2608}" type="slidenum">
              <a:rPr lang="en-US" smtClean="0"/>
              <a:t>‹#›</a:t>
            </a:fld>
            <a:endParaRPr lang="en-US"/>
          </a:p>
        </p:txBody>
      </p:sp>
    </p:spTree>
    <p:extLst>
      <p:ext uri="{BB962C8B-B14F-4D97-AF65-F5344CB8AC3E}">
        <p14:creationId xmlns:p14="http://schemas.microsoft.com/office/powerpoint/2010/main" val="2092764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15928D-4B51-4234-ACE3-A690784C8259}" type="datetime1">
              <a:rPr lang="en-US" smtClean="0"/>
              <a:t>10/29/2024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057B9D-8D3B-4BD6-95C3-CD2B0B8B2608}" type="slidenum">
              <a:rPr lang="en-US" smtClean="0"/>
              <a:t>‹#›</a:t>
            </a:fld>
            <a:endParaRPr lang="en-US"/>
          </a:p>
        </p:txBody>
      </p:sp>
    </p:spTree>
    <p:extLst>
      <p:ext uri="{BB962C8B-B14F-4D97-AF65-F5344CB8AC3E}">
        <p14:creationId xmlns:p14="http://schemas.microsoft.com/office/powerpoint/2010/main" val="4106697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2DD16B-C76D-418E-B853-5340DCBC901F}" type="datetime1">
              <a:rPr lang="en-US" smtClean="0"/>
              <a:t>10/29/2024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057B9D-8D3B-4BD6-95C3-CD2B0B8B2608}" type="slidenum">
              <a:rPr lang="en-US" smtClean="0"/>
              <a:t>‹#›</a:t>
            </a:fld>
            <a:endParaRPr lang="en-US"/>
          </a:p>
        </p:txBody>
      </p:sp>
    </p:spTree>
    <p:extLst>
      <p:ext uri="{BB962C8B-B14F-4D97-AF65-F5344CB8AC3E}">
        <p14:creationId xmlns:p14="http://schemas.microsoft.com/office/powerpoint/2010/main" val="2368064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A6F376-A132-495E-BE66-2BF8BBB6F488}" type="datetime1">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057B9D-8D3B-4BD6-95C3-CD2B0B8B2608}" type="slidenum">
              <a:rPr lang="en-US" smtClean="0"/>
              <a:t>‹#›</a:t>
            </a:fld>
            <a:endParaRPr lang="en-US"/>
          </a:p>
        </p:txBody>
      </p:sp>
    </p:spTree>
    <p:extLst>
      <p:ext uri="{BB962C8B-B14F-4D97-AF65-F5344CB8AC3E}">
        <p14:creationId xmlns:p14="http://schemas.microsoft.com/office/powerpoint/2010/main" val="3477729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B9D31A-D976-4AAF-B293-E75656366C2F}" type="datetime1">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057B9D-8D3B-4BD6-95C3-CD2B0B8B2608}" type="slidenum">
              <a:rPr lang="en-US" smtClean="0"/>
              <a:t>‹#›</a:t>
            </a:fld>
            <a:endParaRPr lang="en-US"/>
          </a:p>
        </p:txBody>
      </p:sp>
    </p:spTree>
    <p:extLst>
      <p:ext uri="{BB962C8B-B14F-4D97-AF65-F5344CB8AC3E}">
        <p14:creationId xmlns:p14="http://schemas.microsoft.com/office/powerpoint/2010/main" val="3648998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BB864-7B89-4045-BDFE-B72C2C9293C0}" type="datetime1">
              <a:rPr lang="en-US" smtClean="0"/>
              <a:t>10/29/2024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21057B9D-8D3B-4BD6-95C3-CD2B0B8B2608}" type="slidenum">
              <a:rPr lang="en-US" smtClean="0"/>
              <a:pPr/>
              <a:t>‹#›</a:t>
            </a:fld>
            <a:endParaRPr lang="en-US"/>
          </a:p>
        </p:txBody>
      </p:sp>
      <p:pic>
        <p:nvPicPr>
          <p:cNvPr id="7" name="Picture 6"/>
          <p:cNvPicPr>
            <a:picLocks noChangeAspect="1"/>
          </p:cNvPicPr>
          <p:nvPr userDrawn="1"/>
        </p:nvPicPr>
        <p:blipFill>
          <a:blip r:embed="rId13"/>
          <a:stretch>
            <a:fillRect/>
          </a:stretch>
        </p:blipFill>
        <p:spPr>
          <a:xfrm>
            <a:off x="0" y="0"/>
            <a:ext cx="12192000" cy="6858000"/>
          </a:xfrm>
          <a:prstGeom prst="rect">
            <a:avLst/>
          </a:prstGeom>
        </p:spPr>
      </p:pic>
    </p:spTree>
    <p:extLst>
      <p:ext uri="{BB962C8B-B14F-4D97-AF65-F5344CB8AC3E}">
        <p14:creationId xmlns:p14="http://schemas.microsoft.com/office/powerpoint/2010/main" val="744878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77" y="629994"/>
            <a:ext cx="9665677" cy="5067422"/>
          </a:xfrm>
        </p:spPr>
        <p:txBody>
          <a:bodyPr>
            <a:noAutofit/>
          </a:bodyPr>
          <a:lstStyle/>
          <a:p>
            <a:r>
              <a:rPr lang="en-US" sz="3600" b="1" dirty="0">
                <a:solidFill>
                  <a:srgbClr val="002060"/>
                </a:solidFill>
                <a:latin typeface="Arial Black" panose="020B0A04020102020204" pitchFamily="34" charset="0"/>
              </a:rPr>
              <a:t>THE PROCESS OF SOCIAL INTERVENTION IN PATIENT’S CARE</a:t>
            </a:r>
            <a:br>
              <a:rPr lang="en-US" sz="3600" b="1" dirty="0">
                <a:solidFill>
                  <a:srgbClr val="002060"/>
                </a:solidFill>
              </a:rPr>
            </a:br>
            <a:br>
              <a:rPr lang="en-US" sz="3600" dirty="0">
                <a:solidFill>
                  <a:srgbClr val="002060"/>
                </a:solidFill>
              </a:rPr>
            </a:br>
            <a:r>
              <a:rPr lang="en-US" sz="4800" b="1" dirty="0">
                <a:solidFill>
                  <a:srgbClr val="002060"/>
                </a:solidFill>
              </a:rPr>
              <a:t>BY</a:t>
            </a:r>
            <a:br>
              <a:rPr lang="en-US" sz="4800" b="1" dirty="0">
                <a:solidFill>
                  <a:srgbClr val="002060"/>
                </a:solidFill>
              </a:rPr>
            </a:br>
            <a:br>
              <a:rPr lang="en-US" sz="4800" dirty="0">
                <a:solidFill>
                  <a:srgbClr val="002060"/>
                </a:solidFill>
              </a:rPr>
            </a:br>
            <a:r>
              <a:rPr lang="en-US" sz="4800" b="1" dirty="0">
                <a:solidFill>
                  <a:srgbClr val="002060"/>
                </a:solidFill>
              </a:rPr>
              <a:t>ADAGBONYIN JULIET O. (MRS)</a:t>
            </a:r>
            <a:br>
              <a:rPr lang="en-US" sz="4800" b="1" dirty="0">
                <a:solidFill>
                  <a:srgbClr val="002060"/>
                </a:solidFill>
              </a:rPr>
            </a:br>
            <a:r>
              <a:rPr lang="en-US" sz="4800" b="1" dirty="0">
                <a:solidFill>
                  <a:srgbClr val="002060"/>
                </a:solidFill>
              </a:rPr>
              <a:t>SOCIAL WELFARE OFFICER</a:t>
            </a:r>
            <a:endParaRPr lang="en-US" sz="4800" dirty="0">
              <a:solidFill>
                <a:srgbClr val="002060"/>
              </a:solidFill>
            </a:endParaRPr>
          </a:p>
        </p:txBody>
      </p:sp>
      <p:sp>
        <p:nvSpPr>
          <p:cNvPr id="4" name="Slide Number Placeholder 3"/>
          <p:cNvSpPr>
            <a:spLocks noGrp="1"/>
          </p:cNvSpPr>
          <p:nvPr>
            <p:ph type="sldNum" sz="quarter" idx="12"/>
          </p:nvPr>
        </p:nvSpPr>
        <p:spPr/>
        <p:txBody>
          <a:bodyPr/>
          <a:lstStyle/>
          <a:p>
            <a:fld id="{21057B9D-8D3B-4BD6-95C3-CD2B0B8B2608}" type="slidenum">
              <a:rPr lang="en-US" smtClean="0"/>
              <a:t>1</a:t>
            </a:fld>
            <a:endParaRPr lang="en-US"/>
          </a:p>
        </p:txBody>
      </p:sp>
    </p:spTree>
    <p:extLst>
      <p:ext uri="{BB962C8B-B14F-4D97-AF65-F5344CB8AC3E}">
        <p14:creationId xmlns:p14="http://schemas.microsoft.com/office/powerpoint/2010/main" val="3771675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THE PROCESS OF SOCIAL INTERVENTION CONTD.</a:t>
            </a:r>
            <a:endParaRPr lang="en-US" sz="2700" dirty="0"/>
          </a:p>
        </p:txBody>
      </p:sp>
      <p:sp>
        <p:nvSpPr>
          <p:cNvPr id="3" name="Content Placeholder 2"/>
          <p:cNvSpPr>
            <a:spLocks noGrp="1"/>
          </p:cNvSpPr>
          <p:nvPr>
            <p:ph idx="1"/>
          </p:nvPr>
        </p:nvSpPr>
        <p:spPr>
          <a:xfrm>
            <a:off x="838200" y="1570161"/>
            <a:ext cx="10515600" cy="4351338"/>
          </a:xfrm>
        </p:spPr>
        <p:txBody>
          <a:bodyPr>
            <a:normAutofit/>
          </a:bodyPr>
          <a:lstStyle/>
          <a:p>
            <a:r>
              <a:rPr lang="en-US" sz="2700" b="1" dirty="0"/>
              <a:t>Step 7-Patient Education (PE)</a:t>
            </a:r>
            <a:endParaRPr lang="en-US" sz="2700" dirty="0"/>
          </a:p>
          <a:p>
            <a:pPr lvl="0"/>
            <a:r>
              <a:rPr lang="en-US" sz="2700" dirty="0"/>
              <a:t>Educate patient and their families about mental health conditions</a:t>
            </a:r>
          </a:p>
          <a:p>
            <a:pPr lvl="0"/>
            <a:r>
              <a:rPr lang="en-US" sz="2700" dirty="0"/>
              <a:t>Treatment options</a:t>
            </a:r>
          </a:p>
          <a:p>
            <a:pPr lvl="0"/>
            <a:r>
              <a:rPr lang="en-US" sz="2700" dirty="0"/>
              <a:t>Self-care strategies</a:t>
            </a:r>
          </a:p>
          <a:p>
            <a:endParaRPr lang="en-US" sz="2700" dirty="0"/>
          </a:p>
          <a:p>
            <a:r>
              <a:rPr lang="en-US" sz="2700" b="1" dirty="0"/>
              <a:t>Step 8 -Support Network Development (SND)</a:t>
            </a:r>
            <a:endParaRPr lang="en-US" sz="2700" dirty="0"/>
          </a:p>
          <a:p>
            <a:pPr lvl="0"/>
            <a:r>
              <a:rPr lang="en-US" sz="2700" dirty="0"/>
              <a:t>Help patient build and maintain social support networks</a:t>
            </a:r>
          </a:p>
          <a:p>
            <a:pPr lvl="0"/>
            <a:r>
              <a:rPr lang="en-US" sz="2700" dirty="0"/>
              <a:t>Encourage connections with family, friends and community resources.</a:t>
            </a:r>
          </a:p>
          <a:p>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10</a:t>
            </a:fld>
            <a:endParaRPr lang="en-US"/>
          </a:p>
        </p:txBody>
      </p:sp>
    </p:spTree>
    <p:extLst>
      <p:ext uri="{BB962C8B-B14F-4D97-AF65-F5344CB8AC3E}">
        <p14:creationId xmlns:p14="http://schemas.microsoft.com/office/powerpoint/2010/main" val="950072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THE PROCESS OF SOCIAL INTERVENTION CONTD.</a:t>
            </a:r>
            <a:endParaRPr lang="en-US" sz="2700" dirty="0"/>
          </a:p>
        </p:txBody>
      </p:sp>
      <p:sp>
        <p:nvSpPr>
          <p:cNvPr id="3" name="Content Placeholder 2"/>
          <p:cNvSpPr>
            <a:spLocks noGrp="1"/>
          </p:cNvSpPr>
          <p:nvPr>
            <p:ph idx="1"/>
          </p:nvPr>
        </p:nvSpPr>
        <p:spPr>
          <a:xfrm>
            <a:off x="838200" y="1622914"/>
            <a:ext cx="10515600" cy="4351338"/>
          </a:xfrm>
        </p:spPr>
        <p:txBody>
          <a:bodyPr/>
          <a:lstStyle/>
          <a:p>
            <a:r>
              <a:rPr lang="en-US" sz="2700" b="1" dirty="0"/>
              <a:t>Step 9-Community Integration (CI)</a:t>
            </a:r>
            <a:endParaRPr lang="en-US" sz="2700" dirty="0"/>
          </a:p>
          <a:p>
            <a:pPr lvl="0"/>
            <a:r>
              <a:rPr lang="en-US" sz="2700" dirty="0"/>
              <a:t>Facilitate patient’s transition back into their community and support services.</a:t>
            </a:r>
          </a:p>
          <a:p>
            <a:endParaRPr lang="en-US" sz="2700" dirty="0"/>
          </a:p>
          <a:p>
            <a:r>
              <a:rPr lang="en-US" sz="2700" b="1" dirty="0"/>
              <a:t>Step 10-Evaluation</a:t>
            </a:r>
            <a:endParaRPr lang="en-US" sz="2700" dirty="0"/>
          </a:p>
          <a:p>
            <a:pPr lvl="0"/>
            <a:r>
              <a:rPr lang="en-US" sz="2700" dirty="0"/>
              <a:t>Regularly assess the patient progress, adjusting the interventions plan as needed.</a:t>
            </a:r>
          </a:p>
          <a:p>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11</a:t>
            </a:fld>
            <a:endParaRPr lang="en-US"/>
          </a:p>
        </p:txBody>
      </p:sp>
    </p:spTree>
    <p:extLst>
      <p:ext uri="{BB962C8B-B14F-4D97-AF65-F5344CB8AC3E}">
        <p14:creationId xmlns:p14="http://schemas.microsoft.com/office/powerpoint/2010/main" val="3206039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THE PROCESS OF SOCIAL INTERVENTION CONTD.</a:t>
            </a:r>
            <a:endParaRPr lang="en-US" sz="2700" dirty="0"/>
          </a:p>
        </p:txBody>
      </p:sp>
      <p:sp>
        <p:nvSpPr>
          <p:cNvPr id="3" name="Content Placeholder 2"/>
          <p:cNvSpPr>
            <a:spLocks noGrp="1"/>
          </p:cNvSpPr>
          <p:nvPr>
            <p:ph idx="1"/>
          </p:nvPr>
        </p:nvSpPr>
        <p:spPr>
          <a:xfrm>
            <a:off x="838200" y="1473933"/>
            <a:ext cx="10515600" cy="4351338"/>
          </a:xfrm>
        </p:spPr>
        <p:txBody>
          <a:bodyPr/>
          <a:lstStyle/>
          <a:p>
            <a:r>
              <a:rPr lang="en-US" sz="2700" b="1" dirty="0"/>
              <a:t>Step 11-Termination</a:t>
            </a:r>
            <a:endParaRPr lang="en-US" sz="2700" dirty="0"/>
          </a:p>
          <a:p>
            <a:pPr lvl="0"/>
            <a:r>
              <a:rPr lang="en-US" sz="2700" dirty="0"/>
              <a:t>Gradually end the intervention when goals are achieved.</a:t>
            </a:r>
          </a:p>
          <a:p>
            <a:endParaRPr lang="en-US" sz="2700" dirty="0"/>
          </a:p>
          <a:p>
            <a:r>
              <a:rPr lang="en-US" sz="2700" b="1" dirty="0"/>
              <a:t>Step 12-Follow-up and After care (F &amp;A)</a:t>
            </a:r>
            <a:endParaRPr lang="en-US" sz="2700" dirty="0"/>
          </a:p>
          <a:p>
            <a:pPr lvl="0"/>
            <a:r>
              <a:rPr lang="en-US" sz="2700" dirty="0"/>
              <a:t>Provide ongoing support and follow up care after granted trial leave.</a:t>
            </a:r>
          </a:p>
          <a:p>
            <a:pPr lvl="0"/>
            <a:r>
              <a:rPr lang="en-US" sz="2700" dirty="0"/>
              <a:t>Ensure continued progress and support.</a:t>
            </a:r>
          </a:p>
          <a:p>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12</a:t>
            </a:fld>
            <a:endParaRPr lang="en-US"/>
          </a:p>
        </p:txBody>
      </p:sp>
    </p:spTree>
    <p:extLst>
      <p:ext uri="{BB962C8B-B14F-4D97-AF65-F5344CB8AC3E}">
        <p14:creationId xmlns:p14="http://schemas.microsoft.com/office/powerpoint/2010/main" val="1249001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BENEFITS OF SOCIAL INTERVENTION</a:t>
            </a:r>
            <a:endParaRPr lang="en-US" sz="2700" dirty="0"/>
          </a:p>
        </p:txBody>
      </p:sp>
      <p:sp>
        <p:nvSpPr>
          <p:cNvPr id="3" name="Content Placeholder 2"/>
          <p:cNvSpPr>
            <a:spLocks noGrp="1"/>
          </p:cNvSpPr>
          <p:nvPr>
            <p:ph idx="1"/>
          </p:nvPr>
        </p:nvSpPr>
        <p:spPr>
          <a:xfrm>
            <a:off x="838200" y="1438764"/>
            <a:ext cx="10515600" cy="4351338"/>
          </a:xfrm>
        </p:spPr>
        <p:txBody>
          <a:bodyPr>
            <a:normAutofit/>
          </a:bodyPr>
          <a:lstStyle/>
          <a:p>
            <a:pPr lvl="0"/>
            <a:r>
              <a:rPr lang="en-US" sz="2700" b="1" dirty="0"/>
              <a:t>Improve symptoms management</a:t>
            </a:r>
            <a:r>
              <a:rPr lang="en-US" sz="2700" dirty="0"/>
              <a:t>: Social intervention help patient manage symptoms and </a:t>
            </a:r>
            <a:r>
              <a:rPr lang="en-US" sz="2700" dirty="0" err="1"/>
              <a:t>behaviours</a:t>
            </a:r>
            <a:r>
              <a:rPr lang="en-US" sz="2700" dirty="0"/>
              <a:t> associated with mental health conditions.</a:t>
            </a:r>
          </a:p>
          <a:p>
            <a:pPr lvl="0"/>
            <a:r>
              <a:rPr lang="en-US" sz="2700" b="1" dirty="0"/>
              <a:t>Enhance social skills</a:t>
            </a:r>
            <a:r>
              <a:rPr lang="en-US" sz="2700" dirty="0"/>
              <a:t>: Patient develop skills for social interactions, relationship and community integration.</a:t>
            </a:r>
          </a:p>
          <a:p>
            <a:pPr lvl="0"/>
            <a:r>
              <a:rPr lang="en-US" sz="2700" b="1" dirty="0"/>
              <a:t>Increase patient satisfaction</a:t>
            </a:r>
            <a:r>
              <a:rPr lang="en-US" sz="2700" dirty="0"/>
              <a:t>: Social intervention improves patient experiences and satisfaction with care.</a:t>
            </a:r>
          </a:p>
          <a:p>
            <a:pPr lvl="0"/>
            <a:r>
              <a:rPr lang="en-US" sz="2700" b="1" dirty="0"/>
              <a:t>Re-admission rates</a:t>
            </a:r>
            <a:r>
              <a:rPr lang="en-US" sz="2700" dirty="0"/>
              <a:t>: Social intervention reduces the likelihood of patient returning to the hospital due to relapse or worsening symptoms.</a:t>
            </a:r>
          </a:p>
          <a:p>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13</a:t>
            </a:fld>
            <a:endParaRPr lang="en-US"/>
          </a:p>
        </p:txBody>
      </p:sp>
    </p:spTree>
    <p:extLst>
      <p:ext uri="{BB962C8B-B14F-4D97-AF65-F5344CB8AC3E}">
        <p14:creationId xmlns:p14="http://schemas.microsoft.com/office/powerpoint/2010/main" val="1154086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BENEFITS OF SOCIAL INTERVENTION CONTD.</a:t>
            </a:r>
            <a:endParaRPr lang="en-US" sz="2700" dirty="0"/>
          </a:p>
        </p:txBody>
      </p:sp>
      <p:sp>
        <p:nvSpPr>
          <p:cNvPr id="3" name="Content Placeholder 2"/>
          <p:cNvSpPr>
            <a:spLocks noGrp="1"/>
          </p:cNvSpPr>
          <p:nvPr>
            <p:ph idx="1"/>
          </p:nvPr>
        </p:nvSpPr>
        <p:spPr>
          <a:xfrm>
            <a:off x="838200" y="1473933"/>
            <a:ext cx="10515600" cy="4351338"/>
          </a:xfrm>
        </p:spPr>
        <p:txBody>
          <a:bodyPr/>
          <a:lstStyle/>
          <a:p>
            <a:pPr lvl="0"/>
            <a:r>
              <a:rPr lang="en-US" sz="2700" b="1" dirty="0"/>
              <a:t>Improve medication adherence</a:t>
            </a:r>
            <a:r>
              <a:rPr lang="en-US" sz="2700" dirty="0"/>
              <a:t>: Social intervention encourages patients to adhere to medication regimes.</a:t>
            </a:r>
          </a:p>
          <a:p>
            <a:pPr lvl="0"/>
            <a:r>
              <a:rPr lang="en-US" sz="2700" b="1" dirty="0"/>
              <a:t>Enhance coping skills</a:t>
            </a:r>
            <a:r>
              <a:rPr lang="en-US" sz="2700" dirty="0"/>
              <a:t>: Patient develop skills to manage stress, trauma and adversity</a:t>
            </a:r>
          </a:p>
          <a:p>
            <a:pPr lvl="0"/>
            <a:r>
              <a:rPr lang="en-US" sz="2700" b="1" dirty="0"/>
              <a:t>Support network development</a:t>
            </a:r>
            <a:r>
              <a:rPr lang="en-US" sz="2700" dirty="0"/>
              <a:t>: Help patient build and maintain social support network.</a:t>
            </a:r>
          </a:p>
          <a:p>
            <a:pPr lvl="0"/>
            <a:r>
              <a:rPr lang="en-US" sz="2700" b="1" dirty="0"/>
              <a:t>Community integration</a:t>
            </a:r>
            <a:r>
              <a:rPr lang="en-US" sz="2700" dirty="0"/>
              <a:t>: Social intervention facilitates successful transition back into the community</a:t>
            </a:r>
          </a:p>
          <a:p>
            <a:pPr marL="0" indent="0">
              <a:buNone/>
            </a:pPr>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14</a:t>
            </a:fld>
            <a:endParaRPr lang="en-US"/>
          </a:p>
        </p:txBody>
      </p:sp>
    </p:spTree>
    <p:extLst>
      <p:ext uri="{BB962C8B-B14F-4D97-AF65-F5344CB8AC3E}">
        <p14:creationId xmlns:p14="http://schemas.microsoft.com/office/powerpoint/2010/main" val="3603134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BENEFITS OF SOCIAL INTERVENTION CONTD.</a:t>
            </a:r>
            <a:endParaRPr lang="en-US" sz="2700" dirty="0"/>
          </a:p>
        </p:txBody>
      </p:sp>
      <p:sp>
        <p:nvSpPr>
          <p:cNvPr id="3" name="Content Placeholder 2"/>
          <p:cNvSpPr>
            <a:spLocks noGrp="1"/>
          </p:cNvSpPr>
          <p:nvPr>
            <p:ph idx="1"/>
          </p:nvPr>
        </p:nvSpPr>
        <p:spPr>
          <a:xfrm>
            <a:off x="838200" y="1491517"/>
            <a:ext cx="10515600" cy="4351338"/>
          </a:xfrm>
        </p:spPr>
        <p:txBody>
          <a:bodyPr/>
          <a:lstStyle/>
          <a:p>
            <a:pPr lvl="0"/>
            <a:r>
              <a:rPr lang="en-US" sz="2700" b="1" dirty="0"/>
              <a:t>Stigmatization</a:t>
            </a:r>
            <a:r>
              <a:rPr lang="en-US" sz="2700" dirty="0"/>
              <a:t>: Social intervention help reduce stigma associated with mental health illness.</a:t>
            </a:r>
          </a:p>
          <a:p>
            <a:pPr lvl="0"/>
            <a:r>
              <a:rPr lang="en-US" sz="2700" b="1" dirty="0"/>
              <a:t>Holistic care:</a:t>
            </a:r>
            <a:r>
              <a:rPr lang="en-US" sz="2700" dirty="0"/>
              <a:t> Social intervention addresses patient’s emotional, social and environmental needs.</a:t>
            </a:r>
          </a:p>
          <a:p>
            <a:pPr lvl="0"/>
            <a:r>
              <a:rPr lang="en-US" sz="2700" b="1" dirty="0"/>
              <a:t>Empowerment</a:t>
            </a:r>
            <a:r>
              <a:rPr lang="en-US" sz="2700" dirty="0"/>
              <a:t>: Help patient to become more autonomous and self-sufficient.</a:t>
            </a:r>
          </a:p>
          <a:p>
            <a:pPr lvl="0"/>
            <a:r>
              <a:rPr lang="en-US" sz="2700" b="1" dirty="0"/>
              <a:t>Improve mental health outcomes</a:t>
            </a:r>
            <a:r>
              <a:rPr lang="en-US" sz="2700" dirty="0"/>
              <a:t>: Social intervention leads to better mental health outcome and recovery.</a:t>
            </a:r>
          </a:p>
          <a:p>
            <a:pPr marL="0" indent="0">
              <a:buNone/>
            </a:pPr>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15</a:t>
            </a:fld>
            <a:endParaRPr lang="en-US"/>
          </a:p>
        </p:txBody>
      </p:sp>
    </p:spTree>
    <p:extLst>
      <p:ext uri="{BB962C8B-B14F-4D97-AF65-F5344CB8AC3E}">
        <p14:creationId xmlns:p14="http://schemas.microsoft.com/office/powerpoint/2010/main" val="2079168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CHALLENGES OF SOCIAL INTERVENTION</a:t>
            </a:r>
            <a:endParaRPr lang="en-US" sz="2700" dirty="0"/>
          </a:p>
        </p:txBody>
      </p:sp>
      <p:sp>
        <p:nvSpPr>
          <p:cNvPr id="3" name="Content Placeholder 2"/>
          <p:cNvSpPr>
            <a:spLocks noGrp="1"/>
          </p:cNvSpPr>
          <p:nvPr>
            <p:ph idx="1"/>
          </p:nvPr>
        </p:nvSpPr>
        <p:spPr>
          <a:xfrm>
            <a:off x="838200" y="1421179"/>
            <a:ext cx="10515600" cy="4351338"/>
          </a:xfrm>
        </p:spPr>
        <p:txBody>
          <a:bodyPr/>
          <a:lstStyle/>
          <a:p>
            <a:pPr lvl="0"/>
            <a:r>
              <a:rPr lang="en-US" sz="2700" b="1" dirty="0"/>
              <a:t>Resistance to change</a:t>
            </a:r>
            <a:r>
              <a:rPr lang="en-US" sz="2700" dirty="0"/>
              <a:t>: Patient may resist new coping mechanism and strategies.</a:t>
            </a:r>
          </a:p>
          <a:p>
            <a:pPr lvl="0"/>
            <a:r>
              <a:rPr lang="en-US" sz="2700" b="1" dirty="0"/>
              <a:t>Limited motivation</a:t>
            </a:r>
            <a:r>
              <a:rPr lang="en-US" sz="2700" dirty="0"/>
              <a:t>: Patient may lack motivation to engage in social intervention activities.</a:t>
            </a:r>
          </a:p>
          <a:p>
            <a:pPr lvl="0"/>
            <a:r>
              <a:rPr lang="en-US" sz="2700" b="1" dirty="0"/>
              <a:t>Emotional challenges</a:t>
            </a:r>
            <a:r>
              <a:rPr lang="en-US" sz="2700" dirty="0"/>
              <a:t>: Patient may struggle with emotional regulation, making it difficult to participate in social intervention.</a:t>
            </a:r>
          </a:p>
          <a:p>
            <a:pPr lvl="0"/>
            <a:r>
              <a:rPr lang="en-US" sz="2700" b="1" dirty="0"/>
              <a:t>Trauma:</a:t>
            </a:r>
            <a:r>
              <a:rPr lang="en-US" sz="2700" dirty="0"/>
              <a:t> Patient may have experienced trauma making it challenging to trust and engage in social intervention providers.</a:t>
            </a:r>
          </a:p>
          <a:p>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16</a:t>
            </a:fld>
            <a:endParaRPr lang="en-US"/>
          </a:p>
        </p:txBody>
      </p:sp>
    </p:spTree>
    <p:extLst>
      <p:ext uri="{BB962C8B-B14F-4D97-AF65-F5344CB8AC3E}">
        <p14:creationId xmlns:p14="http://schemas.microsoft.com/office/powerpoint/2010/main" val="1927873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CHALLENGES OF SOCIAL INTERVENTION CONTD.</a:t>
            </a:r>
            <a:endParaRPr lang="en-US" sz="2700" dirty="0"/>
          </a:p>
        </p:txBody>
      </p:sp>
      <p:sp>
        <p:nvSpPr>
          <p:cNvPr id="3" name="Content Placeholder 2"/>
          <p:cNvSpPr>
            <a:spLocks noGrp="1"/>
          </p:cNvSpPr>
          <p:nvPr>
            <p:ph idx="1"/>
          </p:nvPr>
        </p:nvSpPr>
        <p:spPr>
          <a:xfrm>
            <a:off x="838200" y="1403594"/>
            <a:ext cx="10515600" cy="4351338"/>
          </a:xfrm>
        </p:spPr>
        <p:txBody>
          <a:bodyPr/>
          <a:lstStyle/>
          <a:p>
            <a:pPr lvl="0"/>
            <a:r>
              <a:rPr lang="en-US" sz="2700" b="1" dirty="0"/>
              <a:t>Cognitive impairment</a:t>
            </a:r>
            <a:r>
              <a:rPr lang="en-US" sz="2700" dirty="0"/>
              <a:t>: Patient may have cognitive impairment, making it difficult to understand and participate in social intervention.</a:t>
            </a:r>
          </a:p>
          <a:p>
            <a:pPr lvl="0"/>
            <a:r>
              <a:rPr lang="en-US" sz="2700" b="1" dirty="0"/>
              <a:t>Language barriers</a:t>
            </a:r>
            <a:r>
              <a:rPr lang="en-US" sz="2700" dirty="0"/>
              <a:t>: Language differences may create communication challenges between patient and social intervention provider.</a:t>
            </a:r>
          </a:p>
          <a:p>
            <a:pPr lvl="0"/>
            <a:r>
              <a:rPr lang="en-US" sz="2700" b="1" dirty="0"/>
              <a:t>Cultural differences</a:t>
            </a:r>
            <a:r>
              <a:rPr lang="en-US" sz="2700" dirty="0"/>
              <a:t>: Cultural differences may lead to differing values and benefit creating challenges in delivering social interventions.</a:t>
            </a:r>
          </a:p>
          <a:p>
            <a:pPr lvl="0"/>
            <a:r>
              <a:rPr lang="en-US" sz="2700" b="1" dirty="0"/>
              <a:t>Staff burnout</a:t>
            </a:r>
            <a:r>
              <a:rPr lang="en-US" sz="2700" dirty="0"/>
              <a:t>: Social intervention provider may experience burnout impacting the quality of care.</a:t>
            </a:r>
          </a:p>
          <a:p>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17</a:t>
            </a:fld>
            <a:endParaRPr lang="en-US"/>
          </a:p>
        </p:txBody>
      </p:sp>
    </p:spTree>
    <p:extLst>
      <p:ext uri="{BB962C8B-B14F-4D97-AF65-F5344CB8AC3E}">
        <p14:creationId xmlns:p14="http://schemas.microsoft.com/office/powerpoint/2010/main" val="3147135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CHALLENGES OF SOCIAL INTERVENTION CONTD.</a:t>
            </a:r>
            <a:endParaRPr lang="en-US" sz="2700" dirty="0"/>
          </a:p>
        </p:txBody>
      </p:sp>
      <p:sp>
        <p:nvSpPr>
          <p:cNvPr id="3" name="Content Placeholder 2"/>
          <p:cNvSpPr>
            <a:spLocks noGrp="1"/>
          </p:cNvSpPr>
          <p:nvPr>
            <p:ph idx="1"/>
          </p:nvPr>
        </p:nvSpPr>
        <p:spPr>
          <a:xfrm>
            <a:off x="838200" y="1456348"/>
            <a:ext cx="9976338" cy="4351338"/>
          </a:xfrm>
        </p:spPr>
        <p:txBody>
          <a:bodyPr/>
          <a:lstStyle/>
          <a:p>
            <a:pPr lvl="0"/>
            <a:r>
              <a:rPr lang="en-US" sz="2700" b="1" dirty="0"/>
              <a:t>Limited resources</a:t>
            </a:r>
            <a:r>
              <a:rPr lang="en-US" sz="2700" dirty="0"/>
              <a:t>: Inadequate resources including funding, personnel and infrastructure can limit social intervention effectiveness.</a:t>
            </a:r>
          </a:p>
          <a:p>
            <a:pPr lvl="0"/>
            <a:r>
              <a:rPr lang="en-US" sz="2700" b="1" dirty="0"/>
              <a:t>Stigma</a:t>
            </a:r>
            <a:r>
              <a:rPr lang="en-US" sz="2700" dirty="0"/>
              <a:t>: Patient may experience stigma, making it difficult to seek and engage in social intervention (Group therapy guidelines, Ministry of Health, Benin 2017).</a:t>
            </a:r>
          </a:p>
          <a:p>
            <a:endParaRPr lang="en-US" sz="2700" dirty="0"/>
          </a:p>
          <a:p>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18</a:t>
            </a:fld>
            <a:endParaRPr lang="en-US"/>
          </a:p>
        </p:txBody>
      </p:sp>
    </p:spTree>
    <p:extLst>
      <p:ext uri="{BB962C8B-B14F-4D97-AF65-F5344CB8AC3E}">
        <p14:creationId xmlns:p14="http://schemas.microsoft.com/office/powerpoint/2010/main" val="84456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99652"/>
            <a:ext cx="10515600" cy="521526"/>
          </a:xfrm>
        </p:spPr>
        <p:txBody>
          <a:bodyPr/>
          <a:lstStyle/>
          <a:p>
            <a:r>
              <a:rPr lang="en-US" sz="2700" b="1" dirty="0"/>
              <a:t>Conclusion</a:t>
            </a:r>
          </a:p>
        </p:txBody>
      </p:sp>
      <p:sp>
        <p:nvSpPr>
          <p:cNvPr id="3" name="Content Placeholder 2"/>
          <p:cNvSpPr>
            <a:spLocks noGrp="1"/>
          </p:cNvSpPr>
          <p:nvPr>
            <p:ph idx="1"/>
          </p:nvPr>
        </p:nvSpPr>
        <p:spPr>
          <a:xfrm>
            <a:off x="838200" y="1421178"/>
            <a:ext cx="10515600" cy="4351338"/>
          </a:xfrm>
        </p:spPr>
        <p:txBody>
          <a:bodyPr/>
          <a:lstStyle/>
          <a:p>
            <a:r>
              <a:rPr lang="en-US" sz="2700" dirty="0"/>
              <a:t>Social intervention in psychiatric hospital is a vital component of mental health care that complements medical treatment. Through various social intervention strategies, patient receives support and guidance to manager their mental health, develop coping skills and reintegrate into their communities.</a:t>
            </a:r>
          </a:p>
          <a:p>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19</a:t>
            </a:fld>
            <a:endParaRPr lang="en-US"/>
          </a:p>
        </p:txBody>
      </p:sp>
    </p:spTree>
    <p:extLst>
      <p:ext uri="{BB962C8B-B14F-4D97-AF65-F5344CB8AC3E}">
        <p14:creationId xmlns:p14="http://schemas.microsoft.com/office/powerpoint/2010/main" val="3834836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1646"/>
            <a:ext cx="10515600" cy="829042"/>
          </a:xfrm>
        </p:spPr>
        <p:txBody>
          <a:bodyPr/>
          <a:lstStyle/>
          <a:p>
            <a:r>
              <a:rPr lang="en-US" sz="2700" b="1" dirty="0"/>
              <a:t>OBJECTIVES</a:t>
            </a:r>
            <a:endParaRPr lang="en-US" sz="2700" dirty="0"/>
          </a:p>
        </p:txBody>
      </p:sp>
      <p:sp>
        <p:nvSpPr>
          <p:cNvPr id="3" name="Content Placeholder 2"/>
          <p:cNvSpPr>
            <a:spLocks noGrp="1"/>
          </p:cNvSpPr>
          <p:nvPr>
            <p:ph idx="1"/>
          </p:nvPr>
        </p:nvSpPr>
        <p:spPr/>
        <p:txBody>
          <a:bodyPr/>
          <a:lstStyle/>
          <a:p>
            <a:r>
              <a:rPr lang="en-US" sz="2700" dirty="0"/>
              <a:t>To enhance social functioning; support patients in developing skills for daily living. Social interaction and community integration.</a:t>
            </a:r>
          </a:p>
          <a:p>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2</a:t>
            </a:fld>
            <a:endParaRPr lang="en-US"/>
          </a:p>
        </p:txBody>
      </p:sp>
    </p:spTree>
    <p:extLst>
      <p:ext uri="{BB962C8B-B14F-4D97-AF65-F5344CB8AC3E}">
        <p14:creationId xmlns:p14="http://schemas.microsoft.com/office/powerpoint/2010/main" val="692997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References</a:t>
            </a:r>
            <a:endParaRPr lang="en-US" sz="2700" dirty="0"/>
          </a:p>
        </p:txBody>
      </p:sp>
      <p:sp>
        <p:nvSpPr>
          <p:cNvPr id="3" name="Content Placeholder 2"/>
          <p:cNvSpPr>
            <a:spLocks noGrp="1"/>
          </p:cNvSpPr>
          <p:nvPr>
            <p:ph idx="1"/>
          </p:nvPr>
        </p:nvSpPr>
        <p:spPr>
          <a:xfrm>
            <a:off x="838200" y="1368425"/>
            <a:ext cx="10515600" cy="4351338"/>
          </a:xfrm>
        </p:spPr>
        <p:txBody>
          <a:bodyPr>
            <a:normAutofit/>
          </a:bodyPr>
          <a:lstStyle/>
          <a:p>
            <a:pPr lvl="0"/>
            <a:r>
              <a:rPr lang="en-US" sz="2700" dirty="0"/>
              <a:t>World Health Organization (WHO). Mental health care guidelines.</a:t>
            </a:r>
          </a:p>
          <a:p>
            <a:pPr lvl="0"/>
            <a:r>
              <a:rPr lang="en-US" sz="2700" dirty="0"/>
              <a:t>NASW (2020). Social work intervention in mental health.</a:t>
            </a:r>
          </a:p>
          <a:p>
            <a:pPr lvl="0"/>
            <a:r>
              <a:rPr lang="en-US" sz="2700" dirty="0"/>
              <a:t>Social support network assessment (University of Benin 2020).</a:t>
            </a:r>
          </a:p>
          <a:p>
            <a:pPr lvl="0"/>
            <a:r>
              <a:rPr lang="en-US" sz="2700" dirty="0"/>
              <a:t>Coping skills assessment (University of Benin 2019)</a:t>
            </a:r>
          </a:p>
          <a:p>
            <a:pPr lvl="0"/>
            <a:r>
              <a:rPr lang="en-US" sz="2700" dirty="0"/>
              <a:t>Group therapy guideline (Benin Ministry of Health 2017)</a:t>
            </a:r>
          </a:p>
          <a:p>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20</a:t>
            </a:fld>
            <a:endParaRPr lang="en-US"/>
          </a:p>
        </p:txBody>
      </p:sp>
    </p:spTree>
    <p:extLst>
      <p:ext uri="{BB962C8B-B14F-4D97-AF65-F5344CB8AC3E}">
        <p14:creationId xmlns:p14="http://schemas.microsoft.com/office/powerpoint/2010/main" val="590718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OUTLINE</a:t>
            </a:r>
            <a:endParaRPr lang="en-US" sz="2700" dirty="0"/>
          </a:p>
        </p:txBody>
      </p:sp>
      <p:sp>
        <p:nvSpPr>
          <p:cNvPr id="3" name="Content Placeholder 2"/>
          <p:cNvSpPr>
            <a:spLocks noGrp="1"/>
          </p:cNvSpPr>
          <p:nvPr>
            <p:ph idx="1"/>
          </p:nvPr>
        </p:nvSpPr>
        <p:spPr>
          <a:xfrm>
            <a:off x="838200" y="1376730"/>
            <a:ext cx="10515600" cy="4351338"/>
          </a:xfrm>
        </p:spPr>
        <p:txBody>
          <a:bodyPr>
            <a:normAutofit/>
          </a:bodyPr>
          <a:lstStyle/>
          <a:p>
            <a:pPr lvl="0"/>
            <a:r>
              <a:rPr lang="en-US" sz="2700" dirty="0"/>
              <a:t>Introduction</a:t>
            </a:r>
          </a:p>
          <a:p>
            <a:pPr lvl="0"/>
            <a:r>
              <a:rPr lang="en-US" sz="2700" dirty="0"/>
              <a:t>Definition of social intervention</a:t>
            </a:r>
          </a:p>
          <a:p>
            <a:pPr lvl="0"/>
            <a:r>
              <a:rPr lang="en-US" sz="2700" dirty="0"/>
              <a:t>The process of social intervention</a:t>
            </a:r>
          </a:p>
          <a:p>
            <a:pPr lvl="0"/>
            <a:r>
              <a:rPr lang="en-US" sz="2700" dirty="0"/>
              <a:t>Benefits of social intervention</a:t>
            </a:r>
          </a:p>
          <a:p>
            <a:pPr lvl="0"/>
            <a:r>
              <a:rPr lang="en-US" sz="2700" dirty="0"/>
              <a:t>Challenges of social intervention</a:t>
            </a:r>
          </a:p>
          <a:p>
            <a:pPr lvl="0"/>
            <a:r>
              <a:rPr lang="en-US" sz="2700" dirty="0"/>
              <a:t>Conclusion</a:t>
            </a:r>
          </a:p>
          <a:p>
            <a:pPr lvl="0"/>
            <a:r>
              <a:rPr lang="en-US" sz="2700" dirty="0"/>
              <a:t>References</a:t>
            </a:r>
          </a:p>
          <a:p>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3</a:t>
            </a:fld>
            <a:endParaRPr lang="en-US"/>
          </a:p>
        </p:txBody>
      </p:sp>
    </p:spTree>
    <p:extLst>
      <p:ext uri="{BB962C8B-B14F-4D97-AF65-F5344CB8AC3E}">
        <p14:creationId xmlns:p14="http://schemas.microsoft.com/office/powerpoint/2010/main" val="1860029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INTRODUCTION</a:t>
            </a:r>
            <a:endParaRPr lang="en-US" sz="2700" dirty="0"/>
          </a:p>
        </p:txBody>
      </p:sp>
      <p:sp>
        <p:nvSpPr>
          <p:cNvPr id="3" name="Content Placeholder 2"/>
          <p:cNvSpPr>
            <a:spLocks noGrp="1"/>
          </p:cNvSpPr>
          <p:nvPr>
            <p:ph idx="1"/>
          </p:nvPr>
        </p:nvSpPr>
        <p:spPr>
          <a:xfrm>
            <a:off x="838200" y="1350840"/>
            <a:ext cx="10515600" cy="4351338"/>
          </a:xfrm>
        </p:spPr>
        <p:txBody>
          <a:bodyPr>
            <a:normAutofit/>
          </a:bodyPr>
          <a:lstStyle/>
          <a:p>
            <a:r>
              <a:rPr lang="en-US" sz="2700" dirty="0"/>
              <a:t>The concept of social intervention in psychiatric hospital has a rich history dating back to the late 19</a:t>
            </a:r>
            <a:r>
              <a:rPr lang="en-US" sz="2700" baseline="30000" dirty="0"/>
              <a:t>th</a:t>
            </a:r>
            <a:r>
              <a:rPr lang="en-US" sz="2700" dirty="0"/>
              <a:t> century when the first mental asylums were established initially these institutions focused solely on providing custodial care but as understanding of mental health evolved, so did the approach to treatment in the early 20</a:t>
            </a:r>
            <a:r>
              <a:rPr lang="en-US" sz="2700" baseline="30000" dirty="0"/>
              <a:t>th</a:t>
            </a:r>
            <a:r>
              <a:rPr lang="en-US" sz="2700" dirty="0"/>
              <a:t> century, the mental hygiene movement emphasized the importance of social factors in mental health, leading to the development of social work and psychiatric social services in hospital.</a:t>
            </a:r>
          </a:p>
        </p:txBody>
      </p:sp>
      <p:sp>
        <p:nvSpPr>
          <p:cNvPr id="4" name="Slide Number Placeholder 3"/>
          <p:cNvSpPr>
            <a:spLocks noGrp="1"/>
          </p:cNvSpPr>
          <p:nvPr>
            <p:ph type="sldNum" sz="quarter" idx="12"/>
          </p:nvPr>
        </p:nvSpPr>
        <p:spPr/>
        <p:txBody>
          <a:bodyPr/>
          <a:lstStyle/>
          <a:p>
            <a:fld id="{21057B9D-8D3B-4BD6-95C3-CD2B0B8B2608}" type="slidenum">
              <a:rPr lang="en-US" smtClean="0"/>
              <a:t>4</a:t>
            </a:fld>
            <a:endParaRPr lang="en-US"/>
          </a:p>
        </p:txBody>
      </p:sp>
    </p:spTree>
    <p:extLst>
      <p:ext uri="{BB962C8B-B14F-4D97-AF65-F5344CB8AC3E}">
        <p14:creationId xmlns:p14="http://schemas.microsoft.com/office/powerpoint/2010/main" val="2019622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INTRODUCTION CONTD.</a:t>
            </a:r>
          </a:p>
        </p:txBody>
      </p:sp>
      <p:sp>
        <p:nvSpPr>
          <p:cNvPr id="3" name="Content Placeholder 2"/>
          <p:cNvSpPr>
            <a:spLocks noGrp="1"/>
          </p:cNvSpPr>
          <p:nvPr>
            <p:ph idx="1"/>
          </p:nvPr>
        </p:nvSpPr>
        <p:spPr>
          <a:xfrm>
            <a:off x="838200" y="1605330"/>
            <a:ext cx="10515600" cy="4351338"/>
          </a:xfrm>
        </p:spPr>
        <p:txBody>
          <a:bodyPr>
            <a:normAutofit lnSpcReduction="10000"/>
          </a:bodyPr>
          <a:lstStyle/>
          <a:p>
            <a:r>
              <a:rPr lang="en-US" sz="2700" dirty="0"/>
              <a:t>The 1960s and 1970s saw the de-institutionalization from institutional care to community based services. Further highlighting the needs for social intervention, since then social intervention has become an integral part of psychiatric care recognizing the interconnectedness of mental health with social and environmental factors.</a:t>
            </a:r>
          </a:p>
          <a:p>
            <a:endParaRPr lang="en-US" sz="2700" dirty="0"/>
          </a:p>
          <a:p>
            <a:r>
              <a:rPr lang="en-US" sz="2700" dirty="0"/>
              <a:t>Today, social intervention in psychiatric hospitals encompasses a range of strategies including individual counseling, group therapy, family therapy, case management and advocacy. These interventions aim to address patients social, emotional and mental health needs promoting holistic care and recovery.</a:t>
            </a:r>
          </a:p>
          <a:p>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5</a:t>
            </a:fld>
            <a:endParaRPr lang="en-US"/>
          </a:p>
        </p:txBody>
      </p:sp>
    </p:spTree>
    <p:extLst>
      <p:ext uri="{BB962C8B-B14F-4D97-AF65-F5344CB8AC3E}">
        <p14:creationId xmlns:p14="http://schemas.microsoft.com/office/powerpoint/2010/main" val="1582319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DEFINITION OF SOCIAL INTERVENTION</a:t>
            </a:r>
            <a:endParaRPr lang="en-US" sz="2700" dirty="0"/>
          </a:p>
        </p:txBody>
      </p:sp>
      <p:sp>
        <p:nvSpPr>
          <p:cNvPr id="3" name="Content Placeholder 2"/>
          <p:cNvSpPr>
            <a:spLocks noGrp="1"/>
          </p:cNvSpPr>
          <p:nvPr>
            <p:ph idx="1"/>
          </p:nvPr>
        </p:nvSpPr>
        <p:spPr>
          <a:xfrm>
            <a:off x="838200" y="1379202"/>
            <a:ext cx="10515600" cy="4638139"/>
          </a:xfrm>
        </p:spPr>
        <p:txBody>
          <a:bodyPr>
            <a:normAutofit fontScale="92500" lnSpcReduction="20000"/>
          </a:bodyPr>
          <a:lstStyle/>
          <a:p>
            <a:r>
              <a:rPr lang="en-US" sz="2700" dirty="0"/>
              <a:t>Social intervention in a psychiatric hospital refers to the planned and intentional interactions between social workers or other health care professionals and patient families or groups to address mental health issues, promote coping skills and enhance social functioning (National Association of Social Work Code of Ethics NASW 2020).</a:t>
            </a:r>
          </a:p>
          <a:p>
            <a:endParaRPr lang="en-US" sz="2700" dirty="0"/>
          </a:p>
          <a:p>
            <a:r>
              <a:rPr lang="en-US" sz="2700" dirty="0"/>
              <a:t>Social intervention is defined as a variety of diverse therapeutic approaches which are aimed at improving social functioning in individuals especially those with mental health issues. </a:t>
            </a:r>
          </a:p>
          <a:p>
            <a:endParaRPr lang="en-US" sz="2700" dirty="0"/>
          </a:p>
          <a:p>
            <a:r>
              <a:rPr lang="en-US" sz="2700" dirty="0"/>
              <a:t>Social work interventions involve social workers actively engaging with individuals, families, groups or communities who need help to bring about positive change (Social Support Network Assessment University of Benin 2020),</a:t>
            </a:r>
          </a:p>
          <a:p>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6</a:t>
            </a:fld>
            <a:endParaRPr lang="en-US"/>
          </a:p>
        </p:txBody>
      </p:sp>
    </p:spTree>
    <p:extLst>
      <p:ext uri="{BB962C8B-B14F-4D97-AF65-F5344CB8AC3E}">
        <p14:creationId xmlns:p14="http://schemas.microsoft.com/office/powerpoint/2010/main" val="1064236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THE PROCESS OF SOCIAL INTERVENTION</a:t>
            </a:r>
            <a:endParaRPr lang="en-US" sz="2700" dirty="0"/>
          </a:p>
        </p:txBody>
      </p:sp>
      <p:sp>
        <p:nvSpPr>
          <p:cNvPr id="3" name="Content Placeholder 2"/>
          <p:cNvSpPr>
            <a:spLocks noGrp="1"/>
          </p:cNvSpPr>
          <p:nvPr>
            <p:ph idx="1"/>
          </p:nvPr>
        </p:nvSpPr>
        <p:spPr>
          <a:xfrm>
            <a:off x="838200" y="1438763"/>
            <a:ext cx="10515600" cy="4351338"/>
          </a:xfrm>
        </p:spPr>
        <p:txBody>
          <a:bodyPr>
            <a:normAutofit fontScale="92500" lnSpcReduction="10000"/>
          </a:bodyPr>
          <a:lstStyle/>
          <a:p>
            <a:pPr marL="0" indent="0">
              <a:buNone/>
            </a:pPr>
            <a:r>
              <a:rPr lang="en-US" sz="2700" b="1" dirty="0"/>
              <a:t>Step 1-Referral and Identification (R &amp; I)</a:t>
            </a:r>
            <a:endParaRPr lang="en-US" sz="2700" dirty="0"/>
          </a:p>
          <a:p>
            <a:pPr lvl="0"/>
            <a:r>
              <a:rPr lang="en-US" sz="2700" dirty="0"/>
              <a:t>Receive referral from psychiatric or other healthcare professional</a:t>
            </a:r>
          </a:p>
          <a:p>
            <a:pPr lvl="0"/>
            <a:r>
              <a:rPr lang="en-US" sz="2700" dirty="0"/>
              <a:t>Identify patient in need of social intervention</a:t>
            </a:r>
          </a:p>
          <a:p>
            <a:endParaRPr lang="en-US" sz="2700" dirty="0"/>
          </a:p>
          <a:p>
            <a:pPr marL="0" indent="0">
              <a:buNone/>
            </a:pPr>
            <a:r>
              <a:rPr lang="en-US" sz="2700" b="1" dirty="0"/>
              <a:t>Step 2-Initial Assessment (IA)</a:t>
            </a:r>
            <a:endParaRPr lang="en-US" sz="2700" dirty="0"/>
          </a:p>
          <a:p>
            <a:pPr lvl="0"/>
            <a:r>
              <a:rPr lang="en-US" sz="2700" dirty="0"/>
              <a:t>Conduct a comprehensive assessment of the patient</a:t>
            </a:r>
          </a:p>
          <a:p>
            <a:pPr lvl="0"/>
            <a:r>
              <a:rPr lang="en-US" sz="2700" dirty="0"/>
              <a:t>Social history</a:t>
            </a:r>
          </a:p>
          <a:p>
            <a:pPr lvl="0"/>
            <a:r>
              <a:rPr lang="en-US" sz="2700" dirty="0"/>
              <a:t>Emotional state</a:t>
            </a:r>
          </a:p>
          <a:p>
            <a:pPr lvl="0"/>
            <a:r>
              <a:rPr lang="en-US" sz="2700" dirty="0"/>
              <a:t>Mental health needs</a:t>
            </a:r>
          </a:p>
          <a:p>
            <a:pPr lvl="0"/>
            <a:r>
              <a:rPr lang="en-US" sz="2700" dirty="0"/>
              <a:t>Coping skills and strength and the weakness </a:t>
            </a:r>
          </a:p>
          <a:p>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7</a:t>
            </a:fld>
            <a:endParaRPr lang="en-US"/>
          </a:p>
        </p:txBody>
      </p:sp>
    </p:spTree>
    <p:extLst>
      <p:ext uri="{BB962C8B-B14F-4D97-AF65-F5344CB8AC3E}">
        <p14:creationId xmlns:p14="http://schemas.microsoft.com/office/powerpoint/2010/main" val="3261913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THE PROCESS OF SOCIAL INTERVENTION CONTD.</a:t>
            </a:r>
            <a:endParaRPr lang="en-US" sz="2700" dirty="0"/>
          </a:p>
        </p:txBody>
      </p:sp>
      <p:sp>
        <p:nvSpPr>
          <p:cNvPr id="3" name="Content Placeholder 2"/>
          <p:cNvSpPr>
            <a:spLocks noGrp="1"/>
          </p:cNvSpPr>
          <p:nvPr>
            <p:ph idx="1"/>
          </p:nvPr>
        </p:nvSpPr>
        <p:spPr>
          <a:xfrm>
            <a:off x="838200" y="1403594"/>
            <a:ext cx="10515600" cy="4351338"/>
          </a:xfrm>
        </p:spPr>
        <p:txBody>
          <a:bodyPr>
            <a:normAutofit/>
          </a:bodyPr>
          <a:lstStyle/>
          <a:p>
            <a:r>
              <a:rPr lang="en-US" sz="2700" b="1" dirty="0"/>
              <a:t>Step 3-Goal setting (GS)</a:t>
            </a:r>
            <a:endParaRPr lang="en-US" sz="2700" dirty="0"/>
          </a:p>
          <a:p>
            <a:pPr lvl="0"/>
            <a:r>
              <a:rPr lang="en-US" sz="2700" dirty="0"/>
              <a:t>Collaborate with the patient to establish (smart) goals, specific measurable achievable, relevant and time band.</a:t>
            </a:r>
          </a:p>
          <a:p>
            <a:endParaRPr lang="en-US" sz="2700" dirty="0"/>
          </a:p>
          <a:p>
            <a:r>
              <a:rPr lang="en-US" sz="2700" b="1" dirty="0"/>
              <a:t>Step 4-Intervention Planning (IP)</a:t>
            </a:r>
            <a:endParaRPr lang="en-US" sz="2700" dirty="0"/>
          </a:p>
          <a:p>
            <a:pPr lvl="0"/>
            <a:r>
              <a:rPr lang="en-US" sz="2700" dirty="0"/>
              <a:t>Develop a personalized intervention plant</a:t>
            </a:r>
          </a:p>
          <a:p>
            <a:pPr lvl="0"/>
            <a:r>
              <a:rPr lang="en-US" sz="2700" dirty="0"/>
              <a:t>Address the patient’s identified needs and goals</a:t>
            </a:r>
          </a:p>
          <a:p>
            <a:pPr lvl="0"/>
            <a:r>
              <a:rPr lang="en-US" sz="2700" dirty="0"/>
              <a:t>Select appropriate social intervention strategies (e.g. individual counseling, group therapy, family therapy, case management advocacy)</a:t>
            </a:r>
          </a:p>
          <a:p>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8</a:t>
            </a:fld>
            <a:endParaRPr lang="en-US"/>
          </a:p>
        </p:txBody>
      </p:sp>
    </p:spTree>
    <p:extLst>
      <p:ext uri="{BB962C8B-B14F-4D97-AF65-F5344CB8AC3E}">
        <p14:creationId xmlns:p14="http://schemas.microsoft.com/office/powerpoint/2010/main" val="114293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b="1" dirty="0"/>
              <a:t>THE PROCESS OF SOCIAL INTERVENTION CONTD.</a:t>
            </a:r>
            <a:endParaRPr lang="en-US" sz="2700" dirty="0"/>
          </a:p>
        </p:txBody>
      </p:sp>
      <p:sp>
        <p:nvSpPr>
          <p:cNvPr id="3" name="Content Placeholder 2"/>
          <p:cNvSpPr>
            <a:spLocks noGrp="1"/>
          </p:cNvSpPr>
          <p:nvPr>
            <p:ph idx="1"/>
          </p:nvPr>
        </p:nvSpPr>
        <p:spPr>
          <a:xfrm>
            <a:off x="838200" y="1526687"/>
            <a:ext cx="10515600" cy="4351338"/>
          </a:xfrm>
        </p:spPr>
        <p:txBody>
          <a:bodyPr>
            <a:normAutofit lnSpcReduction="10000"/>
          </a:bodyPr>
          <a:lstStyle/>
          <a:p>
            <a:r>
              <a:rPr lang="en-US" sz="2700" b="1" dirty="0"/>
              <a:t>Step 5-Implementation (IM)</a:t>
            </a:r>
            <a:endParaRPr lang="en-US" sz="2700" dirty="0"/>
          </a:p>
          <a:p>
            <a:pPr lvl="0"/>
            <a:r>
              <a:rPr lang="en-US" sz="2700" dirty="0"/>
              <a:t>Carry out intervention plan</a:t>
            </a:r>
          </a:p>
          <a:p>
            <a:pPr lvl="0"/>
            <a:r>
              <a:rPr lang="en-US" sz="2700" dirty="0"/>
              <a:t>Provide individual counseling, group therapy, family therapy, case management and advocacy as needed.</a:t>
            </a:r>
          </a:p>
          <a:p>
            <a:pPr marL="0" lvl="0" indent="0">
              <a:buNone/>
            </a:pPr>
            <a:endParaRPr lang="en-US" sz="2700" dirty="0"/>
          </a:p>
          <a:p>
            <a:r>
              <a:rPr lang="en-US" sz="2700" b="1" dirty="0"/>
              <a:t>Step 6-Coordination and Collaboration (C &amp; C)</a:t>
            </a:r>
            <a:endParaRPr lang="en-US" sz="2700" dirty="0"/>
          </a:p>
          <a:p>
            <a:pPr lvl="0"/>
            <a:r>
              <a:rPr lang="en-US" sz="2700" dirty="0"/>
              <a:t>Work with interdisciplinary teams; psychiatrist, nurses, occupational therapist </a:t>
            </a:r>
            <a:r>
              <a:rPr lang="en-US" sz="2700" dirty="0" err="1"/>
              <a:t>etc</a:t>
            </a:r>
            <a:r>
              <a:rPr lang="en-US" sz="2700" dirty="0"/>
              <a:t> to ensure comprehensive care.</a:t>
            </a:r>
          </a:p>
          <a:p>
            <a:pPr lvl="0"/>
            <a:r>
              <a:rPr lang="en-US" sz="2700" dirty="0"/>
              <a:t>Share patient information and progress with the relevant healthcare professionals.</a:t>
            </a:r>
          </a:p>
          <a:p>
            <a:pPr marL="0" indent="0">
              <a:buNone/>
            </a:pPr>
            <a:endParaRPr lang="en-US" sz="2700" dirty="0"/>
          </a:p>
        </p:txBody>
      </p:sp>
      <p:sp>
        <p:nvSpPr>
          <p:cNvPr id="4" name="Slide Number Placeholder 3"/>
          <p:cNvSpPr>
            <a:spLocks noGrp="1"/>
          </p:cNvSpPr>
          <p:nvPr>
            <p:ph type="sldNum" sz="quarter" idx="12"/>
          </p:nvPr>
        </p:nvSpPr>
        <p:spPr/>
        <p:txBody>
          <a:bodyPr/>
          <a:lstStyle/>
          <a:p>
            <a:fld id="{21057B9D-8D3B-4BD6-95C3-CD2B0B8B2608}" type="slidenum">
              <a:rPr lang="en-US" smtClean="0"/>
              <a:t>9</a:t>
            </a:fld>
            <a:endParaRPr lang="en-US"/>
          </a:p>
        </p:txBody>
      </p:sp>
    </p:spTree>
    <p:extLst>
      <p:ext uri="{BB962C8B-B14F-4D97-AF65-F5344CB8AC3E}">
        <p14:creationId xmlns:p14="http://schemas.microsoft.com/office/powerpoint/2010/main" val="3438699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1206</Words>
  <Application>Microsoft Office PowerPoint</Application>
  <PresentationFormat>Widescreen</PresentationFormat>
  <Paragraphs>128</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Arial Black</vt:lpstr>
      <vt:lpstr>Calibri</vt:lpstr>
      <vt:lpstr>Calibri Light</vt:lpstr>
      <vt:lpstr>Office Theme</vt:lpstr>
      <vt:lpstr>THE PROCESS OF SOCIAL INTERVENTION IN PATIENT’S CARE  BY  ADAGBONYIN JULIET O. (MRS) SOCIAL WELFARE OFFICER</vt:lpstr>
      <vt:lpstr>OBJECTIVES</vt:lpstr>
      <vt:lpstr>OUTLINE</vt:lpstr>
      <vt:lpstr>INTRODUCTION</vt:lpstr>
      <vt:lpstr>INTRODUCTION CONTD.</vt:lpstr>
      <vt:lpstr>DEFINITION OF SOCIAL INTERVENTION</vt:lpstr>
      <vt:lpstr>THE PROCESS OF SOCIAL INTERVENTION</vt:lpstr>
      <vt:lpstr>THE PROCESS OF SOCIAL INTERVENTION CONTD.</vt:lpstr>
      <vt:lpstr>THE PROCESS OF SOCIAL INTERVENTION CONTD.</vt:lpstr>
      <vt:lpstr>THE PROCESS OF SOCIAL INTERVENTION CONTD.</vt:lpstr>
      <vt:lpstr>THE PROCESS OF SOCIAL INTERVENTION CONTD.</vt:lpstr>
      <vt:lpstr>THE PROCESS OF SOCIAL INTERVENTION CONTD.</vt:lpstr>
      <vt:lpstr>BENEFITS OF SOCIAL INTERVENTION</vt:lpstr>
      <vt:lpstr>BENEFITS OF SOCIAL INTERVENTION CONTD.</vt:lpstr>
      <vt:lpstr>BENEFITS OF SOCIAL INTERVENTION CONTD.</vt:lpstr>
      <vt:lpstr>CHALLENGES OF SOCIAL INTERVENTION</vt:lpstr>
      <vt:lpstr>CHALLENGES OF SOCIAL INTERVENTION CONTD.</vt:lpstr>
      <vt:lpstr>CHALLENGES OF SOCIAL INTERVENTION CONTD.</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PROCESS OF SOCIAL INTERVENTION IN PATIENT’S CARE BY ADAGBONYIN JULIET O. (MRS) SOCIAL WELFARE OFFICER</dc:title>
  <dc:creator>Doctors PC</dc:creator>
  <cp:lastModifiedBy>Secretary-PC</cp:lastModifiedBy>
  <cp:revision>35</cp:revision>
  <cp:lastPrinted>2024-10-29T14:13:44Z</cp:lastPrinted>
  <dcterms:created xsi:type="dcterms:W3CDTF">2024-10-29T11:22:08Z</dcterms:created>
  <dcterms:modified xsi:type="dcterms:W3CDTF">2024-10-29T14:17:13Z</dcterms:modified>
</cp:coreProperties>
</file>