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75" r:id="rId3"/>
    <p:sldId id="257" r:id="rId4"/>
    <p:sldId id="258" r:id="rId5"/>
    <p:sldId id="259" r:id="rId6"/>
    <p:sldId id="272" r:id="rId7"/>
    <p:sldId id="260" r:id="rId8"/>
    <p:sldId id="273" r:id="rId9"/>
    <p:sldId id="267" r:id="rId10"/>
    <p:sldId id="274" r:id="rId11"/>
    <p:sldId id="261" r:id="rId12"/>
    <p:sldId id="262" r:id="rId13"/>
    <p:sldId id="263" r:id="rId14"/>
    <p:sldId id="264" r:id="rId15"/>
    <p:sldId id="271" r:id="rId16"/>
    <p:sldId id="266" r:id="rId17"/>
    <p:sldId id="265" r:id="rId18"/>
    <p:sldId id="268" r:id="rId19"/>
    <p:sldId id="269" r:id="rId20"/>
    <p:sldId id="270" r:id="rId21"/>
  </p:sldIdLst>
  <p:sldSz cx="9144000" cy="5143500" type="screen16x9"/>
  <p:notesSz cx="6858000" cy="9144000"/>
  <p:embeddedFontLst>
    <p:embeddedFont>
      <p:font typeface="Raleway" charset="0"/>
      <p:regular r:id="rId23"/>
      <p:bold r:id="rId24"/>
      <p:italic r:id="rId25"/>
      <p:boldItalic r:id="rId26"/>
    </p:embeddedFont>
    <p:embeddedFont>
      <p:font typeface="Imprint MT Shadow" pitchFamily="82" charset="0"/>
      <p:regular r:id="rId27"/>
    </p:embeddedFont>
    <p:embeddedFont>
      <p:font typeface="Calibri" pitchFamily="34" charset="0"/>
      <p:regular r:id="rId28"/>
      <p:bold r:id="rId29"/>
      <p:italic r:id="rId30"/>
      <p:boldItalic r:id="rId31"/>
    </p:embeddedFont>
    <p:embeddedFont>
      <p:font typeface="Lato"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D991032-19D3-41C7-A669-5E66323CFB8C}">
  <a:tblStyle styleId="{6D991032-19D3-41C7-A669-5E66323CFB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1281" autoAdjust="0"/>
  </p:normalViewPr>
  <p:slideViewPr>
    <p:cSldViewPr snapToGrid="0">
      <p:cViewPr varScale="1">
        <p:scale>
          <a:sx n="89" d="100"/>
          <a:sy n="89" d="100"/>
        </p:scale>
        <p:origin x="-222" y="-102"/>
      </p:cViewPr>
      <p:guideLst>
        <p:guide orient="horz" pos="1620"/>
        <p:guide pos="2880"/>
      </p:guideLst>
    </p:cSldViewPr>
  </p:slideViewPr>
  <p:outlineViewPr>
    <p:cViewPr>
      <p:scale>
        <a:sx n="33" d="100"/>
        <a:sy n="33" d="100"/>
      </p:scale>
      <p:origin x="0" y="62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67141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0cf441f503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0cf441f503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0cf441f5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0cf441f5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0cf441f503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0cf441f50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0cf441f50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0cf441f50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cf441f50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0cf441f50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0cf441f503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0cf441f50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0cf441f50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0cf441f50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0cf441f503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0cf441f503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0cf441f503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0cf441f503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www.nytimes.com/2005/03/27/nyregion/turning-mercury-into-solid-gold.html" TargetMode="External"/><Relationship Id="rId13" Type="http://schemas.openxmlformats.org/officeDocument/2006/relationships/hyperlink" Target="https://web.archive.org/web/20130522042033/http:/www.geriatria.unimo.it/PDF/IPERTENSIONE/Oscillometry.pdf" TargetMode="External"/><Relationship Id="rId3" Type="http://schemas.openxmlformats.org/officeDocument/2006/relationships/hyperlink" Target="https://en.wikipedia.org/wiki/Doi_(identifier)" TargetMode="External"/><Relationship Id="rId7" Type="http://schemas.openxmlformats.org/officeDocument/2006/relationships/hyperlink" Target="https://pubmed.ncbi.nlm.nih.gov/341169" TargetMode="External"/><Relationship Id="rId12" Type="http://schemas.openxmlformats.org/officeDocument/2006/relationships/hyperlink" Target="http://www.sphygmomanometerhq.com/aneroid-sphygmomanometer-battle-for-safer-blood-pressure-apparatus/" TargetMode="External"/><Relationship Id="rId2" Type="http://schemas.openxmlformats.org/officeDocument/2006/relationships/hyperlink" Target="https://www.ncbi.nlm.nih.gov/pmc/articles/PMC1543468" TargetMode="External"/><Relationship Id="rId1" Type="http://schemas.openxmlformats.org/officeDocument/2006/relationships/slideLayout" Target="../slideLayouts/slideLayout3.xml"/><Relationship Id="rId6" Type="http://schemas.openxmlformats.org/officeDocument/2006/relationships/hyperlink" Target="https://en.wikipedia.org/wiki/PMID_(identifier)" TargetMode="External"/><Relationship Id="rId11" Type="http://schemas.openxmlformats.org/officeDocument/2006/relationships/hyperlink" Target="https://web.archive.org/web/20150810185015/http:/sphygmomanometerhq.com/aneroid-sphygmomanometer-battle-for-safer-blood-pressure-apparatus/" TargetMode="External"/><Relationship Id="rId5" Type="http://schemas.openxmlformats.org/officeDocument/2006/relationships/hyperlink" Target="https://en.wikipedia.org/wiki/PMC_(identifier)" TargetMode="External"/><Relationship Id="rId15" Type="http://schemas.openxmlformats.org/officeDocument/2006/relationships/hyperlink" Target="http://www.severehypertension.net/hbp/more/oscillometric-method/" TargetMode="External"/><Relationship Id="rId10" Type="http://schemas.openxmlformats.org/officeDocument/2006/relationships/hyperlink" Target="http://www.sustainablehospitals.org/HTMLSrc/IP_Merc_Tools_CompSphyg.html" TargetMode="External"/><Relationship Id="rId4" Type="http://schemas.openxmlformats.org/officeDocument/2006/relationships/hyperlink" Target="https://doi.org/10.1177/003591577707001112" TargetMode="External"/><Relationship Id="rId9" Type="http://schemas.openxmlformats.org/officeDocument/2006/relationships/hyperlink" Target="https://en.wikipedia.org/wiki/The_New_York_Times" TargetMode="External"/><Relationship Id="rId14" Type="http://schemas.openxmlformats.org/officeDocument/2006/relationships/hyperlink" Target="http://www.geriatria.unimo.it/PDF/IPERTENSIONE/Oscillometry.pd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pubmed.ncbi.nlm.nih.gov/12714851" TargetMode="External"/><Relationship Id="rId13" Type="http://schemas.openxmlformats.org/officeDocument/2006/relationships/hyperlink" Target="https://pubmed.ncbi.nlm.nih.gov/15812253" TargetMode="External"/><Relationship Id="rId18" Type="http://schemas.openxmlformats.org/officeDocument/2006/relationships/hyperlink" Target="https://en.wikipedia.org/wiki/PMC_(identifier)" TargetMode="External"/><Relationship Id="rId3" Type="http://schemas.openxmlformats.org/officeDocument/2006/relationships/hyperlink" Target="https://en.wikipedia.org/wiki/Doi_(identifier)" TargetMode="External"/><Relationship Id="rId7" Type="http://schemas.openxmlformats.org/officeDocument/2006/relationships/hyperlink" Target="https://doi.org/10.1097/00004872-200305000-00001" TargetMode="External"/><Relationship Id="rId12" Type="http://schemas.openxmlformats.org/officeDocument/2006/relationships/hyperlink" Target="https://doi.org/10.1097/00126097-200504000-00003" TargetMode="External"/><Relationship Id="rId17" Type="http://schemas.openxmlformats.org/officeDocument/2006/relationships/hyperlink" Target="https://doi.org/10.1126/scitranslmed.aap8674" TargetMode="External"/><Relationship Id="rId2" Type="http://schemas.openxmlformats.org/officeDocument/2006/relationships/hyperlink" Target="https://doi.org/10.1183/09031936.00138912" TargetMode="External"/><Relationship Id="rId16" Type="http://schemas.openxmlformats.org/officeDocument/2006/relationships/hyperlink" Target="https://www.ncbi.nlm.nih.gov/pmc/articles/PMC6039119" TargetMode="External"/><Relationship Id="rId1" Type="http://schemas.openxmlformats.org/officeDocument/2006/relationships/slideLayout" Target="../slideLayouts/slideLayout3.xml"/><Relationship Id="rId6" Type="http://schemas.openxmlformats.org/officeDocument/2006/relationships/hyperlink" Target="https://lirias.kuleuven.be/handle/123456789/24165" TargetMode="External"/><Relationship Id="rId11" Type="http://schemas.openxmlformats.org/officeDocument/2006/relationships/hyperlink" Target="http://www.dableducational.org/pdfs/september05/051-05_Wrist_device_inaccuracy_JBP_Monit_May2005.pdf" TargetMode="External"/><Relationship Id="rId5" Type="http://schemas.openxmlformats.org/officeDocument/2006/relationships/hyperlink" Target="https://pubmed.ncbi.nlm.nih.gov/23222878" TargetMode="External"/><Relationship Id="rId15" Type="http://schemas.openxmlformats.org/officeDocument/2006/relationships/hyperlink" Target="http://blutdruckmessgeraet-vergleich-test.de/blutdruckmessgeraet-handgelenk/" TargetMode="External"/><Relationship Id="rId10" Type="http://schemas.openxmlformats.org/officeDocument/2006/relationships/hyperlink" Target="https://api.semanticscholar.org/CorpusID:3952069" TargetMode="External"/><Relationship Id="rId19" Type="http://schemas.openxmlformats.org/officeDocument/2006/relationships/hyperlink" Target="https://pubmed.ncbi.nlm.nih.gov/29515001" TargetMode="External"/><Relationship Id="rId4" Type="http://schemas.openxmlformats.org/officeDocument/2006/relationships/hyperlink" Target="https://en.wikipedia.org/wiki/PMID_(identifier)" TargetMode="External"/><Relationship Id="rId9" Type="http://schemas.openxmlformats.org/officeDocument/2006/relationships/hyperlink" Target="https://en.wikipedia.org/wiki/S2CID_(identifier)" TargetMode="External"/><Relationship Id="rId14" Type="http://schemas.openxmlformats.org/officeDocument/2006/relationships/hyperlink" Target="https://api.semanticscholar.org/CorpusID:610056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118334" y="279699"/>
            <a:ext cx="8853543" cy="4754880"/>
          </a:xfrm>
          <a:prstGeom prst="rect">
            <a:avLst/>
          </a:prstGeom>
        </p:spPr>
        <p:txBody>
          <a:bodyPr spcFirstLastPara="1" wrap="square" lIns="91425" tIns="91425" rIns="91425" bIns="91425" anchor="t" anchorCtr="0">
            <a:normAutofit/>
          </a:bodyPr>
          <a:lstStyle/>
          <a:p>
            <a:pPr lvl="0" algn="ctr"/>
            <a:r>
              <a:rPr lang="en-US" sz="2500" dirty="0" smtClean="0">
                <a:latin typeface="Times New Roman" pitchFamily="18" charset="0"/>
                <a:cs typeface="Times New Roman" pitchFamily="18" charset="0"/>
              </a:rPr>
              <a:t>COMPARISON OF MERCURY SPHYGMOMANOMETER AND DIGITAL ALTERNATIVES</a:t>
            </a:r>
            <a:r>
              <a:rPr lang="en-US" sz="3000" dirty="0" smtClean="0">
                <a:latin typeface="Times New Roman" pitchFamily="18" charset="0"/>
                <a:cs typeface="Times New Roman" pitchFamily="18" charset="0"/>
              </a:rPr>
              <a:t/>
            </a:r>
            <a:br>
              <a:rPr lang="en-US" sz="3000" dirty="0" smtClean="0">
                <a:latin typeface="Times New Roman" pitchFamily="18" charset="0"/>
                <a:cs typeface="Times New Roman" pitchFamily="18" charset="0"/>
              </a:rPr>
            </a:br>
            <a:r>
              <a:rPr lang="en-US" sz="3000" dirty="0" smtClean="0">
                <a:latin typeface="Times New Roman" pitchFamily="18" charset="0"/>
                <a:cs typeface="Times New Roman" pitchFamily="18" charset="0"/>
              </a:rPr>
              <a:t/>
            </a:r>
            <a:br>
              <a:rPr lang="en-US" sz="3000" dirty="0" smtClean="0">
                <a:latin typeface="Times New Roman" pitchFamily="18" charset="0"/>
                <a:cs typeface="Times New Roman" pitchFamily="18" charset="0"/>
              </a:rPr>
            </a:br>
            <a:r>
              <a:rPr lang="en-US" sz="3000" dirty="0" smtClean="0">
                <a:latin typeface="Times New Roman" pitchFamily="18" charset="0"/>
                <a:cs typeface="Times New Roman" pitchFamily="18" charset="0"/>
              </a:rPr>
              <a:t/>
            </a:r>
            <a:br>
              <a:rPr lang="en-US" sz="3000" dirty="0" smtClean="0">
                <a:latin typeface="Times New Roman" pitchFamily="18" charset="0"/>
                <a:cs typeface="Times New Roman" pitchFamily="18" charset="0"/>
              </a:rPr>
            </a:br>
            <a:r>
              <a:rPr lang="en-US" sz="2000" b="0" dirty="0" smtClean="0">
                <a:latin typeface="Times New Roman" pitchFamily="18" charset="0"/>
                <a:cs typeface="Times New Roman" pitchFamily="18" charset="0"/>
              </a:rPr>
              <a:t>BY</a:t>
            </a:r>
            <a:br>
              <a:rPr lang="en-US" sz="2000" b="0" dirty="0" smtClean="0">
                <a:latin typeface="Times New Roman" pitchFamily="18" charset="0"/>
                <a:cs typeface="Times New Roman" pitchFamily="18" charset="0"/>
              </a:rPr>
            </a:br>
            <a:r>
              <a:rPr lang="en-US" sz="2000" b="0" dirty="0" smtClean="0">
                <a:latin typeface="Times New Roman" pitchFamily="18" charset="0"/>
                <a:cs typeface="Times New Roman" pitchFamily="18" charset="0"/>
              </a:rPr>
              <a:t/>
            </a:r>
            <a:br>
              <a:rPr lang="en-US" sz="2000" b="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IFIONAYI PRECIOUS</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1800" dirty="0" smtClean="0">
                <a:latin typeface="Times New Roman" pitchFamily="18" charset="0"/>
                <a:cs typeface="Times New Roman" pitchFamily="18" charset="0"/>
              </a:rPr>
              <a:t>(BIOMEDICAL TECH.)</a:t>
            </a:r>
            <a:r>
              <a:rPr lang="en-US" sz="1800" b="0" dirty="0">
                <a:latin typeface="Times New Roman" pitchFamily="18" charset="0"/>
                <a:cs typeface="Times New Roman" pitchFamily="18" charset="0"/>
              </a:rPr>
              <a:t/>
            </a:r>
            <a:br>
              <a:rPr lang="en-US" sz="1800" b="0" dirty="0">
                <a:latin typeface="Times New Roman" pitchFamily="18" charset="0"/>
                <a:cs typeface="Times New Roman" pitchFamily="18" charset="0"/>
              </a:rPr>
            </a:br>
            <a:r>
              <a:rPr lang="en-US" sz="1800" b="0" dirty="0" smtClean="0">
                <a:latin typeface="Times New Roman" pitchFamily="18" charset="0"/>
                <a:cs typeface="Times New Roman" pitchFamily="18" charset="0"/>
              </a:rPr>
              <a:t/>
            </a:r>
            <a:br>
              <a:rPr lang="en-US" sz="18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
            </a:r>
            <a:br>
              <a:rPr lang="en-US" sz="1800" b="0" dirty="0" smtClean="0">
                <a:latin typeface="Times New Roman" pitchFamily="18" charset="0"/>
                <a:cs typeface="Times New Roman" pitchFamily="18" charset="0"/>
              </a:rPr>
            </a:br>
            <a:r>
              <a:rPr lang="en-US" sz="1400" b="0" dirty="0" smtClean="0">
                <a:latin typeface="Times New Roman" pitchFamily="18" charset="0"/>
                <a:cs typeface="Times New Roman" pitchFamily="18" charset="0"/>
              </a:rPr>
              <a:t>ON</a:t>
            </a:r>
            <a:br>
              <a:rPr lang="en-US" sz="1400" b="0" dirty="0" smtClean="0">
                <a:latin typeface="Times New Roman" pitchFamily="18" charset="0"/>
                <a:cs typeface="Times New Roman" pitchFamily="18" charset="0"/>
              </a:rPr>
            </a:br>
            <a:r>
              <a:rPr lang="en-US" sz="1400" b="0" dirty="0" smtClean="0">
                <a:latin typeface="Times New Roman" pitchFamily="18" charset="0"/>
                <a:cs typeface="Times New Roman" pitchFamily="18" charset="0"/>
              </a:rPr>
              <a:t/>
            </a:r>
            <a:br>
              <a:rPr lang="en-US" sz="1400" b="0" dirty="0" smtClean="0">
                <a:latin typeface="Times New Roman" pitchFamily="18" charset="0"/>
                <a:cs typeface="Times New Roman" pitchFamily="18" charset="0"/>
              </a:rPr>
            </a:br>
            <a:r>
              <a:rPr lang="en-US" sz="1800" b="0" dirty="0" smtClean="0">
                <a:latin typeface="Times New Roman" pitchFamily="18" charset="0"/>
                <a:cs typeface="Times New Roman" pitchFamily="18" charset="0"/>
              </a:rPr>
              <a:t/>
            </a:r>
            <a:br>
              <a:rPr lang="en-US" sz="1800" b="0" dirty="0" smtClean="0">
                <a:latin typeface="Times New Roman" pitchFamily="18" charset="0"/>
                <a:cs typeface="Times New Roman" pitchFamily="18" charset="0"/>
              </a:rPr>
            </a:br>
            <a:r>
              <a:rPr lang="en-US" sz="1500" b="0" dirty="0" smtClean="0">
                <a:latin typeface="Times New Roman" pitchFamily="18" charset="0"/>
                <a:cs typeface="Times New Roman" pitchFamily="18" charset="0"/>
              </a:rPr>
              <a:t>23</a:t>
            </a:r>
            <a:r>
              <a:rPr lang="en-US" sz="1500" b="0" baseline="30000" dirty="0" smtClean="0">
                <a:latin typeface="Times New Roman" pitchFamily="18" charset="0"/>
                <a:cs typeface="Times New Roman" pitchFamily="18" charset="0"/>
              </a:rPr>
              <a:t>RD</a:t>
            </a:r>
            <a:r>
              <a:rPr lang="en-US" sz="1500" b="0" dirty="0" smtClean="0">
                <a:latin typeface="Times New Roman" pitchFamily="18" charset="0"/>
                <a:cs typeface="Times New Roman" pitchFamily="18" charset="0"/>
              </a:rPr>
              <a:t> OCTOBER,  2024</a:t>
            </a:r>
            <a:endParaRPr sz="1500" dirty="0">
              <a:latin typeface="Times New Roman" pitchFamily="18" charset="0"/>
              <a:cs typeface="Times New Roman" pitchFamily="18"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5911" y="225911"/>
            <a:ext cx="8192239" cy="4679576"/>
          </a:xfrm>
        </p:spPr>
        <p:txBody>
          <a:bodyPr/>
          <a:lstStyle/>
          <a:p>
            <a:pPr marL="146050" indent="0">
              <a:buNone/>
            </a:pPr>
            <a:endParaRPr lang="en-GB" dirty="0"/>
          </a:p>
        </p:txBody>
      </p:sp>
      <p:pic>
        <p:nvPicPr>
          <p:cNvPr id="4098" name="Picture 2" descr="C:\Users\FELIX .E. OSADIAYE\Desktop\Office Folder\images (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21" y="322730"/>
            <a:ext cx="7240512" cy="44859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423006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body" idx="1"/>
          </p:nvPr>
        </p:nvSpPr>
        <p:spPr>
          <a:xfrm>
            <a:off x="727650" y="519545"/>
            <a:ext cx="7688700" cy="3626428"/>
          </a:xfrm>
          <a:prstGeom prst="rect">
            <a:avLst/>
          </a:prstGeom>
        </p:spPr>
        <p:txBody>
          <a:bodyPr spcFirstLastPara="1" wrap="square" lIns="91425" tIns="91425" rIns="91425" bIns="91425" anchor="t" anchorCtr="0">
            <a:normAutofit/>
          </a:bodyPr>
          <a:lstStyle/>
          <a:p>
            <a:pPr marL="0" lvl="0" indent="0" algn="l" rtl="0">
              <a:lnSpc>
                <a:spcPct val="200000"/>
              </a:lnSpc>
              <a:spcBef>
                <a:spcPts val="1200"/>
              </a:spcBef>
              <a:spcAft>
                <a:spcPts val="1200"/>
              </a:spcAft>
              <a:buNone/>
            </a:pPr>
            <a:r>
              <a:rPr lang="en" sz="1600" b="1" dirty="0">
                <a:solidFill>
                  <a:srgbClr val="000000"/>
                </a:solidFill>
                <a:latin typeface="Times New Roman" pitchFamily="18" charset="0"/>
                <a:ea typeface="Arial"/>
                <a:cs typeface="Times New Roman" pitchFamily="18" charset="0"/>
                <a:sym typeface="Arial"/>
              </a:rPr>
              <a:t>Aneroid Sphygmomanometer</a:t>
            </a:r>
            <a:br>
              <a:rPr lang="en" sz="1600" b="1" dirty="0">
                <a:solidFill>
                  <a:srgbClr val="000000"/>
                </a:solidFill>
                <a:latin typeface="Times New Roman" pitchFamily="18" charset="0"/>
                <a:ea typeface="Arial"/>
                <a:cs typeface="Times New Roman" pitchFamily="18" charset="0"/>
                <a:sym typeface="Arial"/>
              </a:rPr>
            </a:br>
            <a:r>
              <a:rPr lang="en" sz="1600" dirty="0">
                <a:solidFill>
                  <a:srgbClr val="000000"/>
                </a:solidFill>
                <a:latin typeface="Times New Roman" pitchFamily="18" charset="0"/>
                <a:ea typeface="Arial"/>
                <a:cs typeface="Times New Roman" pitchFamily="18" charset="0"/>
                <a:sym typeface="Arial"/>
              </a:rPr>
              <a:t>This device operates mechanically and features a dial gauge with a needle/point instead of mercury. It requires regular calibration for accuracy since it can lose precision over time. However, it is widely used due to its portability and cost-effectiveness.</a:t>
            </a:r>
            <a:endParaRPr sz="1600" dirty="0">
              <a:latin typeface="Times New Roman" pitchFamily="18" charset="0"/>
              <a:cs typeface="Times New Roman" pitchFamily="18"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70796" y="146863"/>
            <a:ext cx="7688700" cy="53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800" dirty="0" smtClean="0">
                <a:latin typeface="Times New Roman" pitchFamily="18" charset="0"/>
                <a:cs typeface="Times New Roman" pitchFamily="18" charset="0"/>
              </a:rPr>
              <a:t>COMPARISON</a:t>
            </a:r>
            <a:endParaRPr lang="en-GB" sz="1800" dirty="0">
              <a:latin typeface="Times New Roman" pitchFamily="18" charset="0"/>
              <a:cs typeface="Times New Roman" pitchFamily="18" charset="0"/>
            </a:endParaRPr>
          </a:p>
        </p:txBody>
      </p:sp>
      <p:graphicFrame>
        <p:nvGraphicFramePr>
          <p:cNvPr id="122" name="Google Shape;122;p19"/>
          <p:cNvGraphicFramePr/>
          <p:nvPr>
            <p:extLst>
              <p:ext uri="{D42A27DB-BD31-4B8C-83A1-F6EECF244321}">
                <p14:modId xmlns:p14="http://schemas.microsoft.com/office/powerpoint/2010/main" val="1844460419"/>
              </p:ext>
            </p:extLst>
          </p:nvPr>
        </p:nvGraphicFramePr>
        <p:xfrm>
          <a:off x="390420" y="667821"/>
          <a:ext cx="8342615" cy="4229840"/>
        </p:xfrm>
        <a:graphic>
          <a:graphicData uri="http://schemas.openxmlformats.org/drawingml/2006/table">
            <a:tbl>
              <a:tblPr>
                <a:noFill/>
                <a:tableStyleId>{6D991032-19D3-41C7-A669-5E66323CFB8C}</a:tableStyleId>
              </a:tblPr>
              <a:tblGrid>
                <a:gridCol w="2514558"/>
                <a:gridCol w="2514558"/>
                <a:gridCol w="3313499"/>
              </a:tblGrid>
              <a:tr h="755210">
                <a:tc>
                  <a:txBody>
                    <a:bodyPr/>
                    <a:lstStyle/>
                    <a:p>
                      <a:pPr marL="0" lvl="0" indent="0" algn="ctr" rtl="0">
                        <a:spcBef>
                          <a:spcPts val="0"/>
                        </a:spcBef>
                        <a:spcAft>
                          <a:spcPts val="0"/>
                        </a:spcAft>
                        <a:buNone/>
                      </a:pPr>
                      <a:r>
                        <a:rPr lang="en" sz="1600" b="1" dirty="0">
                          <a:latin typeface="Times New Roman" pitchFamily="18" charset="0"/>
                          <a:ea typeface="Calibri"/>
                          <a:cs typeface="Times New Roman" pitchFamily="18" charset="0"/>
                          <a:sym typeface="Calibri"/>
                        </a:rPr>
                        <a:t>CRITERIA</a:t>
                      </a:r>
                      <a:endParaRPr sz="1600" b="1" dirty="0">
                        <a:latin typeface="Times New Roman" pitchFamily="18" charset="0"/>
                        <a:ea typeface="Calibri"/>
                        <a:cs typeface="Times New Roman" pitchFamily="18"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b="1" dirty="0">
                          <a:latin typeface="Times New Roman" pitchFamily="18" charset="0"/>
                          <a:ea typeface="Calibri"/>
                          <a:cs typeface="Times New Roman" pitchFamily="18" charset="0"/>
                          <a:sym typeface="Calibri"/>
                        </a:rPr>
                        <a:t>MERCURY SPHYGMOMANOMETER</a:t>
                      </a:r>
                      <a:endParaRPr sz="1600" b="1" dirty="0">
                        <a:latin typeface="Times New Roman" pitchFamily="18" charset="0"/>
                        <a:ea typeface="Calibri"/>
                        <a:cs typeface="Times New Roman" pitchFamily="18"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b="1">
                          <a:latin typeface="Times New Roman" pitchFamily="18" charset="0"/>
                          <a:ea typeface="Calibri"/>
                          <a:cs typeface="Times New Roman" pitchFamily="18" charset="0"/>
                          <a:sym typeface="Calibri"/>
                        </a:rPr>
                        <a:t>DIGITAL</a:t>
                      </a:r>
                      <a:endParaRPr sz="1600" b="1">
                        <a:latin typeface="Times New Roman" pitchFamily="18" charset="0"/>
                        <a:ea typeface="Calibri"/>
                        <a:cs typeface="Times New Roman" pitchFamily="18" charset="0"/>
                        <a:sym typeface="Calibri"/>
                      </a:endParaRPr>
                    </a:p>
                    <a:p>
                      <a:pPr marL="0" lvl="0" indent="0" algn="ctr" rtl="0">
                        <a:spcBef>
                          <a:spcPts val="0"/>
                        </a:spcBef>
                        <a:spcAft>
                          <a:spcPts val="0"/>
                        </a:spcAft>
                        <a:buNone/>
                      </a:pPr>
                      <a:r>
                        <a:rPr lang="en" sz="1600" b="1">
                          <a:latin typeface="Times New Roman" pitchFamily="18" charset="0"/>
                          <a:ea typeface="Calibri"/>
                          <a:cs typeface="Times New Roman" pitchFamily="18" charset="0"/>
                          <a:sym typeface="Calibri"/>
                        </a:rPr>
                        <a:t>SPHYGMOMANOMETER</a:t>
                      </a:r>
                      <a:endParaRPr sz="1600" b="1">
                        <a:latin typeface="Times New Roman" pitchFamily="18" charset="0"/>
                        <a:ea typeface="Calibri"/>
                        <a:cs typeface="Times New Roman" pitchFamily="18"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r>
              <a:tr h="381000">
                <a:tc>
                  <a:txBody>
                    <a:bodyPr/>
                    <a:lstStyle/>
                    <a:p>
                      <a:pPr marL="0" lvl="0" indent="0" algn="ctr" rtl="0">
                        <a:spcBef>
                          <a:spcPts val="0"/>
                        </a:spcBef>
                        <a:spcAft>
                          <a:spcPts val="0"/>
                        </a:spcAft>
                        <a:buNone/>
                      </a:pPr>
                      <a:r>
                        <a:rPr lang="en" sz="1600" b="1">
                          <a:latin typeface="Times New Roman" pitchFamily="18" charset="0"/>
                          <a:ea typeface="Calibri"/>
                          <a:cs typeface="Times New Roman" pitchFamily="18" charset="0"/>
                          <a:sym typeface="Calibri"/>
                        </a:rPr>
                        <a:t>ACCURACY </a:t>
                      </a:r>
                      <a:endParaRPr sz="1600" b="1">
                        <a:latin typeface="Times New Roman" pitchFamily="18" charset="0"/>
                        <a:ea typeface="Calibri"/>
                        <a:cs typeface="Times New Roman" pitchFamily="18"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dirty="0">
                          <a:latin typeface="Times New Roman" pitchFamily="18" charset="0"/>
                          <a:cs typeface="Times New Roman" pitchFamily="18" charset="0"/>
                        </a:rPr>
                        <a:t>Considered the gold standard, very accurate, particularly in detecting systolic pressure</a:t>
                      </a:r>
                      <a:endParaRPr sz="1600" dirty="0">
                        <a:latin typeface="Times New Roman" pitchFamily="18" charset="0"/>
                        <a:cs typeface="Times New Roman" pitchFamily="18" charset="0"/>
                      </a:endParaRPr>
                    </a:p>
                  </a:txBody>
                  <a:tcPr marL="91425" marR="91425" marT="91425" marB="91425">
                    <a:lnL w="6350" cap="flat" cmpd="sng">
                      <a:solidFill>
                        <a:srgbClr val="000000"/>
                      </a:solidFill>
                      <a:prstDash val="solid"/>
                      <a:round/>
                      <a:headEnd type="none" w="sm" len="sm"/>
                      <a:tailEnd type="none" w="sm" len="sm"/>
                    </a:lnL>
                    <a:lnT w="635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 sz="1600" dirty="0">
                          <a:latin typeface="Times New Roman" pitchFamily="18" charset="0"/>
                          <a:cs typeface="Times New Roman" pitchFamily="18" charset="0"/>
                        </a:rPr>
                        <a:t>Accurate but can be affected by motion, irregular heartbeat, or calibration issues</a:t>
                      </a:r>
                      <a:endParaRPr sz="1600" dirty="0">
                        <a:latin typeface="Times New Roman" pitchFamily="18" charset="0"/>
                        <a:cs typeface="Times New Roman" pitchFamily="18" charset="0"/>
                      </a:endParaRPr>
                    </a:p>
                  </a:txBody>
                  <a:tcPr marL="91425" marR="91425" marT="91425" marB="91425">
                    <a:lnT w="6350" cap="flat" cmpd="sng">
                      <a:solidFill>
                        <a:srgbClr val="000000"/>
                      </a:solidFill>
                      <a:prstDash val="solid"/>
                      <a:round/>
                      <a:headEnd type="none" w="sm" len="sm"/>
                      <a:tailEnd type="none" w="sm" len="sm"/>
                    </a:lnT>
                  </a:tcPr>
                </a:tc>
              </a:tr>
              <a:tr h="381000">
                <a:tc>
                  <a:txBody>
                    <a:bodyPr/>
                    <a:lstStyle/>
                    <a:p>
                      <a:pPr marL="0" lvl="0" indent="0" algn="ctr" rtl="0">
                        <a:spcBef>
                          <a:spcPts val="0"/>
                        </a:spcBef>
                        <a:spcAft>
                          <a:spcPts val="0"/>
                        </a:spcAft>
                        <a:buNone/>
                      </a:pPr>
                      <a:r>
                        <a:rPr lang="en" sz="1600" b="1">
                          <a:latin typeface="Times New Roman" pitchFamily="18" charset="0"/>
                          <a:ea typeface="Calibri"/>
                          <a:cs typeface="Times New Roman" pitchFamily="18" charset="0"/>
                          <a:sym typeface="Calibri"/>
                        </a:rPr>
                        <a:t>EASE OF USE </a:t>
                      </a:r>
                      <a:endParaRPr sz="1600" b="1">
                        <a:latin typeface="Times New Roman" pitchFamily="18" charset="0"/>
                        <a:ea typeface="Calibri"/>
                        <a:cs typeface="Times New Roman" pitchFamily="18"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a:latin typeface="Times New Roman" pitchFamily="18" charset="0"/>
                          <a:cs typeface="Times New Roman" pitchFamily="18" charset="0"/>
                        </a:rPr>
                        <a:t>Requires training to use effectively. Manual readings can be challenging for non-professionals</a:t>
                      </a:r>
                      <a:endParaRPr sz="1600">
                        <a:latin typeface="Times New Roman" pitchFamily="18" charset="0"/>
                        <a:cs typeface="Times New Roman" pitchFamily="18" charset="0"/>
                      </a:endParaRPr>
                    </a:p>
                  </a:txBody>
                  <a:tcPr marL="91425" marR="91425" marT="91425" marB="91425">
                    <a:lnL w="635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r>
                        <a:rPr lang="en" sz="1600" dirty="0">
                          <a:latin typeface="Times New Roman" pitchFamily="18" charset="0"/>
                          <a:cs typeface="Times New Roman" pitchFamily="18" charset="0"/>
                        </a:rPr>
                        <a:t>User-friendly and easy to use. Automatic display processes make it accessible for both professionals and non-professionals</a:t>
                      </a:r>
                      <a:endParaRPr sz="1600" dirty="0">
                        <a:latin typeface="Times New Roman" pitchFamily="18" charset="0"/>
                        <a:cs typeface="Times New Roman" pitchFamily="18" charset="0"/>
                      </a:endParaRPr>
                    </a:p>
                  </a:txBody>
                  <a:tcPr marL="91425" marR="91425" marT="91425" marB="91425"/>
                </a:tc>
              </a:tr>
              <a:tr h="381000">
                <a:tc>
                  <a:txBody>
                    <a:bodyPr/>
                    <a:lstStyle/>
                    <a:p>
                      <a:pPr marL="0" lvl="0" indent="0" algn="ctr" rtl="0">
                        <a:spcBef>
                          <a:spcPts val="0"/>
                        </a:spcBef>
                        <a:spcAft>
                          <a:spcPts val="0"/>
                        </a:spcAft>
                        <a:buNone/>
                      </a:pPr>
                      <a:r>
                        <a:rPr lang="en" sz="1600" b="1">
                          <a:latin typeface="Times New Roman" pitchFamily="18" charset="0"/>
                          <a:ea typeface="Calibri"/>
                          <a:cs typeface="Times New Roman" pitchFamily="18" charset="0"/>
                          <a:sym typeface="Calibri"/>
                        </a:rPr>
                        <a:t>ENVIRONMENTAL IMPACT</a:t>
                      </a:r>
                      <a:endParaRPr sz="1600" b="1">
                        <a:latin typeface="Times New Roman" pitchFamily="18" charset="0"/>
                        <a:ea typeface="Calibri"/>
                        <a:cs typeface="Times New Roman" pitchFamily="18"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a:latin typeface="Times New Roman" pitchFamily="18" charset="0"/>
                          <a:cs typeface="Times New Roman" pitchFamily="18" charset="0"/>
                        </a:rPr>
                        <a:t>Contains mercury, which is toxic and hazardous to the environment if not properly disposed of</a:t>
                      </a:r>
                      <a:endParaRPr sz="1600">
                        <a:latin typeface="Times New Roman" pitchFamily="18" charset="0"/>
                        <a:cs typeface="Times New Roman" pitchFamily="18" charset="0"/>
                      </a:endParaRPr>
                    </a:p>
                  </a:txBody>
                  <a:tcPr marL="91425" marR="91425" marT="91425" marB="91425">
                    <a:lnL w="635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r>
                        <a:rPr lang="en" sz="1600" dirty="0">
                          <a:latin typeface="Times New Roman" pitchFamily="18" charset="0"/>
                          <a:cs typeface="Times New Roman" pitchFamily="18" charset="0"/>
                        </a:rPr>
                        <a:t>Mercury-free and generally safer for the environment</a:t>
                      </a:r>
                      <a:endParaRPr sz="1600" dirty="0">
                        <a:latin typeface="Times New Roman" pitchFamily="18" charset="0"/>
                        <a:cs typeface="Times New Roman" pitchFamily="18" charset="0"/>
                      </a:endParaRPr>
                    </a:p>
                  </a:txBody>
                  <a:tcPr marL="91425" marR="91425" marT="91425" marB="91425"/>
                </a:tc>
              </a:tr>
            </a:tbl>
          </a:graphicData>
        </a:graphic>
      </p:graphicFrame>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aphicFrame>
        <p:nvGraphicFramePr>
          <p:cNvPr id="127" name="Google Shape;127;p20"/>
          <p:cNvGraphicFramePr/>
          <p:nvPr>
            <p:extLst>
              <p:ext uri="{D42A27DB-BD31-4B8C-83A1-F6EECF244321}">
                <p14:modId xmlns:p14="http://schemas.microsoft.com/office/powerpoint/2010/main" val="1060508413"/>
              </p:ext>
            </p:extLst>
          </p:nvPr>
        </p:nvGraphicFramePr>
        <p:xfrm>
          <a:off x="128731" y="122070"/>
          <a:ext cx="8929208" cy="4890649"/>
        </p:xfrm>
        <a:graphic>
          <a:graphicData uri="http://schemas.openxmlformats.org/drawingml/2006/table">
            <a:tbl>
              <a:tblPr>
                <a:noFill/>
                <a:tableStyleId>{6D991032-19D3-41C7-A669-5E66323CFB8C}</a:tableStyleId>
              </a:tblPr>
              <a:tblGrid>
                <a:gridCol w="2897312"/>
                <a:gridCol w="2897312"/>
                <a:gridCol w="3134584"/>
              </a:tblGrid>
              <a:tr h="1048497">
                <a:tc>
                  <a:txBody>
                    <a:bodyPr/>
                    <a:lstStyle/>
                    <a:p>
                      <a:pPr marL="0" lvl="0" indent="0" algn="ctr" rtl="0">
                        <a:spcBef>
                          <a:spcPts val="0"/>
                        </a:spcBef>
                        <a:spcAft>
                          <a:spcPts val="0"/>
                        </a:spcAft>
                        <a:buNone/>
                      </a:pPr>
                      <a:r>
                        <a:rPr lang="en" sz="1500" b="1" dirty="0">
                          <a:latin typeface="Times New Roman" pitchFamily="18" charset="0"/>
                          <a:ea typeface="Calibri"/>
                          <a:cs typeface="Times New Roman" pitchFamily="18" charset="0"/>
                          <a:sym typeface="Calibri"/>
                        </a:rPr>
                        <a:t>MAINTENANCE </a:t>
                      </a:r>
                      <a:endParaRPr sz="1500" b="1" dirty="0">
                        <a:latin typeface="Times New Roman" pitchFamily="18" charset="0"/>
                        <a:ea typeface="Calibri"/>
                        <a:cs typeface="Times New Roman" pitchFamily="18"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dirty="0">
                          <a:latin typeface="Times New Roman" pitchFamily="18" charset="0"/>
                          <a:cs typeface="Times New Roman" pitchFamily="18" charset="0"/>
                        </a:rPr>
                        <a:t>Requires regular calibration and careful handling to avoid mercury spills</a:t>
                      </a:r>
                      <a:endParaRPr sz="1500" dirty="0">
                        <a:latin typeface="Times New Roman" pitchFamily="18" charset="0"/>
                        <a:cs typeface="Times New Roman" pitchFamily="18" charset="0"/>
                      </a:endParaRPr>
                    </a:p>
                  </a:txBody>
                  <a:tcPr marL="91425" marR="91425" marT="91425" marB="91425">
                    <a:lnL w="635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r>
                        <a:rPr lang="en" sz="1500" dirty="0">
                          <a:latin typeface="Times New Roman" pitchFamily="18" charset="0"/>
                          <a:cs typeface="Times New Roman" pitchFamily="18" charset="0"/>
                        </a:rPr>
                        <a:t>Requires periodic calibration and battery replacement. Electronic components may wear out over time</a:t>
                      </a:r>
                      <a:endParaRPr sz="1500" dirty="0">
                        <a:latin typeface="Times New Roman" pitchFamily="18" charset="0"/>
                        <a:cs typeface="Times New Roman" pitchFamily="18" charset="0"/>
                      </a:endParaRPr>
                    </a:p>
                  </a:txBody>
                  <a:tcPr marL="91425" marR="91425" marT="91425" marB="91425"/>
                </a:tc>
              </a:tr>
              <a:tr h="1048497">
                <a:tc>
                  <a:txBody>
                    <a:bodyPr/>
                    <a:lstStyle/>
                    <a:p>
                      <a:pPr marL="0" lvl="0" indent="0" algn="ctr" rtl="0">
                        <a:spcBef>
                          <a:spcPts val="0"/>
                        </a:spcBef>
                        <a:spcAft>
                          <a:spcPts val="0"/>
                        </a:spcAft>
                        <a:buNone/>
                      </a:pPr>
                      <a:r>
                        <a:rPr lang="en" sz="1500" b="1" dirty="0">
                          <a:latin typeface="Times New Roman" pitchFamily="18" charset="0"/>
                          <a:ea typeface="Calibri"/>
                          <a:cs typeface="Times New Roman" pitchFamily="18" charset="0"/>
                          <a:sym typeface="Calibri"/>
                        </a:rPr>
                        <a:t>DURABILITY</a:t>
                      </a:r>
                      <a:endParaRPr sz="1500" b="1" dirty="0">
                        <a:latin typeface="Times New Roman" pitchFamily="18" charset="0"/>
                        <a:ea typeface="Calibri"/>
                        <a:cs typeface="Times New Roman" pitchFamily="18"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dirty="0">
                          <a:latin typeface="Times New Roman" pitchFamily="18" charset="0"/>
                          <a:cs typeface="Times New Roman" pitchFamily="18" charset="0"/>
                        </a:rPr>
                        <a:t>Highly durable if well-maintained</a:t>
                      </a:r>
                      <a:endParaRPr sz="1500" dirty="0">
                        <a:latin typeface="Times New Roman" pitchFamily="18" charset="0"/>
                        <a:cs typeface="Times New Roman" pitchFamily="18" charset="0"/>
                      </a:endParaRPr>
                    </a:p>
                  </a:txBody>
                  <a:tcPr marL="91425" marR="91425" marT="91425" marB="91425">
                    <a:lnL w="635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r>
                        <a:rPr lang="en" sz="1500" dirty="0">
                          <a:latin typeface="Times New Roman" pitchFamily="18" charset="0"/>
                          <a:cs typeface="Times New Roman" pitchFamily="18" charset="0"/>
                        </a:rPr>
                        <a:t>Durability depends on the make/quality, but mercury sphygmomanometers are generally more durable</a:t>
                      </a:r>
                      <a:endParaRPr sz="1500" dirty="0">
                        <a:latin typeface="Times New Roman" pitchFamily="18" charset="0"/>
                        <a:cs typeface="Times New Roman" pitchFamily="18" charset="0"/>
                      </a:endParaRPr>
                    </a:p>
                  </a:txBody>
                  <a:tcPr marL="91425" marR="91425" marT="91425" marB="91425"/>
                </a:tc>
              </a:tr>
              <a:tr h="827755">
                <a:tc>
                  <a:txBody>
                    <a:bodyPr/>
                    <a:lstStyle/>
                    <a:p>
                      <a:pPr marL="0" lvl="0" indent="0" algn="ctr" rtl="0">
                        <a:spcBef>
                          <a:spcPts val="0"/>
                        </a:spcBef>
                        <a:spcAft>
                          <a:spcPts val="0"/>
                        </a:spcAft>
                        <a:buNone/>
                      </a:pPr>
                      <a:r>
                        <a:rPr lang="en" sz="1500" b="1" dirty="0">
                          <a:latin typeface="Times New Roman" pitchFamily="18" charset="0"/>
                          <a:ea typeface="Calibri"/>
                          <a:cs typeface="Times New Roman" pitchFamily="18" charset="0"/>
                          <a:sym typeface="Calibri"/>
                        </a:rPr>
                        <a:t>COST</a:t>
                      </a:r>
                      <a:endParaRPr sz="1500" b="1" dirty="0">
                        <a:latin typeface="Times New Roman" pitchFamily="18" charset="0"/>
                        <a:ea typeface="Calibri"/>
                        <a:cs typeface="Times New Roman" pitchFamily="18"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dirty="0">
                          <a:latin typeface="Times New Roman" pitchFamily="18" charset="0"/>
                          <a:cs typeface="Times New Roman" pitchFamily="18" charset="0"/>
                        </a:rPr>
                        <a:t>Less expensive to purchase but more expensive to maintain</a:t>
                      </a:r>
                      <a:endParaRPr sz="1500" dirty="0">
                        <a:latin typeface="Times New Roman" pitchFamily="18" charset="0"/>
                        <a:cs typeface="Times New Roman" pitchFamily="18" charset="0"/>
                      </a:endParaRPr>
                    </a:p>
                  </a:txBody>
                  <a:tcPr marL="91425" marR="91425" marT="91425" marB="91425">
                    <a:lnL w="635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r>
                        <a:rPr lang="en" sz="1500">
                          <a:latin typeface="Times New Roman" pitchFamily="18" charset="0"/>
                          <a:cs typeface="Times New Roman" pitchFamily="18" charset="0"/>
                        </a:rPr>
                        <a:t>Wide range of prices and generally lower maintenance costs</a:t>
                      </a:r>
                      <a:endParaRPr sz="1500">
                        <a:latin typeface="Times New Roman" pitchFamily="18" charset="0"/>
                        <a:cs typeface="Times New Roman" pitchFamily="18" charset="0"/>
                      </a:endParaRPr>
                    </a:p>
                  </a:txBody>
                  <a:tcPr marL="91425" marR="91425" marT="91425" marB="91425"/>
                </a:tc>
              </a:tr>
              <a:tr h="1048497">
                <a:tc>
                  <a:txBody>
                    <a:bodyPr/>
                    <a:lstStyle/>
                    <a:p>
                      <a:pPr marL="0" lvl="0" indent="0" algn="ctr" rtl="0">
                        <a:spcBef>
                          <a:spcPts val="0"/>
                        </a:spcBef>
                        <a:spcAft>
                          <a:spcPts val="0"/>
                        </a:spcAft>
                        <a:buNone/>
                      </a:pPr>
                      <a:r>
                        <a:rPr lang="en" sz="1500" b="1">
                          <a:latin typeface="Times New Roman" pitchFamily="18" charset="0"/>
                          <a:ea typeface="Calibri"/>
                          <a:cs typeface="Times New Roman" pitchFamily="18" charset="0"/>
                          <a:sym typeface="Calibri"/>
                        </a:rPr>
                        <a:t>CLINICAL USE</a:t>
                      </a:r>
                      <a:endParaRPr sz="1500" b="1">
                        <a:latin typeface="Times New Roman" pitchFamily="18" charset="0"/>
                        <a:ea typeface="Calibri"/>
                        <a:cs typeface="Times New Roman" pitchFamily="18"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dirty="0">
                          <a:latin typeface="Times New Roman" pitchFamily="18" charset="0"/>
                          <a:cs typeface="Times New Roman" pitchFamily="18" charset="0"/>
                        </a:rPr>
                        <a:t>Preferred in clinical settings for its accuracy, particularly in high-risk patients</a:t>
                      </a:r>
                      <a:endParaRPr sz="1500" dirty="0">
                        <a:latin typeface="Times New Roman" pitchFamily="18" charset="0"/>
                        <a:cs typeface="Times New Roman" pitchFamily="18" charset="0"/>
                      </a:endParaRPr>
                    </a:p>
                  </a:txBody>
                  <a:tcPr marL="91425" marR="91425" marT="91425" marB="91425">
                    <a:lnL w="635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r>
                        <a:rPr lang="en" sz="1500" dirty="0">
                          <a:latin typeface="Times New Roman" pitchFamily="18" charset="0"/>
                          <a:cs typeface="Times New Roman" pitchFamily="18" charset="0"/>
                        </a:rPr>
                        <a:t>Increasingly used in both clinical and home settings due to ease of use and accessibility</a:t>
                      </a:r>
                      <a:endParaRPr sz="1500" dirty="0">
                        <a:latin typeface="Times New Roman" pitchFamily="18" charset="0"/>
                        <a:cs typeface="Times New Roman" pitchFamily="18" charset="0"/>
                      </a:endParaRPr>
                    </a:p>
                  </a:txBody>
                  <a:tcPr marL="91425" marR="91425" marT="91425" marB="91425"/>
                </a:tc>
              </a:tr>
              <a:tr h="557859">
                <a:tc>
                  <a:txBody>
                    <a:bodyPr/>
                    <a:lstStyle/>
                    <a:p>
                      <a:pPr marL="0" lvl="0" indent="0" algn="ctr" rtl="0">
                        <a:spcBef>
                          <a:spcPts val="0"/>
                        </a:spcBef>
                        <a:spcAft>
                          <a:spcPts val="0"/>
                        </a:spcAft>
                        <a:buNone/>
                      </a:pPr>
                      <a:r>
                        <a:rPr lang="en" sz="1500" b="1">
                          <a:latin typeface="Times New Roman" pitchFamily="18" charset="0"/>
                          <a:ea typeface="Calibri"/>
                          <a:cs typeface="Times New Roman" pitchFamily="18" charset="0"/>
                          <a:sym typeface="Calibri"/>
                        </a:rPr>
                        <a:t>REGULATORY COMPLIANCE</a:t>
                      </a:r>
                      <a:endParaRPr sz="1500" b="1">
                        <a:latin typeface="Times New Roman" pitchFamily="18" charset="0"/>
                        <a:ea typeface="Calibri"/>
                        <a:cs typeface="Times New Roman" pitchFamily="18"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500" dirty="0">
                          <a:latin typeface="Times New Roman" pitchFamily="18" charset="0"/>
                          <a:cs typeface="Times New Roman" pitchFamily="18" charset="0"/>
                        </a:rPr>
                        <a:t>Some regions have phased out mercury devices due to environmental concerns</a:t>
                      </a:r>
                      <a:endParaRPr sz="1500" dirty="0">
                        <a:latin typeface="Times New Roman" pitchFamily="18" charset="0"/>
                        <a:cs typeface="Times New Roman" pitchFamily="18" charset="0"/>
                      </a:endParaRPr>
                    </a:p>
                  </a:txBody>
                  <a:tcPr marL="91425" marR="91425" marT="91425" marB="91425">
                    <a:lnL w="635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r>
                        <a:rPr lang="en" sz="1500" dirty="0">
                          <a:latin typeface="Times New Roman" pitchFamily="18" charset="0"/>
                          <a:cs typeface="Times New Roman" pitchFamily="18" charset="0"/>
                        </a:rPr>
                        <a:t>Generally compliant with modern regulatory standards, containing no hazardous materials</a:t>
                      </a:r>
                      <a:endParaRPr sz="1500" dirty="0">
                        <a:latin typeface="Times New Roman" pitchFamily="18" charset="0"/>
                        <a:cs typeface="Times New Roman" pitchFamily="18" charset="0"/>
                      </a:endParaRPr>
                    </a:p>
                  </a:txBody>
                  <a:tcPr marL="91425" marR="91425" marT="91425" marB="91425"/>
                </a:tc>
              </a:tr>
            </a:tbl>
          </a:graphicData>
        </a:graphic>
      </p:graphicFrame>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832125" y="553200"/>
            <a:ext cx="7688700" cy="535200"/>
          </a:xfrm>
          <a:prstGeom prst="rect">
            <a:avLst/>
          </a:prstGeom>
        </p:spPr>
        <p:txBody>
          <a:bodyPr spcFirstLastPara="1" wrap="square" lIns="91425" tIns="91425" rIns="91425" bIns="91425" anchor="t" anchorCtr="0">
            <a:noAutofit/>
          </a:bodyPr>
          <a:lstStyle/>
          <a:p>
            <a:pPr lvl="0">
              <a:buSzPts val="990"/>
            </a:pPr>
            <a:r>
              <a:rPr lang="en-GB" sz="1600" dirty="0" smtClean="0">
                <a:latin typeface="Times New Roman" pitchFamily="18" charset="0"/>
                <a:cs typeface="Times New Roman" pitchFamily="18" charset="0"/>
              </a:rPr>
              <a:t>PROPER HANDLING  AND MAINTENANCE OF SPHYGMOMANOMETERS</a:t>
            </a:r>
            <a:endParaRPr lang="en-GB" sz="1600" dirty="0">
              <a:latin typeface="Times New Roman" pitchFamily="18" charset="0"/>
              <a:cs typeface="Times New Roman" pitchFamily="18" charset="0"/>
            </a:endParaRPr>
          </a:p>
        </p:txBody>
      </p:sp>
      <p:sp>
        <p:nvSpPr>
          <p:cNvPr id="133" name="Google Shape;133;p21"/>
          <p:cNvSpPr txBox="1">
            <a:spLocks noGrp="1"/>
          </p:cNvSpPr>
          <p:nvPr>
            <p:ph type="body" idx="1"/>
          </p:nvPr>
        </p:nvSpPr>
        <p:spPr>
          <a:xfrm>
            <a:off x="766775" y="1205346"/>
            <a:ext cx="7688700" cy="3829145"/>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SzPts val="1018"/>
              <a:buNone/>
            </a:pPr>
            <a:r>
              <a:rPr lang="en" sz="1602" dirty="0">
                <a:solidFill>
                  <a:schemeClr val="bg2"/>
                </a:solidFill>
                <a:latin typeface="Times New Roman" pitchFamily="18" charset="0"/>
                <a:cs typeface="Times New Roman" pitchFamily="18" charset="0"/>
              </a:rPr>
              <a:t>To ensure a long service life for sphygmomanometers:</a:t>
            </a:r>
            <a:endParaRPr sz="1602" dirty="0">
              <a:solidFill>
                <a:schemeClr val="bg2"/>
              </a:solidFill>
              <a:latin typeface="Times New Roman" pitchFamily="18" charset="0"/>
              <a:cs typeface="Times New Roman" pitchFamily="18" charset="0"/>
            </a:endParaRPr>
          </a:p>
          <a:p>
            <a:pPr marL="457200" lvl="0" indent="-318611" algn="l" rtl="0">
              <a:lnSpc>
                <a:spcPct val="150000"/>
              </a:lnSpc>
              <a:spcBef>
                <a:spcPts val="1200"/>
              </a:spcBef>
              <a:spcAft>
                <a:spcPts val="0"/>
              </a:spcAft>
              <a:buClr>
                <a:srgbClr val="000000"/>
              </a:buClr>
              <a:buSzPts val="1418"/>
              <a:buFont typeface="Arial"/>
              <a:buChar char="●"/>
            </a:pPr>
            <a:r>
              <a:rPr lang="en" sz="1602" dirty="0">
                <a:solidFill>
                  <a:schemeClr val="bg2"/>
                </a:solidFill>
                <a:latin typeface="Times New Roman" pitchFamily="18" charset="0"/>
                <a:cs typeface="Times New Roman" pitchFamily="18" charset="0"/>
              </a:rPr>
              <a:t>Regular calibration should be carried out frequently if the device is heavily used, as this will ensure its accuracy.</a:t>
            </a:r>
            <a:endParaRPr sz="1602" dirty="0">
              <a:solidFill>
                <a:schemeClr val="bg2"/>
              </a:solidFill>
              <a:latin typeface="Times New Roman" pitchFamily="18" charset="0"/>
              <a:cs typeface="Times New Roman" pitchFamily="18" charset="0"/>
            </a:endParaRPr>
          </a:p>
          <a:p>
            <a:pPr marL="457200" lvl="0" indent="-318611" algn="l" rtl="0">
              <a:lnSpc>
                <a:spcPct val="150000"/>
              </a:lnSpc>
              <a:spcBef>
                <a:spcPts val="0"/>
              </a:spcBef>
              <a:spcAft>
                <a:spcPts val="0"/>
              </a:spcAft>
              <a:buClr>
                <a:srgbClr val="000000"/>
              </a:buClr>
              <a:buSzPts val="1418"/>
              <a:buFont typeface="Arial"/>
              <a:buChar char="●"/>
            </a:pPr>
            <a:r>
              <a:rPr lang="en" sz="1602" dirty="0">
                <a:solidFill>
                  <a:schemeClr val="bg2"/>
                </a:solidFill>
                <a:latin typeface="Times New Roman" pitchFamily="18" charset="0"/>
                <a:cs typeface="Times New Roman" pitchFamily="18" charset="0"/>
              </a:rPr>
              <a:t>Inspect the tubing and bulb for air leaks or cuts. Clean the cuff periodically with a mild disinfectant, especially in clinical settings, to prevent the spread of infections.</a:t>
            </a:r>
            <a:endParaRPr sz="1602" dirty="0">
              <a:solidFill>
                <a:schemeClr val="bg2"/>
              </a:solidFill>
              <a:latin typeface="Times New Roman" pitchFamily="18" charset="0"/>
              <a:cs typeface="Times New Roman" pitchFamily="18" charset="0"/>
            </a:endParaRPr>
          </a:p>
          <a:p>
            <a:pPr indent="-318611">
              <a:lnSpc>
                <a:spcPct val="150000"/>
              </a:lnSpc>
              <a:buClr>
                <a:srgbClr val="000000"/>
              </a:buClr>
              <a:buSzPts val="1418"/>
              <a:buFont typeface="Arial"/>
              <a:buChar char="●"/>
            </a:pPr>
            <a:r>
              <a:rPr lang="en-GB" sz="1600" dirty="0" smtClean="0">
                <a:solidFill>
                  <a:schemeClr val="bg2"/>
                </a:solidFill>
                <a:latin typeface="Times New Roman" pitchFamily="18" charset="0"/>
                <a:cs typeface="Times New Roman" pitchFamily="18" charset="0"/>
              </a:rPr>
              <a:t>Service </a:t>
            </a:r>
            <a:r>
              <a:rPr lang="en-GB" sz="1600" dirty="0">
                <a:solidFill>
                  <a:schemeClr val="bg2"/>
                </a:solidFill>
                <a:latin typeface="Times New Roman" pitchFamily="18" charset="0"/>
                <a:cs typeface="Times New Roman" pitchFamily="18" charset="0"/>
              </a:rPr>
              <a:t>the device periodically and replace damaged parts, such as the bulb, gauge, or cuff.</a:t>
            </a:r>
          </a:p>
          <a:p>
            <a:pPr marL="457200" lvl="0" indent="-318611" algn="l" rtl="0">
              <a:lnSpc>
                <a:spcPct val="150000"/>
              </a:lnSpc>
              <a:spcBef>
                <a:spcPts val="0"/>
              </a:spcBef>
              <a:spcAft>
                <a:spcPts val="0"/>
              </a:spcAft>
              <a:buClr>
                <a:srgbClr val="000000"/>
              </a:buClr>
              <a:buSzPts val="1418"/>
              <a:buFont typeface="Arial"/>
              <a:buChar char="●"/>
            </a:pPr>
            <a:endParaRPr sz="1602" dirty="0">
              <a:solidFill>
                <a:schemeClr val="bg2"/>
              </a:solidFill>
              <a:latin typeface="Times New Roman" pitchFamily="18" charset="0"/>
              <a:cs typeface="Times New Roman" pitchFamily="18" charset="0"/>
            </a:endParaRPr>
          </a:p>
          <a:p>
            <a:pPr marL="457200" lvl="0" indent="-318611" algn="l" rtl="0">
              <a:lnSpc>
                <a:spcPct val="95000"/>
              </a:lnSpc>
              <a:spcBef>
                <a:spcPts val="0"/>
              </a:spcBef>
              <a:spcAft>
                <a:spcPts val="0"/>
              </a:spcAft>
              <a:buClr>
                <a:srgbClr val="000000"/>
              </a:buClr>
              <a:buSzPts val="1418"/>
              <a:buFont typeface="Arial"/>
              <a:buChar char="●"/>
            </a:pPr>
            <a:endParaRPr sz="1602"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2122" y="217802"/>
            <a:ext cx="8788998" cy="4773746"/>
          </a:xfrm>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38" y="419548"/>
            <a:ext cx="6497618" cy="428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509916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9450" y="657546"/>
            <a:ext cx="7688700" cy="3682429"/>
          </a:xfrm>
        </p:spPr>
        <p:txBody>
          <a:bodyPr/>
          <a:lstStyle/>
          <a:p>
            <a:pPr indent="-318611">
              <a:lnSpc>
                <a:spcPct val="200000"/>
              </a:lnSpc>
              <a:buClr>
                <a:srgbClr val="000000"/>
              </a:buClr>
              <a:buSzPts val="1418"/>
              <a:buFont typeface="Arial"/>
              <a:buChar char="●"/>
            </a:pPr>
            <a:r>
              <a:rPr lang="en" sz="1602" dirty="0">
                <a:solidFill>
                  <a:schemeClr val="bg2"/>
                </a:solidFill>
                <a:latin typeface="Times New Roman" pitchFamily="18" charset="0"/>
                <a:cs typeface="Times New Roman" pitchFamily="18" charset="0"/>
              </a:rPr>
              <a:t>Ensure that aneroid or digital sphygmomanometers are not exposed to moisture and store the cuff loosely to avoid damage to the inner bladder</a:t>
            </a:r>
            <a:r>
              <a:rPr lang="en" sz="1602" dirty="0" smtClean="0">
                <a:solidFill>
                  <a:schemeClr val="bg2"/>
                </a:solidFill>
                <a:latin typeface="Times New Roman" pitchFamily="18" charset="0"/>
                <a:cs typeface="Times New Roman" pitchFamily="18" charset="0"/>
              </a:rPr>
              <a:t>.</a:t>
            </a:r>
            <a:endParaRPr lang="en-GB" sz="1600" dirty="0" smtClean="0">
              <a:solidFill>
                <a:schemeClr val="bg2"/>
              </a:solidFill>
              <a:latin typeface="Times New Roman" pitchFamily="18" charset="0"/>
              <a:cs typeface="Times New Roman" pitchFamily="18" charset="0"/>
            </a:endParaRPr>
          </a:p>
          <a:p>
            <a:pPr lvl="0" indent="-318611">
              <a:lnSpc>
                <a:spcPct val="200000"/>
              </a:lnSpc>
              <a:buClr>
                <a:srgbClr val="000000"/>
              </a:buClr>
              <a:buSzPts val="1418"/>
              <a:buFont typeface="Arial"/>
              <a:buChar char="●"/>
            </a:pPr>
            <a:r>
              <a:rPr lang="en-GB" sz="1600" dirty="0" smtClean="0">
                <a:solidFill>
                  <a:schemeClr val="bg2"/>
                </a:solidFill>
                <a:latin typeface="Times New Roman" pitchFamily="18" charset="0"/>
                <a:cs typeface="Times New Roman" pitchFamily="18" charset="0"/>
              </a:rPr>
              <a:t>Regularly check the battery level and replace or recharge as needed. Avoid exposure to magnetic fields, which can interfere with digital accuracy.</a:t>
            </a:r>
          </a:p>
          <a:p>
            <a:pPr lvl="0" indent="-318611">
              <a:lnSpc>
                <a:spcPct val="200000"/>
              </a:lnSpc>
              <a:buClr>
                <a:srgbClr val="000000"/>
              </a:buClr>
              <a:buSzPts val="1418"/>
              <a:buFont typeface="Arial"/>
              <a:buChar char="●"/>
            </a:pPr>
            <a:r>
              <a:rPr lang="en-GB" sz="1600" dirty="0" smtClean="0">
                <a:solidFill>
                  <a:schemeClr val="bg2"/>
                </a:solidFill>
                <a:latin typeface="Times New Roman" pitchFamily="18" charset="0"/>
                <a:cs typeface="Times New Roman" pitchFamily="18" charset="0"/>
              </a:rPr>
              <a:t>Close the sphygmomanometer properly after use.</a:t>
            </a:r>
            <a:endParaRPr lang="en-GB" dirty="0">
              <a:solidFill>
                <a:schemeClr val="bg2"/>
              </a:solidFill>
              <a:latin typeface="Times New Roman" pitchFamily="18" charset="0"/>
              <a:cs typeface="Times New Roman" pitchFamily="18"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145901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369854" y="338368"/>
            <a:ext cx="7688700" cy="53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latin typeface="Times New Roman" pitchFamily="18" charset="0"/>
                <a:cs typeface="Times New Roman" pitchFamily="18" charset="0"/>
              </a:rPr>
              <a:t>CONCLUSION</a:t>
            </a:r>
            <a:endParaRPr sz="1800" dirty="0">
              <a:latin typeface="Times New Roman" pitchFamily="18" charset="0"/>
              <a:cs typeface="Times New Roman" pitchFamily="18" charset="0"/>
            </a:endParaRPr>
          </a:p>
        </p:txBody>
      </p:sp>
      <p:sp>
        <p:nvSpPr>
          <p:cNvPr id="139" name="Google Shape;139;p22"/>
          <p:cNvSpPr txBox="1">
            <a:spLocks noGrp="1"/>
          </p:cNvSpPr>
          <p:nvPr>
            <p:ph type="body" idx="1"/>
          </p:nvPr>
        </p:nvSpPr>
        <p:spPr>
          <a:xfrm>
            <a:off x="540327" y="811658"/>
            <a:ext cx="7876023" cy="3968160"/>
          </a:xfrm>
          <a:prstGeom prst="rect">
            <a:avLst/>
          </a:prstGeom>
        </p:spPr>
        <p:txBody>
          <a:bodyPr spcFirstLastPara="1" wrap="square" lIns="91425" tIns="91425" rIns="91425" bIns="91425" anchor="t" anchorCtr="0">
            <a:noAutofit/>
          </a:bodyPr>
          <a:lstStyle/>
          <a:p>
            <a:pPr marL="0" lvl="0" indent="0" algn="l" rtl="0">
              <a:lnSpc>
                <a:spcPct val="200000"/>
              </a:lnSpc>
              <a:spcBef>
                <a:spcPts val="1200"/>
              </a:spcBef>
              <a:spcAft>
                <a:spcPts val="0"/>
              </a:spcAft>
              <a:buNone/>
            </a:pPr>
            <a:r>
              <a:rPr lang="en" sz="1600" dirty="0">
                <a:solidFill>
                  <a:schemeClr val="bg2"/>
                </a:solidFill>
                <a:latin typeface="Times New Roman" pitchFamily="18" charset="0"/>
                <a:cs typeface="Times New Roman" pitchFamily="18" charset="0"/>
              </a:rPr>
              <a:t>The sphygmomanometer, though simple in design, is a powerful tool in preventive healthcare. Its role in monitoring blood pressure helps in managing chronic conditions and reducing the risk of life-threatening cardiovascular events. Understanding how to handle, maintain, and </a:t>
            </a:r>
            <a:r>
              <a:rPr lang="en" sz="1600">
                <a:solidFill>
                  <a:schemeClr val="bg2"/>
                </a:solidFill>
                <a:latin typeface="Times New Roman" pitchFamily="18" charset="0"/>
                <a:cs typeface="Times New Roman" pitchFamily="18" charset="0"/>
              </a:rPr>
              <a:t>use </a:t>
            </a:r>
            <a:r>
              <a:rPr lang="en" sz="1600" smtClean="0">
                <a:solidFill>
                  <a:schemeClr val="bg2"/>
                </a:solidFill>
                <a:latin typeface="Times New Roman" pitchFamily="18" charset="0"/>
                <a:cs typeface="Times New Roman" pitchFamily="18" charset="0"/>
              </a:rPr>
              <a:t> </a:t>
            </a:r>
            <a:r>
              <a:rPr lang="en" sz="1600" dirty="0">
                <a:solidFill>
                  <a:schemeClr val="bg2"/>
                </a:solidFill>
                <a:latin typeface="Times New Roman" pitchFamily="18" charset="0"/>
                <a:cs typeface="Times New Roman" pitchFamily="18" charset="0"/>
              </a:rPr>
              <a:t>is essential for both healthcare professionals and individuals monitoring their blood pressure at home.</a:t>
            </a:r>
            <a:endParaRPr sz="1600" dirty="0">
              <a:solidFill>
                <a:schemeClr val="bg2"/>
              </a:solidFill>
              <a:latin typeface="Times New Roman" pitchFamily="18" charset="0"/>
              <a:cs typeface="Times New Roman" pitchFamily="18" charset="0"/>
            </a:endParaRPr>
          </a:p>
          <a:p>
            <a:pPr marL="0" lvl="0" indent="0" algn="l" rtl="0">
              <a:lnSpc>
                <a:spcPct val="200000"/>
              </a:lnSpc>
              <a:spcBef>
                <a:spcPts val="1200"/>
              </a:spcBef>
              <a:spcAft>
                <a:spcPts val="1200"/>
              </a:spcAft>
              <a:buNone/>
            </a:pPr>
            <a:r>
              <a:rPr lang="en" sz="1600" dirty="0">
                <a:solidFill>
                  <a:schemeClr val="bg2"/>
                </a:solidFill>
                <a:latin typeface="Times New Roman" pitchFamily="18" charset="0"/>
                <a:cs typeface="Times New Roman" pitchFamily="18" charset="0"/>
              </a:rPr>
              <a:t>In a country like Nigeria, where economic pressures affect the population, it is highly recommended that every home have at least a digital sphygmomanometer.</a:t>
            </a:r>
            <a:endParaRPr sz="1600" dirty="0">
              <a:solidFill>
                <a:schemeClr val="bg2"/>
              </a:solidFill>
              <a:latin typeface="Times New Roman" pitchFamily="18" charset="0"/>
              <a:cs typeface="Times New Roman" pitchFamily="18"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4935" y="154112"/>
            <a:ext cx="8733033" cy="4859677"/>
          </a:xfrm>
        </p:spPr>
        <p:txBody>
          <a:bodyPr>
            <a:normAutofit/>
          </a:bodyPr>
          <a:lstStyle/>
          <a:p>
            <a:pPr marL="146050" indent="0">
              <a:buNone/>
            </a:pPr>
            <a:r>
              <a:rPr lang="en-GB" sz="1600" b="1" dirty="0" smtClean="0">
                <a:solidFill>
                  <a:schemeClr val="bg2"/>
                </a:solidFill>
                <a:latin typeface="Times New Roman" pitchFamily="18" charset="0"/>
                <a:cs typeface="Times New Roman" pitchFamily="18" charset="0"/>
              </a:rPr>
              <a:t>REFERENCES</a:t>
            </a:r>
          </a:p>
          <a:p>
            <a:pPr marL="146050" lvl="0" indent="0">
              <a:buNone/>
            </a:pPr>
            <a:r>
              <a:rPr lang="en-GB" i="1" dirty="0" smtClean="0"/>
              <a:t>	Booth </a:t>
            </a:r>
            <a:r>
              <a:rPr lang="en-GB" i="1" dirty="0"/>
              <a:t>J (1977). </a:t>
            </a:r>
            <a:r>
              <a:rPr lang="en-GB" i="1" u="sng" dirty="0">
                <a:hlinkClick r:id="rId2"/>
              </a:rPr>
              <a:t>"A short history of blood pressure measurement"</a:t>
            </a:r>
            <a:r>
              <a:rPr lang="en-GB" i="1" dirty="0"/>
              <a:t>. Proceedings of the Royal Society of Medicine. </a:t>
            </a:r>
            <a:r>
              <a:rPr lang="en-GB" b="1" i="1" dirty="0"/>
              <a:t>70</a:t>
            </a:r>
            <a:r>
              <a:rPr lang="en-GB" i="1" dirty="0"/>
              <a:t> (11): 793–9. </a:t>
            </a:r>
            <a:r>
              <a:rPr lang="en-GB" i="1" u="sng" dirty="0">
                <a:hlinkClick r:id="rId3" tooltip="Doi (identifier)"/>
              </a:rPr>
              <a:t>doi</a:t>
            </a:r>
            <a:r>
              <a:rPr lang="en-GB" i="1" dirty="0"/>
              <a:t>:</a:t>
            </a:r>
            <a:r>
              <a:rPr lang="en-GB" i="1" u="sng" dirty="0">
                <a:hlinkClick r:id="rId4"/>
              </a:rPr>
              <a:t>10.1177/003591577707001112</a:t>
            </a:r>
            <a:r>
              <a:rPr lang="en-GB" i="1" dirty="0"/>
              <a:t>. </a:t>
            </a:r>
            <a:r>
              <a:rPr lang="en-GB" i="1" u="sng" dirty="0">
                <a:hlinkClick r:id="rId5" tooltip="PMC (identifier)"/>
              </a:rPr>
              <a:t>PMC</a:t>
            </a:r>
            <a:r>
              <a:rPr lang="en-GB" i="1" dirty="0"/>
              <a:t> </a:t>
            </a:r>
            <a:r>
              <a:rPr lang="en-GB" i="1" u="sng" dirty="0">
                <a:hlinkClick r:id="rId2"/>
              </a:rPr>
              <a:t>1543468</a:t>
            </a:r>
            <a:r>
              <a:rPr lang="en-GB" i="1" dirty="0"/>
              <a:t>. </a:t>
            </a:r>
            <a:r>
              <a:rPr lang="en-GB" i="1" u="sng" dirty="0">
                <a:hlinkClick r:id="rId6" tooltip="PMID (identifier)"/>
              </a:rPr>
              <a:t>PMID</a:t>
            </a:r>
            <a:r>
              <a:rPr lang="en-GB" i="1" dirty="0"/>
              <a:t> </a:t>
            </a:r>
            <a:r>
              <a:rPr lang="en-GB" i="1" u="sng" dirty="0">
                <a:hlinkClick r:id="rId7"/>
              </a:rPr>
              <a:t>341169</a:t>
            </a:r>
            <a:r>
              <a:rPr lang="en-GB" i="1" dirty="0"/>
              <a:t>.</a:t>
            </a:r>
            <a:r>
              <a:rPr lang="en-GB" dirty="0"/>
              <a:t> </a:t>
            </a:r>
          </a:p>
          <a:p>
            <a:endParaRPr lang="en-GB" dirty="0"/>
          </a:p>
          <a:p>
            <a:pPr marL="146050" indent="0">
              <a:buNone/>
            </a:pPr>
            <a:r>
              <a:rPr lang="en-GB" dirty="0"/>
              <a:t> </a:t>
            </a:r>
          </a:p>
          <a:p>
            <a:pPr marL="146050" lvl="0" indent="0">
              <a:buNone/>
            </a:pPr>
            <a:r>
              <a:rPr lang="en-GB" i="1" dirty="0" smtClean="0">
                <a:hlinkClick r:id="rId8"/>
              </a:rPr>
              <a:t>"</a:t>
            </a:r>
            <a:r>
              <a:rPr lang="en-GB" i="1" dirty="0">
                <a:hlinkClick r:id="rId8"/>
              </a:rPr>
              <a:t>Turning Mercury Into Solid Gold"</a:t>
            </a:r>
            <a:r>
              <a:rPr lang="en-GB" i="1" dirty="0"/>
              <a:t>. </a:t>
            </a:r>
            <a:r>
              <a:rPr lang="en-GB" i="1" dirty="0">
                <a:hlinkClick r:id="rId9" tooltip="The New York Times"/>
              </a:rPr>
              <a:t>The New York Times</a:t>
            </a:r>
            <a:r>
              <a:rPr lang="en-GB" i="1" dirty="0"/>
              <a:t>. 27 March 2005. Retrieved 5 July 2018.</a:t>
            </a:r>
            <a:r>
              <a:rPr lang="en-GB" dirty="0"/>
              <a:t> </a:t>
            </a:r>
          </a:p>
          <a:p>
            <a:endParaRPr lang="en-GB" dirty="0"/>
          </a:p>
          <a:p>
            <a:pPr marL="146050" lvl="0" indent="0">
              <a:buNone/>
            </a:pPr>
            <a:r>
              <a:rPr lang="en-GB" i="1" u="sng" dirty="0" smtClean="0">
                <a:hlinkClick r:id="rId10"/>
              </a:rPr>
              <a:t>"</a:t>
            </a:r>
            <a:r>
              <a:rPr lang="en-GB" i="1" u="sng" dirty="0">
                <a:hlinkClick r:id="rId10"/>
              </a:rPr>
              <a:t>Comparing Mercury and Aneroid Sphygmomanometers"</a:t>
            </a:r>
            <a:r>
              <a:rPr lang="en-GB" i="1" dirty="0"/>
              <a:t>. Sustainable Hospitals / Lowell </a:t>
            </a:r>
            <a:r>
              <a:rPr lang="en-GB" i="1" dirty="0" err="1"/>
              <a:t>Center</a:t>
            </a:r>
            <a:r>
              <a:rPr lang="en-GB" i="1" dirty="0"/>
              <a:t> for Sustainable Production. 2003. Retrieved 23 February 2015.</a:t>
            </a:r>
            <a:r>
              <a:rPr lang="en-GB" dirty="0"/>
              <a:t> </a:t>
            </a:r>
          </a:p>
          <a:p>
            <a:endParaRPr lang="en-GB" dirty="0"/>
          </a:p>
          <a:p>
            <a:pPr marL="146050" lvl="0" indent="0">
              <a:buNone/>
            </a:pPr>
            <a:r>
              <a:rPr lang="en-GB" i="1" dirty="0" smtClean="0"/>
              <a:t>	</a:t>
            </a:r>
            <a:r>
              <a:rPr lang="en-GB" i="1" dirty="0" err="1" smtClean="0"/>
              <a:t>Misrin</a:t>
            </a:r>
            <a:r>
              <a:rPr lang="en-GB" i="1" dirty="0" smtClean="0"/>
              <a:t> </a:t>
            </a:r>
            <a:r>
              <a:rPr lang="en-GB" i="1" dirty="0"/>
              <a:t>J. </a:t>
            </a:r>
            <a:r>
              <a:rPr lang="en-GB" i="1" u="sng" dirty="0">
                <a:hlinkClick r:id="rId11"/>
              </a:rPr>
              <a:t>"Aneroid Sphygmomanometer: A Battle for Safer Blood Pressure Apparatus"</a:t>
            </a:r>
            <a:r>
              <a:rPr lang="en-GB" i="1" dirty="0"/>
              <a:t>. Archived from </a:t>
            </a:r>
            <a:r>
              <a:rPr lang="en-GB" i="1" u="sng" dirty="0">
                <a:hlinkClick r:id="rId12"/>
              </a:rPr>
              <a:t>the original</a:t>
            </a:r>
            <a:r>
              <a:rPr lang="en-GB" i="1" dirty="0"/>
              <a:t> on 10 August 2015. Retrieved 27 February 2012.</a:t>
            </a:r>
            <a:r>
              <a:rPr lang="en-GB" dirty="0"/>
              <a:t> </a:t>
            </a:r>
          </a:p>
          <a:p>
            <a:endParaRPr lang="en-GB" dirty="0"/>
          </a:p>
          <a:p>
            <a:pPr marL="146050" lvl="0" indent="0">
              <a:buNone/>
            </a:pPr>
            <a:r>
              <a:rPr lang="en-GB" i="1" u="sng" dirty="0" smtClean="0">
                <a:hlinkClick r:id="rId13"/>
              </a:rPr>
              <a:t>"</a:t>
            </a:r>
            <a:r>
              <a:rPr lang="en-GB" i="1" u="sng" dirty="0" err="1">
                <a:hlinkClick r:id="rId13"/>
              </a:rPr>
              <a:t>Oscillometry</a:t>
            </a:r>
            <a:r>
              <a:rPr lang="en-GB" i="1" u="sng" dirty="0">
                <a:hlinkClick r:id="rId13"/>
              </a:rPr>
              <a:t>, Explanation of </a:t>
            </a:r>
            <a:r>
              <a:rPr lang="en-GB" i="1" u="sng" dirty="0" err="1">
                <a:hlinkClick r:id="rId13"/>
              </a:rPr>
              <a:t>oscillometric</a:t>
            </a:r>
            <a:r>
              <a:rPr lang="en-GB" i="1" u="sng" dirty="0">
                <a:hlinkClick r:id="rId13"/>
              </a:rPr>
              <a:t> detection in Medical Electronics, N Townsend, p48-51"</a:t>
            </a:r>
            <a:r>
              <a:rPr lang="en-GB" i="1" dirty="0"/>
              <a:t> (PDF). Archived from </a:t>
            </a:r>
            <a:r>
              <a:rPr lang="en-GB" i="1" u="sng" dirty="0">
                <a:hlinkClick r:id="rId14"/>
              </a:rPr>
              <a:t>the original</a:t>
            </a:r>
            <a:r>
              <a:rPr lang="en-GB" i="1" dirty="0"/>
              <a:t> (PDF) on 22 May 2013. Retrieved 10 February 2013.</a:t>
            </a:r>
            <a:r>
              <a:rPr lang="en-GB" dirty="0"/>
              <a:t> </a:t>
            </a:r>
          </a:p>
          <a:p>
            <a:endParaRPr lang="en-GB" dirty="0"/>
          </a:p>
          <a:p>
            <a:pPr marL="146050" lvl="0" indent="0">
              <a:buNone/>
            </a:pPr>
            <a:r>
              <a:rPr lang="en-GB" i="1" u="sng" dirty="0" smtClean="0">
                <a:hlinkClick r:id="rId15"/>
              </a:rPr>
              <a:t>"</a:t>
            </a:r>
            <a:r>
              <a:rPr lang="en-GB" i="1" u="sng" dirty="0" err="1">
                <a:hlinkClick r:id="rId15"/>
              </a:rPr>
              <a:t>Oscillometric</a:t>
            </a:r>
            <a:r>
              <a:rPr lang="en-GB" i="1" u="sng" dirty="0">
                <a:hlinkClick r:id="rId15"/>
              </a:rPr>
              <a:t> Method - Methods of Blood Pressure Measurement - Measurement of Blood </a:t>
            </a:r>
            <a:r>
              <a:rPr lang="en-GB" i="1" u="sng" dirty="0" err="1">
                <a:hlinkClick r:id="rId15"/>
              </a:rPr>
              <a:t>PressureMethods</a:t>
            </a:r>
            <a:r>
              <a:rPr lang="en-GB" i="1" u="sng" dirty="0">
                <a:hlinkClick r:id="rId15"/>
              </a:rPr>
              <a:t> of Blood Pressure Measurement -"</a:t>
            </a:r>
            <a:r>
              <a:rPr lang="en-GB" i="1" dirty="0"/>
              <a:t>. www.severehypertension.net. 22 December 2007. Retrieved 13 April 2017.</a:t>
            </a:r>
            <a:r>
              <a:rPr lang="en-GB" dirty="0"/>
              <a:t> </a:t>
            </a:r>
          </a:p>
          <a:p>
            <a:endParaRPr lang="en-GB" dirty="0"/>
          </a:p>
          <a:p>
            <a:pPr marL="146050" lvl="0" indent="0">
              <a:buNone/>
            </a:pPr>
            <a:r>
              <a:rPr lang="en-GB" dirty="0" smtClean="0"/>
              <a:t>	</a:t>
            </a:r>
            <a:endParaRPr lang="en-GB"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111664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6031" y="277402"/>
            <a:ext cx="8722760" cy="4736387"/>
          </a:xfrm>
        </p:spPr>
        <p:txBody>
          <a:bodyPr>
            <a:normAutofit lnSpcReduction="10000"/>
          </a:bodyPr>
          <a:lstStyle/>
          <a:p>
            <a:pPr marL="146050" lvl="0" indent="0">
              <a:buNone/>
            </a:pPr>
            <a:r>
              <a:rPr lang="en-GB" i="1" dirty="0" smtClean="0"/>
              <a:t>	</a:t>
            </a:r>
            <a:r>
              <a:rPr lang="en-GB" i="1" dirty="0" err="1" smtClean="0"/>
              <a:t>Hamzaoui</a:t>
            </a:r>
            <a:r>
              <a:rPr lang="en-GB" i="1" dirty="0" smtClean="0"/>
              <a:t> </a:t>
            </a:r>
            <a:r>
              <a:rPr lang="en-GB" i="1" dirty="0"/>
              <a:t>O, Monnet X, </a:t>
            </a:r>
            <a:r>
              <a:rPr lang="en-GB" i="1" dirty="0" err="1"/>
              <a:t>Teboul</a:t>
            </a:r>
            <a:r>
              <a:rPr lang="en-GB" i="1" dirty="0"/>
              <a:t> JL (2013). </a:t>
            </a:r>
            <a:r>
              <a:rPr lang="en-GB" i="1" u="sng" dirty="0">
                <a:hlinkClick r:id="rId2"/>
              </a:rPr>
              <a:t>"</a:t>
            </a:r>
            <a:r>
              <a:rPr lang="en-GB" i="1" u="sng" dirty="0" err="1">
                <a:hlinkClick r:id="rId2"/>
              </a:rPr>
              <a:t>Pulsus</a:t>
            </a:r>
            <a:r>
              <a:rPr lang="en-GB" i="1" u="sng" dirty="0">
                <a:hlinkClick r:id="rId2"/>
              </a:rPr>
              <a:t> </a:t>
            </a:r>
            <a:r>
              <a:rPr lang="en-GB" i="1" u="sng" dirty="0" err="1">
                <a:hlinkClick r:id="rId2"/>
              </a:rPr>
              <a:t>paradoxus</a:t>
            </a:r>
            <a:r>
              <a:rPr lang="en-GB" i="1" u="sng" dirty="0">
                <a:hlinkClick r:id="rId2"/>
              </a:rPr>
              <a:t>"</a:t>
            </a:r>
            <a:r>
              <a:rPr lang="en-GB" i="1" dirty="0"/>
              <a:t>. Eur. </a:t>
            </a:r>
            <a:r>
              <a:rPr lang="en-GB" i="1" dirty="0" err="1"/>
              <a:t>Respir</a:t>
            </a:r>
            <a:r>
              <a:rPr lang="en-GB" i="1" dirty="0"/>
              <a:t>. J. </a:t>
            </a:r>
            <a:r>
              <a:rPr lang="en-GB" b="1" i="1" dirty="0"/>
              <a:t>42</a:t>
            </a:r>
            <a:r>
              <a:rPr lang="en-GB" i="1" dirty="0"/>
              <a:t> (6): 1696–705. </a:t>
            </a:r>
            <a:r>
              <a:rPr lang="en-GB" i="1" u="sng" dirty="0">
                <a:hlinkClick r:id="rId3" tooltip="Doi (identifier)"/>
              </a:rPr>
              <a:t>doi</a:t>
            </a:r>
            <a:r>
              <a:rPr lang="en-GB" i="1" dirty="0"/>
              <a:t>:</a:t>
            </a:r>
            <a:r>
              <a:rPr lang="en-GB" i="1" u="sng" dirty="0">
                <a:hlinkClick r:id="rId2"/>
              </a:rPr>
              <a:t>10.1183/09031936.00138912</a:t>
            </a:r>
            <a:r>
              <a:rPr lang="en-GB" i="1" dirty="0"/>
              <a:t>. </a:t>
            </a:r>
            <a:r>
              <a:rPr lang="en-GB" i="1" u="sng" dirty="0">
                <a:hlinkClick r:id="rId4" tooltip="PMID (identifier)"/>
              </a:rPr>
              <a:t>PMID</a:t>
            </a:r>
            <a:r>
              <a:rPr lang="en-GB" i="1" dirty="0"/>
              <a:t> </a:t>
            </a:r>
            <a:r>
              <a:rPr lang="en-GB" i="1" u="sng" dirty="0">
                <a:hlinkClick r:id="rId5"/>
              </a:rPr>
              <a:t>23222878</a:t>
            </a:r>
            <a:r>
              <a:rPr lang="en-GB" i="1" dirty="0"/>
              <a:t>.</a:t>
            </a:r>
            <a:r>
              <a:rPr lang="en-GB" dirty="0"/>
              <a:t> </a:t>
            </a:r>
          </a:p>
          <a:p>
            <a:pPr lvl="1"/>
            <a:endParaRPr lang="en-GB" dirty="0"/>
          </a:p>
          <a:p>
            <a:pPr marL="146050" lvl="0" indent="0">
              <a:buNone/>
            </a:pPr>
            <a:r>
              <a:rPr lang="en-GB" i="1" dirty="0" smtClean="0"/>
              <a:t>	O'Brien </a:t>
            </a:r>
            <a:r>
              <a:rPr lang="en-GB" i="1" dirty="0"/>
              <a:t>E, </a:t>
            </a:r>
            <a:r>
              <a:rPr lang="en-GB" i="1" dirty="0" err="1"/>
              <a:t>Asmar</a:t>
            </a:r>
            <a:r>
              <a:rPr lang="en-GB" i="1" dirty="0"/>
              <a:t> R, </a:t>
            </a:r>
            <a:r>
              <a:rPr lang="en-GB" i="1" dirty="0" err="1"/>
              <a:t>Beilin</a:t>
            </a:r>
            <a:r>
              <a:rPr lang="en-GB" i="1" dirty="0"/>
              <a:t> L, Imai Y, </a:t>
            </a:r>
            <a:r>
              <a:rPr lang="en-GB" i="1" dirty="0" err="1"/>
              <a:t>Mallion</a:t>
            </a:r>
            <a:r>
              <a:rPr lang="en-GB" i="1" dirty="0"/>
              <a:t> JM, </a:t>
            </a:r>
            <a:r>
              <a:rPr lang="en-GB" i="1" dirty="0" err="1"/>
              <a:t>Mancia</a:t>
            </a:r>
            <a:r>
              <a:rPr lang="en-GB" i="1" dirty="0"/>
              <a:t> G, </a:t>
            </a:r>
            <a:r>
              <a:rPr lang="en-GB" i="1" dirty="0" err="1"/>
              <a:t>Mengden</a:t>
            </a:r>
            <a:r>
              <a:rPr lang="en-GB" i="1" dirty="0"/>
              <a:t> T, Myers M, </a:t>
            </a:r>
            <a:r>
              <a:rPr lang="en-GB" i="1" dirty="0" err="1"/>
              <a:t>Padfield</a:t>
            </a:r>
            <a:r>
              <a:rPr lang="en-GB" i="1" dirty="0"/>
              <a:t> P, </a:t>
            </a:r>
            <a:r>
              <a:rPr lang="en-GB" i="1" dirty="0" err="1"/>
              <a:t>Palatini</a:t>
            </a:r>
            <a:r>
              <a:rPr lang="en-GB" i="1" dirty="0"/>
              <a:t> P, </a:t>
            </a:r>
            <a:r>
              <a:rPr lang="en-GB" i="1" dirty="0" err="1"/>
              <a:t>Parati</a:t>
            </a:r>
            <a:r>
              <a:rPr lang="en-GB" i="1" dirty="0"/>
              <a:t> G, Pickering T, Redon J, </a:t>
            </a:r>
            <a:r>
              <a:rPr lang="en-GB" i="1" dirty="0" err="1"/>
              <a:t>Staessen</a:t>
            </a:r>
            <a:r>
              <a:rPr lang="en-GB" i="1" dirty="0"/>
              <a:t> J, </a:t>
            </a:r>
            <a:r>
              <a:rPr lang="en-GB" i="1" dirty="0" err="1"/>
              <a:t>Stergiou</a:t>
            </a:r>
            <a:r>
              <a:rPr lang="en-GB" i="1" dirty="0"/>
              <a:t> G, </a:t>
            </a:r>
            <a:r>
              <a:rPr lang="en-GB" i="1" dirty="0" err="1"/>
              <a:t>Verdecchia</a:t>
            </a:r>
            <a:r>
              <a:rPr lang="en-GB" i="1" dirty="0"/>
              <a:t> P (2003). </a:t>
            </a:r>
            <a:r>
              <a:rPr lang="en-GB" i="1" u="sng" dirty="0">
                <a:hlinkClick r:id="rId6"/>
              </a:rPr>
              <a:t>"European Society of Hypertension recommendations for conventional, ambulatory and home blood pressure measurement"</a:t>
            </a:r>
            <a:r>
              <a:rPr lang="en-GB" i="1" dirty="0"/>
              <a:t>. J. </a:t>
            </a:r>
            <a:r>
              <a:rPr lang="en-GB" i="1" dirty="0" err="1"/>
              <a:t>Hypertens</a:t>
            </a:r>
            <a:r>
              <a:rPr lang="en-GB" i="1" dirty="0"/>
              <a:t>. </a:t>
            </a:r>
            <a:r>
              <a:rPr lang="en-GB" b="1" i="1" dirty="0"/>
              <a:t>21</a:t>
            </a:r>
            <a:r>
              <a:rPr lang="en-GB" i="1" dirty="0"/>
              <a:t> (5): 821–48. </a:t>
            </a:r>
            <a:r>
              <a:rPr lang="en-GB" i="1" u="sng" dirty="0">
                <a:hlinkClick r:id="rId3" tooltip="Doi (identifier)"/>
              </a:rPr>
              <a:t>doi</a:t>
            </a:r>
            <a:r>
              <a:rPr lang="en-GB" i="1" dirty="0"/>
              <a:t>:</a:t>
            </a:r>
            <a:r>
              <a:rPr lang="en-GB" i="1" u="sng" dirty="0">
                <a:hlinkClick r:id="rId7"/>
              </a:rPr>
              <a:t>10.1097/00004872-200305000-00001</a:t>
            </a:r>
            <a:r>
              <a:rPr lang="en-GB" i="1" dirty="0"/>
              <a:t>. </a:t>
            </a:r>
            <a:r>
              <a:rPr lang="en-GB" i="1" u="sng" dirty="0">
                <a:hlinkClick r:id="rId4" tooltip="PMID (identifier)"/>
              </a:rPr>
              <a:t>PMID</a:t>
            </a:r>
            <a:r>
              <a:rPr lang="en-GB" i="1" dirty="0"/>
              <a:t> </a:t>
            </a:r>
            <a:r>
              <a:rPr lang="en-GB" i="1" u="sng" dirty="0">
                <a:hlinkClick r:id="rId8"/>
              </a:rPr>
              <a:t>12714851</a:t>
            </a:r>
            <a:r>
              <a:rPr lang="en-GB" i="1" dirty="0"/>
              <a:t>. </a:t>
            </a:r>
            <a:r>
              <a:rPr lang="en-GB" i="1" u="sng" dirty="0">
                <a:hlinkClick r:id="rId9" tooltip="S2CID (identifier)"/>
              </a:rPr>
              <a:t>S2CID</a:t>
            </a:r>
            <a:r>
              <a:rPr lang="en-GB" i="1" dirty="0"/>
              <a:t> </a:t>
            </a:r>
            <a:r>
              <a:rPr lang="en-GB" i="1" u="sng" dirty="0">
                <a:hlinkClick r:id="rId10"/>
              </a:rPr>
              <a:t>3952069</a:t>
            </a:r>
            <a:r>
              <a:rPr lang="en-GB" i="1" dirty="0"/>
              <a:t>.</a:t>
            </a:r>
            <a:r>
              <a:rPr lang="en-GB" dirty="0"/>
              <a:t> </a:t>
            </a:r>
          </a:p>
          <a:p>
            <a:endParaRPr lang="en-GB" dirty="0"/>
          </a:p>
          <a:p>
            <a:pPr marL="146050" lvl="0" indent="0">
              <a:buNone/>
            </a:pPr>
            <a:r>
              <a:rPr lang="en-GB" i="1" dirty="0" smtClean="0"/>
              <a:t>	</a:t>
            </a:r>
            <a:r>
              <a:rPr lang="en-GB" i="1" dirty="0" err="1" smtClean="0"/>
              <a:t>Mourad</a:t>
            </a:r>
            <a:r>
              <a:rPr lang="en-GB" i="1" dirty="0" smtClean="0"/>
              <a:t> </a:t>
            </a:r>
            <a:r>
              <a:rPr lang="en-GB" i="1" dirty="0"/>
              <a:t>A, Gillies A, Carney S (2005). </a:t>
            </a:r>
            <a:r>
              <a:rPr lang="en-GB" i="1" u="sng" dirty="0">
                <a:hlinkClick r:id="rId11"/>
              </a:rPr>
              <a:t>"Inaccuracy of wrist-cuff </a:t>
            </a:r>
            <a:r>
              <a:rPr lang="en-GB" i="1" u="sng" dirty="0" err="1">
                <a:hlinkClick r:id="rId11"/>
              </a:rPr>
              <a:t>oscillometric</a:t>
            </a:r>
            <a:r>
              <a:rPr lang="en-GB" i="1" u="sng" dirty="0">
                <a:hlinkClick r:id="rId11"/>
              </a:rPr>
              <a:t> blood pressure devices: an arm position artefact?"</a:t>
            </a:r>
            <a:r>
              <a:rPr lang="en-GB" i="1" dirty="0"/>
              <a:t> (PDF). Clinical Methods and Pathophysiology. </a:t>
            </a:r>
            <a:r>
              <a:rPr lang="en-GB" b="1" i="1" dirty="0"/>
              <a:t>10</a:t>
            </a:r>
            <a:r>
              <a:rPr lang="en-GB" i="1" dirty="0"/>
              <a:t> (2): 67–71. </a:t>
            </a:r>
            <a:r>
              <a:rPr lang="en-GB" i="1" u="sng" dirty="0">
                <a:hlinkClick r:id="rId3" tooltip="Doi (identifier)"/>
              </a:rPr>
              <a:t>doi</a:t>
            </a:r>
            <a:r>
              <a:rPr lang="en-GB" i="1" dirty="0"/>
              <a:t>:</a:t>
            </a:r>
            <a:r>
              <a:rPr lang="en-GB" i="1" u="sng" dirty="0">
                <a:hlinkClick r:id="rId12"/>
              </a:rPr>
              <a:t>10.1097/00126097-200504000-00003</a:t>
            </a:r>
            <a:r>
              <a:rPr lang="en-GB" i="1" dirty="0"/>
              <a:t>. </a:t>
            </a:r>
            <a:r>
              <a:rPr lang="en-GB" i="1" u="sng" dirty="0">
                <a:hlinkClick r:id="rId4" tooltip="PMID (identifier)"/>
              </a:rPr>
              <a:t>PMID</a:t>
            </a:r>
            <a:r>
              <a:rPr lang="en-GB" i="1" dirty="0"/>
              <a:t> </a:t>
            </a:r>
            <a:r>
              <a:rPr lang="en-GB" i="1" u="sng" dirty="0">
                <a:hlinkClick r:id="rId13"/>
              </a:rPr>
              <a:t>15812253</a:t>
            </a:r>
            <a:r>
              <a:rPr lang="en-GB" i="1" dirty="0"/>
              <a:t>. </a:t>
            </a:r>
            <a:r>
              <a:rPr lang="en-GB" i="1" u="sng" dirty="0">
                <a:hlinkClick r:id="rId9" tooltip="S2CID (identifier)"/>
              </a:rPr>
              <a:t>S2CID</a:t>
            </a:r>
            <a:r>
              <a:rPr lang="en-GB" i="1" dirty="0"/>
              <a:t> </a:t>
            </a:r>
            <a:r>
              <a:rPr lang="en-GB" i="1" u="sng" dirty="0">
                <a:hlinkClick r:id="rId14"/>
              </a:rPr>
              <a:t>6100566</a:t>
            </a:r>
            <a:r>
              <a:rPr lang="en-GB" i="1" dirty="0"/>
              <a:t>.</a:t>
            </a:r>
            <a:r>
              <a:rPr lang="en-GB" dirty="0"/>
              <a:t> </a:t>
            </a:r>
          </a:p>
          <a:p>
            <a:endParaRPr lang="en-GB" dirty="0"/>
          </a:p>
          <a:p>
            <a:pPr marL="146050" lvl="0" indent="0">
              <a:buNone/>
            </a:pPr>
            <a:r>
              <a:rPr lang="en-GB" i="1" u="sng" dirty="0" smtClean="0">
                <a:hlinkClick r:id="rId15"/>
              </a:rPr>
              <a:t>"</a:t>
            </a:r>
            <a:r>
              <a:rPr lang="en-GB" i="1" u="sng" dirty="0" err="1">
                <a:hlinkClick r:id="rId15"/>
              </a:rPr>
              <a:t>Blutdruckmessgerät</a:t>
            </a:r>
            <a:r>
              <a:rPr lang="en-GB" i="1" u="sng" dirty="0">
                <a:hlinkClick r:id="rId15"/>
              </a:rPr>
              <a:t> - </a:t>
            </a:r>
            <a:r>
              <a:rPr lang="en-GB" i="1" u="sng" dirty="0" err="1">
                <a:hlinkClick r:id="rId15"/>
              </a:rPr>
              <a:t>Handgelenk</a:t>
            </a:r>
            <a:r>
              <a:rPr lang="en-GB" i="1" u="sng" dirty="0">
                <a:hlinkClick r:id="rId15"/>
              </a:rPr>
              <a:t> - </a:t>
            </a:r>
            <a:r>
              <a:rPr lang="en-GB" i="1" u="sng" dirty="0" err="1">
                <a:hlinkClick r:id="rId15"/>
              </a:rPr>
              <a:t>Blutdruckmessgerät</a:t>
            </a:r>
            <a:r>
              <a:rPr lang="en-GB" i="1" u="sng" dirty="0">
                <a:hlinkClick r:id="rId15"/>
              </a:rPr>
              <a:t> - Test"</a:t>
            </a:r>
            <a:r>
              <a:rPr lang="en-GB" i="1" dirty="0"/>
              <a:t> (in German). Blutdruckmessgeraet-vergleich-test.de. Retrieved 27 September 2016.</a:t>
            </a:r>
            <a:r>
              <a:rPr lang="en-GB" dirty="0"/>
              <a:t> </a:t>
            </a:r>
            <a:endParaRPr lang="en-GB" dirty="0" smtClean="0"/>
          </a:p>
          <a:p>
            <a:pPr marL="146050" lvl="0" indent="0">
              <a:buNone/>
            </a:pPr>
            <a:endParaRPr lang="en-GB" dirty="0" smtClean="0"/>
          </a:p>
          <a:p>
            <a:pPr marL="146050" indent="0">
              <a:buNone/>
            </a:pPr>
            <a:r>
              <a:rPr lang="en-GB" i="1" dirty="0"/>
              <a:t>Chandrasekhar A (7 March 2018). </a:t>
            </a:r>
            <a:r>
              <a:rPr lang="en-GB" i="1" u="sng" dirty="0">
                <a:hlinkClick r:id="rId16"/>
              </a:rPr>
              <a:t>"Smartphone-based blood pressure monitoring via the </a:t>
            </a:r>
            <a:r>
              <a:rPr lang="en-GB" i="1" u="sng" dirty="0" err="1">
                <a:hlinkClick r:id="rId16"/>
              </a:rPr>
              <a:t>oscillometric</a:t>
            </a:r>
            <a:r>
              <a:rPr lang="en-GB" i="1" u="sng" dirty="0">
                <a:hlinkClick r:id="rId16"/>
              </a:rPr>
              <a:t> finger-pressing method"</a:t>
            </a:r>
            <a:r>
              <a:rPr lang="en-GB" i="1" dirty="0"/>
              <a:t>. Science Translational Medicine. </a:t>
            </a:r>
            <a:r>
              <a:rPr lang="en-GB" b="1" i="1" dirty="0"/>
              <a:t>10</a:t>
            </a:r>
            <a:r>
              <a:rPr lang="en-GB" i="1" dirty="0"/>
              <a:t> (431): eaap8674. </a:t>
            </a:r>
            <a:r>
              <a:rPr lang="en-GB" i="1" u="sng" dirty="0">
                <a:hlinkClick r:id="rId3" tooltip="Doi (identifier)"/>
              </a:rPr>
              <a:t>doi</a:t>
            </a:r>
            <a:r>
              <a:rPr lang="en-GB" i="1" dirty="0"/>
              <a:t>:</a:t>
            </a:r>
            <a:r>
              <a:rPr lang="en-GB" i="1" u="sng" dirty="0">
                <a:hlinkClick r:id="rId17"/>
              </a:rPr>
              <a:t>10.1126/scitranslmed.aap8674</a:t>
            </a:r>
            <a:r>
              <a:rPr lang="en-GB" i="1" dirty="0"/>
              <a:t>. </a:t>
            </a:r>
            <a:r>
              <a:rPr lang="en-GB" i="1" u="sng" dirty="0">
                <a:hlinkClick r:id="rId18" tooltip="PMC (identifier)"/>
              </a:rPr>
              <a:t>PMC</a:t>
            </a:r>
            <a:r>
              <a:rPr lang="en-GB" i="1" dirty="0"/>
              <a:t> </a:t>
            </a:r>
            <a:r>
              <a:rPr lang="en-GB" i="1" u="sng" dirty="0">
                <a:hlinkClick r:id="rId16"/>
              </a:rPr>
              <a:t>6039119</a:t>
            </a:r>
            <a:r>
              <a:rPr lang="en-GB" i="1" dirty="0"/>
              <a:t>. </a:t>
            </a:r>
            <a:r>
              <a:rPr lang="en-GB" i="1" u="sng" dirty="0">
                <a:hlinkClick r:id="rId4" tooltip="PMID (identifier)"/>
              </a:rPr>
              <a:t>PMID</a:t>
            </a:r>
            <a:r>
              <a:rPr lang="en-GB" i="1" dirty="0"/>
              <a:t> </a:t>
            </a:r>
            <a:r>
              <a:rPr lang="en-GB" i="1" u="sng" dirty="0">
                <a:hlinkClick r:id="rId19"/>
              </a:rPr>
              <a:t>29515001</a:t>
            </a:r>
            <a:r>
              <a:rPr lang="en-GB" i="1" dirty="0"/>
              <a:t>.</a:t>
            </a:r>
            <a:r>
              <a:rPr lang="en-GB" dirty="0"/>
              <a:t> </a:t>
            </a:r>
          </a:p>
          <a:p>
            <a:pPr marL="146050" lvl="0" indent="0">
              <a:buNone/>
            </a:pPr>
            <a:endParaRPr lang="en-GB" dirty="0"/>
          </a:p>
          <a:p>
            <a:endParaRPr lang="en-GB" dirty="0"/>
          </a:p>
          <a:p>
            <a:pPr marL="146050" lvl="0" indent="0">
              <a:buNone/>
            </a:pPr>
            <a:r>
              <a:rPr lang="en-GB" i="1" dirty="0" smtClean="0"/>
              <a:t>	</a:t>
            </a:r>
            <a:endParaRPr lang="en-GB"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3723639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729" y="204394"/>
            <a:ext cx="8444753" cy="4625789"/>
          </a:xfrm>
        </p:spPr>
        <p:txBody>
          <a:bodyPr/>
          <a:lstStyle/>
          <a:p>
            <a:pPr marL="146050" indent="0">
              <a:buNone/>
            </a:pPr>
            <a:r>
              <a:rPr lang="en-GB" sz="2000" b="1" dirty="0" smtClean="0">
                <a:latin typeface="Times New Roman" pitchFamily="18" charset="0"/>
                <a:cs typeface="Times New Roman" pitchFamily="18" charset="0"/>
              </a:rPr>
              <a:t>OUTLINES</a:t>
            </a:r>
          </a:p>
          <a:p>
            <a:pPr marL="146050" indent="0">
              <a:lnSpc>
                <a:spcPct val="200000"/>
              </a:lnSpc>
              <a:buNone/>
            </a:pPr>
            <a:r>
              <a:rPr lang="en" sz="1800" dirty="0" smtClean="0">
                <a:solidFill>
                  <a:schemeClr val="bg2"/>
                </a:solidFill>
                <a:latin typeface="Times New Roman" pitchFamily="18" charset="0"/>
                <a:ea typeface="Calibri"/>
                <a:cs typeface="Times New Roman" pitchFamily="18" charset="0"/>
                <a:sym typeface="Calibri"/>
              </a:rPr>
              <a:t>INTRODUCTION</a:t>
            </a:r>
          </a:p>
          <a:p>
            <a:pPr marL="146050" lvl="0" indent="0">
              <a:lnSpc>
                <a:spcPct val="200000"/>
              </a:lnSpc>
              <a:buNone/>
            </a:pPr>
            <a:r>
              <a:rPr lang="en-GB" sz="1800" dirty="0">
                <a:solidFill>
                  <a:schemeClr val="bg2"/>
                </a:solidFill>
                <a:latin typeface="Times New Roman" pitchFamily="18" charset="0"/>
                <a:cs typeface="Times New Roman" pitchFamily="18" charset="0"/>
              </a:rPr>
              <a:t>TYPES OF </a:t>
            </a:r>
            <a:r>
              <a:rPr lang="en-GB" sz="1800" dirty="0" smtClean="0">
                <a:solidFill>
                  <a:schemeClr val="bg2"/>
                </a:solidFill>
                <a:latin typeface="Times New Roman" pitchFamily="18" charset="0"/>
                <a:cs typeface="Times New Roman" pitchFamily="18" charset="0"/>
              </a:rPr>
              <a:t>SPHYGMOMANOMETERS</a:t>
            </a:r>
          </a:p>
          <a:p>
            <a:pPr marL="146050" lvl="0" indent="0">
              <a:lnSpc>
                <a:spcPct val="200000"/>
              </a:lnSpc>
              <a:buNone/>
            </a:pPr>
            <a:r>
              <a:rPr lang="en-GB" sz="1800" dirty="0">
                <a:solidFill>
                  <a:schemeClr val="bg2"/>
                </a:solidFill>
                <a:latin typeface="Times New Roman" pitchFamily="18" charset="0"/>
                <a:cs typeface="Times New Roman" pitchFamily="18" charset="0"/>
              </a:rPr>
              <a:t>COMPARISON</a:t>
            </a:r>
          </a:p>
          <a:p>
            <a:pPr marL="146050" indent="0">
              <a:lnSpc>
                <a:spcPct val="200000"/>
              </a:lnSpc>
              <a:buNone/>
            </a:pPr>
            <a:r>
              <a:rPr lang="en-GB" sz="1800" dirty="0">
                <a:solidFill>
                  <a:schemeClr val="bg2"/>
                </a:solidFill>
                <a:latin typeface="Times New Roman" pitchFamily="18" charset="0"/>
                <a:cs typeface="Times New Roman" pitchFamily="18" charset="0"/>
              </a:rPr>
              <a:t>PROPER HANDLING  AND MAINTENANCE OF </a:t>
            </a:r>
            <a:r>
              <a:rPr lang="en-GB" sz="1800" dirty="0" smtClean="0">
                <a:solidFill>
                  <a:schemeClr val="bg2"/>
                </a:solidFill>
                <a:latin typeface="Times New Roman" pitchFamily="18" charset="0"/>
                <a:cs typeface="Times New Roman" pitchFamily="18" charset="0"/>
              </a:rPr>
              <a:t>SPHYGMOMANOMETERS</a:t>
            </a:r>
          </a:p>
          <a:p>
            <a:pPr marL="146050" indent="0">
              <a:lnSpc>
                <a:spcPct val="200000"/>
              </a:lnSpc>
              <a:buNone/>
            </a:pPr>
            <a:r>
              <a:rPr lang="en" sz="1800" dirty="0" smtClean="0">
                <a:solidFill>
                  <a:schemeClr val="bg2"/>
                </a:solidFill>
                <a:latin typeface="Times New Roman" pitchFamily="18" charset="0"/>
                <a:cs typeface="Times New Roman" pitchFamily="18" charset="0"/>
              </a:rPr>
              <a:t>CONCLUSION</a:t>
            </a:r>
          </a:p>
          <a:p>
            <a:pPr marL="146050" indent="0">
              <a:lnSpc>
                <a:spcPct val="200000"/>
              </a:lnSpc>
              <a:buNone/>
            </a:pPr>
            <a:r>
              <a:rPr lang="en-GB" sz="1800" dirty="0">
                <a:solidFill>
                  <a:schemeClr val="bg2"/>
                </a:solidFill>
                <a:latin typeface="Times New Roman" pitchFamily="18" charset="0"/>
                <a:cs typeface="Times New Roman" pitchFamily="18" charset="0"/>
              </a:rPr>
              <a:t>REFERENCES</a:t>
            </a:r>
          </a:p>
          <a:p>
            <a:pPr marL="146050" indent="0">
              <a:buNone/>
            </a:pPr>
            <a:endParaRPr lang="en-GB" sz="1800" b="1" dirty="0">
              <a:latin typeface="Times New Roman" pitchFamily="18" charset="0"/>
              <a:cs typeface="Times New Roman" pitchFamily="18"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444123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9450" y="369870"/>
            <a:ext cx="7688700" cy="3970105"/>
          </a:xfrm>
        </p:spPr>
        <p:txBody>
          <a:bodyPr>
            <a:normAutofit/>
          </a:bodyPr>
          <a:lstStyle/>
          <a:p>
            <a:pPr marL="146050" indent="0">
              <a:lnSpc>
                <a:spcPct val="200000"/>
              </a:lnSpc>
              <a:buNone/>
            </a:pPr>
            <a:r>
              <a:rPr lang="en-US" sz="3000" dirty="0">
                <a:latin typeface="Imprint MT Shadow" pitchFamily="82" charset="0"/>
              </a:rPr>
              <a:t>	</a:t>
            </a:r>
            <a:r>
              <a:rPr lang="en-US" sz="3500" dirty="0" smtClean="0">
                <a:latin typeface="Imprint MT Shadow" pitchFamily="82" charset="0"/>
              </a:rPr>
              <a:t>THANKS </a:t>
            </a:r>
          </a:p>
          <a:p>
            <a:pPr marL="146050" indent="0">
              <a:lnSpc>
                <a:spcPct val="200000"/>
              </a:lnSpc>
              <a:buNone/>
            </a:pPr>
            <a:r>
              <a:rPr lang="en-US" sz="3500" dirty="0">
                <a:latin typeface="Imprint MT Shadow" pitchFamily="82" charset="0"/>
              </a:rPr>
              <a:t>	</a:t>
            </a:r>
            <a:r>
              <a:rPr lang="en-US" sz="3500" dirty="0" smtClean="0">
                <a:latin typeface="Imprint MT Shadow" pitchFamily="82" charset="0"/>
              </a:rPr>
              <a:t>			FOR</a:t>
            </a:r>
          </a:p>
          <a:p>
            <a:pPr marL="146050" indent="0" algn="ctr">
              <a:lnSpc>
                <a:spcPct val="200000"/>
              </a:lnSpc>
              <a:buNone/>
            </a:pPr>
            <a:r>
              <a:rPr lang="en-US" sz="3500" dirty="0" smtClean="0">
                <a:latin typeface="Imprint MT Shadow" pitchFamily="82" charset="0"/>
              </a:rPr>
              <a:t> 					LISTENING</a:t>
            </a:r>
            <a:endParaRPr lang="en-GB" sz="3500" dirty="0">
              <a:latin typeface="Imprint MT Shadow" pitchFamily="82"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429393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635932" y="684804"/>
            <a:ext cx="7688700" cy="53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800" b="1" dirty="0">
                <a:latin typeface="Times New Roman" pitchFamily="18" charset="0"/>
                <a:ea typeface="Calibri"/>
                <a:cs typeface="Times New Roman" pitchFamily="18" charset="0"/>
                <a:sym typeface="Calibri"/>
              </a:rPr>
              <a:t>OBJECTIVE</a:t>
            </a:r>
            <a:endParaRPr sz="1800" dirty="0">
              <a:latin typeface="Times New Roman" pitchFamily="18" charset="0"/>
              <a:cs typeface="Times New Roman" pitchFamily="18" charset="0"/>
            </a:endParaRPr>
          </a:p>
        </p:txBody>
      </p:sp>
      <p:sp>
        <p:nvSpPr>
          <p:cNvPr id="93" name="Google Shape;93;p14"/>
          <p:cNvSpPr txBox="1">
            <a:spLocks noGrp="1"/>
          </p:cNvSpPr>
          <p:nvPr>
            <p:ph type="body" idx="1"/>
          </p:nvPr>
        </p:nvSpPr>
        <p:spPr>
          <a:xfrm>
            <a:off x="358375" y="1236518"/>
            <a:ext cx="8520600" cy="3638332"/>
          </a:xfrm>
          <a:prstGeom prst="rect">
            <a:avLst/>
          </a:prstGeom>
        </p:spPr>
        <p:txBody>
          <a:bodyPr spcFirstLastPara="1" wrap="square" lIns="91425" tIns="91425" rIns="91425" bIns="91425" anchor="t" anchorCtr="0">
            <a:noAutofit/>
          </a:bodyPr>
          <a:lstStyle/>
          <a:p>
            <a:pPr marL="419100" lvl="0" indent="-342900" algn="l" rtl="0">
              <a:lnSpc>
                <a:spcPct val="150000"/>
              </a:lnSpc>
              <a:spcBef>
                <a:spcPts val="0"/>
              </a:spcBef>
              <a:spcAft>
                <a:spcPts val="0"/>
              </a:spcAft>
              <a:buClr>
                <a:schemeClr val="dk1"/>
              </a:buClr>
              <a:buSzPts val="2400"/>
              <a:buFont typeface="Wingdings" pitchFamily="2" charset="2"/>
              <a:buChar char="q"/>
            </a:pPr>
            <a:r>
              <a:rPr lang="en" sz="1600" dirty="0">
                <a:solidFill>
                  <a:schemeClr val="bg2"/>
                </a:solidFill>
                <a:latin typeface="Times New Roman" pitchFamily="18" charset="0"/>
                <a:ea typeface="Calibri"/>
                <a:cs typeface="Times New Roman" pitchFamily="18" charset="0"/>
                <a:sym typeface="Calibri"/>
              </a:rPr>
              <a:t>To understand the significant differences in sphygmomanometers.</a:t>
            </a:r>
            <a:endParaRPr sz="1600" dirty="0">
              <a:solidFill>
                <a:schemeClr val="bg2"/>
              </a:solidFill>
              <a:latin typeface="Times New Roman" pitchFamily="18" charset="0"/>
              <a:ea typeface="Calibri"/>
              <a:cs typeface="Times New Roman" pitchFamily="18" charset="0"/>
              <a:sym typeface="Calibri"/>
            </a:endParaRPr>
          </a:p>
          <a:p>
            <a:pPr marL="342900" lvl="0" indent="-342900" algn="l" rtl="0">
              <a:lnSpc>
                <a:spcPct val="150000"/>
              </a:lnSpc>
              <a:spcBef>
                <a:spcPts val="0"/>
              </a:spcBef>
              <a:spcAft>
                <a:spcPts val="0"/>
              </a:spcAft>
              <a:buFont typeface="Wingdings" pitchFamily="2" charset="2"/>
              <a:buChar char="q"/>
            </a:pPr>
            <a:endParaRPr sz="1600" dirty="0">
              <a:solidFill>
                <a:schemeClr val="bg2"/>
              </a:solidFill>
              <a:latin typeface="Times New Roman" pitchFamily="18" charset="0"/>
              <a:ea typeface="Calibri"/>
              <a:cs typeface="Times New Roman" pitchFamily="18" charset="0"/>
              <a:sym typeface="Calibri"/>
            </a:endParaRPr>
          </a:p>
          <a:p>
            <a:pPr marL="419100" lvl="0" indent="-342900" algn="l" rtl="0">
              <a:lnSpc>
                <a:spcPct val="150000"/>
              </a:lnSpc>
              <a:spcBef>
                <a:spcPts val="0"/>
              </a:spcBef>
              <a:spcAft>
                <a:spcPts val="0"/>
              </a:spcAft>
              <a:buClr>
                <a:schemeClr val="dk1"/>
              </a:buClr>
              <a:buSzPts val="2400"/>
              <a:buFont typeface="Wingdings" pitchFamily="2" charset="2"/>
              <a:buChar char="q"/>
            </a:pPr>
            <a:r>
              <a:rPr lang="en" sz="1600" dirty="0">
                <a:solidFill>
                  <a:schemeClr val="bg2"/>
                </a:solidFill>
                <a:latin typeface="Times New Roman" pitchFamily="18" charset="0"/>
                <a:ea typeface="Calibri"/>
                <a:cs typeface="Times New Roman" pitchFamily="18" charset="0"/>
                <a:sym typeface="Calibri"/>
              </a:rPr>
              <a:t>To understand the proper handling of sphygmomanometers for durability.</a:t>
            </a:r>
            <a:endParaRPr sz="1600" dirty="0">
              <a:solidFill>
                <a:schemeClr val="bg2"/>
              </a:solidFill>
              <a:latin typeface="Times New Roman" pitchFamily="18" charset="0"/>
              <a:cs typeface="Times New Roman" pitchFamily="18"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28991" y="223752"/>
            <a:ext cx="7688700" cy="53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solidFill>
                  <a:srgbClr val="000000"/>
                </a:solidFill>
                <a:latin typeface="Times New Roman" pitchFamily="18" charset="0"/>
                <a:ea typeface="Calibri"/>
                <a:cs typeface="Times New Roman" pitchFamily="18" charset="0"/>
                <a:sym typeface="Calibri"/>
              </a:rPr>
              <a:t>INTRODUCTION</a:t>
            </a:r>
            <a:endParaRPr sz="1800" dirty="0">
              <a:latin typeface="Times New Roman" pitchFamily="18" charset="0"/>
              <a:cs typeface="Times New Roman" pitchFamily="18" charset="0"/>
            </a:endParaRPr>
          </a:p>
        </p:txBody>
      </p:sp>
      <p:sp>
        <p:nvSpPr>
          <p:cNvPr id="99" name="Google Shape;99;p15"/>
          <p:cNvSpPr txBox="1">
            <a:spLocks noGrp="1"/>
          </p:cNvSpPr>
          <p:nvPr>
            <p:ph type="body" idx="1"/>
          </p:nvPr>
        </p:nvSpPr>
        <p:spPr>
          <a:xfrm>
            <a:off x="729450" y="708917"/>
            <a:ext cx="7688700" cy="3988358"/>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 sz="1600" dirty="0">
                <a:solidFill>
                  <a:schemeClr val="bg2"/>
                </a:solidFill>
                <a:latin typeface="Times New Roman" pitchFamily="18" charset="0"/>
                <a:cs typeface="Times New Roman" pitchFamily="18" charset="0"/>
              </a:rPr>
              <a:t>Sphygmomanometers are essential medical tools used in both clinical settings and home healthcare. The sphygmomanometer, commonly referred to as a blood pressure </a:t>
            </a:r>
            <a:r>
              <a:rPr lang="en" sz="1600" dirty="0" smtClean="0">
                <a:solidFill>
                  <a:schemeClr val="bg2"/>
                </a:solidFill>
                <a:latin typeface="Times New Roman" pitchFamily="18" charset="0"/>
                <a:cs typeface="Times New Roman" pitchFamily="18" charset="0"/>
              </a:rPr>
              <a:t>monitor </a:t>
            </a:r>
            <a:r>
              <a:rPr lang="en" sz="1600" dirty="0">
                <a:solidFill>
                  <a:schemeClr val="bg2"/>
                </a:solidFill>
                <a:latin typeface="Times New Roman" pitchFamily="18" charset="0"/>
                <a:cs typeface="Times New Roman" pitchFamily="18" charset="0"/>
              </a:rPr>
              <a:t>plays a critical role in diagnosing and managing cardiovascular conditions. It is used to measure arterial blood pressure, which reflects the force of blood pushing against the walls of arteries.</a:t>
            </a:r>
            <a:endParaRPr sz="1600" dirty="0">
              <a:solidFill>
                <a:schemeClr val="bg2"/>
              </a:solidFill>
              <a:latin typeface="Times New Roman" pitchFamily="18" charset="0"/>
              <a:cs typeface="Times New Roman" pitchFamily="18" charset="0"/>
            </a:endParaRPr>
          </a:p>
          <a:p>
            <a:pPr marL="0" lvl="0" indent="0" algn="l" rtl="0">
              <a:lnSpc>
                <a:spcPct val="150000"/>
              </a:lnSpc>
              <a:spcBef>
                <a:spcPts val="1200"/>
              </a:spcBef>
              <a:spcAft>
                <a:spcPts val="1200"/>
              </a:spcAft>
              <a:buNone/>
            </a:pPr>
            <a:r>
              <a:rPr lang="en" sz="1600" dirty="0">
                <a:solidFill>
                  <a:schemeClr val="bg2"/>
                </a:solidFill>
                <a:latin typeface="Times New Roman" pitchFamily="18" charset="0"/>
                <a:cs typeface="Times New Roman" pitchFamily="18" charset="0"/>
              </a:rPr>
              <a:t>Accurate measurement of blood pressure cannot be overemphasized, as it is crucial for identifying conditions like hypertension, which can lead to more serious health issues such as heart disease, stroke, and kidney failure.</a:t>
            </a:r>
            <a:endParaRPr sz="1600" dirty="0">
              <a:solidFill>
                <a:schemeClr val="bg2"/>
              </a:solidFill>
              <a:latin typeface="Times New Roman" pitchFamily="18" charset="0"/>
              <a:cs typeface="Times New Roman" pitchFamily="18"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body" idx="1"/>
          </p:nvPr>
        </p:nvSpPr>
        <p:spPr>
          <a:xfrm>
            <a:off x="727650" y="164388"/>
            <a:ext cx="7688700" cy="4747638"/>
          </a:xfrm>
          <a:prstGeom prst="rect">
            <a:avLst/>
          </a:prstGeom>
        </p:spPr>
        <p:txBody>
          <a:bodyPr spcFirstLastPara="1" wrap="square" lIns="91425" tIns="91425" rIns="91425" bIns="91425" anchor="t" anchorCtr="0">
            <a:normAutofit/>
          </a:bodyPr>
          <a:lstStyle/>
          <a:p>
            <a:pPr marL="0" lvl="0" indent="0" algn="l" rtl="0">
              <a:lnSpc>
                <a:spcPct val="150000"/>
              </a:lnSpc>
              <a:spcBef>
                <a:spcPts val="1200"/>
              </a:spcBef>
              <a:spcAft>
                <a:spcPts val="0"/>
              </a:spcAft>
              <a:buNone/>
            </a:pPr>
            <a:r>
              <a:rPr lang="en" sz="1600" dirty="0">
                <a:solidFill>
                  <a:srgbClr val="000000"/>
                </a:solidFill>
                <a:latin typeface="Times New Roman" pitchFamily="18" charset="0"/>
                <a:ea typeface="Arial"/>
                <a:cs typeface="Times New Roman" pitchFamily="18" charset="0"/>
                <a:sym typeface="Arial"/>
              </a:rPr>
              <a:t>Blood pressure readings consist of two numbers:</a:t>
            </a:r>
            <a:endParaRPr sz="1600" dirty="0">
              <a:solidFill>
                <a:srgbClr val="000000"/>
              </a:solidFill>
              <a:latin typeface="Times New Roman" pitchFamily="18" charset="0"/>
              <a:ea typeface="Arial"/>
              <a:cs typeface="Times New Roman" pitchFamily="18" charset="0"/>
              <a:sym typeface="Arial"/>
            </a:endParaRPr>
          </a:p>
          <a:p>
            <a:pPr marL="457200" lvl="0" indent="-330200" algn="l" rtl="0">
              <a:lnSpc>
                <a:spcPct val="150000"/>
              </a:lnSpc>
              <a:spcBef>
                <a:spcPts val="1200"/>
              </a:spcBef>
              <a:spcAft>
                <a:spcPts val="0"/>
              </a:spcAft>
              <a:buClr>
                <a:srgbClr val="000000"/>
              </a:buClr>
              <a:buSzPts val="1600"/>
              <a:buFont typeface="Arial"/>
              <a:buChar char="●"/>
            </a:pPr>
            <a:r>
              <a:rPr lang="en" sz="1600" b="1" dirty="0">
                <a:solidFill>
                  <a:srgbClr val="000000"/>
                </a:solidFill>
                <a:latin typeface="Times New Roman" pitchFamily="18" charset="0"/>
                <a:ea typeface="Arial"/>
                <a:cs typeface="Times New Roman" pitchFamily="18" charset="0"/>
                <a:sym typeface="Arial"/>
              </a:rPr>
              <a:t>Systolic pressure</a:t>
            </a:r>
            <a:r>
              <a:rPr lang="en" sz="1600" dirty="0">
                <a:solidFill>
                  <a:srgbClr val="000000"/>
                </a:solidFill>
                <a:latin typeface="Times New Roman" pitchFamily="18" charset="0"/>
                <a:ea typeface="Arial"/>
                <a:cs typeface="Times New Roman" pitchFamily="18" charset="0"/>
                <a:sym typeface="Arial"/>
              </a:rPr>
              <a:t>: The first (higher) number, representing the pressure in the arteries when the heart beats.</a:t>
            </a:r>
            <a:endParaRPr sz="1600" dirty="0">
              <a:solidFill>
                <a:srgbClr val="000000"/>
              </a:solidFill>
              <a:latin typeface="Times New Roman" pitchFamily="18" charset="0"/>
              <a:ea typeface="Arial"/>
              <a:cs typeface="Times New Roman" pitchFamily="18" charset="0"/>
              <a:sym typeface="Arial"/>
            </a:endParaRPr>
          </a:p>
          <a:p>
            <a:pPr marL="457200" lvl="0" indent="-330200" algn="l" rtl="0">
              <a:lnSpc>
                <a:spcPct val="150000"/>
              </a:lnSpc>
              <a:spcBef>
                <a:spcPts val="0"/>
              </a:spcBef>
              <a:spcAft>
                <a:spcPts val="0"/>
              </a:spcAft>
              <a:buClr>
                <a:srgbClr val="000000"/>
              </a:buClr>
              <a:buSzPts val="1600"/>
              <a:buFont typeface="Arial"/>
              <a:buChar char="●"/>
            </a:pPr>
            <a:r>
              <a:rPr lang="en" sz="1600" b="1" dirty="0">
                <a:solidFill>
                  <a:srgbClr val="000000"/>
                </a:solidFill>
                <a:latin typeface="Times New Roman" pitchFamily="18" charset="0"/>
                <a:ea typeface="Arial"/>
                <a:cs typeface="Times New Roman" pitchFamily="18" charset="0"/>
                <a:sym typeface="Arial"/>
              </a:rPr>
              <a:t>Diastolic pressure</a:t>
            </a:r>
            <a:r>
              <a:rPr lang="en" sz="1600" dirty="0">
                <a:solidFill>
                  <a:srgbClr val="000000"/>
                </a:solidFill>
                <a:latin typeface="Times New Roman" pitchFamily="18" charset="0"/>
                <a:ea typeface="Arial"/>
                <a:cs typeface="Times New Roman" pitchFamily="18" charset="0"/>
                <a:sym typeface="Arial"/>
              </a:rPr>
              <a:t>: The second (lower) number, indicating the pressure in the arteries when the heart rests between beats.</a:t>
            </a:r>
            <a:endParaRPr sz="1600" dirty="0">
              <a:solidFill>
                <a:srgbClr val="000000"/>
              </a:solidFill>
              <a:latin typeface="Times New Roman" pitchFamily="18" charset="0"/>
              <a:ea typeface="Arial"/>
              <a:cs typeface="Times New Roman" pitchFamily="18" charset="0"/>
              <a:sym typeface="Arial"/>
            </a:endParaRPr>
          </a:p>
          <a:p>
            <a:pPr marL="0" lvl="0" indent="0" algn="l" rtl="0">
              <a:lnSpc>
                <a:spcPct val="150000"/>
              </a:lnSpc>
              <a:spcBef>
                <a:spcPts val="1200"/>
              </a:spcBef>
              <a:spcAft>
                <a:spcPts val="0"/>
              </a:spcAft>
              <a:buNone/>
            </a:pPr>
            <a:r>
              <a:rPr lang="en" sz="1600" dirty="0" smtClean="0">
                <a:solidFill>
                  <a:srgbClr val="000000"/>
                </a:solidFill>
                <a:latin typeface="Times New Roman" pitchFamily="18" charset="0"/>
                <a:ea typeface="Arial"/>
                <a:cs typeface="Times New Roman" pitchFamily="18" charset="0"/>
                <a:sym typeface="Arial"/>
              </a:rPr>
              <a:t>There </a:t>
            </a:r>
            <a:r>
              <a:rPr lang="en" sz="1600" dirty="0">
                <a:solidFill>
                  <a:srgbClr val="000000"/>
                </a:solidFill>
                <a:latin typeface="Times New Roman" pitchFamily="18" charset="0"/>
                <a:ea typeface="Arial"/>
                <a:cs typeface="Times New Roman" pitchFamily="18" charset="0"/>
                <a:sym typeface="Arial"/>
              </a:rPr>
              <a:t>are 3 types of sphygmomanometers:</a:t>
            </a:r>
            <a:endParaRPr sz="1600" dirty="0">
              <a:solidFill>
                <a:srgbClr val="000000"/>
              </a:solidFill>
              <a:latin typeface="Times New Roman" pitchFamily="18" charset="0"/>
              <a:ea typeface="Arial"/>
              <a:cs typeface="Times New Roman" pitchFamily="18" charset="0"/>
              <a:sym typeface="Arial"/>
            </a:endParaRPr>
          </a:p>
          <a:p>
            <a:pPr marL="457200" lvl="0" indent="-330200" algn="l" rtl="0">
              <a:lnSpc>
                <a:spcPct val="150000"/>
              </a:lnSpc>
              <a:spcBef>
                <a:spcPts val="1200"/>
              </a:spcBef>
              <a:spcAft>
                <a:spcPts val="0"/>
              </a:spcAft>
              <a:buClr>
                <a:srgbClr val="000000"/>
              </a:buClr>
              <a:buSzPts val="1600"/>
              <a:buFont typeface="Arial"/>
              <a:buAutoNum type="arabicPeriod"/>
            </a:pPr>
            <a:r>
              <a:rPr lang="en" sz="1600" dirty="0">
                <a:solidFill>
                  <a:srgbClr val="000000"/>
                </a:solidFill>
                <a:latin typeface="Times New Roman" pitchFamily="18" charset="0"/>
                <a:ea typeface="Arial"/>
                <a:cs typeface="Times New Roman" pitchFamily="18" charset="0"/>
                <a:sym typeface="Arial"/>
              </a:rPr>
              <a:t>Mercury sphygmomanometers</a:t>
            </a:r>
            <a:endParaRPr sz="1600" dirty="0">
              <a:solidFill>
                <a:srgbClr val="000000"/>
              </a:solidFill>
              <a:latin typeface="Times New Roman" pitchFamily="18" charset="0"/>
              <a:ea typeface="Arial"/>
              <a:cs typeface="Times New Roman" pitchFamily="18" charset="0"/>
              <a:sym typeface="Arial"/>
            </a:endParaRPr>
          </a:p>
          <a:p>
            <a:pPr marL="457200" lvl="0" indent="-330200" algn="l" rtl="0">
              <a:lnSpc>
                <a:spcPct val="150000"/>
              </a:lnSpc>
              <a:spcBef>
                <a:spcPts val="0"/>
              </a:spcBef>
              <a:spcAft>
                <a:spcPts val="0"/>
              </a:spcAft>
              <a:buClr>
                <a:srgbClr val="000000"/>
              </a:buClr>
              <a:buSzPts val="1600"/>
              <a:buFont typeface="Arial"/>
              <a:buAutoNum type="arabicPeriod"/>
            </a:pPr>
            <a:r>
              <a:rPr lang="en" sz="1600" dirty="0">
                <a:solidFill>
                  <a:srgbClr val="000000"/>
                </a:solidFill>
                <a:latin typeface="Times New Roman" pitchFamily="18" charset="0"/>
                <a:ea typeface="Arial"/>
                <a:cs typeface="Times New Roman" pitchFamily="18" charset="0"/>
                <a:sym typeface="Arial"/>
              </a:rPr>
              <a:t>Digital sphygmomanometers</a:t>
            </a:r>
            <a:endParaRPr sz="1600" dirty="0">
              <a:solidFill>
                <a:srgbClr val="000000"/>
              </a:solidFill>
              <a:latin typeface="Times New Roman" pitchFamily="18" charset="0"/>
              <a:ea typeface="Arial"/>
              <a:cs typeface="Times New Roman" pitchFamily="18" charset="0"/>
              <a:sym typeface="Arial"/>
            </a:endParaRPr>
          </a:p>
          <a:p>
            <a:pPr marL="457200" lvl="0" indent="-330200" algn="l" rtl="0">
              <a:lnSpc>
                <a:spcPct val="150000"/>
              </a:lnSpc>
              <a:spcBef>
                <a:spcPts val="0"/>
              </a:spcBef>
              <a:spcAft>
                <a:spcPts val="0"/>
              </a:spcAft>
              <a:buClr>
                <a:srgbClr val="000000"/>
              </a:buClr>
              <a:buSzPts val="1600"/>
              <a:buFont typeface="Arial"/>
              <a:buAutoNum type="arabicPeriod"/>
            </a:pPr>
            <a:r>
              <a:rPr lang="en" sz="1600" dirty="0">
                <a:solidFill>
                  <a:srgbClr val="000000"/>
                </a:solidFill>
                <a:latin typeface="Times New Roman" pitchFamily="18" charset="0"/>
                <a:ea typeface="Arial"/>
                <a:cs typeface="Times New Roman" pitchFamily="18" charset="0"/>
                <a:sym typeface="Arial"/>
              </a:rPr>
              <a:t>Aneroid sphygmomanometers</a:t>
            </a:r>
            <a:endParaRPr sz="1600" dirty="0">
              <a:solidFill>
                <a:srgbClr val="000000"/>
              </a:solidFill>
              <a:latin typeface="Times New Roman" pitchFamily="18" charset="0"/>
              <a:ea typeface="Arial"/>
              <a:cs typeface="Times New Roman" pitchFamily="18" charset="0"/>
              <a:sym typeface="Aria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9450" y="225910"/>
            <a:ext cx="7688700" cy="4399877"/>
          </a:xfrm>
        </p:spPr>
        <p:txBody>
          <a:bodyPr/>
          <a:lstStyle/>
          <a:p>
            <a:endParaRPr lang="en-GB" dirty="0"/>
          </a:p>
        </p:txBody>
      </p:sp>
      <p:pic>
        <p:nvPicPr>
          <p:cNvPr id="2050" name="Picture 2" descr="C:\Users\FELIX .E. OSADIAYE\Desktop\Office Folder\images (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18" y="344245"/>
            <a:ext cx="8143538" cy="43891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473092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body" idx="1"/>
          </p:nvPr>
        </p:nvSpPr>
        <p:spPr>
          <a:xfrm>
            <a:off x="727650" y="801385"/>
            <a:ext cx="7688700" cy="3933366"/>
          </a:xfrm>
          <a:prstGeom prst="rect">
            <a:avLst/>
          </a:prstGeom>
        </p:spPr>
        <p:txBody>
          <a:bodyPr spcFirstLastPara="1" wrap="square" lIns="91425" tIns="91425" rIns="91425" bIns="91425" anchor="t" anchorCtr="0">
            <a:noAutofit/>
          </a:bodyPr>
          <a:lstStyle/>
          <a:p>
            <a:pPr marL="0" lvl="0" indent="0" algn="l" rtl="0">
              <a:lnSpc>
                <a:spcPct val="200000"/>
              </a:lnSpc>
              <a:spcBef>
                <a:spcPts val="1200"/>
              </a:spcBef>
              <a:spcAft>
                <a:spcPts val="0"/>
              </a:spcAft>
              <a:buNone/>
            </a:pPr>
            <a:r>
              <a:rPr lang="en" sz="1600" b="1" dirty="0">
                <a:solidFill>
                  <a:srgbClr val="000000"/>
                </a:solidFill>
                <a:latin typeface="Times New Roman" pitchFamily="18" charset="0"/>
                <a:ea typeface="Arial"/>
                <a:cs typeface="Times New Roman" pitchFamily="18" charset="0"/>
                <a:sym typeface="Arial"/>
              </a:rPr>
              <a:t>Mercury Sphygmomanometer</a:t>
            </a:r>
            <a:br>
              <a:rPr lang="en" sz="1600" b="1" dirty="0">
                <a:solidFill>
                  <a:srgbClr val="000000"/>
                </a:solidFill>
                <a:latin typeface="Times New Roman" pitchFamily="18" charset="0"/>
                <a:ea typeface="Arial"/>
                <a:cs typeface="Times New Roman" pitchFamily="18" charset="0"/>
                <a:sym typeface="Arial"/>
              </a:rPr>
            </a:br>
            <a:r>
              <a:rPr lang="en" sz="1600" dirty="0">
                <a:solidFill>
                  <a:srgbClr val="000000"/>
                </a:solidFill>
                <a:latin typeface="Times New Roman" pitchFamily="18" charset="0"/>
                <a:ea typeface="Arial"/>
                <a:cs typeface="Times New Roman" pitchFamily="18" charset="0"/>
                <a:sym typeface="Arial"/>
              </a:rPr>
              <a:t>This is the gold standard for accuracy. It uses a column of mercury to measure blood pressure. The mechanism is based on the height of the mercury column in a graded glass tube containing mercury, which measures the pressure applied by the bladder of the inflatable rubber cuff on the upper arm. The use of this device has decreased due to concerns about mercury toxicity and technological advancements.</a:t>
            </a:r>
            <a:endParaRPr sz="1600" dirty="0">
              <a:solidFill>
                <a:srgbClr val="000000"/>
              </a:solidFill>
              <a:latin typeface="Times New Roman" pitchFamily="18" charset="0"/>
              <a:ea typeface="Arial"/>
              <a:cs typeface="Times New Roman" pitchFamily="18" charset="0"/>
              <a:sym typeface="Arial"/>
            </a:endParaRPr>
          </a:p>
          <a:p>
            <a:pPr marL="0" lvl="0" indent="0" algn="l" rtl="0">
              <a:spcBef>
                <a:spcPts val="1200"/>
              </a:spcBef>
              <a:spcAft>
                <a:spcPts val="1200"/>
              </a:spcAft>
              <a:buNone/>
            </a:pPr>
            <a:endParaRPr sz="1500" dirty="0"/>
          </a:p>
        </p:txBody>
      </p:sp>
      <p:sp>
        <p:nvSpPr>
          <p:cNvPr id="110" name="Google Shape;110;p17"/>
          <p:cNvSpPr txBox="1"/>
          <p:nvPr/>
        </p:nvSpPr>
        <p:spPr>
          <a:xfrm>
            <a:off x="388013" y="444252"/>
            <a:ext cx="53769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dirty="0" smtClean="0">
                <a:solidFill>
                  <a:schemeClr val="bg2"/>
                </a:solidFill>
                <a:latin typeface="Times New Roman" pitchFamily="18" charset="0"/>
                <a:ea typeface="Lato"/>
                <a:cs typeface="Times New Roman" pitchFamily="18" charset="0"/>
                <a:sym typeface="Lato"/>
              </a:rPr>
              <a:t>TYPES OF SPHYGMOMANOMETERS</a:t>
            </a:r>
            <a:endParaRPr lang="en-GB" sz="1800" b="1" dirty="0">
              <a:solidFill>
                <a:schemeClr val="bg2"/>
              </a:solidFill>
              <a:latin typeface="Times New Roman" pitchFamily="18" charset="0"/>
              <a:ea typeface="Lato"/>
              <a:cs typeface="Times New Roman" pitchFamily="18" charset="0"/>
              <a:sym typeface="Lato"/>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8941" y="193638"/>
            <a:ext cx="8552330" cy="4518211"/>
          </a:xfrm>
        </p:spPr>
        <p:txBody>
          <a:bodyPr/>
          <a:lstStyle/>
          <a:p>
            <a:pPr marL="146050" indent="0">
              <a:buNone/>
            </a:pPr>
            <a:endParaRPr lang="en-GB" dirty="0"/>
          </a:p>
        </p:txBody>
      </p:sp>
      <p:pic>
        <p:nvPicPr>
          <p:cNvPr id="3074" name="Picture 2" descr="C:\Users\FELIX .E. OSADIAYE\Desktop\Office Folder\images (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58" y="344245"/>
            <a:ext cx="5229114" cy="4421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423662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9450" y="602673"/>
            <a:ext cx="7688700" cy="3737302"/>
          </a:xfrm>
        </p:spPr>
        <p:txBody>
          <a:bodyPr/>
          <a:lstStyle/>
          <a:p>
            <a:pPr marL="146050" lvl="0" indent="0">
              <a:lnSpc>
                <a:spcPct val="200000"/>
              </a:lnSpc>
              <a:buNone/>
            </a:pPr>
            <a:r>
              <a:rPr lang="en-GB" sz="1600" b="1" dirty="0">
                <a:solidFill>
                  <a:srgbClr val="000000"/>
                </a:solidFill>
                <a:latin typeface="Times New Roman" pitchFamily="18" charset="0"/>
                <a:ea typeface="Arial"/>
                <a:cs typeface="Times New Roman" pitchFamily="18" charset="0"/>
                <a:sym typeface="Arial"/>
              </a:rPr>
              <a:t>Digital Sphygmomanometer</a:t>
            </a:r>
            <a:br>
              <a:rPr lang="en-GB" sz="1600" b="1" dirty="0">
                <a:solidFill>
                  <a:srgbClr val="000000"/>
                </a:solidFill>
                <a:latin typeface="Times New Roman" pitchFamily="18" charset="0"/>
                <a:ea typeface="Arial"/>
                <a:cs typeface="Times New Roman" pitchFamily="18" charset="0"/>
                <a:sym typeface="Arial"/>
              </a:rPr>
            </a:br>
            <a:r>
              <a:rPr lang="en-GB" sz="1600" dirty="0">
                <a:solidFill>
                  <a:srgbClr val="000000"/>
                </a:solidFill>
                <a:latin typeface="Times New Roman" pitchFamily="18" charset="0"/>
                <a:ea typeface="Arial"/>
                <a:cs typeface="Times New Roman" pitchFamily="18" charset="0"/>
                <a:sym typeface="Arial"/>
              </a:rPr>
              <a:t>Digital blood pressure monitors represent a reliable, accessible, and environmentally friendly alternative for hypertension management. Due to advancements in medical health technology, clinical engineers/biomedical engineers developed this device, which offers a promising solution by allowing individuals to monitor their blood pressure conveniently and regularly. Its mechanism electronically measures blood pressure, with the cuff directly connected to the device.</a:t>
            </a:r>
          </a:p>
          <a:p>
            <a:pPr marL="146050" indent="0">
              <a:buNone/>
            </a:pPr>
            <a:endParaRPr lang="en-GB"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386594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670</Words>
  <Application>Microsoft Office PowerPoint</Application>
  <PresentationFormat>On-screen Show (16:9)</PresentationFormat>
  <Paragraphs>116</Paragraphs>
  <Slides>20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Wingdings</vt:lpstr>
      <vt:lpstr>Raleway</vt:lpstr>
      <vt:lpstr>Times New Roman</vt:lpstr>
      <vt:lpstr>Imprint MT Shadow</vt:lpstr>
      <vt:lpstr>Calibri</vt:lpstr>
      <vt:lpstr>Lato</vt:lpstr>
      <vt:lpstr>Streamline</vt:lpstr>
      <vt:lpstr>COMPARISON OF MERCURY SPHYGMOMANOMETER AND DIGITAL ALTERNATIVES   BY  IFIONAYI PRECIOUS (BIOMEDICAL TECH.)   ON   23RD OCTOBER,  2024</vt:lpstr>
      <vt:lpstr>PowerPoint Presentation</vt:lpstr>
      <vt:lpstr>OBJECTIVE</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vt:lpstr>
      <vt:lpstr>PowerPoint Presentation</vt:lpstr>
      <vt:lpstr>PROPER HANDLING  AND MAINTENANCE OF SPHYGMOMANOMETERS</vt:lpstr>
      <vt:lpstr>PowerPoint Presentation</vt:lpstr>
      <vt:lpstr>PowerPoint Presentation</vt:lpstr>
      <vt:lpstr>CONCLUSION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FELIX .E. OSADIAYE</cp:lastModifiedBy>
  <cp:revision>31</cp:revision>
  <dcterms:modified xsi:type="dcterms:W3CDTF">2024-10-23T09:31:42Z</dcterms:modified>
</cp:coreProperties>
</file>