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51"/>
  </p:notesMasterIdLst>
  <p:sldIdLst>
    <p:sldId id="256" r:id="rId2"/>
    <p:sldId id="257" r:id="rId3"/>
    <p:sldId id="258" r:id="rId4"/>
    <p:sldId id="259" r:id="rId5"/>
    <p:sldId id="260" r:id="rId6"/>
    <p:sldId id="261" r:id="rId7"/>
    <p:sldId id="262" r:id="rId8"/>
    <p:sldId id="263" r:id="rId9"/>
    <p:sldId id="264" r:id="rId10"/>
    <p:sldId id="265" r:id="rId11"/>
    <p:sldId id="267" r:id="rId12"/>
    <p:sldId id="268" r:id="rId13"/>
    <p:sldId id="269" r:id="rId14"/>
    <p:sldId id="270" r:id="rId15"/>
    <p:sldId id="273" r:id="rId16"/>
    <p:sldId id="306" r:id="rId17"/>
    <p:sldId id="275" r:id="rId18"/>
    <p:sldId id="274" r:id="rId19"/>
    <p:sldId id="281" r:id="rId20"/>
    <p:sldId id="277" r:id="rId21"/>
    <p:sldId id="278" r:id="rId22"/>
    <p:sldId id="279" r:id="rId23"/>
    <p:sldId id="284" r:id="rId24"/>
    <p:sldId id="307" r:id="rId25"/>
    <p:sldId id="285" r:id="rId26"/>
    <p:sldId id="287" r:id="rId27"/>
    <p:sldId id="288" r:id="rId28"/>
    <p:sldId id="295" r:id="rId29"/>
    <p:sldId id="293" r:id="rId30"/>
    <p:sldId id="294" r:id="rId31"/>
    <p:sldId id="290" r:id="rId32"/>
    <p:sldId id="291" r:id="rId33"/>
    <p:sldId id="292" r:id="rId34"/>
    <p:sldId id="308" r:id="rId35"/>
    <p:sldId id="296" r:id="rId36"/>
    <p:sldId id="297" r:id="rId37"/>
    <p:sldId id="298" r:id="rId38"/>
    <p:sldId id="300" r:id="rId39"/>
    <p:sldId id="311" r:id="rId40"/>
    <p:sldId id="312" r:id="rId41"/>
    <p:sldId id="313" r:id="rId42"/>
    <p:sldId id="314" r:id="rId43"/>
    <p:sldId id="315" r:id="rId44"/>
    <p:sldId id="316" r:id="rId45"/>
    <p:sldId id="317" r:id="rId46"/>
    <p:sldId id="319" r:id="rId47"/>
    <p:sldId id="318" r:id="rId48"/>
    <p:sldId id="304" r:id="rId49"/>
    <p:sldId id="305" r:id="rId5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34604" autoAdjust="0"/>
    <p:restoredTop sz="95413" autoAdjust="0"/>
  </p:normalViewPr>
  <p:slideViewPr>
    <p:cSldViewPr>
      <p:cViewPr>
        <p:scale>
          <a:sx n="70" d="100"/>
          <a:sy n="70" d="100"/>
        </p:scale>
        <p:origin x="-1152" y="-102"/>
      </p:cViewPr>
      <p:guideLst>
        <p:guide orient="horz" pos="2160"/>
        <p:guide pos="2880"/>
      </p:guideLst>
    </p:cSldViewPr>
  </p:slideViewPr>
  <p:outlineViewPr>
    <p:cViewPr>
      <p:scale>
        <a:sx n="33" d="100"/>
        <a:sy n="33" d="100"/>
      </p:scale>
      <p:origin x="0" y="52302"/>
    </p:cViewPr>
  </p:outlineViewPr>
  <p:notesTextViewPr>
    <p:cViewPr>
      <p:scale>
        <a:sx n="1" d="1"/>
        <a:sy n="1" d="1"/>
      </p:scale>
      <p:origin x="0" y="0"/>
    </p:cViewPr>
  </p:notesTextViewPr>
  <p:sorterViewPr>
    <p:cViewPr>
      <p:scale>
        <a:sx n="100" d="100"/>
        <a:sy n="100" d="100"/>
      </p:scale>
      <p:origin x="0" y="10992"/>
    </p:cViewPr>
  </p:sorterViewPr>
  <p:notesViewPr>
    <p:cSldViewPr>
      <p:cViewPr varScale="1">
        <p:scale>
          <a:sx n="56" d="100"/>
          <a:sy n="56" d="100"/>
        </p:scale>
        <p:origin x="-2604" y="-9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notesMaster" Target="notesMasters/notesMaster1.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024B254-FCF6-4280-A815-F6616F4BD717}" type="datetimeFigureOut">
              <a:rPr lang="en-US" smtClean="0"/>
              <a:t>7/18/2024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7791136-2E78-4A44-AB64-633738A212AE}" type="slidenum">
              <a:rPr lang="en-US" smtClean="0"/>
              <a:t>‹#›</a:t>
            </a:fld>
            <a:endParaRPr lang="en-US"/>
          </a:p>
        </p:txBody>
      </p:sp>
    </p:spTree>
    <p:extLst>
      <p:ext uri="{BB962C8B-B14F-4D97-AF65-F5344CB8AC3E}">
        <p14:creationId xmlns:p14="http://schemas.microsoft.com/office/powerpoint/2010/main" val="1450131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7791136-2E78-4A44-AB64-633738A212AE}" type="slidenum">
              <a:rPr lang="en-US" smtClean="0"/>
              <a:t>4</a:t>
            </a:fld>
            <a:endParaRPr lang="en-US" dirty="0"/>
          </a:p>
        </p:txBody>
      </p:sp>
    </p:spTree>
    <p:extLst>
      <p:ext uri="{BB962C8B-B14F-4D97-AF65-F5344CB8AC3E}">
        <p14:creationId xmlns:p14="http://schemas.microsoft.com/office/powerpoint/2010/main" val="183934261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7791136-2E78-4A44-AB64-633738A212AE}" type="slidenum">
              <a:rPr lang="en-US" smtClean="0"/>
              <a:t>18</a:t>
            </a:fld>
            <a:endParaRPr lang="en-US"/>
          </a:p>
        </p:txBody>
      </p:sp>
    </p:spTree>
    <p:extLst>
      <p:ext uri="{BB962C8B-B14F-4D97-AF65-F5344CB8AC3E}">
        <p14:creationId xmlns:p14="http://schemas.microsoft.com/office/powerpoint/2010/main" val="40380320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7791136-2E78-4A44-AB64-633738A212AE}" type="slidenum">
              <a:rPr lang="en-US" smtClean="0"/>
              <a:t>20</a:t>
            </a:fld>
            <a:endParaRPr lang="en-US"/>
          </a:p>
        </p:txBody>
      </p:sp>
    </p:spTree>
    <p:extLst>
      <p:ext uri="{BB962C8B-B14F-4D97-AF65-F5344CB8AC3E}">
        <p14:creationId xmlns:p14="http://schemas.microsoft.com/office/powerpoint/2010/main" val="379917021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7791136-2E78-4A44-AB64-633738A212AE}" type="slidenum">
              <a:rPr lang="en-US" smtClean="0"/>
              <a:t>38</a:t>
            </a:fld>
            <a:endParaRPr lang="en-US"/>
          </a:p>
        </p:txBody>
      </p:sp>
    </p:spTree>
    <p:extLst>
      <p:ext uri="{BB962C8B-B14F-4D97-AF65-F5344CB8AC3E}">
        <p14:creationId xmlns:p14="http://schemas.microsoft.com/office/powerpoint/2010/main" val="401496463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74E5550-CBBF-400A-AFDF-63423A14B24A}" type="datetime1">
              <a:rPr lang="en-US" smtClean="0"/>
              <a:t>7/18/2024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6D2D90F-4AB6-4AEF-BA0C-6608AB82FDEE}" type="slidenum">
              <a:rPr lang="en-US" smtClean="0"/>
              <a:t>‹#›</a:t>
            </a:fld>
            <a:endParaRPr lang="en-US"/>
          </a:p>
        </p:txBody>
      </p:sp>
    </p:spTree>
    <p:extLst>
      <p:ext uri="{BB962C8B-B14F-4D97-AF65-F5344CB8AC3E}">
        <p14:creationId xmlns:p14="http://schemas.microsoft.com/office/powerpoint/2010/main" val="30896613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5F0ED16-675A-4A50-A4A2-641F49BE83F3}" type="datetime1">
              <a:rPr lang="en-US" smtClean="0"/>
              <a:t>7/18/2024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6D2D90F-4AB6-4AEF-BA0C-6608AB82FDEE}" type="slidenum">
              <a:rPr lang="en-US" smtClean="0"/>
              <a:t>‹#›</a:t>
            </a:fld>
            <a:endParaRPr lang="en-US"/>
          </a:p>
        </p:txBody>
      </p:sp>
    </p:spTree>
    <p:extLst>
      <p:ext uri="{BB962C8B-B14F-4D97-AF65-F5344CB8AC3E}">
        <p14:creationId xmlns:p14="http://schemas.microsoft.com/office/powerpoint/2010/main" val="24365349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21F68E4-9E73-4275-85A8-2402DFF4C0B3}" type="datetime1">
              <a:rPr lang="en-US" smtClean="0"/>
              <a:t>7/18/2024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6D2D90F-4AB6-4AEF-BA0C-6608AB82FDEE}" type="slidenum">
              <a:rPr lang="en-US" smtClean="0"/>
              <a:t>‹#›</a:t>
            </a:fld>
            <a:endParaRPr lang="en-US"/>
          </a:p>
        </p:txBody>
      </p:sp>
    </p:spTree>
    <p:extLst>
      <p:ext uri="{BB962C8B-B14F-4D97-AF65-F5344CB8AC3E}">
        <p14:creationId xmlns:p14="http://schemas.microsoft.com/office/powerpoint/2010/main" val="26916015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22451DC-8845-4EE6-8899-576B838EAD11}" type="datetime1">
              <a:rPr lang="en-US" smtClean="0"/>
              <a:t>7/18/2024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6D2D90F-4AB6-4AEF-BA0C-6608AB82FDEE}" type="slidenum">
              <a:rPr lang="en-US" smtClean="0"/>
              <a:t>‹#›</a:t>
            </a:fld>
            <a:endParaRPr lang="en-US"/>
          </a:p>
        </p:txBody>
      </p:sp>
    </p:spTree>
    <p:extLst>
      <p:ext uri="{BB962C8B-B14F-4D97-AF65-F5344CB8AC3E}">
        <p14:creationId xmlns:p14="http://schemas.microsoft.com/office/powerpoint/2010/main" val="20894491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DCFAB3A-FF43-4568-839A-C9C642B77ADD}" type="datetime1">
              <a:rPr lang="en-US" smtClean="0"/>
              <a:t>7/18/2024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6D2D90F-4AB6-4AEF-BA0C-6608AB82FDEE}" type="slidenum">
              <a:rPr lang="en-US" smtClean="0"/>
              <a:t>‹#›</a:t>
            </a:fld>
            <a:endParaRPr lang="en-US"/>
          </a:p>
        </p:txBody>
      </p:sp>
    </p:spTree>
    <p:extLst>
      <p:ext uri="{BB962C8B-B14F-4D97-AF65-F5344CB8AC3E}">
        <p14:creationId xmlns:p14="http://schemas.microsoft.com/office/powerpoint/2010/main" val="11591713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B052705-65A9-483D-B72B-C575743B4427}" type="datetime1">
              <a:rPr lang="en-US" smtClean="0"/>
              <a:t>7/18/2024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6D2D90F-4AB6-4AEF-BA0C-6608AB82FDEE}" type="slidenum">
              <a:rPr lang="en-US" smtClean="0"/>
              <a:t>‹#›</a:t>
            </a:fld>
            <a:endParaRPr lang="en-US"/>
          </a:p>
        </p:txBody>
      </p:sp>
    </p:spTree>
    <p:extLst>
      <p:ext uri="{BB962C8B-B14F-4D97-AF65-F5344CB8AC3E}">
        <p14:creationId xmlns:p14="http://schemas.microsoft.com/office/powerpoint/2010/main" val="42846654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443898D-8B5F-48A6-946A-B5B7AB2EA3CC}" type="datetime1">
              <a:rPr lang="en-US" smtClean="0"/>
              <a:t>7/18/2024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6D2D90F-4AB6-4AEF-BA0C-6608AB82FDEE}" type="slidenum">
              <a:rPr lang="en-US" smtClean="0"/>
              <a:t>‹#›</a:t>
            </a:fld>
            <a:endParaRPr lang="en-US"/>
          </a:p>
        </p:txBody>
      </p:sp>
    </p:spTree>
    <p:extLst>
      <p:ext uri="{BB962C8B-B14F-4D97-AF65-F5344CB8AC3E}">
        <p14:creationId xmlns:p14="http://schemas.microsoft.com/office/powerpoint/2010/main" val="31081431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6DBA1F5-72DA-4DA3-92E2-FB308DBAC178}" type="datetime1">
              <a:rPr lang="en-US" smtClean="0"/>
              <a:t>7/18/2024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6D2D90F-4AB6-4AEF-BA0C-6608AB82FDEE}" type="slidenum">
              <a:rPr lang="en-US" smtClean="0"/>
              <a:t>‹#›</a:t>
            </a:fld>
            <a:endParaRPr lang="en-US"/>
          </a:p>
        </p:txBody>
      </p:sp>
    </p:spTree>
    <p:extLst>
      <p:ext uri="{BB962C8B-B14F-4D97-AF65-F5344CB8AC3E}">
        <p14:creationId xmlns:p14="http://schemas.microsoft.com/office/powerpoint/2010/main" val="5276381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3AFFDA5-EECD-4838-9AE4-680698C515EA}" type="datetime1">
              <a:rPr lang="en-US" smtClean="0"/>
              <a:t>7/18/2024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6D2D90F-4AB6-4AEF-BA0C-6608AB82FDEE}" type="slidenum">
              <a:rPr lang="en-US" smtClean="0"/>
              <a:t>‹#›</a:t>
            </a:fld>
            <a:endParaRPr lang="en-US"/>
          </a:p>
        </p:txBody>
      </p:sp>
    </p:spTree>
    <p:extLst>
      <p:ext uri="{BB962C8B-B14F-4D97-AF65-F5344CB8AC3E}">
        <p14:creationId xmlns:p14="http://schemas.microsoft.com/office/powerpoint/2010/main" val="42567079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BEBFEA-6FE6-4280-805B-E8E186C3D2B7}" type="datetime1">
              <a:rPr lang="en-US" smtClean="0"/>
              <a:t>7/18/2024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6D2D90F-4AB6-4AEF-BA0C-6608AB82FDEE}" type="slidenum">
              <a:rPr lang="en-US" smtClean="0"/>
              <a:t>‹#›</a:t>
            </a:fld>
            <a:endParaRPr lang="en-US"/>
          </a:p>
        </p:txBody>
      </p:sp>
    </p:spTree>
    <p:extLst>
      <p:ext uri="{BB962C8B-B14F-4D97-AF65-F5344CB8AC3E}">
        <p14:creationId xmlns:p14="http://schemas.microsoft.com/office/powerpoint/2010/main" val="35335160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F98665F-A3C0-4268-B45B-A9E85BBC14A9}" type="datetime1">
              <a:rPr lang="en-US" smtClean="0"/>
              <a:t>7/18/2024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6D2D90F-4AB6-4AEF-BA0C-6608AB82FDEE}" type="slidenum">
              <a:rPr lang="en-US" smtClean="0"/>
              <a:t>‹#›</a:t>
            </a:fld>
            <a:endParaRPr lang="en-US"/>
          </a:p>
        </p:txBody>
      </p:sp>
    </p:spTree>
    <p:extLst>
      <p:ext uri="{BB962C8B-B14F-4D97-AF65-F5344CB8AC3E}">
        <p14:creationId xmlns:p14="http://schemas.microsoft.com/office/powerpoint/2010/main" val="10006713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8E3193F-FD24-400D-A77D-D85048469CC8}" type="datetime1">
              <a:rPr lang="en-US" smtClean="0"/>
              <a:t>7/18/2024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6D2D90F-4AB6-4AEF-BA0C-6608AB82FDEE}" type="slidenum">
              <a:rPr lang="en-US" smtClean="0"/>
              <a:t>‹#›</a:t>
            </a:fld>
            <a:endParaRPr lang="en-US"/>
          </a:p>
        </p:txBody>
      </p:sp>
    </p:spTree>
    <p:extLst>
      <p:ext uri="{BB962C8B-B14F-4D97-AF65-F5344CB8AC3E}">
        <p14:creationId xmlns:p14="http://schemas.microsoft.com/office/powerpoint/2010/main" val="333440908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3568" y="548680"/>
            <a:ext cx="7772400" cy="2376264"/>
          </a:xfrm>
        </p:spPr>
        <p:txBody>
          <a:bodyPr/>
          <a:lstStyle/>
          <a:p>
            <a:r>
              <a:rPr lang="en-US" dirty="0" smtClean="0"/>
              <a:t> </a:t>
            </a:r>
            <a:r>
              <a:rPr lang="en-US" sz="4000" b="1" dirty="0" smtClean="0"/>
              <a:t>REACTIONS TO STRESSFUL EXPERIENCES.</a:t>
            </a:r>
            <a:endParaRPr lang="en-US" sz="4000" b="1" dirty="0"/>
          </a:p>
        </p:txBody>
      </p:sp>
      <p:sp>
        <p:nvSpPr>
          <p:cNvPr id="3" name="Subtitle 2"/>
          <p:cNvSpPr>
            <a:spLocks noGrp="1"/>
          </p:cNvSpPr>
          <p:nvPr>
            <p:ph type="subTitle" idx="1"/>
          </p:nvPr>
        </p:nvSpPr>
        <p:spPr>
          <a:xfrm>
            <a:off x="1371600" y="2996952"/>
            <a:ext cx="6400800" cy="2641848"/>
          </a:xfrm>
        </p:spPr>
        <p:txBody>
          <a:bodyPr>
            <a:normAutofit/>
          </a:bodyPr>
          <a:lstStyle/>
          <a:p>
            <a:r>
              <a:rPr lang="en-US" dirty="0" smtClean="0"/>
              <a:t>DR. IYAMU CLEMENT OSASERE.</a:t>
            </a:r>
          </a:p>
          <a:p>
            <a:r>
              <a:rPr lang="en-US" dirty="0" smtClean="0"/>
              <a:t>FEDERAL NEUROPSYCHIATRIC HOSPITAL, BENIN.</a:t>
            </a:r>
          </a:p>
          <a:p>
            <a:r>
              <a:rPr lang="en-US" dirty="0" smtClean="0"/>
              <a:t>WEDNESDAY, 17</a:t>
            </a:r>
            <a:r>
              <a:rPr lang="en-US" baseline="30000" dirty="0" smtClean="0"/>
              <a:t>TH</a:t>
            </a:r>
            <a:r>
              <a:rPr lang="en-US" dirty="0" smtClean="0"/>
              <a:t> JULY 2024.</a:t>
            </a:r>
          </a:p>
          <a:p>
            <a:endParaRPr lang="en-US" dirty="0"/>
          </a:p>
        </p:txBody>
      </p:sp>
    </p:spTree>
    <p:extLst>
      <p:ext uri="{BB962C8B-B14F-4D97-AF65-F5344CB8AC3E}">
        <p14:creationId xmlns:p14="http://schemas.microsoft.com/office/powerpoint/2010/main" val="190108924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282154"/>
          </a:xfrm>
        </p:spPr>
        <p:txBody>
          <a:bodyPr>
            <a:normAutofit fontScale="90000"/>
          </a:bodyPr>
          <a:lstStyle/>
          <a:p>
            <a:r>
              <a:rPr lang="en-US" b="1" dirty="0" smtClean="0"/>
              <a:t>MALADAPTIVE COPING STRATEGIES.</a:t>
            </a:r>
            <a:endParaRPr lang="en-US" b="1" dirty="0"/>
          </a:p>
        </p:txBody>
      </p:sp>
      <p:sp>
        <p:nvSpPr>
          <p:cNvPr id="3" name="Content Placeholder 2"/>
          <p:cNvSpPr>
            <a:spLocks noGrp="1"/>
          </p:cNvSpPr>
          <p:nvPr>
            <p:ph idx="1"/>
          </p:nvPr>
        </p:nvSpPr>
        <p:spPr>
          <a:xfrm>
            <a:off x="457200" y="1628800"/>
            <a:ext cx="8229600" cy="4497363"/>
          </a:xfrm>
        </p:spPr>
        <p:txBody>
          <a:bodyPr/>
          <a:lstStyle/>
          <a:p>
            <a:r>
              <a:rPr lang="en-US" sz="2400" dirty="0" smtClean="0"/>
              <a:t>These strategies reduce the emotional response to stressful circumstances in the short term, but lead to greater difficulties in the long term.</a:t>
            </a:r>
          </a:p>
          <a:p>
            <a:r>
              <a:rPr lang="en-US" sz="2400" dirty="0" smtClean="0"/>
              <a:t> They include : </a:t>
            </a:r>
          </a:p>
          <a:p>
            <a:pPr>
              <a:buFont typeface="Wingdings" pitchFamily="2" charset="2"/>
              <a:buChar char="Ø"/>
            </a:pPr>
            <a:r>
              <a:rPr lang="en-US" sz="2400" dirty="0" smtClean="0"/>
              <a:t>Use of alcohol or </a:t>
            </a:r>
            <a:r>
              <a:rPr lang="en-US" sz="2400" dirty="0" err="1" smtClean="0"/>
              <a:t>unprescribed</a:t>
            </a:r>
            <a:r>
              <a:rPr lang="en-US" sz="2400" dirty="0" smtClean="0"/>
              <a:t> drugs.</a:t>
            </a:r>
          </a:p>
          <a:p>
            <a:pPr>
              <a:buFont typeface="Wingdings" pitchFamily="2" charset="2"/>
              <a:buChar char="Ø"/>
            </a:pPr>
            <a:r>
              <a:rPr lang="en-US" sz="2400" dirty="0" smtClean="0"/>
              <a:t>Deliberate self-harm either by drug overdose or by self-injury.</a:t>
            </a:r>
          </a:p>
          <a:p>
            <a:pPr>
              <a:buFont typeface="Wingdings" pitchFamily="2" charset="2"/>
              <a:buChar char="Ø"/>
            </a:pPr>
            <a:r>
              <a:rPr lang="en-US" sz="2400" dirty="0" smtClean="0"/>
              <a:t>Aggressive </a:t>
            </a:r>
            <a:r>
              <a:rPr lang="en-US" sz="2400" dirty="0" err="1" smtClean="0"/>
              <a:t>behaviour</a:t>
            </a:r>
            <a:r>
              <a:rPr lang="en-US" sz="2400" dirty="0" smtClean="0"/>
              <a:t>.</a:t>
            </a:r>
            <a:endParaRPr lang="en-US" sz="2400" dirty="0"/>
          </a:p>
          <a:p>
            <a:pPr marL="0" indent="0">
              <a:buNone/>
            </a:pPr>
            <a:endParaRPr lang="en-US" sz="2400" dirty="0"/>
          </a:p>
          <a:p>
            <a:pPr>
              <a:buFont typeface="Wingdings" pitchFamily="2" charset="2"/>
              <a:buChar char="Ø"/>
            </a:pPr>
            <a:endParaRPr lang="en-US" sz="2400" dirty="0" smtClean="0"/>
          </a:p>
          <a:p>
            <a:pPr>
              <a:buFont typeface="Wingdings" pitchFamily="2" charset="2"/>
              <a:buChar char="Ø"/>
            </a:pPr>
            <a:endParaRPr lang="en-US" sz="2400" dirty="0" smtClean="0"/>
          </a:p>
          <a:p>
            <a:pPr>
              <a:buFont typeface="Wingdings" pitchFamily="2" charset="2"/>
              <a:buChar char="Ø"/>
            </a:pPr>
            <a:endParaRPr lang="en-US" sz="2400" dirty="0"/>
          </a:p>
          <a:p>
            <a:pPr>
              <a:buFont typeface="Wingdings" pitchFamily="2" charset="2"/>
              <a:buChar char="Ø"/>
            </a:pPr>
            <a:endParaRPr lang="en-US" sz="2400" dirty="0" smtClean="0"/>
          </a:p>
          <a:p>
            <a:endParaRPr lang="en-US" dirty="0"/>
          </a:p>
        </p:txBody>
      </p:sp>
      <p:sp>
        <p:nvSpPr>
          <p:cNvPr id="4" name="Slide Number Placeholder 3"/>
          <p:cNvSpPr>
            <a:spLocks noGrp="1"/>
          </p:cNvSpPr>
          <p:nvPr>
            <p:ph type="sldNum" sz="quarter" idx="12"/>
          </p:nvPr>
        </p:nvSpPr>
        <p:spPr/>
        <p:txBody>
          <a:bodyPr/>
          <a:lstStyle/>
          <a:p>
            <a:fld id="{A6D2D90F-4AB6-4AEF-BA0C-6608AB82FDEE}" type="slidenum">
              <a:rPr lang="en-US" smtClean="0"/>
              <a:t>10</a:t>
            </a:fld>
            <a:endParaRPr lang="en-US"/>
          </a:p>
        </p:txBody>
      </p:sp>
    </p:spTree>
    <p:extLst>
      <p:ext uri="{BB962C8B-B14F-4D97-AF65-F5344CB8AC3E}">
        <p14:creationId xmlns:p14="http://schemas.microsoft.com/office/powerpoint/2010/main" val="385268128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smtClean="0"/>
              <a:t>COPING STYLES</a:t>
            </a:r>
            <a:endParaRPr lang="en-US" sz="4000" b="1" dirty="0"/>
          </a:p>
        </p:txBody>
      </p:sp>
      <p:sp>
        <p:nvSpPr>
          <p:cNvPr id="3" name="Content Placeholder 2"/>
          <p:cNvSpPr>
            <a:spLocks noGrp="1"/>
          </p:cNvSpPr>
          <p:nvPr>
            <p:ph idx="1"/>
          </p:nvPr>
        </p:nvSpPr>
        <p:spPr>
          <a:xfrm>
            <a:off x="457200" y="1412776"/>
            <a:ext cx="8229600" cy="4713387"/>
          </a:xfrm>
        </p:spPr>
        <p:txBody>
          <a:bodyPr>
            <a:normAutofit/>
          </a:bodyPr>
          <a:lstStyle/>
          <a:p>
            <a:r>
              <a:rPr lang="en-US" sz="2400" dirty="0" smtClean="0"/>
              <a:t>When particular coping mechanisms are used repeatedly by the same person in different situations, they are said to constitute a coping style.</a:t>
            </a:r>
          </a:p>
          <a:p>
            <a:r>
              <a:rPr lang="en-US" sz="2400" dirty="0" smtClean="0"/>
              <a:t>Some people change their coping strategies according to the circumstances.</a:t>
            </a:r>
          </a:p>
          <a:p>
            <a:r>
              <a:rPr lang="en-US" sz="2400" dirty="0" smtClean="0"/>
              <a:t>Some people habitually use maladaptive coping strategies.</a:t>
            </a:r>
          </a:p>
          <a:p>
            <a:r>
              <a:rPr lang="en-US" sz="2400" dirty="0" smtClean="0"/>
              <a:t>More recent research has distinguished between </a:t>
            </a:r>
            <a:r>
              <a:rPr lang="en-US" sz="2400" b="1" dirty="0" smtClean="0"/>
              <a:t>coping style</a:t>
            </a:r>
            <a:r>
              <a:rPr lang="en-US" sz="2400" dirty="0" smtClean="0"/>
              <a:t>, which is seen as a relatively enduring behavioural trait, and </a:t>
            </a:r>
            <a:r>
              <a:rPr lang="en-US" sz="2400" b="1" dirty="0" smtClean="0"/>
              <a:t>coping response</a:t>
            </a:r>
            <a:r>
              <a:rPr lang="en-US" sz="2400" dirty="0" smtClean="0"/>
              <a:t>, which is much more specific to particular stressful environments.</a:t>
            </a:r>
            <a:endParaRPr lang="en-US" sz="2400" dirty="0"/>
          </a:p>
        </p:txBody>
      </p:sp>
      <p:sp>
        <p:nvSpPr>
          <p:cNvPr id="4" name="Slide Number Placeholder 3"/>
          <p:cNvSpPr>
            <a:spLocks noGrp="1"/>
          </p:cNvSpPr>
          <p:nvPr>
            <p:ph type="sldNum" sz="quarter" idx="12"/>
          </p:nvPr>
        </p:nvSpPr>
        <p:spPr/>
        <p:txBody>
          <a:bodyPr/>
          <a:lstStyle/>
          <a:p>
            <a:fld id="{A6D2D90F-4AB6-4AEF-BA0C-6608AB82FDEE}" type="slidenum">
              <a:rPr lang="en-US" smtClean="0"/>
              <a:t>11</a:t>
            </a:fld>
            <a:endParaRPr lang="en-US"/>
          </a:p>
        </p:txBody>
      </p:sp>
    </p:spTree>
    <p:extLst>
      <p:ext uri="{BB962C8B-B14F-4D97-AF65-F5344CB8AC3E}">
        <p14:creationId xmlns:p14="http://schemas.microsoft.com/office/powerpoint/2010/main" val="267885417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94122"/>
          </a:xfrm>
        </p:spPr>
        <p:txBody>
          <a:bodyPr>
            <a:normAutofit/>
          </a:bodyPr>
          <a:lstStyle/>
          <a:p>
            <a:r>
              <a:rPr lang="en-US" sz="4000" b="1" dirty="0" smtClean="0"/>
              <a:t>DEFENCE MECHANISM 1.</a:t>
            </a:r>
            <a:endParaRPr lang="en-US" sz="4000" b="1" dirty="0"/>
          </a:p>
        </p:txBody>
      </p:sp>
      <p:sp>
        <p:nvSpPr>
          <p:cNvPr id="3" name="Content Placeholder 2"/>
          <p:cNvSpPr>
            <a:spLocks noGrp="1"/>
          </p:cNvSpPr>
          <p:nvPr>
            <p:ph idx="1"/>
          </p:nvPr>
        </p:nvSpPr>
        <p:spPr>
          <a:xfrm>
            <a:off x="457200" y="1412776"/>
            <a:ext cx="8229600" cy="4713387"/>
          </a:xfrm>
        </p:spPr>
        <p:txBody>
          <a:bodyPr>
            <a:normAutofit/>
          </a:bodyPr>
          <a:lstStyle/>
          <a:p>
            <a:r>
              <a:rPr lang="en-US" sz="2400" dirty="0" err="1" smtClean="0"/>
              <a:t>Defence</a:t>
            </a:r>
            <a:r>
              <a:rPr lang="en-US" sz="2400" dirty="0"/>
              <a:t> </a:t>
            </a:r>
            <a:r>
              <a:rPr lang="en-US" sz="2400" dirty="0" smtClean="0"/>
              <a:t>mechanisms are unconscious responses to external stressors as well as to anxiety arising from internal conflict.</a:t>
            </a:r>
          </a:p>
          <a:p>
            <a:r>
              <a:rPr lang="en-US" sz="2400" dirty="0" smtClean="0"/>
              <a:t>Originally described by Sigmund Freud and later elaborated by his daughter Anna Freud (1936). </a:t>
            </a:r>
          </a:p>
          <a:p>
            <a:r>
              <a:rPr lang="en-US" sz="2400" dirty="0" smtClean="0"/>
              <a:t>People do not use them deliberately and are unaware of their own real motives, although may become aware of these later through introspection or through other people’s comments.</a:t>
            </a:r>
            <a:endParaRPr lang="en-US" sz="2400" dirty="0"/>
          </a:p>
        </p:txBody>
      </p:sp>
      <p:sp>
        <p:nvSpPr>
          <p:cNvPr id="4" name="Slide Number Placeholder 3"/>
          <p:cNvSpPr>
            <a:spLocks noGrp="1"/>
          </p:cNvSpPr>
          <p:nvPr>
            <p:ph type="sldNum" sz="quarter" idx="12"/>
          </p:nvPr>
        </p:nvSpPr>
        <p:spPr/>
        <p:txBody>
          <a:bodyPr/>
          <a:lstStyle/>
          <a:p>
            <a:fld id="{A6D2D90F-4AB6-4AEF-BA0C-6608AB82FDEE}" type="slidenum">
              <a:rPr lang="en-US" smtClean="0"/>
              <a:t>12</a:t>
            </a:fld>
            <a:endParaRPr lang="en-US"/>
          </a:p>
        </p:txBody>
      </p:sp>
    </p:spTree>
    <p:extLst>
      <p:ext uri="{BB962C8B-B14F-4D97-AF65-F5344CB8AC3E}">
        <p14:creationId xmlns:p14="http://schemas.microsoft.com/office/powerpoint/2010/main" val="195982743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3568" y="260648"/>
            <a:ext cx="8229600" cy="994122"/>
          </a:xfrm>
        </p:spPr>
        <p:txBody>
          <a:bodyPr>
            <a:normAutofit/>
          </a:bodyPr>
          <a:lstStyle/>
          <a:p>
            <a:r>
              <a:rPr lang="en-US" sz="4000" b="1" dirty="0" smtClean="0"/>
              <a:t>DEFENCE MECHANISM 2.</a:t>
            </a:r>
            <a:endParaRPr lang="en-US" sz="4000" b="1" dirty="0"/>
          </a:p>
        </p:txBody>
      </p:sp>
      <p:sp>
        <p:nvSpPr>
          <p:cNvPr id="3" name="Content Placeholder 2"/>
          <p:cNvSpPr>
            <a:spLocks noGrp="1"/>
          </p:cNvSpPr>
          <p:nvPr>
            <p:ph idx="1"/>
          </p:nvPr>
        </p:nvSpPr>
        <p:spPr>
          <a:xfrm>
            <a:off x="457200" y="1268760"/>
            <a:ext cx="8229600" cy="5112568"/>
          </a:xfrm>
        </p:spPr>
        <p:txBody>
          <a:bodyPr>
            <a:noAutofit/>
          </a:bodyPr>
          <a:lstStyle/>
          <a:p>
            <a:r>
              <a:rPr lang="en-US" sz="2400" b="1" dirty="0" smtClean="0"/>
              <a:t>Repression</a:t>
            </a:r>
            <a:r>
              <a:rPr lang="en-US" sz="2400" dirty="0" smtClean="0"/>
              <a:t>- </a:t>
            </a:r>
            <a:r>
              <a:rPr lang="en-US" sz="2400" dirty="0" err="1" smtClean="0"/>
              <a:t>Explusion</a:t>
            </a:r>
            <a:r>
              <a:rPr lang="en-US" sz="2400" dirty="0" smtClean="0"/>
              <a:t> from consciousness of impulses, emotions, or memories that would otherwise cause distress. E.g., especially painful aspects of the memory of sexual abuse in childhood may be kept out of full awareness for many years. </a:t>
            </a:r>
          </a:p>
          <a:p>
            <a:r>
              <a:rPr lang="en-US" sz="2400" b="1" dirty="0" smtClean="0"/>
              <a:t>Denial</a:t>
            </a:r>
            <a:r>
              <a:rPr lang="en-US" sz="2400" dirty="0" smtClean="0"/>
              <a:t>- A concept when a person behaves as if they are unaware of something that they may reasonably be expected to know.</a:t>
            </a:r>
          </a:p>
          <a:p>
            <a:r>
              <a:rPr lang="en-US" sz="2400" b="1" dirty="0"/>
              <a:t>Sublimation</a:t>
            </a:r>
            <a:r>
              <a:rPr lang="en-US" sz="2400" dirty="0"/>
              <a:t>- unconscious diversion of unacceptable impulses into more acceptable outlets—e.g., turning the need to dominate others into the organization of good works for charity; a writer diverting some of his or her strong libido for sexual activity to the creation of poem or novel.</a:t>
            </a:r>
          </a:p>
          <a:p>
            <a:endParaRPr lang="en-US" sz="2400" dirty="0"/>
          </a:p>
          <a:p>
            <a:endParaRPr lang="en-US" sz="2400" dirty="0"/>
          </a:p>
        </p:txBody>
      </p:sp>
      <p:sp>
        <p:nvSpPr>
          <p:cNvPr id="4" name="Slide Number Placeholder 3"/>
          <p:cNvSpPr>
            <a:spLocks noGrp="1"/>
          </p:cNvSpPr>
          <p:nvPr>
            <p:ph type="sldNum" sz="quarter" idx="12"/>
          </p:nvPr>
        </p:nvSpPr>
        <p:spPr/>
        <p:txBody>
          <a:bodyPr/>
          <a:lstStyle/>
          <a:p>
            <a:fld id="{A6D2D90F-4AB6-4AEF-BA0C-6608AB82FDEE}" type="slidenum">
              <a:rPr lang="en-US" smtClean="0"/>
              <a:t>13</a:t>
            </a:fld>
            <a:endParaRPr lang="en-US"/>
          </a:p>
        </p:txBody>
      </p:sp>
    </p:spTree>
    <p:extLst>
      <p:ext uri="{BB962C8B-B14F-4D97-AF65-F5344CB8AC3E}">
        <p14:creationId xmlns:p14="http://schemas.microsoft.com/office/powerpoint/2010/main" val="362987923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60648"/>
            <a:ext cx="8229600" cy="1080120"/>
          </a:xfrm>
        </p:spPr>
        <p:txBody>
          <a:bodyPr>
            <a:normAutofit/>
          </a:bodyPr>
          <a:lstStyle/>
          <a:p>
            <a:r>
              <a:rPr lang="en-US" sz="4000" b="1" dirty="0" smtClean="0"/>
              <a:t>DEFENCE MECHANISM 3.</a:t>
            </a:r>
            <a:endParaRPr lang="en-US" sz="4000" b="1" dirty="0"/>
          </a:p>
        </p:txBody>
      </p:sp>
      <p:sp>
        <p:nvSpPr>
          <p:cNvPr id="3" name="Content Placeholder 2"/>
          <p:cNvSpPr>
            <a:spLocks noGrp="1"/>
          </p:cNvSpPr>
          <p:nvPr>
            <p:ph idx="1"/>
          </p:nvPr>
        </p:nvSpPr>
        <p:spPr>
          <a:xfrm>
            <a:off x="457200" y="1412776"/>
            <a:ext cx="8229600" cy="4896544"/>
          </a:xfrm>
        </p:spPr>
        <p:txBody>
          <a:bodyPr>
            <a:noAutofit/>
          </a:bodyPr>
          <a:lstStyle/>
          <a:p>
            <a:r>
              <a:rPr lang="en-US" sz="2400" b="1" dirty="0" smtClean="0"/>
              <a:t>Displacement</a:t>
            </a:r>
            <a:r>
              <a:rPr lang="en-US" sz="2400" dirty="0" smtClean="0"/>
              <a:t>- transfer of emotion from a person, object, or situation with which it is properly associated, to another source. E.g., after the recent death of his wife, a man may blame the doctor for failure to provide adequate care, thus avoid blaming himself for putting his work before his wife’s needs. </a:t>
            </a:r>
          </a:p>
          <a:p>
            <a:r>
              <a:rPr lang="en-US" sz="2400" b="1" dirty="0" smtClean="0"/>
              <a:t>Projection</a:t>
            </a:r>
            <a:r>
              <a:rPr lang="en-US" sz="2400" dirty="0" smtClean="0"/>
              <a:t>- attribution to another person of thoughts or feelings similar to one’s own, thereby rendering one’s own thoughts or feelings more acceptable. E.g. a student may have the desire to cheat in an exam but his conscience will not allow him. He then begin to suspect that other students are cheating when they are not.</a:t>
            </a:r>
            <a:endParaRPr lang="en-US" sz="2400" dirty="0"/>
          </a:p>
        </p:txBody>
      </p:sp>
      <p:sp>
        <p:nvSpPr>
          <p:cNvPr id="4" name="Slide Number Placeholder 3"/>
          <p:cNvSpPr>
            <a:spLocks noGrp="1"/>
          </p:cNvSpPr>
          <p:nvPr>
            <p:ph type="sldNum" sz="quarter" idx="12"/>
          </p:nvPr>
        </p:nvSpPr>
        <p:spPr/>
        <p:txBody>
          <a:bodyPr/>
          <a:lstStyle/>
          <a:p>
            <a:fld id="{A6D2D90F-4AB6-4AEF-BA0C-6608AB82FDEE}" type="slidenum">
              <a:rPr lang="en-US" smtClean="0"/>
              <a:t>14</a:t>
            </a:fld>
            <a:endParaRPr lang="en-US" dirty="0"/>
          </a:p>
        </p:txBody>
      </p:sp>
    </p:spTree>
    <p:extLst>
      <p:ext uri="{BB962C8B-B14F-4D97-AF65-F5344CB8AC3E}">
        <p14:creationId xmlns:p14="http://schemas.microsoft.com/office/powerpoint/2010/main" val="404552381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smtClean="0"/>
              <a:t>DEFENCE MECHANISM 6.</a:t>
            </a:r>
            <a:endParaRPr lang="en-US" sz="4000" b="1" dirty="0"/>
          </a:p>
        </p:txBody>
      </p:sp>
      <p:sp>
        <p:nvSpPr>
          <p:cNvPr id="3" name="Content Placeholder 2"/>
          <p:cNvSpPr>
            <a:spLocks noGrp="1"/>
          </p:cNvSpPr>
          <p:nvPr>
            <p:ph idx="1"/>
          </p:nvPr>
        </p:nvSpPr>
        <p:spPr>
          <a:xfrm>
            <a:off x="457200" y="1412776"/>
            <a:ext cx="8229600" cy="4824536"/>
          </a:xfrm>
        </p:spPr>
        <p:txBody>
          <a:bodyPr>
            <a:noAutofit/>
          </a:bodyPr>
          <a:lstStyle/>
          <a:p>
            <a:r>
              <a:rPr lang="en-US" sz="2400" b="1" dirty="0" smtClean="0"/>
              <a:t>Rationalization</a:t>
            </a:r>
            <a:r>
              <a:rPr lang="en-US" sz="2400" dirty="0" smtClean="0"/>
              <a:t>- unconscious provision of a false but acceptable explanation for </a:t>
            </a:r>
            <a:r>
              <a:rPr lang="en-US" sz="2400" dirty="0" err="1" smtClean="0"/>
              <a:t>behaviour</a:t>
            </a:r>
            <a:r>
              <a:rPr lang="en-US" sz="2400" dirty="0" smtClean="0"/>
              <a:t> that has a less acceptable origin. E.g., a husband may leave his wife at home because he does not enjoy her company, but he may reassure himself falsely that she is shy and would not enjoy going out. </a:t>
            </a:r>
          </a:p>
          <a:p>
            <a:r>
              <a:rPr lang="en-US" sz="2400" b="1" dirty="0" smtClean="0"/>
              <a:t>Identification</a:t>
            </a:r>
            <a:r>
              <a:rPr lang="en-US" sz="2400" dirty="0" smtClean="0"/>
              <a:t>- unconscious adoption of the characteristics or activities of another person, often to reduce the pain of separation or loss. E.g., a widow may undertake the same voluntary work that her husband used to do.</a:t>
            </a:r>
            <a:endParaRPr lang="en-US" sz="2400" dirty="0"/>
          </a:p>
        </p:txBody>
      </p:sp>
      <p:sp>
        <p:nvSpPr>
          <p:cNvPr id="4" name="Slide Number Placeholder 3"/>
          <p:cNvSpPr>
            <a:spLocks noGrp="1"/>
          </p:cNvSpPr>
          <p:nvPr>
            <p:ph type="sldNum" sz="quarter" idx="12"/>
          </p:nvPr>
        </p:nvSpPr>
        <p:spPr/>
        <p:txBody>
          <a:bodyPr/>
          <a:lstStyle/>
          <a:p>
            <a:fld id="{A6D2D90F-4AB6-4AEF-BA0C-6608AB82FDEE}" type="slidenum">
              <a:rPr lang="en-US" smtClean="0"/>
              <a:t>15</a:t>
            </a:fld>
            <a:endParaRPr lang="en-US"/>
          </a:p>
        </p:txBody>
      </p:sp>
    </p:spTree>
    <p:extLst>
      <p:ext uri="{BB962C8B-B14F-4D97-AF65-F5344CB8AC3E}">
        <p14:creationId xmlns:p14="http://schemas.microsoft.com/office/powerpoint/2010/main" val="41933181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04664"/>
            <a:ext cx="8219256" cy="1296144"/>
          </a:xfrm>
        </p:spPr>
        <p:txBody>
          <a:bodyPr>
            <a:normAutofit fontScale="90000"/>
          </a:bodyPr>
          <a:lstStyle/>
          <a:p>
            <a:pPr algn="l"/>
            <a:r>
              <a:rPr lang="en-US" b="1" dirty="0" smtClean="0"/>
              <a:t>DISORDER SPECIFICALLY ASSOCIATED WITH STRESS- ICD 11.</a:t>
            </a:r>
            <a:endParaRPr lang="en-US" b="1" dirty="0"/>
          </a:p>
        </p:txBody>
      </p:sp>
      <p:sp>
        <p:nvSpPr>
          <p:cNvPr id="3" name="Content Placeholder 2"/>
          <p:cNvSpPr>
            <a:spLocks noGrp="1"/>
          </p:cNvSpPr>
          <p:nvPr>
            <p:ph idx="1"/>
          </p:nvPr>
        </p:nvSpPr>
        <p:spPr>
          <a:xfrm>
            <a:off x="457200" y="1988840"/>
            <a:ext cx="8229600" cy="4137323"/>
          </a:xfrm>
        </p:spPr>
        <p:txBody>
          <a:bodyPr>
            <a:normAutofit/>
          </a:bodyPr>
          <a:lstStyle/>
          <a:p>
            <a:r>
              <a:rPr lang="en-US" sz="2400" dirty="0" smtClean="0"/>
              <a:t>Acute stress reaction</a:t>
            </a:r>
          </a:p>
          <a:p>
            <a:r>
              <a:rPr lang="en-US" sz="2400" dirty="0" smtClean="0"/>
              <a:t>Post traumatic stress disorder (PTSD)</a:t>
            </a:r>
          </a:p>
          <a:p>
            <a:r>
              <a:rPr lang="en-US" sz="2400" dirty="0" smtClean="0"/>
              <a:t>Complex post traumatic stress disorder</a:t>
            </a:r>
          </a:p>
          <a:p>
            <a:r>
              <a:rPr lang="en-US" sz="2400" dirty="0" smtClean="0"/>
              <a:t>Adjustment </a:t>
            </a:r>
            <a:r>
              <a:rPr lang="en-US" sz="2400" dirty="0"/>
              <a:t>disorder</a:t>
            </a:r>
            <a:endParaRPr lang="en-US" sz="2400" dirty="0" smtClean="0"/>
          </a:p>
          <a:p>
            <a:r>
              <a:rPr lang="en-US" sz="2400" dirty="0" smtClean="0"/>
              <a:t>Prolonged grief disorder</a:t>
            </a:r>
          </a:p>
          <a:p>
            <a:r>
              <a:rPr lang="en-US" sz="2400" dirty="0" smtClean="0"/>
              <a:t>Reactive attachment disorder</a:t>
            </a:r>
          </a:p>
          <a:p>
            <a:r>
              <a:rPr lang="en-US" sz="2400" dirty="0" smtClean="0"/>
              <a:t>Disinhibited social engagement disorder</a:t>
            </a:r>
            <a:r>
              <a:rPr lang="en-US" sz="2400" dirty="0"/>
              <a:t>.</a:t>
            </a:r>
            <a:endParaRPr lang="en-US" sz="2400" dirty="0" smtClean="0"/>
          </a:p>
        </p:txBody>
      </p:sp>
      <p:sp>
        <p:nvSpPr>
          <p:cNvPr id="4" name="Slide Number Placeholder 3"/>
          <p:cNvSpPr>
            <a:spLocks noGrp="1"/>
          </p:cNvSpPr>
          <p:nvPr>
            <p:ph type="sldNum" sz="quarter" idx="12"/>
          </p:nvPr>
        </p:nvSpPr>
        <p:spPr/>
        <p:txBody>
          <a:bodyPr/>
          <a:lstStyle/>
          <a:p>
            <a:fld id="{A6D2D90F-4AB6-4AEF-BA0C-6608AB82FDEE}" type="slidenum">
              <a:rPr lang="en-US" smtClean="0"/>
              <a:t>16</a:t>
            </a:fld>
            <a:endParaRPr lang="en-US"/>
          </a:p>
        </p:txBody>
      </p:sp>
    </p:spTree>
    <p:extLst>
      <p:ext uri="{BB962C8B-B14F-4D97-AF65-F5344CB8AC3E}">
        <p14:creationId xmlns:p14="http://schemas.microsoft.com/office/powerpoint/2010/main" val="100614910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066130"/>
          </a:xfrm>
        </p:spPr>
        <p:txBody>
          <a:bodyPr>
            <a:normAutofit/>
          </a:bodyPr>
          <a:lstStyle/>
          <a:p>
            <a:r>
              <a:rPr lang="en-US" b="1" dirty="0" smtClean="0"/>
              <a:t>ACUTE STRESS REACTION </a:t>
            </a:r>
            <a:r>
              <a:rPr lang="en-US" b="1" dirty="0"/>
              <a:t>1</a:t>
            </a:r>
            <a:r>
              <a:rPr lang="en-US" dirty="0" smtClean="0"/>
              <a:t>.</a:t>
            </a:r>
            <a:endParaRPr lang="en-US" dirty="0"/>
          </a:p>
        </p:txBody>
      </p:sp>
      <p:sp>
        <p:nvSpPr>
          <p:cNvPr id="3" name="Content Placeholder 2"/>
          <p:cNvSpPr>
            <a:spLocks noGrp="1"/>
          </p:cNvSpPr>
          <p:nvPr>
            <p:ph idx="1"/>
          </p:nvPr>
        </p:nvSpPr>
        <p:spPr>
          <a:xfrm>
            <a:off x="457200" y="1484784"/>
            <a:ext cx="8229600" cy="5040560"/>
          </a:xfrm>
        </p:spPr>
        <p:txBody>
          <a:bodyPr>
            <a:noAutofit/>
          </a:bodyPr>
          <a:lstStyle/>
          <a:p>
            <a:r>
              <a:rPr lang="en-US" sz="2400" b="1" dirty="0" smtClean="0"/>
              <a:t>ICD 11- </a:t>
            </a:r>
            <a:r>
              <a:rPr lang="en-US" sz="2400" dirty="0" smtClean="0"/>
              <a:t>Acute stress reaction as the development of transient emotional, somatic, cognitive or behavioural</a:t>
            </a:r>
            <a:r>
              <a:rPr lang="en-US" sz="2400" dirty="0"/>
              <a:t> </a:t>
            </a:r>
            <a:r>
              <a:rPr lang="en-US" sz="2400" dirty="0" smtClean="0"/>
              <a:t>symptoms, without any apparent mental disorder and occurs as a result of:</a:t>
            </a:r>
          </a:p>
          <a:p>
            <a:pPr>
              <a:buFont typeface="Wingdings" pitchFamily="2" charset="2"/>
              <a:buChar char="Ø"/>
            </a:pPr>
            <a:r>
              <a:rPr lang="en-US" sz="2400" dirty="0" smtClean="0"/>
              <a:t>exposure to an event or situation (either short or long lasting) </a:t>
            </a:r>
          </a:p>
          <a:p>
            <a:pPr>
              <a:buFont typeface="Wingdings" pitchFamily="2" charset="2"/>
              <a:buChar char="Ø"/>
            </a:pPr>
            <a:r>
              <a:rPr lang="en-US" sz="2400" dirty="0" smtClean="0"/>
              <a:t>of an extremely threatening or horrific nature (e.g. natural or human- made disasters, combat, serious accident, sexual violence, assault).</a:t>
            </a:r>
          </a:p>
          <a:p>
            <a:r>
              <a:rPr lang="en-US" sz="2400" dirty="0" smtClean="0"/>
              <a:t>The </a:t>
            </a:r>
            <a:r>
              <a:rPr lang="en-US" sz="2400" dirty="0"/>
              <a:t>response to the stressor is considered to be normal given the severity of the stressor and usually begins within few hours to subside within a few days after the event of following removal from the threatening situation.</a:t>
            </a:r>
          </a:p>
          <a:p>
            <a:pPr marL="0" indent="0">
              <a:buNone/>
            </a:pPr>
            <a:r>
              <a:rPr lang="en-US" sz="2400" dirty="0" smtClean="0"/>
              <a:t> </a:t>
            </a:r>
          </a:p>
        </p:txBody>
      </p:sp>
      <p:sp>
        <p:nvSpPr>
          <p:cNvPr id="4" name="Slide Number Placeholder 3"/>
          <p:cNvSpPr>
            <a:spLocks noGrp="1"/>
          </p:cNvSpPr>
          <p:nvPr>
            <p:ph type="sldNum" sz="quarter" idx="12"/>
          </p:nvPr>
        </p:nvSpPr>
        <p:spPr/>
        <p:txBody>
          <a:bodyPr/>
          <a:lstStyle/>
          <a:p>
            <a:fld id="{A6D2D90F-4AB6-4AEF-BA0C-6608AB82FDEE}" type="slidenum">
              <a:rPr lang="en-US" smtClean="0"/>
              <a:t>17</a:t>
            </a:fld>
            <a:endParaRPr lang="en-US"/>
          </a:p>
        </p:txBody>
      </p:sp>
    </p:spTree>
    <p:extLst>
      <p:ext uri="{BB962C8B-B14F-4D97-AF65-F5344CB8AC3E}">
        <p14:creationId xmlns:p14="http://schemas.microsoft.com/office/powerpoint/2010/main" val="1663012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066130"/>
          </a:xfrm>
        </p:spPr>
        <p:txBody>
          <a:bodyPr>
            <a:normAutofit/>
          </a:bodyPr>
          <a:lstStyle/>
          <a:p>
            <a:r>
              <a:rPr lang="en-US" b="1" dirty="0" smtClean="0"/>
              <a:t>ACUTE STRESS DISORDER.</a:t>
            </a:r>
            <a:endParaRPr lang="en-US" b="1" dirty="0"/>
          </a:p>
        </p:txBody>
      </p:sp>
      <p:sp>
        <p:nvSpPr>
          <p:cNvPr id="3" name="Content Placeholder 2"/>
          <p:cNvSpPr>
            <a:spLocks noGrp="1"/>
          </p:cNvSpPr>
          <p:nvPr>
            <p:ph idx="1"/>
          </p:nvPr>
        </p:nvSpPr>
        <p:spPr>
          <a:xfrm>
            <a:off x="457200" y="1556792"/>
            <a:ext cx="8229600" cy="5040560"/>
          </a:xfrm>
        </p:spPr>
        <p:txBody>
          <a:bodyPr>
            <a:noAutofit/>
          </a:bodyPr>
          <a:lstStyle/>
          <a:p>
            <a:r>
              <a:rPr lang="en-US" sz="2400" dirty="0" smtClean="0"/>
              <a:t>DSM-5: </a:t>
            </a:r>
            <a:r>
              <a:rPr lang="en-US" sz="2400" b="1" dirty="0" smtClean="0"/>
              <a:t>Acute stress disorder- </a:t>
            </a:r>
            <a:r>
              <a:rPr lang="en-US" sz="2400" dirty="0" smtClean="0"/>
              <a:t>states that the onset should occur while or after experiencing the distressing event, and requires that the condition last for at least 48 hours and for not more than 4 weeks. </a:t>
            </a:r>
          </a:p>
          <a:p>
            <a:r>
              <a:rPr lang="en-US" sz="2400" dirty="0" smtClean="0"/>
              <a:t>There is presence of clinically significant distress, impairment in social or occupational spheres. </a:t>
            </a:r>
            <a:endParaRPr lang="en-US" sz="2400" dirty="0"/>
          </a:p>
          <a:p>
            <a:r>
              <a:rPr lang="en-US" sz="2400" dirty="0"/>
              <a:t>Rate in general population unclear. 15% in motor accident survivors and about 50% in women victim of sexual </a:t>
            </a:r>
            <a:r>
              <a:rPr lang="en-US" sz="2400" dirty="0" smtClean="0"/>
              <a:t>assault.</a:t>
            </a:r>
          </a:p>
          <a:p>
            <a:r>
              <a:rPr lang="en-US" sz="2400" b="1" dirty="0" smtClean="0"/>
              <a:t>AETIOLOGY-</a:t>
            </a:r>
            <a:r>
              <a:rPr lang="en-US" sz="2400" dirty="0" smtClean="0"/>
              <a:t>  </a:t>
            </a:r>
            <a:r>
              <a:rPr lang="en-US" sz="2400" dirty="0"/>
              <a:t>Motor accident, fire outbreak</a:t>
            </a:r>
          </a:p>
          <a:p>
            <a:r>
              <a:rPr lang="en-US" sz="2400" dirty="0"/>
              <a:t>Physical assault, rape, sudden discovery of a serious illness.</a:t>
            </a:r>
          </a:p>
          <a:p>
            <a:r>
              <a:rPr lang="en-US" sz="2400" dirty="0"/>
              <a:t>Loss of a loved one.</a:t>
            </a:r>
          </a:p>
          <a:p>
            <a:endParaRPr lang="en-US" sz="2400" dirty="0" smtClean="0"/>
          </a:p>
          <a:p>
            <a:endParaRPr lang="en-US" sz="2400" dirty="0" smtClean="0"/>
          </a:p>
          <a:p>
            <a:pPr marL="0" indent="0">
              <a:buNone/>
            </a:pPr>
            <a:endParaRPr lang="en-US" sz="2400" dirty="0"/>
          </a:p>
        </p:txBody>
      </p:sp>
      <p:sp>
        <p:nvSpPr>
          <p:cNvPr id="4" name="Slide Number Placeholder 3"/>
          <p:cNvSpPr>
            <a:spLocks noGrp="1"/>
          </p:cNvSpPr>
          <p:nvPr>
            <p:ph type="sldNum" sz="quarter" idx="12"/>
          </p:nvPr>
        </p:nvSpPr>
        <p:spPr/>
        <p:txBody>
          <a:bodyPr/>
          <a:lstStyle/>
          <a:p>
            <a:fld id="{A6D2D90F-4AB6-4AEF-BA0C-6608AB82FDEE}" type="slidenum">
              <a:rPr lang="en-US" smtClean="0"/>
              <a:t>18</a:t>
            </a:fld>
            <a:endParaRPr lang="en-US"/>
          </a:p>
        </p:txBody>
      </p:sp>
    </p:spTree>
    <p:extLst>
      <p:ext uri="{BB962C8B-B14F-4D97-AF65-F5344CB8AC3E}">
        <p14:creationId xmlns:p14="http://schemas.microsoft.com/office/powerpoint/2010/main" val="428456508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60648"/>
            <a:ext cx="8229600" cy="1296144"/>
          </a:xfrm>
        </p:spPr>
        <p:txBody>
          <a:bodyPr>
            <a:normAutofit fontScale="90000"/>
          </a:bodyPr>
          <a:lstStyle/>
          <a:p>
            <a:r>
              <a:rPr lang="en-US" b="1" dirty="0" smtClean="0"/>
              <a:t>CLINICAL FEATURES OF ACUTE STRESS REACTION</a:t>
            </a:r>
            <a:endParaRPr lang="en-US" b="1" dirty="0"/>
          </a:p>
        </p:txBody>
      </p:sp>
      <p:sp>
        <p:nvSpPr>
          <p:cNvPr id="3" name="Content Placeholder 2"/>
          <p:cNvSpPr>
            <a:spLocks noGrp="1"/>
          </p:cNvSpPr>
          <p:nvPr>
            <p:ph idx="1"/>
          </p:nvPr>
        </p:nvSpPr>
        <p:spPr>
          <a:xfrm>
            <a:off x="457200" y="1772816"/>
            <a:ext cx="8229600" cy="5544616"/>
          </a:xfrm>
        </p:spPr>
        <p:txBody>
          <a:bodyPr>
            <a:noAutofit/>
          </a:bodyPr>
          <a:lstStyle/>
          <a:p>
            <a:r>
              <a:rPr lang="en-US" sz="2400" dirty="0" smtClean="0"/>
              <a:t>Anxiety, depression.</a:t>
            </a:r>
          </a:p>
          <a:p>
            <a:r>
              <a:rPr lang="en-US" sz="2400" dirty="0" smtClean="0"/>
              <a:t>Numbness/dazed.</a:t>
            </a:r>
          </a:p>
          <a:p>
            <a:r>
              <a:rPr lang="en-US" sz="2400" dirty="0" smtClean="0"/>
              <a:t>Difficulty remembering the sequence of the traumatic events.</a:t>
            </a:r>
          </a:p>
          <a:p>
            <a:r>
              <a:rPr lang="en-US" sz="2400" dirty="0" smtClean="0"/>
              <a:t>Poor concentration.</a:t>
            </a:r>
          </a:p>
          <a:p>
            <a:r>
              <a:rPr lang="en-US" sz="2400" dirty="0" smtClean="0"/>
              <a:t>Insomnia, restlessness, anger, flight response.</a:t>
            </a:r>
          </a:p>
          <a:p>
            <a:r>
              <a:rPr lang="en-US" sz="2400" dirty="0" smtClean="0"/>
              <a:t>Histrionic </a:t>
            </a:r>
            <a:r>
              <a:rPr lang="en-US" sz="2400" dirty="0" err="1" smtClean="0"/>
              <a:t>behaviour</a:t>
            </a:r>
            <a:r>
              <a:rPr lang="en-US" sz="2400" dirty="0" smtClean="0"/>
              <a:t>.</a:t>
            </a:r>
          </a:p>
          <a:p>
            <a:r>
              <a:rPr lang="en-US" sz="2400" dirty="0" smtClean="0"/>
              <a:t>Autonomic symptoms- sweating, palpitation, tremor.</a:t>
            </a:r>
          </a:p>
          <a:p>
            <a:pPr>
              <a:buFont typeface="Wingdings" pitchFamily="2" charset="2"/>
              <a:buChar char="v"/>
            </a:pPr>
            <a:r>
              <a:rPr lang="en-US" sz="2400" b="1" dirty="0" smtClean="0"/>
              <a:t>Avoidance is the most frequent coping strategy, while denial is the most frequent </a:t>
            </a:r>
            <a:r>
              <a:rPr lang="en-US" sz="2400" b="1" dirty="0" err="1" smtClean="0"/>
              <a:t>defence</a:t>
            </a:r>
            <a:r>
              <a:rPr lang="en-US" sz="2400" b="1" dirty="0" smtClean="0"/>
              <a:t> mechanism.</a:t>
            </a:r>
          </a:p>
          <a:p>
            <a:endParaRPr lang="en-US" sz="2800" dirty="0"/>
          </a:p>
        </p:txBody>
      </p:sp>
      <p:sp>
        <p:nvSpPr>
          <p:cNvPr id="4" name="Slide Number Placeholder 3"/>
          <p:cNvSpPr>
            <a:spLocks noGrp="1"/>
          </p:cNvSpPr>
          <p:nvPr>
            <p:ph type="sldNum" sz="quarter" idx="12"/>
          </p:nvPr>
        </p:nvSpPr>
        <p:spPr/>
        <p:txBody>
          <a:bodyPr/>
          <a:lstStyle/>
          <a:p>
            <a:fld id="{A6D2D90F-4AB6-4AEF-BA0C-6608AB82FDEE}" type="slidenum">
              <a:rPr lang="en-US" smtClean="0"/>
              <a:t>19</a:t>
            </a:fld>
            <a:endParaRPr lang="en-US"/>
          </a:p>
        </p:txBody>
      </p:sp>
    </p:spTree>
    <p:extLst>
      <p:ext uri="{BB962C8B-B14F-4D97-AF65-F5344CB8AC3E}">
        <p14:creationId xmlns:p14="http://schemas.microsoft.com/office/powerpoint/2010/main" val="12260975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smtClean="0"/>
              <a:t>OBJECTIVES</a:t>
            </a:r>
            <a:r>
              <a:rPr lang="en-US" sz="4000" b="1" dirty="0"/>
              <a:t>.</a:t>
            </a:r>
          </a:p>
        </p:txBody>
      </p:sp>
      <p:sp>
        <p:nvSpPr>
          <p:cNvPr id="3" name="Content Placeholder 2"/>
          <p:cNvSpPr>
            <a:spLocks noGrp="1"/>
          </p:cNvSpPr>
          <p:nvPr>
            <p:ph idx="1"/>
          </p:nvPr>
        </p:nvSpPr>
        <p:spPr>
          <a:xfrm>
            <a:off x="457200" y="1412776"/>
            <a:ext cx="8229600" cy="4713387"/>
          </a:xfrm>
        </p:spPr>
        <p:txBody>
          <a:bodyPr>
            <a:normAutofit/>
          </a:bodyPr>
          <a:lstStyle/>
          <a:p>
            <a:r>
              <a:rPr lang="en-US" sz="2400" dirty="0" smtClean="0"/>
              <a:t>To outline the component of response to stress.</a:t>
            </a:r>
            <a:endParaRPr lang="en-US" sz="2400" dirty="0"/>
          </a:p>
          <a:p>
            <a:r>
              <a:rPr lang="en-US" sz="2400" dirty="0" smtClean="0"/>
              <a:t>Understanding how individuals respond to stressful events. </a:t>
            </a:r>
          </a:p>
          <a:p>
            <a:r>
              <a:rPr lang="en-US" sz="2400" dirty="0" smtClean="0"/>
              <a:t>To understand how people respond to special kind of stress.</a:t>
            </a:r>
            <a:endParaRPr lang="en-US" sz="2400" dirty="0"/>
          </a:p>
        </p:txBody>
      </p:sp>
      <p:sp>
        <p:nvSpPr>
          <p:cNvPr id="4" name="Slide Number Placeholder 3"/>
          <p:cNvSpPr>
            <a:spLocks noGrp="1"/>
          </p:cNvSpPr>
          <p:nvPr>
            <p:ph type="sldNum" sz="quarter" idx="12"/>
          </p:nvPr>
        </p:nvSpPr>
        <p:spPr/>
        <p:txBody>
          <a:bodyPr/>
          <a:lstStyle/>
          <a:p>
            <a:fld id="{A6D2D90F-4AB6-4AEF-BA0C-6608AB82FDEE}" type="slidenum">
              <a:rPr lang="en-US" smtClean="0"/>
              <a:t>2</a:t>
            </a:fld>
            <a:endParaRPr lang="en-US" dirty="0"/>
          </a:p>
        </p:txBody>
      </p:sp>
    </p:spTree>
    <p:extLst>
      <p:ext uri="{BB962C8B-B14F-4D97-AF65-F5344CB8AC3E}">
        <p14:creationId xmlns:p14="http://schemas.microsoft.com/office/powerpoint/2010/main" val="11627592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60648"/>
            <a:ext cx="8229600" cy="1296144"/>
          </a:xfrm>
        </p:spPr>
        <p:txBody>
          <a:bodyPr>
            <a:normAutofit fontScale="90000"/>
          </a:bodyPr>
          <a:lstStyle/>
          <a:p>
            <a:r>
              <a:rPr lang="en-US" b="1" dirty="0" smtClean="0"/>
              <a:t>MANAGEMENT OF ACUTE STRESS REACTION/DISORDER 1.</a:t>
            </a:r>
            <a:endParaRPr lang="en-US" b="1" dirty="0"/>
          </a:p>
        </p:txBody>
      </p:sp>
      <p:sp>
        <p:nvSpPr>
          <p:cNvPr id="3" name="Content Placeholder 2"/>
          <p:cNvSpPr>
            <a:spLocks noGrp="1"/>
          </p:cNvSpPr>
          <p:nvPr>
            <p:ph idx="1"/>
          </p:nvPr>
        </p:nvSpPr>
        <p:spPr>
          <a:xfrm>
            <a:off x="467544" y="1628800"/>
            <a:ext cx="8229600" cy="5760640"/>
          </a:xfrm>
        </p:spPr>
        <p:txBody>
          <a:bodyPr>
            <a:noAutofit/>
          </a:bodyPr>
          <a:lstStyle/>
          <a:p>
            <a:pPr marL="0" indent="0">
              <a:buNone/>
            </a:pPr>
            <a:r>
              <a:rPr lang="en-US" sz="2400" b="1" dirty="0" smtClean="0"/>
              <a:t>1. Planning </a:t>
            </a:r>
            <a:r>
              <a:rPr lang="en-US" sz="2400" b="1" dirty="0"/>
              <a:t>for </a:t>
            </a:r>
            <a:r>
              <a:rPr lang="en-US" sz="2400" b="1" dirty="0" smtClean="0"/>
              <a:t>disaster-</a:t>
            </a:r>
            <a:r>
              <a:rPr lang="en-US" sz="2400" dirty="0" smtClean="0"/>
              <a:t> psychological support according </a:t>
            </a:r>
            <a:r>
              <a:rPr lang="en-US" sz="2400" dirty="0"/>
              <a:t>to decided priority needs of adults, children and team members. </a:t>
            </a:r>
            <a:endParaRPr lang="en-US" sz="2400" dirty="0" smtClean="0"/>
          </a:p>
          <a:p>
            <a:r>
              <a:rPr lang="en-US" sz="2400" dirty="0" smtClean="0"/>
              <a:t>Alexander (2005) describe the psychological </a:t>
            </a:r>
            <a:r>
              <a:rPr lang="en-US" sz="2400" dirty="0"/>
              <a:t>assistance for victims of </a:t>
            </a:r>
            <a:r>
              <a:rPr lang="en-US" sz="2400" dirty="0" smtClean="0"/>
              <a:t>disaster</a:t>
            </a:r>
            <a:r>
              <a:rPr lang="en-US" sz="2400" b="1" dirty="0" smtClean="0"/>
              <a:t>.</a:t>
            </a:r>
          </a:p>
          <a:p>
            <a:pPr marL="0" indent="0">
              <a:buNone/>
            </a:pPr>
            <a:r>
              <a:rPr lang="en-US" sz="2400" b="1" dirty="0" smtClean="0"/>
              <a:t>       (PSYCHOLOGICAL FIRST-AID)</a:t>
            </a:r>
          </a:p>
          <a:p>
            <a:pPr>
              <a:buFont typeface="Wingdings" pitchFamily="2" charset="2"/>
              <a:buChar char="ü"/>
            </a:pPr>
            <a:r>
              <a:rPr lang="en-US" sz="2400" dirty="0" smtClean="0"/>
              <a:t>Comfort </a:t>
            </a:r>
            <a:r>
              <a:rPr lang="en-US" sz="2400" dirty="0"/>
              <a:t>&amp; </a:t>
            </a:r>
            <a:r>
              <a:rPr lang="en-US" sz="2400" dirty="0" smtClean="0"/>
              <a:t>consolation</a:t>
            </a:r>
          </a:p>
          <a:p>
            <a:pPr>
              <a:buFont typeface="Wingdings" pitchFamily="2" charset="2"/>
              <a:buChar char="ü"/>
            </a:pPr>
            <a:r>
              <a:rPr lang="en-US" sz="2400" dirty="0"/>
              <a:t>F</a:t>
            </a:r>
            <a:r>
              <a:rPr lang="en-US" sz="2400" dirty="0" smtClean="0"/>
              <a:t>urther protection </a:t>
            </a:r>
            <a:r>
              <a:rPr lang="en-US" sz="2400" dirty="0"/>
              <a:t>from </a:t>
            </a:r>
            <a:r>
              <a:rPr lang="en-US" sz="2400" dirty="0" smtClean="0"/>
              <a:t>threat/distress.</a:t>
            </a:r>
          </a:p>
          <a:p>
            <a:pPr>
              <a:buFont typeface="Wingdings" pitchFamily="2" charset="2"/>
              <a:buChar char="ü"/>
            </a:pPr>
            <a:r>
              <a:rPr lang="en-US" sz="2400" dirty="0" smtClean="0"/>
              <a:t>Immediate </a:t>
            </a:r>
            <a:r>
              <a:rPr lang="en-US" sz="2400" dirty="0"/>
              <a:t>physical </a:t>
            </a:r>
            <a:r>
              <a:rPr lang="en-US" sz="2400" dirty="0" smtClean="0"/>
              <a:t>care.</a:t>
            </a:r>
          </a:p>
          <a:p>
            <a:pPr>
              <a:buFont typeface="Wingdings" pitchFamily="2" charset="2"/>
              <a:buChar char="ü"/>
            </a:pPr>
            <a:r>
              <a:rPr lang="en-US" sz="2400" dirty="0" smtClean="0"/>
              <a:t>Helping reunion </a:t>
            </a:r>
            <a:r>
              <a:rPr lang="en-US" sz="2400" dirty="0"/>
              <a:t>with loved </a:t>
            </a:r>
            <a:r>
              <a:rPr lang="en-US" sz="2400" dirty="0" smtClean="0"/>
              <a:t>ones.</a:t>
            </a:r>
          </a:p>
          <a:p>
            <a:pPr>
              <a:buFont typeface="Wingdings" pitchFamily="2" charset="2"/>
              <a:buChar char="ü"/>
            </a:pPr>
            <a:r>
              <a:rPr lang="en-US" sz="2400" dirty="0" smtClean="0"/>
              <a:t>Sharing the experiences</a:t>
            </a:r>
            <a:endParaRPr lang="en-US" sz="2400" dirty="0"/>
          </a:p>
          <a:p>
            <a:pPr>
              <a:buFont typeface="Wingdings" pitchFamily="2" charset="2"/>
              <a:buChar char="ü"/>
            </a:pPr>
            <a:r>
              <a:rPr lang="en-US" sz="2400" dirty="0" smtClean="0"/>
              <a:t>Linking </a:t>
            </a:r>
            <a:r>
              <a:rPr lang="en-US" sz="2400" dirty="0"/>
              <a:t>survivors with </a:t>
            </a:r>
            <a:r>
              <a:rPr lang="en-US" sz="2400" dirty="0" smtClean="0"/>
              <a:t>support.</a:t>
            </a:r>
          </a:p>
          <a:p>
            <a:pPr>
              <a:buFont typeface="Wingdings" pitchFamily="2" charset="2"/>
              <a:buChar char="ü"/>
            </a:pPr>
            <a:r>
              <a:rPr lang="en-US" sz="2400" dirty="0" smtClean="0"/>
              <a:t>Identifying </a:t>
            </a:r>
            <a:r>
              <a:rPr lang="en-US" sz="2400" dirty="0"/>
              <a:t>those who need help </a:t>
            </a:r>
            <a:r>
              <a:rPr lang="en-US" sz="2400" dirty="0" smtClean="0"/>
              <a:t>further (TRIAGE)</a:t>
            </a:r>
            <a:endParaRPr lang="en-US" sz="2400" dirty="0"/>
          </a:p>
        </p:txBody>
      </p:sp>
      <p:sp>
        <p:nvSpPr>
          <p:cNvPr id="4" name="Slide Number Placeholder 3"/>
          <p:cNvSpPr>
            <a:spLocks noGrp="1"/>
          </p:cNvSpPr>
          <p:nvPr>
            <p:ph type="sldNum" sz="quarter" idx="12"/>
          </p:nvPr>
        </p:nvSpPr>
        <p:spPr/>
        <p:txBody>
          <a:bodyPr/>
          <a:lstStyle/>
          <a:p>
            <a:fld id="{A6D2D90F-4AB6-4AEF-BA0C-6608AB82FDEE}" type="slidenum">
              <a:rPr lang="en-US" smtClean="0"/>
              <a:t>20</a:t>
            </a:fld>
            <a:endParaRPr lang="en-US"/>
          </a:p>
        </p:txBody>
      </p:sp>
    </p:spTree>
    <p:extLst>
      <p:ext uri="{BB962C8B-B14F-4D97-AF65-F5344CB8AC3E}">
        <p14:creationId xmlns:p14="http://schemas.microsoft.com/office/powerpoint/2010/main" val="13468418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282154"/>
          </a:xfrm>
        </p:spPr>
        <p:txBody>
          <a:bodyPr>
            <a:normAutofit fontScale="90000"/>
          </a:bodyPr>
          <a:lstStyle/>
          <a:p>
            <a:r>
              <a:rPr lang="en-US" b="1" dirty="0" smtClean="0"/>
              <a:t>MANAGEMENT OF ACUTE STRESS REACTION/DISORDER 2.</a:t>
            </a:r>
            <a:endParaRPr lang="en-US" b="1" dirty="0"/>
          </a:p>
        </p:txBody>
      </p:sp>
      <p:sp>
        <p:nvSpPr>
          <p:cNvPr id="3" name="Content Placeholder 2"/>
          <p:cNvSpPr>
            <a:spLocks noGrp="1"/>
          </p:cNvSpPr>
          <p:nvPr>
            <p:ph idx="1"/>
          </p:nvPr>
        </p:nvSpPr>
        <p:spPr>
          <a:xfrm>
            <a:off x="457200" y="1844824"/>
            <a:ext cx="8229600" cy="4281339"/>
          </a:xfrm>
        </p:spPr>
        <p:txBody>
          <a:bodyPr>
            <a:normAutofit/>
          </a:bodyPr>
          <a:lstStyle/>
          <a:p>
            <a:pPr marL="0" indent="0">
              <a:buNone/>
            </a:pPr>
            <a:r>
              <a:rPr lang="en-US" sz="2400" b="1" dirty="0" smtClean="0"/>
              <a:t>2. Debriefing or </a:t>
            </a:r>
            <a:r>
              <a:rPr lang="en-US" sz="2400" b="1" dirty="0"/>
              <a:t>Critical incident stress debriefing (CISD</a:t>
            </a:r>
            <a:r>
              <a:rPr lang="en-US" sz="2400" b="1" dirty="0" smtClean="0"/>
              <a:t>).</a:t>
            </a:r>
          </a:p>
          <a:p>
            <a:r>
              <a:rPr lang="en-US" sz="2400" dirty="0" smtClean="0"/>
              <a:t>Done individually/group.</a:t>
            </a:r>
          </a:p>
          <a:p>
            <a:pPr>
              <a:buFont typeface="Wingdings" pitchFamily="2" charset="2"/>
              <a:buChar char="Ø"/>
            </a:pPr>
            <a:r>
              <a:rPr lang="en-US" sz="2400" dirty="0" smtClean="0"/>
              <a:t>Victims go through the following stage: </a:t>
            </a:r>
          </a:p>
          <a:p>
            <a:r>
              <a:rPr lang="en-US" sz="2400" dirty="0" smtClean="0"/>
              <a:t>Facts- </a:t>
            </a:r>
            <a:r>
              <a:rPr lang="en-US" sz="2400" dirty="0"/>
              <a:t>victim relates what </a:t>
            </a:r>
            <a:r>
              <a:rPr lang="en-US" sz="2400" dirty="0" smtClean="0"/>
              <a:t>happened.</a:t>
            </a:r>
          </a:p>
          <a:p>
            <a:r>
              <a:rPr lang="en-US" sz="2400" dirty="0" smtClean="0"/>
              <a:t>Thoughts- </a:t>
            </a:r>
            <a:r>
              <a:rPr lang="en-US" sz="2400" dirty="0"/>
              <a:t>describe their thoughts after </a:t>
            </a:r>
            <a:r>
              <a:rPr lang="en-US" sz="2400" dirty="0" smtClean="0"/>
              <a:t>event.</a:t>
            </a:r>
          </a:p>
          <a:p>
            <a:r>
              <a:rPr lang="en-US" sz="2400" dirty="0" smtClean="0"/>
              <a:t>Feelings- recall </a:t>
            </a:r>
            <a:r>
              <a:rPr lang="en-US" sz="2400" dirty="0"/>
              <a:t>emotions associated with </a:t>
            </a:r>
            <a:r>
              <a:rPr lang="en-US" sz="2400" dirty="0" smtClean="0"/>
              <a:t>incident.</a:t>
            </a:r>
          </a:p>
          <a:p>
            <a:r>
              <a:rPr lang="en-US" sz="2400" dirty="0" smtClean="0"/>
              <a:t>Assessment- </a:t>
            </a:r>
            <a:r>
              <a:rPr lang="en-US" sz="2400" dirty="0"/>
              <a:t>take stock up of </a:t>
            </a:r>
            <a:r>
              <a:rPr lang="en-US" sz="2400" dirty="0" smtClean="0"/>
              <a:t>responses. </a:t>
            </a:r>
          </a:p>
          <a:p>
            <a:r>
              <a:rPr lang="en-US" sz="2400" dirty="0" smtClean="0"/>
              <a:t>Education- </a:t>
            </a:r>
            <a:r>
              <a:rPr lang="en-US" sz="2400" dirty="0"/>
              <a:t>Counselor offers information about stress response and management.</a:t>
            </a:r>
          </a:p>
        </p:txBody>
      </p:sp>
      <p:sp>
        <p:nvSpPr>
          <p:cNvPr id="4" name="Slide Number Placeholder 3"/>
          <p:cNvSpPr>
            <a:spLocks noGrp="1"/>
          </p:cNvSpPr>
          <p:nvPr>
            <p:ph type="sldNum" sz="quarter" idx="12"/>
          </p:nvPr>
        </p:nvSpPr>
        <p:spPr/>
        <p:txBody>
          <a:bodyPr/>
          <a:lstStyle/>
          <a:p>
            <a:fld id="{A6D2D90F-4AB6-4AEF-BA0C-6608AB82FDEE}" type="slidenum">
              <a:rPr lang="en-US" smtClean="0"/>
              <a:t>21</a:t>
            </a:fld>
            <a:endParaRPr lang="en-US"/>
          </a:p>
        </p:txBody>
      </p:sp>
    </p:spTree>
    <p:extLst>
      <p:ext uri="{BB962C8B-B14F-4D97-AF65-F5344CB8AC3E}">
        <p14:creationId xmlns:p14="http://schemas.microsoft.com/office/powerpoint/2010/main" val="335179412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MANAGEMENT OF ACUTE STRESS  REACTION/DISORDER 3</a:t>
            </a:r>
            <a:endParaRPr lang="en-US" b="1" dirty="0"/>
          </a:p>
        </p:txBody>
      </p:sp>
      <p:sp>
        <p:nvSpPr>
          <p:cNvPr id="3" name="Content Placeholder 2"/>
          <p:cNvSpPr>
            <a:spLocks noGrp="1"/>
          </p:cNvSpPr>
          <p:nvPr>
            <p:ph idx="1"/>
          </p:nvPr>
        </p:nvSpPr>
        <p:spPr/>
        <p:txBody>
          <a:bodyPr>
            <a:normAutofit/>
          </a:bodyPr>
          <a:lstStyle/>
          <a:p>
            <a:r>
              <a:rPr lang="en-US" sz="2400" dirty="0" smtClean="0"/>
              <a:t>Watchful waiting for resolution of symptoms.</a:t>
            </a:r>
            <a:endParaRPr lang="en-US" sz="2400" dirty="0"/>
          </a:p>
          <a:p>
            <a:r>
              <a:rPr lang="en-US" sz="2400" dirty="0" smtClean="0"/>
              <a:t>In cases of </a:t>
            </a:r>
            <a:r>
              <a:rPr lang="en-US" sz="2400" dirty="0"/>
              <a:t>insomnia or </a:t>
            </a:r>
            <a:r>
              <a:rPr lang="en-US" sz="2400" dirty="0" smtClean="0"/>
              <a:t>severe anxiety </a:t>
            </a:r>
            <a:r>
              <a:rPr lang="en-US" sz="2400" dirty="0"/>
              <a:t>medication should be </a:t>
            </a:r>
            <a:r>
              <a:rPr lang="en-US" sz="2400" dirty="0" smtClean="0"/>
              <a:t>prescribed for few days.</a:t>
            </a:r>
            <a:endParaRPr lang="en-US" sz="2400" dirty="0"/>
          </a:p>
          <a:p>
            <a:r>
              <a:rPr lang="en-US" sz="2400" dirty="0" smtClean="0"/>
              <a:t>Follow </a:t>
            </a:r>
            <a:r>
              <a:rPr lang="en-US" sz="2400" dirty="0"/>
              <a:t>up after </a:t>
            </a:r>
            <a:r>
              <a:rPr lang="en-US" sz="2400" dirty="0" smtClean="0"/>
              <a:t>2-4 weeks, </a:t>
            </a:r>
            <a:r>
              <a:rPr lang="en-US" sz="2400" dirty="0"/>
              <a:t>identify subjects likely to develop </a:t>
            </a:r>
            <a:r>
              <a:rPr lang="en-US" sz="2400" dirty="0" smtClean="0"/>
              <a:t>PTSD and treatment given after due consideration. </a:t>
            </a:r>
            <a:endParaRPr lang="en-US" sz="2400" dirty="0"/>
          </a:p>
          <a:p>
            <a:r>
              <a:rPr lang="en-US" sz="2400" dirty="0" smtClean="0"/>
              <a:t>Offer </a:t>
            </a:r>
            <a:r>
              <a:rPr lang="en-US" sz="2400" dirty="0"/>
              <a:t>psychotherapy to those without social support (friends, family) or confidentiality issues (rape</a:t>
            </a:r>
            <a:r>
              <a:rPr lang="en-US" sz="2400" dirty="0" smtClean="0"/>
              <a:t>).</a:t>
            </a:r>
          </a:p>
        </p:txBody>
      </p:sp>
      <p:sp>
        <p:nvSpPr>
          <p:cNvPr id="4" name="Slide Number Placeholder 3"/>
          <p:cNvSpPr>
            <a:spLocks noGrp="1"/>
          </p:cNvSpPr>
          <p:nvPr>
            <p:ph type="sldNum" sz="quarter" idx="12"/>
          </p:nvPr>
        </p:nvSpPr>
        <p:spPr/>
        <p:txBody>
          <a:bodyPr/>
          <a:lstStyle/>
          <a:p>
            <a:fld id="{A6D2D90F-4AB6-4AEF-BA0C-6608AB82FDEE}" type="slidenum">
              <a:rPr lang="en-US" smtClean="0"/>
              <a:t>22</a:t>
            </a:fld>
            <a:endParaRPr lang="en-US"/>
          </a:p>
        </p:txBody>
      </p:sp>
    </p:spTree>
    <p:extLst>
      <p:ext uri="{BB962C8B-B14F-4D97-AF65-F5344CB8AC3E}">
        <p14:creationId xmlns:p14="http://schemas.microsoft.com/office/powerpoint/2010/main" val="132887038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88640"/>
            <a:ext cx="8229600" cy="1152128"/>
          </a:xfrm>
        </p:spPr>
        <p:txBody>
          <a:bodyPr>
            <a:normAutofit fontScale="90000"/>
          </a:bodyPr>
          <a:lstStyle/>
          <a:p>
            <a:r>
              <a:rPr lang="en-US" b="1" dirty="0" smtClean="0"/>
              <a:t>POST TRUAMATIC STRESS DISORDER.(PTSD)</a:t>
            </a:r>
            <a:endParaRPr lang="en-US" b="1" dirty="0"/>
          </a:p>
        </p:txBody>
      </p:sp>
      <p:sp>
        <p:nvSpPr>
          <p:cNvPr id="3" name="Content Placeholder 2"/>
          <p:cNvSpPr>
            <a:spLocks noGrp="1"/>
          </p:cNvSpPr>
          <p:nvPr>
            <p:ph idx="1"/>
          </p:nvPr>
        </p:nvSpPr>
        <p:spPr>
          <a:xfrm>
            <a:off x="457200" y="1556792"/>
            <a:ext cx="8229600" cy="4569371"/>
          </a:xfrm>
        </p:spPr>
        <p:txBody>
          <a:bodyPr>
            <a:normAutofit/>
          </a:bodyPr>
          <a:lstStyle/>
          <a:p>
            <a:r>
              <a:rPr lang="en-US" sz="2400" dirty="0"/>
              <a:t>This </a:t>
            </a:r>
            <a:r>
              <a:rPr lang="en-US" sz="2400" dirty="0" smtClean="0"/>
              <a:t>term denotes an exceptionally intense, prolonged and sometimes delayed reaction to an intensely stressful event      (natural disaster, man-made calamities, war, rape, serious physical assault)</a:t>
            </a:r>
          </a:p>
          <a:p>
            <a:r>
              <a:rPr lang="en-US" sz="2400" dirty="0" smtClean="0"/>
              <a:t>Characterized by:</a:t>
            </a:r>
          </a:p>
          <a:p>
            <a:pPr>
              <a:buFont typeface="Wingdings" pitchFamily="2" charset="2"/>
              <a:buChar char="ü"/>
            </a:pPr>
            <a:r>
              <a:rPr lang="en-US" sz="2400" dirty="0" smtClean="0"/>
              <a:t>Re-experiencing of aspects of the stressful events.</a:t>
            </a:r>
          </a:p>
          <a:p>
            <a:pPr>
              <a:buFont typeface="Wingdings" pitchFamily="2" charset="2"/>
              <a:buChar char="ü"/>
            </a:pPr>
            <a:r>
              <a:rPr lang="en-US" sz="2400" dirty="0" err="1" smtClean="0"/>
              <a:t>Hyperarousal</a:t>
            </a:r>
            <a:endParaRPr lang="en-US" sz="2400" dirty="0" smtClean="0"/>
          </a:p>
          <a:p>
            <a:pPr>
              <a:buFont typeface="Wingdings" pitchFamily="2" charset="2"/>
              <a:buChar char="ü"/>
            </a:pPr>
            <a:r>
              <a:rPr lang="en-US" sz="2400" dirty="0" smtClean="0"/>
              <a:t>Avoidance of reminders.</a:t>
            </a:r>
          </a:p>
          <a:p>
            <a:r>
              <a:rPr lang="en-US" sz="2400" dirty="0" smtClean="0"/>
              <a:t>This disturbance in significantly impairment in personal, family, social, educational, occupational or other important area of functioning.</a:t>
            </a:r>
            <a:endParaRPr lang="en-US" sz="2400" dirty="0"/>
          </a:p>
        </p:txBody>
      </p:sp>
      <p:sp>
        <p:nvSpPr>
          <p:cNvPr id="4" name="Slide Number Placeholder 3"/>
          <p:cNvSpPr>
            <a:spLocks noGrp="1"/>
          </p:cNvSpPr>
          <p:nvPr>
            <p:ph type="sldNum" sz="quarter" idx="12"/>
          </p:nvPr>
        </p:nvSpPr>
        <p:spPr/>
        <p:txBody>
          <a:bodyPr/>
          <a:lstStyle/>
          <a:p>
            <a:fld id="{A6D2D90F-4AB6-4AEF-BA0C-6608AB82FDEE}" type="slidenum">
              <a:rPr lang="en-US" smtClean="0"/>
              <a:t>23</a:t>
            </a:fld>
            <a:endParaRPr lang="en-US"/>
          </a:p>
        </p:txBody>
      </p:sp>
    </p:spTree>
    <p:extLst>
      <p:ext uri="{BB962C8B-B14F-4D97-AF65-F5344CB8AC3E}">
        <p14:creationId xmlns:p14="http://schemas.microsoft.com/office/powerpoint/2010/main" val="46934198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CLINICAL FEATURES OF PTSD 1</a:t>
            </a:r>
            <a:endParaRPr lang="en-US" dirty="0"/>
          </a:p>
        </p:txBody>
      </p:sp>
      <p:sp>
        <p:nvSpPr>
          <p:cNvPr id="3" name="Content Placeholder 2"/>
          <p:cNvSpPr>
            <a:spLocks noGrp="1"/>
          </p:cNvSpPr>
          <p:nvPr>
            <p:ph idx="1"/>
          </p:nvPr>
        </p:nvSpPr>
        <p:spPr/>
        <p:txBody>
          <a:bodyPr>
            <a:normAutofit/>
          </a:bodyPr>
          <a:lstStyle/>
          <a:p>
            <a:r>
              <a:rPr lang="en-US" sz="2400" b="1" dirty="0"/>
              <a:t>RE-EXPERIENCING/INTRUSION</a:t>
            </a:r>
          </a:p>
          <a:p>
            <a:pPr>
              <a:buFont typeface="Wingdings" pitchFamily="2" charset="2"/>
              <a:buChar char="ü"/>
            </a:pPr>
            <a:r>
              <a:rPr lang="en-US" sz="2400" dirty="0"/>
              <a:t>Flashbacks</a:t>
            </a:r>
          </a:p>
          <a:p>
            <a:pPr>
              <a:buFont typeface="Wingdings" pitchFamily="2" charset="2"/>
              <a:buChar char="ü"/>
            </a:pPr>
            <a:r>
              <a:rPr lang="en-US" sz="2400" dirty="0"/>
              <a:t>Recurrent nightmares</a:t>
            </a:r>
          </a:p>
          <a:p>
            <a:r>
              <a:rPr lang="en-US" sz="2400" dirty="0"/>
              <a:t>Intense intrusive </a:t>
            </a:r>
            <a:r>
              <a:rPr lang="en-US" sz="2400" dirty="0" smtClean="0"/>
              <a:t>imagery/memories.</a:t>
            </a:r>
          </a:p>
          <a:p>
            <a:r>
              <a:rPr lang="en-US" sz="2400" b="1" dirty="0" smtClean="0"/>
              <a:t>AVOIDANCE</a:t>
            </a:r>
            <a:endParaRPr lang="en-US" sz="2400" b="1" dirty="0"/>
          </a:p>
          <a:p>
            <a:pPr>
              <a:buFont typeface="Wingdings" pitchFamily="2" charset="2"/>
              <a:buChar char="ü"/>
            </a:pPr>
            <a:r>
              <a:rPr lang="en-US" sz="2400" dirty="0"/>
              <a:t>Difficulty in recalling stressful event at will.</a:t>
            </a:r>
          </a:p>
          <a:p>
            <a:pPr>
              <a:buFont typeface="Wingdings" pitchFamily="2" charset="2"/>
              <a:buChar char="ü"/>
            </a:pPr>
            <a:r>
              <a:rPr lang="en-US" sz="2400" dirty="0"/>
              <a:t>Avoidance of reminders of the events.</a:t>
            </a:r>
          </a:p>
          <a:p>
            <a:pPr>
              <a:buFont typeface="Wingdings" pitchFamily="2" charset="2"/>
              <a:buChar char="ü"/>
            </a:pPr>
            <a:r>
              <a:rPr lang="en-US" sz="2400" dirty="0"/>
              <a:t>Detachment.</a:t>
            </a:r>
          </a:p>
          <a:p>
            <a:pPr>
              <a:buFont typeface="Wingdings" pitchFamily="2" charset="2"/>
              <a:buChar char="ü"/>
            </a:pPr>
            <a:r>
              <a:rPr lang="en-US" sz="2400" dirty="0"/>
              <a:t>Inability to feel emotion.</a:t>
            </a:r>
          </a:p>
          <a:p>
            <a:pPr>
              <a:buFont typeface="Wingdings" pitchFamily="2" charset="2"/>
              <a:buChar char="ü"/>
            </a:pPr>
            <a:r>
              <a:rPr lang="en-US" sz="2400" dirty="0"/>
              <a:t>Diminished interest in activities.</a:t>
            </a:r>
            <a:r>
              <a:rPr lang="en-US" sz="2400" dirty="0" smtClean="0"/>
              <a:t>.</a:t>
            </a:r>
          </a:p>
          <a:p>
            <a:pPr>
              <a:buFont typeface="Wingdings" pitchFamily="2" charset="2"/>
              <a:buChar char="ü"/>
            </a:pPr>
            <a:endParaRPr lang="en-US" sz="2400" dirty="0"/>
          </a:p>
          <a:p>
            <a:endParaRPr lang="en-US" sz="2400" dirty="0"/>
          </a:p>
        </p:txBody>
      </p:sp>
      <p:sp>
        <p:nvSpPr>
          <p:cNvPr id="4" name="Slide Number Placeholder 3"/>
          <p:cNvSpPr>
            <a:spLocks noGrp="1"/>
          </p:cNvSpPr>
          <p:nvPr>
            <p:ph type="sldNum" sz="quarter" idx="12"/>
          </p:nvPr>
        </p:nvSpPr>
        <p:spPr/>
        <p:txBody>
          <a:bodyPr/>
          <a:lstStyle/>
          <a:p>
            <a:fld id="{A6D2D90F-4AB6-4AEF-BA0C-6608AB82FDEE}" type="slidenum">
              <a:rPr lang="en-US" smtClean="0"/>
              <a:t>24</a:t>
            </a:fld>
            <a:endParaRPr lang="en-US"/>
          </a:p>
        </p:txBody>
      </p:sp>
    </p:spTree>
    <p:extLst>
      <p:ext uri="{BB962C8B-B14F-4D97-AF65-F5344CB8AC3E}">
        <p14:creationId xmlns:p14="http://schemas.microsoft.com/office/powerpoint/2010/main" val="15264695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6632"/>
            <a:ext cx="8229600" cy="1080120"/>
          </a:xfrm>
        </p:spPr>
        <p:txBody>
          <a:bodyPr>
            <a:normAutofit/>
          </a:bodyPr>
          <a:lstStyle/>
          <a:p>
            <a:r>
              <a:rPr lang="en-US" sz="4000" b="1" dirty="0" smtClean="0"/>
              <a:t>CLINICAL FEATURES OF PTSD 2</a:t>
            </a:r>
            <a:endParaRPr lang="en-US" sz="4000" b="1" dirty="0"/>
          </a:p>
        </p:txBody>
      </p:sp>
      <p:sp>
        <p:nvSpPr>
          <p:cNvPr id="3" name="Content Placeholder 2"/>
          <p:cNvSpPr>
            <a:spLocks noGrp="1"/>
          </p:cNvSpPr>
          <p:nvPr>
            <p:ph idx="1"/>
          </p:nvPr>
        </p:nvSpPr>
        <p:spPr>
          <a:xfrm>
            <a:off x="457200" y="1268760"/>
            <a:ext cx="8229600" cy="4857403"/>
          </a:xfrm>
        </p:spPr>
        <p:txBody>
          <a:bodyPr>
            <a:noAutofit/>
          </a:bodyPr>
          <a:lstStyle/>
          <a:p>
            <a:r>
              <a:rPr lang="en-US" sz="2400" b="1" dirty="0" smtClean="0"/>
              <a:t>HYPERAROUSAL/REACTIVE CHANGES</a:t>
            </a:r>
          </a:p>
          <a:p>
            <a:pPr>
              <a:buFont typeface="Wingdings" pitchFamily="2" charset="2"/>
              <a:buChar char="ü"/>
            </a:pPr>
            <a:r>
              <a:rPr lang="en-US" sz="2400" dirty="0" smtClean="0"/>
              <a:t>Persistent anxiety</a:t>
            </a:r>
          </a:p>
          <a:p>
            <a:pPr>
              <a:buFont typeface="Wingdings" pitchFamily="2" charset="2"/>
              <a:buChar char="ü"/>
            </a:pPr>
            <a:r>
              <a:rPr lang="en-US" sz="2400" dirty="0" smtClean="0"/>
              <a:t>Irritability, aggression</a:t>
            </a:r>
          </a:p>
          <a:p>
            <a:pPr>
              <a:buFont typeface="Wingdings" pitchFamily="2" charset="2"/>
              <a:buChar char="ü"/>
            </a:pPr>
            <a:r>
              <a:rPr lang="en-US" sz="2400" dirty="0" smtClean="0"/>
              <a:t>Insomnia, Poor concentration</a:t>
            </a:r>
          </a:p>
          <a:p>
            <a:pPr>
              <a:buFont typeface="Wingdings" pitchFamily="2" charset="2"/>
              <a:buChar char="ü"/>
            </a:pPr>
            <a:r>
              <a:rPr lang="en-US" sz="2400" dirty="0" smtClean="0"/>
              <a:t>Hyper-vigilance.</a:t>
            </a:r>
            <a:r>
              <a:rPr lang="en-US" sz="2400" b="1" dirty="0" smtClean="0"/>
              <a:t> </a:t>
            </a:r>
          </a:p>
          <a:p>
            <a:r>
              <a:rPr lang="en-US" sz="2400" b="1" dirty="0" smtClean="0"/>
              <a:t>COGNITIVE </a:t>
            </a:r>
            <a:r>
              <a:rPr lang="en-US" sz="2400" b="1" dirty="0"/>
              <a:t>AND MOOD CHANGES</a:t>
            </a:r>
          </a:p>
          <a:p>
            <a:pPr>
              <a:buFont typeface="Wingdings" pitchFamily="2" charset="2"/>
              <a:buChar char="ü"/>
            </a:pPr>
            <a:r>
              <a:rPr lang="en-US" sz="2400" dirty="0"/>
              <a:t>Negative belief about world and self</a:t>
            </a:r>
          </a:p>
          <a:p>
            <a:pPr>
              <a:buFont typeface="Wingdings" pitchFamily="2" charset="2"/>
              <a:buChar char="ü"/>
            </a:pPr>
            <a:r>
              <a:rPr lang="en-US" sz="2400" dirty="0"/>
              <a:t>Distorted blame</a:t>
            </a:r>
          </a:p>
          <a:p>
            <a:pPr>
              <a:buFont typeface="Wingdings" pitchFamily="2" charset="2"/>
              <a:buChar char="ü"/>
            </a:pPr>
            <a:r>
              <a:rPr lang="en-US" sz="2400" dirty="0"/>
              <a:t>Persistent fear, horror, anger, guilt or shame</a:t>
            </a:r>
          </a:p>
          <a:p>
            <a:pPr>
              <a:buFont typeface="Wingdings" pitchFamily="2" charset="2"/>
              <a:buChar char="ü"/>
            </a:pPr>
            <a:r>
              <a:rPr lang="en-US" sz="2400" dirty="0"/>
              <a:t>Decreased interest in activities</a:t>
            </a:r>
          </a:p>
          <a:p>
            <a:pPr>
              <a:buFont typeface="Wingdings" pitchFamily="2" charset="2"/>
              <a:buChar char="ü"/>
            </a:pPr>
            <a:endParaRPr lang="en-US" sz="2400" dirty="0"/>
          </a:p>
          <a:p>
            <a:pPr>
              <a:buFont typeface="Wingdings" pitchFamily="2" charset="2"/>
              <a:buChar char="ü"/>
            </a:pPr>
            <a:endParaRPr lang="en-US" sz="2400" dirty="0" smtClean="0"/>
          </a:p>
          <a:p>
            <a:pPr marL="0" indent="0">
              <a:buNone/>
            </a:pPr>
            <a:endParaRPr lang="en-US" sz="2400" dirty="0" smtClean="0"/>
          </a:p>
        </p:txBody>
      </p:sp>
      <p:sp>
        <p:nvSpPr>
          <p:cNvPr id="4" name="Slide Number Placeholder 3"/>
          <p:cNvSpPr>
            <a:spLocks noGrp="1"/>
          </p:cNvSpPr>
          <p:nvPr>
            <p:ph type="sldNum" sz="quarter" idx="12"/>
          </p:nvPr>
        </p:nvSpPr>
        <p:spPr/>
        <p:txBody>
          <a:bodyPr/>
          <a:lstStyle/>
          <a:p>
            <a:fld id="{A6D2D90F-4AB6-4AEF-BA0C-6608AB82FDEE}" type="slidenum">
              <a:rPr lang="en-US" smtClean="0"/>
              <a:t>25</a:t>
            </a:fld>
            <a:endParaRPr lang="en-US"/>
          </a:p>
        </p:txBody>
      </p:sp>
    </p:spTree>
    <p:extLst>
      <p:ext uri="{BB962C8B-B14F-4D97-AF65-F5344CB8AC3E}">
        <p14:creationId xmlns:p14="http://schemas.microsoft.com/office/powerpoint/2010/main" val="87271826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a:t>CLINICAL FEATURES OF </a:t>
            </a:r>
            <a:r>
              <a:rPr lang="en-US" sz="4000" b="1" dirty="0" smtClean="0"/>
              <a:t>PTSD 3</a:t>
            </a:r>
            <a:endParaRPr lang="en-US" sz="4000" b="1" dirty="0"/>
          </a:p>
        </p:txBody>
      </p:sp>
      <p:sp>
        <p:nvSpPr>
          <p:cNvPr id="3" name="Content Placeholder 2"/>
          <p:cNvSpPr>
            <a:spLocks noGrp="1"/>
          </p:cNvSpPr>
          <p:nvPr>
            <p:ph idx="1"/>
          </p:nvPr>
        </p:nvSpPr>
        <p:spPr>
          <a:xfrm>
            <a:off x="457200" y="1412776"/>
            <a:ext cx="8229600" cy="4713387"/>
          </a:xfrm>
        </p:spPr>
        <p:txBody>
          <a:bodyPr>
            <a:normAutofit/>
          </a:bodyPr>
          <a:lstStyle/>
          <a:p>
            <a:pPr>
              <a:buFont typeface="Wingdings" pitchFamily="2" charset="2"/>
              <a:buChar char="ü"/>
            </a:pPr>
            <a:r>
              <a:rPr lang="en-US" sz="2400" dirty="0"/>
              <a:t>Decreased interest in </a:t>
            </a:r>
            <a:r>
              <a:rPr lang="en-US" sz="2400" dirty="0" smtClean="0"/>
              <a:t>activities.</a:t>
            </a:r>
            <a:endParaRPr lang="en-US" sz="2400" dirty="0"/>
          </a:p>
          <a:p>
            <a:pPr>
              <a:buFont typeface="Wingdings" pitchFamily="2" charset="2"/>
              <a:buChar char="ü"/>
            </a:pPr>
            <a:r>
              <a:rPr lang="en-US" sz="2400" dirty="0"/>
              <a:t>Feeling </a:t>
            </a:r>
            <a:r>
              <a:rPr lang="en-US" sz="2400" dirty="0" smtClean="0"/>
              <a:t>alienated.</a:t>
            </a:r>
            <a:endParaRPr lang="en-US" sz="2400" dirty="0"/>
          </a:p>
          <a:p>
            <a:pPr>
              <a:buFont typeface="Wingdings" pitchFamily="2" charset="2"/>
              <a:buChar char="ü"/>
            </a:pPr>
            <a:r>
              <a:rPr lang="en-US" sz="2400" dirty="0"/>
              <a:t>Inability to feel emotions</a:t>
            </a:r>
            <a:r>
              <a:rPr lang="en-US" sz="2400" dirty="0" smtClean="0"/>
              <a:t>.</a:t>
            </a:r>
          </a:p>
          <a:p>
            <a:pPr marL="0" indent="0">
              <a:buNone/>
            </a:pPr>
            <a:endParaRPr lang="en-US" sz="2400" dirty="0"/>
          </a:p>
          <a:p>
            <a:pPr>
              <a:buFont typeface="Wingdings" pitchFamily="2" charset="2"/>
              <a:buChar char="v"/>
            </a:pPr>
            <a:r>
              <a:rPr lang="en-US" sz="2400" dirty="0" smtClean="0"/>
              <a:t>Maladaptive </a:t>
            </a:r>
            <a:r>
              <a:rPr lang="en-US" sz="2400" dirty="0"/>
              <a:t>coping responses may occur</a:t>
            </a:r>
            <a:r>
              <a:rPr lang="en-US" sz="2400" dirty="0" smtClean="0"/>
              <a:t>.</a:t>
            </a:r>
          </a:p>
          <a:p>
            <a:pPr>
              <a:buFont typeface="Wingdings" pitchFamily="2" charset="2"/>
              <a:buChar char="v"/>
            </a:pPr>
            <a:r>
              <a:rPr lang="en-US" sz="2400" dirty="0" smtClean="0"/>
              <a:t>Alcohol and substance use disorder may coexist with PTSD.</a:t>
            </a:r>
            <a:endParaRPr lang="en-US" sz="2400" dirty="0"/>
          </a:p>
          <a:p>
            <a:pPr>
              <a:buFont typeface="Wingdings" pitchFamily="2" charset="2"/>
              <a:buChar char="v"/>
            </a:pPr>
            <a:r>
              <a:rPr lang="en-US" sz="2400" dirty="0" smtClean="0"/>
              <a:t> </a:t>
            </a:r>
            <a:r>
              <a:rPr lang="en-US" sz="2400" dirty="0"/>
              <a:t>Depressive features common, some develop dissociative </a:t>
            </a:r>
            <a:r>
              <a:rPr lang="en-US" sz="2400" dirty="0" smtClean="0"/>
              <a:t>symptoms.</a:t>
            </a:r>
          </a:p>
          <a:p>
            <a:pPr>
              <a:buFont typeface="Wingdings" pitchFamily="2" charset="2"/>
              <a:buChar char="v"/>
            </a:pPr>
            <a:r>
              <a:rPr lang="en-US" sz="2400" dirty="0" smtClean="0"/>
              <a:t>Lifetime rates: 6-9%, about 40% in soldiers.</a:t>
            </a:r>
            <a:endParaRPr lang="en-US" sz="2400" dirty="0"/>
          </a:p>
        </p:txBody>
      </p:sp>
      <p:sp>
        <p:nvSpPr>
          <p:cNvPr id="4" name="Slide Number Placeholder 3"/>
          <p:cNvSpPr>
            <a:spLocks noGrp="1"/>
          </p:cNvSpPr>
          <p:nvPr>
            <p:ph type="sldNum" sz="quarter" idx="12"/>
          </p:nvPr>
        </p:nvSpPr>
        <p:spPr/>
        <p:txBody>
          <a:bodyPr/>
          <a:lstStyle/>
          <a:p>
            <a:fld id="{A6D2D90F-4AB6-4AEF-BA0C-6608AB82FDEE}" type="slidenum">
              <a:rPr lang="en-US" smtClean="0"/>
              <a:t>26</a:t>
            </a:fld>
            <a:endParaRPr lang="en-US"/>
          </a:p>
        </p:txBody>
      </p:sp>
    </p:spTree>
    <p:extLst>
      <p:ext uri="{BB962C8B-B14F-4D97-AF65-F5344CB8AC3E}">
        <p14:creationId xmlns:p14="http://schemas.microsoft.com/office/powerpoint/2010/main" val="274183572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smtClean="0"/>
              <a:t>ONSET AND COURSE OF PTSD</a:t>
            </a:r>
            <a:endParaRPr lang="en-US" sz="4000" b="1" dirty="0"/>
          </a:p>
        </p:txBody>
      </p:sp>
      <p:sp>
        <p:nvSpPr>
          <p:cNvPr id="3" name="Content Placeholder 2"/>
          <p:cNvSpPr>
            <a:spLocks noGrp="1"/>
          </p:cNvSpPr>
          <p:nvPr>
            <p:ph idx="1"/>
          </p:nvPr>
        </p:nvSpPr>
        <p:spPr>
          <a:xfrm>
            <a:off x="457200" y="1412776"/>
            <a:ext cx="8229600" cy="4713387"/>
          </a:xfrm>
        </p:spPr>
        <p:txBody>
          <a:bodyPr>
            <a:normAutofit/>
          </a:bodyPr>
          <a:lstStyle/>
          <a:p>
            <a:r>
              <a:rPr lang="en-US" sz="2400" dirty="0" smtClean="0"/>
              <a:t>Symptoms </a:t>
            </a:r>
            <a:r>
              <a:rPr lang="en-US" sz="2400" dirty="0"/>
              <a:t>begin soon after stressful </a:t>
            </a:r>
            <a:r>
              <a:rPr lang="en-US" sz="2400" dirty="0" smtClean="0"/>
              <a:t>event, after </a:t>
            </a:r>
            <a:r>
              <a:rPr lang="en-US" sz="2400" dirty="0"/>
              <a:t>days or </a:t>
            </a:r>
            <a:r>
              <a:rPr lang="en-US" sz="2400" dirty="0" smtClean="0"/>
              <a:t>months, usually within 3 months </a:t>
            </a:r>
            <a:r>
              <a:rPr lang="en-US" sz="2400" dirty="0"/>
              <a:t>but rarely after 6 months</a:t>
            </a:r>
            <a:r>
              <a:rPr lang="en-US" sz="2400" dirty="0" smtClean="0"/>
              <a:t>.</a:t>
            </a:r>
          </a:p>
          <a:p>
            <a:r>
              <a:rPr lang="en-US" sz="2400" dirty="0" smtClean="0"/>
              <a:t>PTSD </a:t>
            </a:r>
            <a:r>
              <a:rPr lang="en-US" sz="2400" dirty="0"/>
              <a:t>can’t be diagnosed until 1 month of symptomatology has passed</a:t>
            </a:r>
            <a:r>
              <a:rPr lang="en-US" sz="2400" dirty="0" smtClean="0"/>
              <a:t>.</a:t>
            </a:r>
          </a:p>
          <a:p>
            <a:r>
              <a:rPr lang="en-US" sz="2400" dirty="0" smtClean="0"/>
              <a:t>Until </a:t>
            </a:r>
            <a:r>
              <a:rPr lang="en-US" sz="2400" dirty="0"/>
              <a:t>then it is classified as acute stress </a:t>
            </a:r>
            <a:r>
              <a:rPr lang="en-US" sz="2400" dirty="0" smtClean="0"/>
              <a:t>disorder.  </a:t>
            </a:r>
          </a:p>
          <a:p>
            <a:r>
              <a:rPr lang="en-US" sz="2400" dirty="0" smtClean="0"/>
              <a:t>Many </a:t>
            </a:r>
            <a:r>
              <a:rPr lang="en-US" sz="2400" dirty="0"/>
              <a:t>cases are </a:t>
            </a:r>
            <a:r>
              <a:rPr lang="en-US" sz="2400" dirty="0" smtClean="0"/>
              <a:t>persistent; 40% of patients have a chronic course;  about </a:t>
            </a:r>
            <a:r>
              <a:rPr lang="en-US" sz="2400" dirty="0"/>
              <a:t>1/3 </a:t>
            </a:r>
            <a:r>
              <a:rPr lang="en-US" sz="2400" dirty="0" smtClean="0"/>
              <a:t>cases of PTSD remit within 3 months.</a:t>
            </a:r>
          </a:p>
          <a:p>
            <a:r>
              <a:rPr lang="en-US" sz="2400" dirty="0" smtClean="0"/>
              <a:t>Patients with PTSD may have maladaptive coping strategies.</a:t>
            </a:r>
            <a:endParaRPr lang="en-US" sz="2400" dirty="0"/>
          </a:p>
        </p:txBody>
      </p:sp>
      <p:sp>
        <p:nvSpPr>
          <p:cNvPr id="4" name="Slide Number Placeholder 3"/>
          <p:cNvSpPr>
            <a:spLocks noGrp="1"/>
          </p:cNvSpPr>
          <p:nvPr>
            <p:ph type="sldNum" sz="quarter" idx="12"/>
          </p:nvPr>
        </p:nvSpPr>
        <p:spPr/>
        <p:txBody>
          <a:bodyPr/>
          <a:lstStyle/>
          <a:p>
            <a:fld id="{A6D2D90F-4AB6-4AEF-BA0C-6608AB82FDEE}" type="slidenum">
              <a:rPr lang="en-US" smtClean="0"/>
              <a:t>27</a:t>
            </a:fld>
            <a:endParaRPr lang="en-US"/>
          </a:p>
        </p:txBody>
      </p:sp>
    </p:spTree>
    <p:extLst>
      <p:ext uri="{BB962C8B-B14F-4D97-AF65-F5344CB8AC3E}">
        <p14:creationId xmlns:p14="http://schemas.microsoft.com/office/powerpoint/2010/main" val="24999434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smtClean="0"/>
              <a:t>PREDISPOSING FACTORS FOR PTSD.</a:t>
            </a:r>
            <a:endParaRPr lang="en-US" sz="4000" b="1" dirty="0"/>
          </a:p>
        </p:txBody>
      </p:sp>
      <p:sp>
        <p:nvSpPr>
          <p:cNvPr id="3" name="Content Placeholder 2"/>
          <p:cNvSpPr>
            <a:spLocks noGrp="1"/>
          </p:cNvSpPr>
          <p:nvPr>
            <p:ph idx="1"/>
          </p:nvPr>
        </p:nvSpPr>
        <p:spPr>
          <a:xfrm>
            <a:off x="457200" y="1484784"/>
            <a:ext cx="8229600" cy="4641379"/>
          </a:xfrm>
        </p:spPr>
        <p:txBody>
          <a:bodyPr>
            <a:normAutofit/>
          </a:bodyPr>
          <a:lstStyle/>
          <a:p>
            <a:r>
              <a:rPr lang="en-US" sz="2400" dirty="0" smtClean="0"/>
              <a:t>Genetic factors</a:t>
            </a:r>
          </a:p>
          <a:p>
            <a:r>
              <a:rPr lang="en-US" sz="2400" dirty="0" smtClean="0"/>
              <a:t>Personal </a:t>
            </a:r>
            <a:r>
              <a:rPr lang="en-US" sz="2400" dirty="0"/>
              <a:t>history of mood/anxiety </a:t>
            </a:r>
            <a:r>
              <a:rPr lang="en-US" sz="2400" dirty="0" smtClean="0"/>
              <a:t>disorders.</a:t>
            </a:r>
          </a:p>
          <a:p>
            <a:r>
              <a:rPr lang="en-US" sz="2400" dirty="0" smtClean="0"/>
              <a:t>Previous </a:t>
            </a:r>
            <a:r>
              <a:rPr lang="en-US" sz="2400" dirty="0"/>
              <a:t>history of </a:t>
            </a:r>
            <a:r>
              <a:rPr lang="en-US" sz="2400" dirty="0" smtClean="0"/>
              <a:t>trauma.</a:t>
            </a:r>
          </a:p>
          <a:p>
            <a:r>
              <a:rPr lang="en-US" sz="2400" dirty="0" smtClean="0"/>
              <a:t>Female gender.</a:t>
            </a:r>
          </a:p>
          <a:p>
            <a:r>
              <a:rPr lang="en-US" sz="2400" dirty="0" smtClean="0"/>
              <a:t>Neuroticism.</a:t>
            </a:r>
          </a:p>
          <a:p>
            <a:r>
              <a:rPr lang="en-US" sz="2400" dirty="0" smtClean="0"/>
              <a:t>Lower intelligence.</a:t>
            </a:r>
          </a:p>
          <a:p>
            <a:r>
              <a:rPr lang="en-US" sz="2400" dirty="0" smtClean="0"/>
              <a:t>Poor </a:t>
            </a:r>
            <a:r>
              <a:rPr lang="en-US" sz="2400" dirty="0"/>
              <a:t>social </a:t>
            </a:r>
            <a:r>
              <a:rPr lang="en-US" sz="2400" dirty="0" smtClean="0"/>
              <a:t>support</a:t>
            </a:r>
            <a:endParaRPr lang="en-US" sz="2400" dirty="0"/>
          </a:p>
        </p:txBody>
      </p:sp>
      <p:sp>
        <p:nvSpPr>
          <p:cNvPr id="4" name="Slide Number Placeholder 3"/>
          <p:cNvSpPr>
            <a:spLocks noGrp="1"/>
          </p:cNvSpPr>
          <p:nvPr>
            <p:ph type="sldNum" sz="quarter" idx="12"/>
          </p:nvPr>
        </p:nvSpPr>
        <p:spPr/>
        <p:txBody>
          <a:bodyPr/>
          <a:lstStyle/>
          <a:p>
            <a:fld id="{A6D2D90F-4AB6-4AEF-BA0C-6608AB82FDEE}" type="slidenum">
              <a:rPr lang="en-US" smtClean="0"/>
              <a:t>28</a:t>
            </a:fld>
            <a:endParaRPr lang="en-US"/>
          </a:p>
        </p:txBody>
      </p:sp>
    </p:spTree>
    <p:extLst>
      <p:ext uri="{BB962C8B-B14F-4D97-AF65-F5344CB8AC3E}">
        <p14:creationId xmlns:p14="http://schemas.microsoft.com/office/powerpoint/2010/main" val="124986113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NEUROBIOLOGICAL ABNORMALITIES IN PTSD 1.</a:t>
            </a:r>
            <a:endParaRPr lang="en-US" b="1" dirty="0"/>
          </a:p>
        </p:txBody>
      </p:sp>
      <p:sp>
        <p:nvSpPr>
          <p:cNvPr id="3" name="Content Placeholder 2"/>
          <p:cNvSpPr>
            <a:spLocks noGrp="1"/>
          </p:cNvSpPr>
          <p:nvPr>
            <p:ph idx="1"/>
          </p:nvPr>
        </p:nvSpPr>
        <p:spPr>
          <a:xfrm>
            <a:off x="457200" y="1556792"/>
            <a:ext cx="8229600" cy="4569371"/>
          </a:xfrm>
        </p:spPr>
        <p:txBody>
          <a:bodyPr>
            <a:normAutofit fontScale="85000" lnSpcReduction="20000"/>
          </a:bodyPr>
          <a:lstStyle/>
          <a:p>
            <a:pPr marL="0" indent="0">
              <a:buNone/>
            </a:pPr>
            <a:r>
              <a:rPr lang="en-US" sz="2800" b="1" dirty="0" smtClean="0"/>
              <a:t>1. Hypothalamic–pituitary–adrenal </a:t>
            </a:r>
            <a:r>
              <a:rPr lang="en-US" sz="2800" b="1" dirty="0"/>
              <a:t>(HPA) </a:t>
            </a:r>
            <a:r>
              <a:rPr lang="en-US" sz="2800" b="1" dirty="0" smtClean="0"/>
              <a:t>axis</a:t>
            </a:r>
          </a:p>
          <a:p>
            <a:r>
              <a:rPr lang="en-US" sz="2800" dirty="0" smtClean="0"/>
              <a:t>Low </a:t>
            </a:r>
            <a:r>
              <a:rPr lang="en-US" sz="2800" dirty="0"/>
              <a:t>plasma cortisol </a:t>
            </a:r>
            <a:r>
              <a:rPr lang="en-US" sz="2800" dirty="0" smtClean="0"/>
              <a:t>levels.</a:t>
            </a:r>
          </a:p>
          <a:p>
            <a:r>
              <a:rPr lang="en-US" sz="2800" dirty="0" smtClean="0"/>
              <a:t>Increased </a:t>
            </a:r>
            <a:r>
              <a:rPr lang="en-US" sz="2800" dirty="0"/>
              <a:t>sensitivity to dexamethasone suppression</a:t>
            </a:r>
            <a:r>
              <a:rPr lang="en-US" sz="2800" dirty="0" smtClean="0"/>
              <a:t>.</a:t>
            </a:r>
          </a:p>
          <a:p>
            <a:r>
              <a:rPr lang="en-US" sz="2800" dirty="0" smtClean="0"/>
              <a:t>Increased </a:t>
            </a:r>
            <a:r>
              <a:rPr lang="en-US" sz="2800" dirty="0"/>
              <a:t>levels of </a:t>
            </a:r>
            <a:r>
              <a:rPr lang="en-US" sz="2800" dirty="0" smtClean="0"/>
              <a:t>CRH </a:t>
            </a:r>
            <a:r>
              <a:rPr lang="en-US" sz="2800" dirty="0"/>
              <a:t>in CSF. </a:t>
            </a:r>
            <a:endParaRPr lang="en-US" sz="2800" dirty="0" smtClean="0"/>
          </a:p>
          <a:p>
            <a:r>
              <a:rPr lang="en-US" sz="2800" dirty="0" err="1" smtClean="0"/>
              <a:t>Dysregulation</a:t>
            </a:r>
            <a:r>
              <a:rPr lang="en-US" sz="2800" dirty="0" smtClean="0"/>
              <a:t> </a:t>
            </a:r>
            <a:r>
              <a:rPr lang="en-US" sz="2800" dirty="0"/>
              <a:t>of the </a:t>
            </a:r>
            <a:r>
              <a:rPr lang="en-US" sz="2800" dirty="0" smtClean="0"/>
              <a:t>HPA.</a:t>
            </a:r>
          </a:p>
          <a:p>
            <a:pPr marL="0" indent="0">
              <a:buNone/>
            </a:pPr>
            <a:r>
              <a:rPr lang="en-US" sz="2800" b="1" dirty="0" smtClean="0"/>
              <a:t>2.  </a:t>
            </a:r>
            <a:r>
              <a:rPr lang="en-US" sz="2800" b="1" dirty="0"/>
              <a:t>Brain </a:t>
            </a:r>
            <a:r>
              <a:rPr lang="en-US" sz="2800" b="1" dirty="0" smtClean="0"/>
              <a:t>imaging</a:t>
            </a:r>
          </a:p>
          <a:p>
            <a:r>
              <a:rPr lang="en-US" sz="2800" dirty="0" smtClean="0"/>
              <a:t>Smaller </a:t>
            </a:r>
            <a:r>
              <a:rPr lang="en-US" sz="2800" dirty="0"/>
              <a:t>volume of the hippocampus (which may be a vulnerability factor</a:t>
            </a:r>
            <a:r>
              <a:rPr lang="en-US" sz="2800" dirty="0" smtClean="0"/>
              <a:t>).</a:t>
            </a:r>
          </a:p>
          <a:p>
            <a:r>
              <a:rPr lang="en-US" sz="2800" dirty="0" smtClean="0"/>
              <a:t>Over-activity </a:t>
            </a:r>
            <a:r>
              <a:rPr lang="en-US" sz="2800" dirty="0"/>
              <a:t>of the amygdala in response to traumatic psychological </a:t>
            </a:r>
            <a:r>
              <a:rPr lang="en-US" sz="2800" dirty="0" smtClean="0"/>
              <a:t>stimuli.</a:t>
            </a:r>
          </a:p>
          <a:p>
            <a:r>
              <a:rPr lang="en-US" sz="2800" dirty="0" smtClean="0"/>
              <a:t>Decrease activity of anterior cingulate cortex and prefrontal cortex.</a:t>
            </a:r>
            <a:endParaRPr lang="en-US" sz="2800" dirty="0"/>
          </a:p>
          <a:p>
            <a:endParaRPr lang="en-US" sz="3100" dirty="0"/>
          </a:p>
          <a:p>
            <a:endParaRPr lang="en-US" sz="2400" dirty="0" smtClean="0"/>
          </a:p>
          <a:p>
            <a:endParaRPr lang="en-US" dirty="0" smtClean="0"/>
          </a:p>
        </p:txBody>
      </p:sp>
      <p:sp>
        <p:nvSpPr>
          <p:cNvPr id="4" name="Slide Number Placeholder 3"/>
          <p:cNvSpPr>
            <a:spLocks noGrp="1"/>
          </p:cNvSpPr>
          <p:nvPr>
            <p:ph type="sldNum" sz="quarter" idx="12"/>
          </p:nvPr>
        </p:nvSpPr>
        <p:spPr/>
        <p:txBody>
          <a:bodyPr/>
          <a:lstStyle/>
          <a:p>
            <a:fld id="{A6D2D90F-4AB6-4AEF-BA0C-6608AB82FDEE}" type="slidenum">
              <a:rPr lang="en-US" smtClean="0"/>
              <a:t>29</a:t>
            </a:fld>
            <a:endParaRPr lang="en-US"/>
          </a:p>
        </p:txBody>
      </p:sp>
    </p:spTree>
    <p:extLst>
      <p:ext uri="{BB962C8B-B14F-4D97-AF65-F5344CB8AC3E}">
        <p14:creationId xmlns:p14="http://schemas.microsoft.com/office/powerpoint/2010/main" val="355087700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smtClean="0"/>
              <a:t>OUTLINE.</a:t>
            </a:r>
            <a:endParaRPr lang="en-US" sz="4000" b="1" dirty="0"/>
          </a:p>
        </p:txBody>
      </p:sp>
      <p:sp>
        <p:nvSpPr>
          <p:cNvPr id="3" name="Content Placeholder 2"/>
          <p:cNvSpPr>
            <a:spLocks noGrp="1"/>
          </p:cNvSpPr>
          <p:nvPr>
            <p:ph idx="1"/>
          </p:nvPr>
        </p:nvSpPr>
        <p:spPr>
          <a:xfrm>
            <a:off x="457200" y="1412776"/>
            <a:ext cx="8229600" cy="4713387"/>
          </a:xfrm>
        </p:spPr>
        <p:txBody>
          <a:bodyPr>
            <a:normAutofit/>
          </a:bodyPr>
          <a:lstStyle/>
          <a:p>
            <a:r>
              <a:rPr lang="en-US" sz="2400" dirty="0" smtClean="0"/>
              <a:t>Introduction.</a:t>
            </a:r>
          </a:p>
          <a:p>
            <a:r>
              <a:rPr lang="en-US" sz="2400" dirty="0" smtClean="0"/>
              <a:t>The response to stressful experiences.</a:t>
            </a:r>
          </a:p>
          <a:p>
            <a:r>
              <a:rPr lang="en-US" sz="2400" dirty="0"/>
              <a:t>D</a:t>
            </a:r>
            <a:r>
              <a:rPr lang="en-US" sz="2400" dirty="0" smtClean="0"/>
              <a:t>isorder specifically associated with stress</a:t>
            </a:r>
          </a:p>
          <a:p>
            <a:r>
              <a:rPr lang="en-US" sz="2400" dirty="0" smtClean="0"/>
              <a:t>Acute stress reaction</a:t>
            </a:r>
          </a:p>
          <a:p>
            <a:r>
              <a:rPr lang="en-US" sz="2400" dirty="0" smtClean="0"/>
              <a:t>Post traumatic stress disorder.</a:t>
            </a:r>
          </a:p>
          <a:p>
            <a:r>
              <a:rPr lang="en-US" sz="2400" dirty="0" smtClean="0"/>
              <a:t>Adjustment disorder.</a:t>
            </a:r>
          </a:p>
          <a:p>
            <a:r>
              <a:rPr lang="en-US" sz="2400" dirty="0" smtClean="0"/>
              <a:t>Grief.</a:t>
            </a:r>
          </a:p>
          <a:p>
            <a:r>
              <a:rPr lang="en-US" sz="2400" dirty="0" smtClean="0"/>
              <a:t>Response to special kind of stress</a:t>
            </a:r>
          </a:p>
          <a:p>
            <a:r>
              <a:rPr lang="en-US" sz="2400" dirty="0" smtClean="0"/>
              <a:t>Conclusion</a:t>
            </a:r>
          </a:p>
          <a:p>
            <a:r>
              <a:rPr lang="en-US" sz="2400" dirty="0" smtClean="0"/>
              <a:t>References.</a:t>
            </a:r>
          </a:p>
          <a:p>
            <a:endParaRPr lang="en-US" dirty="0" smtClean="0"/>
          </a:p>
          <a:p>
            <a:endParaRPr lang="en-US" dirty="0"/>
          </a:p>
        </p:txBody>
      </p:sp>
      <p:sp>
        <p:nvSpPr>
          <p:cNvPr id="4" name="Slide Number Placeholder 3"/>
          <p:cNvSpPr>
            <a:spLocks noGrp="1"/>
          </p:cNvSpPr>
          <p:nvPr>
            <p:ph type="sldNum" sz="quarter" idx="12"/>
          </p:nvPr>
        </p:nvSpPr>
        <p:spPr/>
        <p:txBody>
          <a:bodyPr/>
          <a:lstStyle/>
          <a:p>
            <a:fld id="{A6D2D90F-4AB6-4AEF-BA0C-6608AB82FDEE}" type="slidenum">
              <a:rPr lang="en-US" smtClean="0"/>
              <a:t>3</a:t>
            </a:fld>
            <a:endParaRPr lang="en-US" dirty="0"/>
          </a:p>
        </p:txBody>
      </p:sp>
    </p:spTree>
    <p:extLst>
      <p:ext uri="{BB962C8B-B14F-4D97-AF65-F5344CB8AC3E}">
        <p14:creationId xmlns:p14="http://schemas.microsoft.com/office/powerpoint/2010/main" val="3391211962"/>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NEUROBIOLOGICAL ABNORMALITIES IN </a:t>
            </a:r>
            <a:r>
              <a:rPr lang="en-US" b="1" dirty="0" smtClean="0"/>
              <a:t>PTSD 2.</a:t>
            </a:r>
            <a:endParaRPr lang="en-US" b="1" dirty="0"/>
          </a:p>
        </p:txBody>
      </p:sp>
      <p:sp>
        <p:nvSpPr>
          <p:cNvPr id="3" name="Content Placeholder 2"/>
          <p:cNvSpPr>
            <a:spLocks noGrp="1"/>
          </p:cNvSpPr>
          <p:nvPr>
            <p:ph idx="1"/>
          </p:nvPr>
        </p:nvSpPr>
        <p:spPr/>
        <p:txBody>
          <a:bodyPr>
            <a:normAutofit/>
          </a:bodyPr>
          <a:lstStyle/>
          <a:p>
            <a:pPr marL="0" indent="0">
              <a:buNone/>
            </a:pPr>
            <a:r>
              <a:rPr lang="en-US" sz="2400" b="1" dirty="0" smtClean="0"/>
              <a:t>3. Noradrenaline.</a:t>
            </a:r>
          </a:p>
          <a:p>
            <a:r>
              <a:rPr lang="en-US" sz="2400" dirty="0" smtClean="0"/>
              <a:t>Increased </a:t>
            </a:r>
            <a:r>
              <a:rPr lang="en-US" sz="2400" dirty="0"/>
              <a:t>sympathetic tone</a:t>
            </a:r>
            <a:r>
              <a:rPr lang="en-US" sz="2400" dirty="0" smtClean="0"/>
              <a:t>.</a:t>
            </a:r>
          </a:p>
          <a:p>
            <a:r>
              <a:rPr lang="en-US" sz="2400" dirty="0" smtClean="0"/>
              <a:t>Increased </a:t>
            </a:r>
            <a:r>
              <a:rPr lang="en-US" sz="2400" dirty="0"/>
              <a:t>startle response</a:t>
            </a:r>
            <a:r>
              <a:rPr lang="en-US" sz="2400" dirty="0" smtClean="0"/>
              <a:t>.</a:t>
            </a:r>
          </a:p>
          <a:p>
            <a:r>
              <a:rPr lang="en-US" sz="2400" dirty="0" smtClean="0"/>
              <a:t>Increased </a:t>
            </a:r>
            <a:r>
              <a:rPr lang="en-US" sz="2400" dirty="0"/>
              <a:t>levels of 3-methoxy-4-hydroxy-phenylglycol (MHPG) in </a:t>
            </a:r>
            <a:r>
              <a:rPr lang="en-US" sz="2400" dirty="0" smtClean="0"/>
              <a:t>CSF.</a:t>
            </a:r>
          </a:p>
          <a:p>
            <a:r>
              <a:rPr lang="en-US" sz="2400" dirty="0" smtClean="0"/>
              <a:t>Increased </a:t>
            </a:r>
            <a:r>
              <a:rPr lang="en-US" sz="2400" dirty="0"/>
              <a:t>anxiety response to noradrenaline challenge</a:t>
            </a:r>
            <a:r>
              <a:rPr lang="en-US" sz="2400" dirty="0" smtClean="0"/>
              <a:t>.</a:t>
            </a:r>
          </a:p>
          <a:p>
            <a:r>
              <a:rPr lang="en-US" sz="2400" dirty="0" smtClean="0"/>
              <a:t>Decreased </a:t>
            </a:r>
            <a:r>
              <a:rPr lang="en-US" sz="2400" dirty="0"/>
              <a:t>levels of neuropeptide Y at baseline and in response to noradrenaline challenge</a:t>
            </a:r>
          </a:p>
        </p:txBody>
      </p:sp>
      <p:sp>
        <p:nvSpPr>
          <p:cNvPr id="4" name="Slide Number Placeholder 3"/>
          <p:cNvSpPr>
            <a:spLocks noGrp="1"/>
          </p:cNvSpPr>
          <p:nvPr>
            <p:ph type="sldNum" sz="quarter" idx="12"/>
          </p:nvPr>
        </p:nvSpPr>
        <p:spPr/>
        <p:txBody>
          <a:bodyPr/>
          <a:lstStyle/>
          <a:p>
            <a:fld id="{A6D2D90F-4AB6-4AEF-BA0C-6608AB82FDEE}" type="slidenum">
              <a:rPr lang="en-US" smtClean="0"/>
              <a:t>30</a:t>
            </a:fld>
            <a:endParaRPr lang="en-US"/>
          </a:p>
        </p:txBody>
      </p:sp>
    </p:spTree>
    <p:extLst>
      <p:ext uri="{BB962C8B-B14F-4D97-AF65-F5344CB8AC3E}">
        <p14:creationId xmlns:p14="http://schemas.microsoft.com/office/powerpoint/2010/main" val="1030717165"/>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smtClean="0"/>
              <a:t>TREATMENT OF PTSD</a:t>
            </a:r>
            <a:endParaRPr lang="en-US" sz="4000" b="1" dirty="0"/>
          </a:p>
        </p:txBody>
      </p:sp>
      <p:sp>
        <p:nvSpPr>
          <p:cNvPr id="3" name="Content Placeholder 2"/>
          <p:cNvSpPr>
            <a:spLocks noGrp="1"/>
          </p:cNvSpPr>
          <p:nvPr>
            <p:ph idx="1"/>
          </p:nvPr>
        </p:nvSpPr>
        <p:spPr>
          <a:xfrm>
            <a:off x="457200" y="1412776"/>
            <a:ext cx="8229600" cy="4713387"/>
          </a:xfrm>
        </p:spPr>
        <p:txBody>
          <a:bodyPr>
            <a:normAutofit/>
          </a:bodyPr>
          <a:lstStyle/>
          <a:p>
            <a:r>
              <a:rPr lang="en-US" sz="2400" dirty="0" smtClean="0"/>
              <a:t>Psychological treatment is preferred:  </a:t>
            </a:r>
            <a:r>
              <a:rPr lang="en-US" sz="2400" dirty="0"/>
              <a:t>T</a:t>
            </a:r>
            <a:r>
              <a:rPr lang="en-US" sz="2400" dirty="0" smtClean="0"/>
              <a:t>rauma-focused CBT, Eye movement desensitization and reprocessing. (EMDR)</a:t>
            </a:r>
          </a:p>
          <a:p>
            <a:r>
              <a:rPr lang="en-US" sz="2400" dirty="0" smtClean="0"/>
              <a:t>Counseling.</a:t>
            </a:r>
          </a:p>
          <a:p>
            <a:r>
              <a:rPr lang="en-US" sz="2400" dirty="0" smtClean="0"/>
              <a:t>Emotional Support, stress management, supportive therapy.</a:t>
            </a:r>
          </a:p>
          <a:p>
            <a:r>
              <a:rPr lang="en-US" sz="2400" dirty="0" smtClean="0"/>
              <a:t>There might </a:t>
            </a:r>
            <a:r>
              <a:rPr lang="en-US" sz="2400" dirty="0"/>
              <a:t>be feelings of guilt, purposelessness and other concerns in cases of rape or personal assault which would need addressing</a:t>
            </a:r>
            <a:r>
              <a:rPr lang="en-US" sz="2400" dirty="0" smtClean="0"/>
              <a:t>.</a:t>
            </a:r>
          </a:p>
          <a:p>
            <a:r>
              <a:rPr lang="en-US" sz="2400" dirty="0" smtClean="0"/>
              <a:t>Cognitive-behavioral </a:t>
            </a:r>
            <a:r>
              <a:rPr lang="en-US" sz="2400" dirty="0"/>
              <a:t>treatment most appropriate when symptoms are severe or </a:t>
            </a:r>
            <a:r>
              <a:rPr lang="en-US" sz="2400" dirty="0" smtClean="0"/>
              <a:t>long-standing</a:t>
            </a:r>
            <a:endParaRPr lang="en-US" sz="2400" dirty="0"/>
          </a:p>
        </p:txBody>
      </p:sp>
      <p:sp>
        <p:nvSpPr>
          <p:cNvPr id="4" name="Slide Number Placeholder 3"/>
          <p:cNvSpPr>
            <a:spLocks noGrp="1"/>
          </p:cNvSpPr>
          <p:nvPr>
            <p:ph type="sldNum" sz="quarter" idx="12"/>
          </p:nvPr>
        </p:nvSpPr>
        <p:spPr/>
        <p:txBody>
          <a:bodyPr/>
          <a:lstStyle/>
          <a:p>
            <a:fld id="{A6D2D90F-4AB6-4AEF-BA0C-6608AB82FDEE}" type="slidenum">
              <a:rPr lang="en-US" smtClean="0"/>
              <a:t>31</a:t>
            </a:fld>
            <a:endParaRPr lang="en-US"/>
          </a:p>
        </p:txBody>
      </p:sp>
    </p:spTree>
    <p:extLst>
      <p:ext uri="{BB962C8B-B14F-4D97-AF65-F5344CB8AC3E}">
        <p14:creationId xmlns:p14="http://schemas.microsoft.com/office/powerpoint/2010/main" val="1480153229"/>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smtClean="0"/>
              <a:t>COMPONENTS OF CBT FOR PTSD</a:t>
            </a:r>
            <a:endParaRPr lang="en-US" sz="4000" b="1" dirty="0"/>
          </a:p>
        </p:txBody>
      </p:sp>
      <p:sp>
        <p:nvSpPr>
          <p:cNvPr id="3" name="Content Placeholder 2"/>
          <p:cNvSpPr>
            <a:spLocks noGrp="1"/>
          </p:cNvSpPr>
          <p:nvPr>
            <p:ph idx="1"/>
          </p:nvPr>
        </p:nvSpPr>
        <p:spPr>
          <a:xfrm>
            <a:off x="457200" y="1484784"/>
            <a:ext cx="8229600" cy="4641379"/>
          </a:xfrm>
        </p:spPr>
        <p:txBody>
          <a:bodyPr>
            <a:normAutofit/>
          </a:bodyPr>
          <a:lstStyle/>
          <a:p>
            <a:r>
              <a:rPr lang="en-US" sz="2400" dirty="0" smtClean="0"/>
              <a:t>Information </a:t>
            </a:r>
            <a:r>
              <a:rPr lang="en-US" sz="2400" dirty="0"/>
              <a:t>about the normal response to severe stress and importance of confronting situations and memories related to traumatic events</a:t>
            </a:r>
            <a:r>
              <a:rPr lang="en-US" sz="2400" dirty="0" smtClean="0"/>
              <a:t>.</a:t>
            </a:r>
          </a:p>
          <a:p>
            <a:r>
              <a:rPr lang="en-US" sz="2400" dirty="0" smtClean="0"/>
              <a:t>Self-monitoring </a:t>
            </a:r>
            <a:r>
              <a:rPr lang="en-US" sz="2400" dirty="0"/>
              <a:t>of </a:t>
            </a:r>
            <a:r>
              <a:rPr lang="en-US" sz="2400" dirty="0" smtClean="0"/>
              <a:t>symptoms.</a:t>
            </a:r>
          </a:p>
          <a:p>
            <a:r>
              <a:rPr lang="en-US" sz="2400" dirty="0" smtClean="0"/>
              <a:t>Exposure </a:t>
            </a:r>
            <a:r>
              <a:rPr lang="en-US" sz="2400" dirty="0"/>
              <a:t>to situations that are being </a:t>
            </a:r>
            <a:r>
              <a:rPr lang="en-US" sz="2400" dirty="0" smtClean="0"/>
              <a:t>avoided.</a:t>
            </a:r>
          </a:p>
          <a:p>
            <a:r>
              <a:rPr lang="en-US" sz="2400" dirty="0" smtClean="0"/>
              <a:t>Recall </a:t>
            </a:r>
            <a:r>
              <a:rPr lang="en-US" sz="2400" dirty="0"/>
              <a:t>of images of the traumatic </a:t>
            </a:r>
            <a:r>
              <a:rPr lang="en-US" sz="2400" dirty="0" smtClean="0"/>
              <a:t>events.</a:t>
            </a:r>
          </a:p>
          <a:p>
            <a:r>
              <a:rPr lang="en-US" sz="2400" dirty="0" smtClean="0"/>
              <a:t>Cognitive restructuring.</a:t>
            </a:r>
          </a:p>
          <a:p>
            <a:r>
              <a:rPr lang="en-US" sz="2400" dirty="0" smtClean="0"/>
              <a:t>Anger </a:t>
            </a:r>
            <a:r>
              <a:rPr lang="en-US" sz="2400" dirty="0"/>
              <a:t>management for people who still feel angry about the traumatic events and their causes.</a:t>
            </a:r>
          </a:p>
        </p:txBody>
      </p:sp>
      <p:sp>
        <p:nvSpPr>
          <p:cNvPr id="4" name="Slide Number Placeholder 3"/>
          <p:cNvSpPr>
            <a:spLocks noGrp="1"/>
          </p:cNvSpPr>
          <p:nvPr>
            <p:ph type="sldNum" sz="quarter" idx="12"/>
          </p:nvPr>
        </p:nvSpPr>
        <p:spPr/>
        <p:txBody>
          <a:bodyPr/>
          <a:lstStyle/>
          <a:p>
            <a:fld id="{A6D2D90F-4AB6-4AEF-BA0C-6608AB82FDEE}" type="slidenum">
              <a:rPr lang="en-US" smtClean="0"/>
              <a:t>32</a:t>
            </a:fld>
            <a:endParaRPr lang="en-US"/>
          </a:p>
        </p:txBody>
      </p:sp>
    </p:spTree>
    <p:extLst>
      <p:ext uri="{BB962C8B-B14F-4D97-AF65-F5344CB8AC3E}">
        <p14:creationId xmlns:p14="http://schemas.microsoft.com/office/powerpoint/2010/main" val="3986938064"/>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smtClean="0"/>
              <a:t>MEDICATIONS FOR PTSD.</a:t>
            </a:r>
            <a:endParaRPr lang="en-US" sz="4000" b="1" dirty="0"/>
          </a:p>
        </p:txBody>
      </p:sp>
      <p:sp>
        <p:nvSpPr>
          <p:cNvPr id="3" name="Content Placeholder 2"/>
          <p:cNvSpPr>
            <a:spLocks noGrp="1"/>
          </p:cNvSpPr>
          <p:nvPr>
            <p:ph idx="1"/>
          </p:nvPr>
        </p:nvSpPr>
        <p:spPr>
          <a:xfrm>
            <a:off x="457200" y="1412776"/>
            <a:ext cx="8229600" cy="4713387"/>
          </a:xfrm>
        </p:spPr>
        <p:txBody>
          <a:bodyPr>
            <a:normAutofit/>
          </a:bodyPr>
          <a:lstStyle/>
          <a:p>
            <a:r>
              <a:rPr lang="en-US" sz="2400" dirty="0" smtClean="0"/>
              <a:t>Anxiolytics </a:t>
            </a:r>
            <a:r>
              <a:rPr lang="en-US" sz="2400" dirty="0"/>
              <a:t>should be avoided if diagnosis of PTSD has been established as they may lead to dependence. </a:t>
            </a:r>
          </a:p>
          <a:p>
            <a:r>
              <a:rPr lang="en-US" sz="2400" dirty="0" smtClean="0"/>
              <a:t>A </a:t>
            </a:r>
            <a:r>
              <a:rPr lang="en-US" sz="2400" dirty="0"/>
              <a:t>number of antidepressants have shown efficacy in clinical trials, SSRIs, SNRIs, TCAs, and MOAIs</a:t>
            </a:r>
            <a:r>
              <a:rPr lang="en-US" sz="2400" dirty="0" smtClean="0"/>
              <a:t>.</a:t>
            </a:r>
          </a:p>
          <a:p>
            <a:r>
              <a:rPr lang="en-US" sz="2400" dirty="0" smtClean="0"/>
              <a:t>There </a:t>
            </a:r>
            <a:r>
              <a:rPr lang="en-US" sz="2400" dirty="0"/>
              <a:t>are also preliminary data supporting </a:t>
            </a:r>
            <a:r>
              <a:rPr lang="en-US" sz="2400" dirty="0" smtClean="0"/>
              <a:t>Mirtazapine (an  atypical tetracyclic antidepressant) and </a:t>
            </a:r>
            <a:r>
              <a:rPr lang="en-US" sz="2400" dirty="0"/>
              <a:t>augmentation with atypical </a:t>
            </a:r>
            <a:r>
              <a:rPr lang="en-US" sz="2400" dirty="0" smtClean="0"/>
              <a:t>antipsychotics e.g. </a:t>
            </a:r>
            <a:r>
              <a:rPr lang="en-US" sz="2400" dirty="0" err="1" smtClean="0"/>
              <a:t>olanzepine</a:t>
            </a:r>
            <a:r>
              <a:rPr lang="en-US" sz="2400" dirty="0" smtClean="0"/>
              <a:t>.</a:t>
            </a:r>
          </a:p>
          <a:p>
            <a:r>
              <a:rPr lang="en-US" sz="2400" dirty="0" smtClean="0"/>
              <a:t>Fewer studies- </a:t>
            </a:r>
            <a:r>
              <a:rPr lang="en-US" sz="2400" dirty="0" err="1" smtClean="0"/>
              <a:t>topiramate</a:t>
            </a:r>
            <a:r>
              <a:rPr lang="en-US" sz="2400" dirty="0" smtClean="0"/>
              <a:t>.</a:t>
            </a:r>
            <a:endParaRPr lang="en-US" sz="2400" dirty="0"/>
          </a:p>
        </p:txBody>
      </p:sp>
      <p:sp>
        <p:nvSpPr>
          <p:cNvPr id="4" name="Slide Number Placeholder 3"/>
          <p:cNvSpPr>
            <a:spLocks noGrp="1"/>
          </p:cNvSpPr>
          <p:nvPr>
            <p:ph type="sldNum" sz="quarter" idx="12"/>
          </p:nvPr>
        </p:nvSpPr>
        <p:spPr/>
        <p:txBody>
          <a:bodyPr/>
          <a:lstStyle/>
          <a:p>
            <a:fld id="{A6D2D90F-4AB6-4AEF-BA0C-6608AB82FDEE}" type="slidenum">
              <a:rPr lang="en-US" smtClean="0"/>
              <a:t>33</a:t>
            </a:fld>
            <a:endParaRPr lang="en-US"/>
          </a:p>
        </p:txBody>
      </p:sp>
    </p:spTree>
    <p:extLst>
      <p:ext uri="{BB962C8B-B14F-4D97-AF65-F5344CB8AC3E}">
        <p14:creationId xmlns:p14="http://schemas.microsoft.com/office/powerpoint/2010/main" val="1380727162"/>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smtClean="0"/>
              <a:t>COMPLEX PTSD</a:t>
            </a:r>
            <a:endParaRPr lang="en-US" sz="4000" b="1" dirty="0"/>
          </a:p>
        </p:txBody>
      </p:sp>
      <p:sp>
        <p:nvSpPr>
          <p:cNvPr id="3" name="Content Placeholder 2"/>
          <p:cNvSpPr>
            <a:spLocks noGrp="1"/>
          </p:cNvSpPr>
          <p:nvPr>
            <p:ph idx="1"/>
          </p:nvPr>
        </p:nvSpPr>
        <p:spPr>
          <a:xfrm>
            <a:off x="457200" y="1351128"/>
            <a:ext cx="8229600" cy="4775035"/>
          </a:xfrm>
        </p:spPr>
        <p:txBody>
          <a:bodyPr>
            <a:normAutofit/>
          </a:bodyPr>
          <a:lstStyle/>
          <a:p>
            <a:r>
              <a:rPr lang="en-US" sz="2400" dirty="0" smtClean="0"/>
              <a:t>In complex PTSD there is exposure to a series of an extremely threatening or horrific nature- </a:t>
            </a:r>
            <a:r>
              <a:rPr lang="en-US" sz="2400" b="1" dirty="0" smtClean="0"/>
              <a:t>most commonly prolonged or repetitive events from which escape is difficult or impossible.</a:t>
            </a:r>
          </a:p>
          <a:p>
            <a:r>
              <a:rPr lang="en-US" sz="2400" dirty="0" smtClean="0"/>
              <a:t>Torture, concentration camps, slavery, genocide campaigns, prolonged domestic violence, repeated childhood sexual or physical abuse.</a:t>
            </a:r>
            <a:endParaRPr lang="en-US" sz="2400" dirty="0"/>
          </a:p>
        </p:txBody>
      </p:sp>
      <p:sp>
        <p:nvSpPr>
          <p:cNvPr id="4" name="Slide Number Placeholder 3"/>
          <p:cNvSpPr>
            <a:spLocks noGrp="1"/>
          </p:cNvSpPr>
          <p:nvPr>
            <p:ph type="sldNum" sz="quarter" idx="12"/>
          </p:nvPr>
        </p:nvSpPr>
        <p:spPr/>
        <p:txBody>
          <a:bodyPr/>
          <a:lstStyle/>
          <a:p>
            <a:fld id="{A6D2D90F-4AB6-4AEF-BA0C-6608AB82FDEE}" type="slidenum">
              <a:rPr lang="en-US" smtClean="0"/>
              <a:t>34</a:t>
            </a:fld>
            <a:endParaRPr lang="en-US"/>
          </a:p>
        </p:txBody>
      </p:sp>
    </p:spTree>
    <p:extLst>
      <p:ext uri="{BB962C8B-B14F-4D97-AF65-F5344CB8AC3E}">
        <p14:creationId xmlns:p14="http://schemas.microsoft.com/office/powerpoint/2010/main" val="58887051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smtClean="0"/>
              <a:t>ADJUSTMENT DISORDER.</a:t>
            </a:r>
            <a:endParaRPr lang="en-US" sz="4000" b="1" dirty="0"/>
          </a:p>
        </p:txBody>
      </p:sp>
      <p:sp>
        <p:nvSpPr>
          <p:cNvPr id="3" name="Content Placeholder 2"/>
          <p:cNvSpPr>
            <a:spLocks noGrp="1"/>
          </p:cNvSpPr>
          <p:nvPr>
            <p:ph idx="1"/>
          </p:nvPr>
        </p:nvSpPr>
        <p:spPr>
          <a:xfrm>
            <a:off x="457200" y="1340768"/>
            <a:ext cx="8229600" cy="4785395"/>
          </a:xfrm>
        </p:spPr>
        <p:txBody>
          <a:bodyPr>
            <a:normAutofit/>
          </a:bodyPr>
          <a:lstStyle/>
          <a:p>
            <a:r>
              <a:rPr lang="en-US" sz="2400" dirty="0" smtClean="0"/>
              <a:t>It refers to the psychological reaction that arises in relation to adapting to a new circumstance.</a:t>
            </a:r>
          </a:p>
          <a:p>
            <a:r>
              <a:rPr lang="en-US" sz="2400" dirty="0" smtClean="0"/>
              <a:t>These circumstances could be divorce, separation, a major change of work and abode, birth of a handicapped child, loss of job.</a:t>
            </a:r>
          </a:p>
          <a:p>
            <a:r>
              <a:rPr lang="en-US" sz="2400" dirty="0" smtClean="0"/>
              <a:t>The symptoms are not better accounted for by another mental illness.</a:t>
            </a:r>
          </a:p>
          <a:p>
            <a:r>
              <a:rPr lang="en-US" sz="2400" dirty="0" smtClean="0"/>
              <a:t>Failure to adapt to the stressor causes significant impairment in personal, family, social, educational, occupational or other areas of functioning.</a:t>
            </a:r>
            <a:r>
              <a:rPr lang="en-US" sz="2400" dirty="0"/>
              <a:t> </a:t>
            </a:r>
            <a:endParaRPr lang="en-US" sz="2400" dirty="0" smtClean="0"/>
          </a:p>
          <a:p>
            <a:r>
              <a:rPr lang="en-US" sz="2400" dirty="0" smtClean="0"/>
              <a:t>The </a:t>
            </a:r>
            <a:r>
              <a:rPr lang="en-US" sz="2400" dirty="0"/>
              <a:t>onset is more gradual than that of acute stress reaction and the course is prolonged.</a:t>
            </a:r>
          </a:p>
          <a:p>
            <a:endParaRPr lang="en-US" sz="2400" dirty="0" smtClean="0"/>
          </a:p>
          <a:p>
            <a:endParaRPr lang="en-US" sz="2400" dirty="0" smtClean="0"/>
          </a:p>
          <a:p>
            <a:endParaRPr lang="en-US" sz="2400" dirty="0"/>
          </a:p>
        </p:txBody>
      </p:sp>
      <p:sp>
        <p:nvSpPr>
          <p:cNvPr id="4" name="Slide Number Placeholder 3"/>
          <p:cNvSpPr>
            <a:spLocks noGrp="1"/>
          </p:cNvSpPr>
          <p:nvPr>
            <p:ph type="sldNum" sz="quarter" idx="12"/>
          </p:nvPr>
        </p:nvSpPr>
        <p:spPr/>
        <p:txBody>
          <a:bodyPr/>
          <a:lstStyle/>
          <a:p>
            <a:fld id="{A6D2D90F-4AB6-4AEF-BA0C-6608AB82FDEE}" type="slidenum">
              <a:rPr lang="en-US" smtClean="0"/>
              <a:t>35</a:t>
            </a:fld>
            <a:endParaRPr lang="en-US"/>
          </a:p>
        </p:txBody>
      </p:sp>
    </p:spTree>
    <p:extLst>
      <p:ext uri="{BB962C8B-B14F-4D97-AF65-F5344CB8AC3E}">
        <p14:creationId xmlns:p14="http://schemas.microsoft.com/office/powerpoint/2010/main" val="3926428781"/>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CLINICAL FEATURES OF ADJUSTMENT DISORDER 1.</a:t>
            </a:r>
            <a:endParaRPr lang="en-US" b="1" dirty="0"/>
          </a:p>
        </p:txBody>
      </p:sp>
      <p:sp>
        <p:nvSpPr>
          <p:cNvPr id="3" name="Content Placeholder 2"/>
          <p:cNvSpPr>
            <a:spLocks noGrp="1"/>
          </p:cNvSpPr>
          <p:nvPr>
            <p:ph idx="1"/>
          </p:nvPr>
        </p:nvSpPr>
        <p:spPr/>
        <p:txBody>
          <a:bodyPr>
            <a:normAutofit/>
          </a:bodyPr>
          <a:lstStyle/>
          <a:p>
            <a:r>
              <a:rPr lang="en-US" sz="2400" dirty="0" smtClean="0"/>
              <a:t>Anxiety, worry, poor concentration, depression and irritability</a:t>
            </a:r>
          </a:p>
          <a:p>
            <a:r>
              <a:rPr lang="en-US" sz="2400" dirty="0" smtClean="0"/>
              <a:t>Autonomic symptoms- palpitation, tremor</a:t>
            </a:r>
          </a:p>
          <a:p>
            <a:r>
              <a:rPr lang="en-US" sz="2400" dirty="0" smtClean="0"/>
              <a:t>Outburst of anger, aggressive </a:t>
            </a:r>
            <a:r>
              <a:rPr lang="en-US" sz="2400" dirty="0" err="1" smtClean="0"/>
              <a:t>behaviour</a:t>
            </a:r>
            <a:r>
              <a:rPr lang="en-US" sz="2400" dirty="0" smtClean="0"/>
              <a:t>, deliberate self harm, misuse of alcohol and drugs.</a:t>
            </a:r>
          </a:p>
          <a:p>
            <a:r>
              <a:rPr lang="en-US" sz="2400" dirty="0" smtClean="0"/>
              <a:t>The disorder starts soon after the change of circumstances.</a:t>
            </a:r>
          </a:p>
          <a:p>
            <a:r>
              <a:rPr lang="en-US" sz="2400" dirty="0" smtClean="0"/>
              <a:t>The symptoms usually starts within 1-3 months.</a:t>
            </a:r>
          </a:p>
          <a:p>
            <a:r>
              <a:rPr lang="en-US" sz="2400" dirty="0" smtClean="0"/>
              <a:t>Once the stressor or its consequences are removed, the symptoms resolve within 6 </a:t>
            </a:r>
            <a:r>
              <a:rPr lang="en-US" sz="2400" dirty="0"/>
              <a:t>months. </a:t>
            </a:r>
            <a:endParaRPr lang="en-US" sz="2400" dirty="0" smtClean="0"/>
          </a:p>
          <a:p>
            <a:r>
              <a:rPr lang="en-US" sz="2400" dirty="0" smtClean="0"/>
              <a:t>If </a:t>
            </a:r>
            <a:r>
              <a:rPr lang="en-US" sz="2400" dirty="0"/>
              <a:t>the symptoms persist beyond this period, the diagnosis should be changed according to the clinical picture</a:t>
            </a:r>
          </a:p>
          <a:p>
            <a:endParaRPr lang="en-US" sz="2400" dirty="0" smtClean="0"/>
          </a:p>
          <a:p>
            <a:endParaRPr lang="en-US" sz="2400" dirty="0"/>
          </a:p>
        </p:txBody>
      </p:sp>
      <p:sp>
        <p:nvSpPr>
          <p:cNvPr id="4" name="Slide Number Placeholder 3"/>
          <p:cNvSpPr>
            <a:spLocks noGrp="1"/>
          </p:cNvSpPr>
          <p:nvPr>
            <p:ph type="sldNum" sz="quarter" idx="12"/>
          </p:nvPr>
        </p:nvSpPr>
        <p:spPr/>
        <p:txBody>
          <a:bodyPr/>
          <a:lstStyle/>
          <a:p>
            <a:fld id="{A6D2D90F-4AB6-4AEF-BA0C-6608AB82FDEE}" type="slidenum">
              <a:rPr lang="en-US" smtClean="0"/>
              <a:t>36</a:t>
            </a:fld>
            <a:endParaRPr lang="en-US"/>
          </a:p>
        </p:txBody>
      </p:sp>
    </p:spTree>
    <p:extLst>
      <p:ext uri="{BB962C8B-B14F-4D97-AF65-F5344CB8AC3E}">
        <p14:creationId xmlns:p14="http://schemas.microsoft.com/office/powerpoint/2010/main" val="3631258429"/>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CLINICAL FEATURES OF ADJUSTMENT </a:t>
            </a:r>
            <a:r>
              <a:rPr lang="en-US" b="1" dirty="0" smtClean="0"/>
              <a:t>DISORDER 2.</a:t>
            </a:r>
            <a:endParaRPr lang="en-US" b="1" dirty="0"/>
          </a:p>
        </p:txBody>
      </p:sp>
      <p:sp>
        <p:nvSpPr>
          <p:cNvPr id="3" name="Content Placeholder 2"/>
          <p:cNvSpPr>
            <a:spLocks noGrp="1"/>
          </p:cNvSpPr>
          <p:nvPr>
            <p:ph idx="1"/>
          </p:nvPr>
        </p:nvSpPr>
        <p:spPr/>
        <p:txBody>
          <a:bodyPr>
            <a:normAutofit/>
          </a:bodyPr>
          <a:lstStyle/>
          <a:p>
            <a:r>
              <a:rPr lang="en-US" sz="2400" dirty="0" smtClean="0"/>
              <a:t>In children, somatic symptoms ( stomach pain or </a:t>
            </a:r>
            <a:r>
              <a:rPr lang="en-US" sz="2400" dirty="0" err="1" smtClean="0"/>
              <a:t>headachess</a:t>
            </a:r>
            <a:r>
              <a:rPr lang="en-US" sz="2400" dirty="0" smtClean="0"/>
              <a:t>) disruptive or oppositional </a:t>
            </a:r>
            <a:r>
              <a:rPr lang="en-US" sz="2400" dirty="0" err="1" smtClean="0"/>
              <a:t>behaviour</a:t>
            </a:r>
            <a:r>
              <a:rPr lang="en-US" sz="2400" dirty="0" smtClean="0"/>
              <a:t>, hyperactivity, tantrums, concentration problems, irritability and increased clinginess.</a:t>
            </a:r>
          </a:p>
          <a:p>
            <a:r>
              <a:rPr lang="en-US" sz="2400" dirty="0" smtClean="0"/>
              <a:t>Regressive </a:t>
            </a:r>
            <a:r>
              <a:rPr lang="en-US" sz="2400" dirty="0"/>
              <a:t>phenomena such as return to </a:t>
            </a:r>
            <a:r>
              <a:rPr lang="en-US" sz="2400" dirty="0" smtClean="0"/>
              <a:t>bedwetting</a:t>
            </a:r>
            <a:r>
              <a:rPr lang="en-US" sz="2400" dirty="0"/>
              <a:t>, babyish speech, or thumb-sucking are frequently part of the symptom </a:t>
            </a:r>
            <a:r>
              <a:rPr lang="en-US" sz="2400" dirty="0" smtClean="0"/>
              <a:t>pattern.</a:t>
            </a:r>
          </a:p>
          <a:p>
            <a:r>
              <a:rPr lang="en-US" sz="2400" dirty="0" smtClean="0"/>
              <a:t>In adolescents, behavioural manifestation of adjustment disorder can include substance use and risk taking </a:t>
            </a:r>
            <a:r>
              <a:rPr lang="en-US" sz="2400" dirty="0" err="1" smtClean="0"/>
              <a:t>behaviours</a:t>
            </a:r>
            <a:r>
              <a:rPr lang="en-US" sz="2400" dirty="0" smtClean="0"/>
              <a:t>.</a:t>
            </a:r>
            <a:endParaRPr lang="en-US" sz="2400" dirty="0"/>
          </a:p>
        </p:txBody>
      </p:sp>
      <p:sp>
        <p:nvSpPr>
          <p:cNvPr id="4" name="Slide Number Placeholder 3"/>
          <p:cNvSpPr>
            <a:spLocks noGrp="1"/>
          </p:cNvSpPr>
          <p:nvPr>
            <p:ph type="sldNum" sz="quarter" idx="12"/>
          </p:nvPr>
        </p:nvSpPr>
        <p:spPr/>
        <p:txBody>
          <a:bodyPr/>
          <a:lstStyle/>
          <a:p>
            <a:fld id="{A6D2D90F-4AB6-4AEF-BA0C-6608AB82FDEE}" type="slidenum">
              <a:rPr lang="en-US" smtClean="0"/>
              <a:t>37</a:t>
            </a:fld>
            <a:endParaRPr lang="en-US"/>
          </a:p>
        </p:txBody>
      </p:sp>
    </p:spTree>
    <p:extLst>
      <p:ext uri="{BB962C8B-B14F-4D97-AF65-F5344CB8AC3E}">
        <p14:creationId xmlns:p14="http://schemas.microsoft.com/office/powerpoint/2010/main" val="3615784294"/>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TREATMENT OF ADJUSTMENT DISORDER.</a:t>
            </a:r>
            <a:endParaRPr lang="en-US" b="1" dirty="0"/>
          </a:p>
        </p:txBody>
      </p:sp>
      <p:sp>
        <p:nvSpPr>
          <p:cNvPr id="3" name="Content Placeholder 2"/>
          <p:cNvSpPr>
            <a:spLocks noGrp="1"/>
          </p:cNvSpPr>
          <p:nvPr>
            <p:ph idx="1"/>
          </p:nvPr>
        </p:nvSpPr>
        <p:spPr/>
        <p:txBody>
          <a:bodyPr>
            <a:normAutofit/>
          </a:bodyPr>
          <a:lstStyle/>
          <a:p>
            <a:r>
              <a:rPr lang="en-US" sz="2400" dirty="0"/>
              <a:t>Designed to help patients resolve the stressful problems and aid natural process of adjustment. </a:t>
            </a:r>
            <a:endParaRPr lang="en-US" sz="2400" dirty="0" smtClean="0"/>
          </a:p>
          <a:p>
            <a:r>
              <a:rPr lang="en-US" sz="2400" dirty="0" smtClean="0"/>
              <a:t>Supportive psychotherapy.</a:t>
            </a:r>
          </a:p>
          <a:p>
            <a:r>
              <a:rPr lang="en-US" sz="2400" dirty="0" smtClean="0"/>
              <a:t>Encourage </a:t>
            </a:r>
            <a:r>
              <a:rPr lang="en-US" sz="2400" dirty="0"/>
              <a:t>problem </a:t>
            </a:r>
            <a:r>
              <a:rPr lang="en-US" sz="2400" dirty="0" smtClean="0"/>
              <a:t>solving/</a:t>
            </a:r>
            <a:r>
              <a:rPr lang="en-US" sz="2400" dirty="0" err="1" smtClean="0"/>
              <a:t>counselling</a:t>
            </a:r>
            <a:r>
              <a:rPr lang="en-US" sz="2400" dirty="0" smtClean="0"/>
              <a:t>.</a:t>
            </a:r>
          </a:p>
          <a:p>
            <a:r>
              <a:rPr lang="en-US" sz="2400" dirty="0"/>
              <a:t>D</a:t>
            </a:r>
            <a:r>
              <a:rPr lang="en-US" sz="2400" dirty="0" smtClean="0"/>
              <a:t>iscourage </a:t>
            </a:r>
            <a:r>
              <a:rPr lang="en-US" sz="2400" dirty="0"/>
              <a:t>maladaptive coping </a:t>
            </a:r>
            <a:r>
              <a:rPr lang="en-US" sz="2400" dirty="0" smtClean="0"/>
              <a:t>strategies.</a:t>
            </a:r>
          </a:p>
          <a:p>
            <a:r>
              <a:rPr lang="en-US" sz="2400" dirty="0" smtClean="0"/>
              <a:t>Facilitate communication</a:t>
            </a:r>
            <a:r>
              <a:rPr lang="en-US" sz="2400" dirty="0"/>
              <a:t> </a:t>
            </a:r>
            <a:r>
              <a:rPr lang="en-US" sz="2400" dirty="0" smtClean="0"/>
              <a:t>by talking about the problem to help reduce anxiety</a:t>
            </a:r>
            <a:endParaRPr lang="en-US" sz="2400" dirty="0"/>
          </a:p>
          <a:p>
            <a:r>
              <a:rPr lang="en-US" sz="2400" dirty="0" smtClean="0"/>
              <a:t>Occasionally </a:t>
            </a:r>
            <a:r>
              <a:rPr lang="en-US" sz="2400" dirty="0"/>
              <a:t>medications (anxiolytic or hypnotic) might be needed</a:t>
            </a:r>
          </a:p>
        </p:txBody>
      </p:sp>
      <p:sp>
        <p:nvSpPr>
          <p:cNvPr id="4" name="Slide Number Placeholder 3"/>
          <p:cNvSpPr>
            <a:spLocks noGrp="1"/>
          </p:cNvSpPr>
          <p:nvPr>
            <p:ph type="sldNum" sz="quarter" idx="12"/>
          </p:nvPr>
        </p:nvSpPr>
        <p:spPr/>
        <p:txBody>
          <a:bodyPr/>
          <a:lstStyle/>
          <a:p>
            <a:fld id="{A6D2D90F-4AB6-4AEF-BA0C-6608AB82FDEE}" type="slidenum">
              <a:rPr lang="en-US" smtClean="0"/>
              <a:t>38</a:t>
            </a:fld>
            <a:endParaRPr lang="en-US"/>
          </a:p>
        </p:txBody>
      </p:sp>
    </p:spTree>
    <p:extLst>
      <p:ext uri="{BB962C8B-B14F-4D97-AF65-F5344CB8AC3E}">
        <p14:creationId xmlns:p14="http://schemas.microsoft.com/office/powerpoint/2010/main" val="4135227672"/>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88640"/>
            <a:ext cx="8229600" cy="1008112"/>
          </a:xfrm>
        </p:spPr>
        <p:txBody>
          <a:bodyPr>
            <a:normAutofit/>
          </a:bodyPr>
          <a:lstStyle/>
          <a:p>
            <a:r>
              <a:rPr lang="en-US" sz="4000" b="1" dirty="0" smtClean="0"/>
              <a:t>GRIEF</a:t>
            </a:r>
            <a:endParaRPr lang="en-US" sz="4000" b="1" dirty="0"/>
          </a:p>
        </p:txBody>
      </p:sp>
      <p:sp>
        <p:nvSpPr>
          <p:cNvPr id="3" name="Content Placeholder 2"/>
          <p:cNvSpPr>
            <a:spLocks noGrp="1"/>
          </p:cNvSpPr>
          <p:nvPr>
            <p:ph idx="1"/>
          </p:nvPr>
        </p:nvSpPr>
        <p:spPr>
          <a:xfrm>
            <a:off x="457200" y="1124744"/>
            <a:ext cx="8229600" cy="5112568"/>
          </a:xfrm>
        </p:spPr>
        <p:txBody>
          <a:bodyPr>
            <a:normAutofit lnSpcReduction="10000"/>
          </a:bodyPr>
          <a:lstStyle/>
          <a:p>
            <a:r>
              <a:rPr lang="en-US" sz="2400" dirty="0" smtClean="0"/>
              <a:t>Grief is the involuntary emotional and </a:t>
            </a:r>
            <a:r>
              <a:rPr lang="en-US" sz="2400" dirty="0" err="1" smtClean="0"/>
              <a:t>behavioural</a:t>
            </a:r>
            <a:r>
              <a:rPr lang="en-US" sz="2400" dirty="0" smtClean="0"/>
              <a:t> response to bereavement.</a:t>
            </a:r>
          </a:p>
          <a:p>
            <a:r>
              <a:rPr lang="en-US" sz="2400" dirty="0" smtClean="0"/>
              <a:t>Grief is a continuous process, but can be describe as having three stages.</a:t>
            </a:r>
          </a:p>
          <a:p>
            <a:r>
              <a:rPr lang="en-US" sz="2400" b="1" dirty="0" smtClean="0"/>
              <a:t>The first stage</a:t>
            </a:r>
            <a:r>
              <a:rPr lang="en-US" sz="2400" dirty="0" smtClean="0"/>
              <a:t>- hours to days: Denial, disbelief, numbness.</a:t>
            </a:r>
          </a:p>
          <a:p>
            <a:r>
              <a:rPr lang="en-US" sz="2400" b="1" dirty="0" smtClean="0"/>
              <a:t>Second stage- </a:t>
            </a:r>
            <a:r>
              <a:rPr lang="en-US" sz="2400" dirty="0" smtClean="0"/>
              <a:t>weeks to 6 months- sadness, weeping, waves of grief, somatic symptoms of anxiety, restlessness, poor sleep, reduced appetite, guilt, experience of a presence, illusion, hallucination of the dead person’s voice, preoccupation with memories of the deceased, social withdrawal.</a:t>
            </a:r>
          </a:p>
          <a:p>
            <a:r>
              <a:rPr lang="en-US" sz="2400" b="1" dirty="0" smtClean="0"/>
              <a:t>Third stage- </a:t>
            </a:r>
            <a:r>
              <a:rPr lang="en-US" sz="2400" dirty="0" smtClean="0"/>
              <a:t>weeks to months-</a:t>
            </a:r>
            <a:r>
              <a:rPr lang="en-US" sz="2400" b="1" dirty="0" smtClean="0"/>
              <a:t> </a:t>
            </a:r>
            <a:r>
              <a:rPr lang="en-US" sz="2400" dirty="0" smtClean="0"/>
              <a:t>Experiences of grief diminish, social activities resume, memories of good time. </a:t>
            </a:r>
            <a:endParaRPr lang="en-US" sz="2400" b="1" dirty="0" smtClean="0"/>
          </a:p>
          <a:p>
            <a:pPr marL="0" indent="0">
              <a:buNone/>
            </a:pPr>
            <a:endParaRPr lang="en-US" sz="2400" dirty="0"/>
          </a:p>
        </p:txBody>
      </p:sp>
      <p:sp>
        <p:nvSpPr>
          <p:cNvPr id="4" name="Slide Number Placeholder 3"/>
          <p:cNvSpPr>
            <a:spLocks noGrp="1"/>
          </p:cNvSpPr>
          <p:nvPr>
            <p:ph type="sldNum" sz="quarter" idx="12"/>
          </p:nvPr>
        </p:nvSpPr>
        <p:spPr/>
        <p:txBody>
          <a:bodyPr/>
          <a:lstStyle/>
          <a:p>
            <a:fld id="{A6D2D90F-4AB6-4AEF-BA0C-6608AB82FDEE}" type="slidenum">
              <a:rPr lang="en-US" smtClean="0"/>
              <a:t>39</a:t>
            </a:fld>
            <a:endParaRPr lang="en-US"/>
          </a:p>
        </p:txBody>
      </p:sp>
    </p:spTree>
    <p:extLst>
      <p:ext uri="{BB962C8B-B14F-4D97-AF65-F5344CB8AC3E}">
        <p14:creationId xmlns:p14="http://schemas.microsoft.com/office/powerpoint/2010/main" val="11077972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smtClean="0"/>
              <a:t>INTRODUCTION</a:t>
            </a:r>
            <a:endParaRPr lang="en-US" sz="4000" b="1" dirty="0"/>
          </a:p>
        </p:txBody>
      </p:sp>
      <p:sp>
        <p:nvSpPr>
          <p:cNvPr id="3" name="Content Placeholder 2"/>
          <p:cNvSpPr>
            <a:spLocks noGrp="1"/>
          </p:cNvSpPr>
          <p:nvPr>
            <p:ph idx="1"/>
          </p:nvPr>
        </p:nvSpPr>
        <p:spPr/>
        <p:txBody>
          <a:bodyPr>
            <a:normAutofit/>
          </a:bodyPr>
          <a:lstStyle/>
          <a:p>
            <a:r>
              <a:rPr lang="en-US" sz="2400" dirty="0" smtClean="0"/>
              <a:t>Stressful events can provokes psychiatric disorders.</a:t>
            </a:r>
          </a:p>
          <a:p>
            <a:r>
              <a:rPr lang="en-US" sz="2400" dirty="0" smtClean="0"/>
              <a:t>Such events can also provoke emotional reactions that are distressing but not of the nature or severity required for the diagnosis of an anxiety disorder or a mood disorder.</a:t>
            </a:r>
          </a:p>
          <a:p>
            <a:r>
              <a:rPr lang="en-US" sz="2400" dirty="0" smtClean="0"/>
              <a:t>Individual react to stressful life experiences differently and vulnerability factors play role in this.  </a:t>
            </a:r>
          </a:p>
        </p:txBody>
      </p:sp>
      <p:sp>
        <p:nvSpPr>
          <p:cNvPr id="4" name="Slide Number Placeholder 3"/>
          <p:cNvSpPr>
            <a:spLocks noGrp="1"/>
          </p:cNvSpPr>
          <p:nvPr>
            <p:ph type="sldNum" sz="quarter" idx="12"/>
          </p:nvPr>
        </p:nvSpPr>
        <p:spPr/>
        <p:txBody>
          <a:bodyPr/>
          <a:lstStyle/>
          <a:p>
            <a:fld id="{A6D2D90F-4AB6-4AEF-BA0C-6608AB82FDEE}" type="slidenum">
              <a:rPr lang="en-US" smtClean="0"/>
              <a:t>4</a:t>
            </a:fld>
            <a:endParaRPr lang="en-US" dirty="0"/>
          </a:p>
        </p:txBody>
      </p:sp>
    </p:spTree>
    <p:extLst>
      <p:ext uri="{BB962C8B-B14F-4D97-AF65-F5344CB8AC3E}">
        <p14:creationId xmlns:p14="http://schemas.microsoft.com/office/powerpoint/2010/main" val="170082449"/>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smtClean="0"/>
              <a:t>ABNORMAL GRIEF</a:t>
            </a:r>
            <a:endParaRPr lang="en-US" sz="4000" b="1" dirty="0"/>
          </a:p>
        </p:txBody>
      </p:sp>
      <p:sp>
        <p:nvSpPr>
          <p:cNvPr id="3" name="Content Placeholder 2"/>
          <p:cNvSpPr>
            <a:spLocks noGrp="1"/>
          </p:cNvSpPr>
          <p:nvPr>
            <p:ph idx="1"/>
          </p:nvPr>
        </p:nvSpPr>
        <p:spPr>
          <a:xfrm>
            <a:off x="457200" y="1412776"/>
            <a:ext cx="8229600" cy="4713387"/>
          </a:xfrm>
        </p:spPr>
        <p:txBody>
          <a:bodyPr>
            <a:normAutofit/>
          </a:bodyPr>
          <a:lstStyle/>
          <a:p>
            <a:r>
              <a:rPr lang="en-US" sz="2400" dirty="0" smtClean="0"/>
              <a:t>Abnormal grief is a delayed/ inhibited grief or unusually intense and prolonged.</a:t>
            </a:r>
          </a:p>
          <a:p>
            <a:r>
              <a:rPr lang="en-US" sz="2400" b="1" dirty="0" smtClean="0"/>
              <a:t>Delayed grief</a:t>
            </a:r>
            <a:r>
              <a:rPr lang="en-US" sz="2400" dirty="0" smtClean="0"/>
              <a:t>- when first of grief have not occurred 2 weeks after the death.</a:t>
            </a:r>
          </a:p>
          <a:p>
            <a:r>
              <a:rPr lang="en-US" sz="2400" b="1" dirty="0" smtClean="0"/>
              <a:t>Abnormal grief</a:t>
            </a:r>
            <a:r>
              <a:rPr lang="en-US" sz="2400" dirty="0" smtClean="0"/>
              <a:t>- Is a grief lasting more than 6 months.</a:t>
            </a:r>
          </a:p>
          <a:p>
            <a:r>
              <a:rPr lang="en-US" sz="2400" dirty="0" smtClean="0"/>
              <a:t>This usually result </a:t>
            </a:r>
            <a:r>
              <a:rPr lang="en-US" sz="2400" dirty="0"/>
              <a:t>in significant impairment in personal, family, social, educational, occupational or other areas of functioning.</a:t>
            </a:r>
          </a:p>
          <a:p>
            <a:endParaRPr lang="en-US" sz="2400" dirty="0"/>
          </a:p>
        </p:txBody>
      </p:sp>
      <p:sp>
        <p:nvSpPr>
          <p:cNvPr id="4" name="Slide Number Placeholder 3"/>
          <p:cNvSpPr>
            <a:spLocks noGrp="1"/>
          </p:cNvSpPr>
          <p:nvPr>
            <p:ph type="sldNum" sz="quarter" idx="12"/>
          </p:nvPr>
        </p:nvSpPr>
        <p:spPr/>
        <p:txBody>
          <a:bodyPr/>
          <a:lstStyle/>
          <a:p>
            <a:fld id="{A6D2D90F-4AB6-4AEF-BA0C-6608AB82FDEE}" type="slidenum">
              <a:rPr lang="en-US" smtClean="0"/>
              <a:t>40</a:t>
            </a:fld>
            <a:endParaRPr lang="en-US"/>
          </a:p>
        </p:txBody>
      </p:sp>
    </p:spTree>
    <p:extLst>
      <p:ext uri="{BB962C8B-B14F-4D97-AF65-F5344CB8AC3E}">
        <p14:creationId xmlns:p14="http://schemas.microsoft.com/office/powerpoint/2010/main" val="275020793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smtClean="0"/>
              <a:t>MANAGEMENT OF GRIEF 1</a:t>
            </a:r>
            <a:endParaRPr lang="en-US" sz="4000" b="1" dirty="0"/>
          </a:p>
        </p:txBody>
      </p:sp>
      <p:sp>
        <p:nvSpPr>
          <p:cNvPr id="3" name="Content Placeholder 2"/>
          <p:cNvSpPr>
            <a:spLocks noGrp="1"/>
          </p:cNvSpPr>
          <p:nvPr>
            <p:ph idx="1"/>
          </p:nvPr>
        </p:nvSpPr>
        <p:spPr/>
        <p:txBody>
          <a:bodyPr>
            <a:normAutofit lnSpcReduction="10000"/>
          </a:bodyPr>
          <a:lstStyle/>
          <a:p>
            <a:r>
              <a:rPr lang="en-US" sz="2400" dirty="0" smtClean="0"/>
              <a:t>Grief is a normal response and most people pass through it with help of family, friends and spiritual advisers.</a:t>
            </a:r>
          </a:p>
          <a:p>
            <a:r>
              <a:rPr lang="en-US" sz="2400" dirty="0" smtClean="0"/>
              <a:t>For those whose family are not close family doctor have important part to play.</a:t>
            </a:r>
          </a:p>
          <a:p>
            <a:r>
              <a:rPr lang="en-US" sz="2400" b="1" dirty="0" smtClean="0"/>
              <a:t>Individualized care</a:t>
            </a:r>
          </a:p>
          <a:p>
            <a:r>
              <a:rPr lang="en-US" sz="2400" b="1" dirty="0" smtClean="0"/>
              <a:t>Counseling</a:t>
            </a:r>
            <a:endParaRPr lang="en-US" sz="2400" b="1" dirty="0"/>
          </a:p>
          <a:p>
            <a:pPr>
              <a:buFont typeface="Wingdings" pitchFamily="2" charset="2"/>
              <a:buChar char="ü"/>
            </a:pPr>
            <a:r>
              <a:rPr lang="en-US" sz="2400" dirty="0" smtClean="0"/>
              <a:t>A bereaved should be allowed to discuss the loss, express feeling of sadness, anger and guilt and to understand the normal course of grieving.</a:t>
            </a:r>
          </a:p>
          <a:p>
            <a:pPr>
              <a:buFont typeface="Wingdings" pitchFamily="2" charset="2"/>
              <a:buChar char="ü"/>
            </a:pPr>
            <a:r>
              <a:rPr lang="en-US" sz="2400" dirty="0" smtClean="0"/>
              <a:t>Educated that they may have illusion, hallucination.</a:t>
            </a:r>
          </a:p>
          <a:p>
            <a:pPr>
              <a:buFont typeface="Wingdings" pitchFamily="2" charset="2"/>
              <a:buChar char="ü"/>
            </a:pPr>
            <a:r>
              <a:rPr lang="en-US" sz="2400" dirty="0" smtClean="0"/>
              <a:t>Accept the loss and adjust to life without the deceased.</a:t>
            </a:r>
            <a:endParaRPr lang="en-US" sz="2400" dirty="0"/>
          </a:p>
        </p:txBody>
      </p:sp>
      <p:sp>
        <p:nvSpPr>
          <p:cNvPr id="4" name="Slide Number Placeholder 3"/>
          <p:cNvSpPr>
            <a:spLocks noGrp="1"/>
          </p:cNvSpPr>
          <p:nvPr>
            <p:ph type="sldNum" sz="quarter" idx="12"/>
          </p:nvPr>
        </p:nvSpPr>
        <p:spPr/>
        <p:txBody>
          <a:bodyPr/>
          <a:lstStyle/>
          <a:p>
            <a:fld id="{A6D2D90F-4AB6-4AEF-BA0C-6608AB82FDEE}" type="slidenum">
              <a:rPr lang="en-US" smtClean="0"/>
              <a:t>41</a:t>
            </a:fld>
            <a:endParaRPr lang="en-US"/>
          </a:p>
        </p:txBody>
      </p:sp>
    </p:spTree>
    <p:extLst>
      <p:ext uri="{BB962C8B-B14F-4D97-AF65-F5344CB8AC3E}">
        <p14:creationId xmlns:p14="http://schemas.microsoft.com/office/powerpoint/2010/main" val="120079763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a:t>MANAGEMENT OF </a:t>
            </a:r>
            <a:r>
              <a:rPr lang="en-US" sz="4000" b="1" dirty="0" smtClean="0"/>
              <a:t>GRIEF 2</a:t>
            </a:r>
            <a:endParaRPr lang="en-US" sz="4000" dirty="0"/>
          </a:p>
        </p:txBody>
      </p:sp>
      <p:sp>
        <p:nvSpPr>
          <p:cNvPr id="3" name="Content Placeholder 2"/>
          <p:cNvSpPr>
            <a:spLocks noGrp="1"/>
          </p:cNvSpPr>
          <p:nvPr>
            <p:ph idx="1"/>
          </p:nvPr>
        </p:nvSpPr>
        <p:spPr>
          <a:xfrm>
            <a:off x="457200" y="1412776"/>
            <a:ext cx="8229600" cy="4713387"/>
          </a:xfrm>
        </p:spPr>
        <p:txBody>
          <a:bodyPr>
            <a:normAutofit/>
          </a:bodyPr>
          <a:lstStyle/>
          <a:p>
            <a:pPr>
              <a:buFont typeface="Wingdings" pitchFamily="2" charset="2"/>
              <a:buChar char="ü"/>
            </a:pPr>
            <a:r>
              <a:rPr lang="en-US" sz="2400" dirty="0" smtClean="0"/>
              <a:t>Help bereaved person to accept the reality- viewing the dead body and putting away the dead person’s belonging may help.</a:t>
            </a:r>
          </a:p>
          <a:p>
            <a:pPr>
              <a:buFont typeface="Wingdings" pitchFamily="2" charset="2"/>
              <a:buChar char="ü"/>
            </a:pPr>
            <a:r>
              <a:rPr lang="en-US" sz="2400" dirty="0" smtClean="0"/>
              <a:t>Support- funeral plan and finance.</a:t>
            </a:r>
          </a:p>
          <a:p>
            <a:pPr>
              <a:buFont typeface="Wingdings" pitchFamily="2" charset="2"/>
              <a:buChar char="ü"/>
            </a:pPr>
            <a:r>
              <a:rPr lang="en-US" sz="2400" dirty="0" smtClean="0"/>
              <a:t>Encouraged to resume social activities, talk to people about the loss, remember fulfilling experiences that were shared with the deceased.</a:t>
            </a:r>
          </a:p>
          <a:p>
            <a:pPr>
              <a:buFont typeface="Wingdings" pitchFamily="2" charset="2"/>
              <a:buChar char="ü"/>
            </a:pPr>
            <a:r>
              <a:rPr lang="en-US" sz="2400" dirty="0" smtClean="0"/>
              <a:t>Consider positive activities.</a:t>
            </a:r>
          </a:p>
          <a:p>
            <a:pPr>
              <a:buFont typeface="Wingdings" pitchFamily="2" charset="2"/>
              <a:buChar char="ü"/>
            </a:pPr>
            <a:r>
              <a:rPr lang="en-US" sz="2400" b="1" dirty="0" smtClean="0"/>
              <a:t>Parents grieving for a stillborn child- </a:t>
            </a:r>
            <a:r>
              <a:rPr lang="en-US" sz="2400" dirty="0" smtClean="0"/>
              <a:t>Parents should not view or hold the baby unless they particularly wish to do so</a:t>
            </a:r>
            <a:endParaRPr lang="en-US" sz="2400" b="1" dirty="0" smtClean="0"/>
          </a:p>
          <a:p>
            <a:pPr>
              <a:buFont typeface="Wingdings" pitchFamily="2" charset="2"/>
              <a:buChar char="ü"/>
            </a:pPr>
            <a:endParaRPr lang="en-US" sz="2400" dirty="0"/>
          </a:p>
        </p:txBody>
      </p:sp>
      <p:sp>
        <p:nvSpPr>
          <p:cNvPr id="4" name="Slide Number Placeholder 3"/>
          <p:cNvSpPr>
            <a:spLocks noGrp="1"/>
          </p:cNvSpPr>
          <p:nvPr>
            <p:ph type="sldNum" sz="quarter" idx="12"/>
          </p:nvPr>
        </p:nvSpPr>
        <p:spPr/>
        <p:txBody>
          <a:bodyPr/>
          <a:lstStyle/>
          <a:p>
            <a:fld id="{A6D2D90F-4AB6-4AEF-BA0C-6608AB82FDEE}" type="slidenum">
              <a:rPr lang="en-US" smtClean="0"/>
              <a:t>42</a:t>
            </a:fld>
            <a:endParaRPr lang="en-US"/>
          </a:p>
        </p:txBody>
      </p:sp>
    </p:spTree>
    <p:extLst>
      <p:ext uri="{BB962C8B-B14F-4D97-AF65-F5344CB8AC3E}">
        <p14:creationId xmlns:p14="http://schemas.microsoft.com/office/powerpoint/2010/main" val="353689503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a:t>MANAGEMENT OF </a:t>
            </a:r>
            <a:r>
              <a:rPr lang="en-US" sz="4000" b="1" dirty="0" smtClean="0"/>
              <a:t>GRIEF 3.</a:t>
            </a:r>
            <a:endParaRPr lang="en-US" sz="4000" dirty="0"/>
          </a:p>
        </p:txBody>
      </p:sp>
      <p:sp>
        <p:nvSpPr>
          <p:cNvPr id="3" name="Content Placeholder 2"/>
          <p:cNvSpPr>
            <a:spLocks noGrp="1"/>
          </p:cNvSpPr>
          <p:nvPr>
            <p:ph idx="1"/>
          </p:nvPr>
        </p:nvSpPr>
        <p:spPr>
          <a:xfrm>
            <a:off x="457200" y="1484784"/>
            <a:ext cx="8229600" cy="4641379"/>
          </a:xfrm>
        </p:spPr>
        <p:txBody>
          <a:bodyPr/>
          <a:lstStyle/>
          <a:p>
            <a:r>
              <a:rPr lang="en-US" sz="2400" b="1" dirty="0" smtClean="0"/>
              <a:t>Medication</a:t>
            </a:r>
          </a:p>
          <a:p>
            <a:pPr>
              <a:buFont typeface="Wingdings" pitchFamily="2" charset="2"/>
              <a:buChar char="ü"/>
            </a:pPr>
            <a:r>
              <a:rPr lang="en-US" sz="2400" dirty="0" smtClean="0"/>
              <a:t>hypnotics, anxiolytics, antidepressant.</a:t>
            </a:r>
          </a:p>
          <a:p>
            <a:r>
              <a:rPr lang="en-US" sz="2400" b="1" dirty="0" smtClean="0"/>
              <a:t>Support group</a:t>
            </a:r>
          </a:p>
          <a:p>
            <a:pPr>
              <a:buFont typeface="Wingdings" pitchFamily="2" charset="2"/>
              <a:buChar char="ü"/>
            </a:pPr>
            <a:r>
              <a:rPr lang="en-US" sz="2400" dirty="0" smtClean="0"/>
              <a:t>young widows and widowers.</a:t>
            </a:r>
          </a:p>
          <a:p>
            <a:r>
              <a:rPr lang="en-US" sz="2400" b="1" dirty="0" smtClean="0"/>
              <a:t>Psychotherapy</a:t>
            </a:r>
          </a:p>
          <a:p>
            <a:pPr>
              <a:buFont typeface="Wingdings" pitchFamily="2" charset="2"/>
              <a:buChar char="ü"/>
            </a:pPr>
            <a:r>
              <a:rPr lang="en-US" sz="2400" dirty="0" smtClean="0"/>
              <a:t>Complicated grief treatment (CBT+ Interpersonal therapy)</a:t>
            </a:r>
          </a:p>
          <a:p>
            <a:pPr>
              <a:buFont typeface="Wingdings" pitchFamily="2" charset="2"/>
              <a:buChar char="ü"/>
            </a:pPr>
            <a:r>
              <a:rPr lang="en-US" sz="2400" dirty="0" err="1" smtClean="0"/>
              <a:t>Psychoeducation</a:t>
            </a:r>
            <a:r>
              <a:rPr lang="en-US" sz="2400" dirty="0" smtClean="0"/>
              <a:t> </a:t>
            </a:r>
          </a:p>
          <a:p>
            <a:pPr>
              <a:buFont typeface="Wingdings" pitchFamily="2" charset="2"/>
              <a:buChar char="ü"/>
            </a:pPr>
            <a:r>
              <a:rPr lang="en-US" sz="2400" dirty="0" smtClean="0"/>
              <a:t>Cognitive restructuring</a:t>
            </a:r>
          </a:p>
          <a:p>
            <a:pPr>
              <a:buFont typeface="Wingdings" pitchFamily="2" charset="2"/>
              <a:buChar char="ü"/>
            </a:pPr>
            <a:endParaRPr lang="en-US" sz="2400" dirty="0" smtClean="0"/>
          </a:p>
          <a:p>
            <a:endParaRPr lang="en-US" dirty="0" smtClean="0"/>
          </a:p>
          <a:p>
            <a:endParaRPr lang="en-US" dirty="0"/>
          </a:p>
        </p:txBody>
      </p:sp>
      <p:sp>
        <p:nvSpPr>
          <p:cNvPr id="4" name="Slide Number Placeholder 3"/>
          <p:cNvSpPr>
            <a:spLocks noGrp="1"/>
          </p:cNvSpPr>
          <p:nvPr>
            <p:ph type="sldNum" sz="quarter" idx="12"/>
          </p:nvPr>
        </p:nvSpPr>
        <p:spPr/>
        <p:txBody>
          <a:bodyPr/>
          <a:lstStyle/>
          <a:p>
            <a:fld id="{A6D2D90F-4AB6-4AEF-BA0C-6608AB82FDEE}" type="slidenum">
              <a:rPr lang="en-US" smtClean="0"/>
              <a:t>43</a:t>
            </a:fld>
            <a:endParaRPr lang="en-US"/>
          </a:p>
        </p:txBody>
      </p:sp>
    </p:spTree>
    <p:extLst>
      <p:ext uri="{BB962C8B-B14F-4D97-AF65-F5344CB8AC3E}">
        <p14:creationId xmlns:p14="http://schemas.microsoft.com/office/powerpoint/2010/main" val="223802202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RESPONSE TO SPECIAL KINDS OF STRESS 1.</a:t>
            </a:r>
            <a:endParaRPr lang="en-US" b="1" dirty="0"/>
          </a:p>
        </p:txBody>
      </p:sp>
      <p:sp>
        <p:nvSpPr>
          <p:cNvPr id="3" name="Content Placeholder 2"/>
          <p:cNvSpPr>
            <a:spLocks noGrp="1"/>
          </p:cNvSpPr>
          <p:nvPr>
            <p:ph idx="1"/>
          </p:nvPr>
        </p:nvSpPr>
        <p:spPr>
          <a:xfrm>
            <a:off x="457200" y="1600200"/>
            <a:ext cx="8229600" cy="4637112"/>
          </a:xfrm>
        </p:spPr>
        <p:txBody>
          <a:bodyPr>
            <a:normAutofit lnSpcReduction="10000"/>
          </a:bodyPr>
          <a:lstStyle/>
          <a:p>
            <a:pPr>
              <a:buFont typeface="Wingdings" pitchFamily="2" charset="2"/>
              <a:buChar char="ü"/>
            </a:pPr>
            <a:r>
              <a:rPr lang="en-US" sz="2400" b="1" dirty="0" smtClean="0"/>
              <a:t>1. RAPE AND PHYSICAL ASSAULT</a:t>
            </a:r>
          </a:p>
          <a:p>
            <a:pPr>
              <a:buFont typeface="Wingdings" pitchFamily="2" charset="2"/>
              <a:buChar char="Ø"/>
            </a:pPr>
            <a:r>
              <a:rPr lang="en-US" sz="2400" dirty="0" smtClean="0"/>
              <a:t>These individuals can experience acute stress reaction, PTSD, anxiety and depressive disorder and psychosexual dysfunction.</a:t>
            </a:r>
          </a:p>
          <a:p>
            <a:pPr>
              <a:buFont typeface="Wingdings" pitchFamily="2" charset="2"/>
              <a:buChar char="Ø"/>
            </a:pPr>
            <a:r>
              <a:rPr lang="en-US" sz="2400" dirty="0" smtClean="0"/>
              <a:t>Feeling of humiliation, ashamed, vulnerability to further attacks, loss of self esteem, self blame.</a:t>
            </a:r>
          </a:p>
          <a:p>
            <a:pPr>
              <a:buFont typeface="Wingdings" pitchFamily="2" charset="2"/>
              <a:buChar char="Ø"/>
            </a:pPr>
            <a:r>
              <a:rPr lang="en-US" sz="2400" dirty="0" smtClean="0"/>
              <a:t>Problems with trust, persistent anger, irritability, excessive dependence.</a:t>
            </a:r>
          </a:p>
          <a:p>
            <a:pPr>
              <a:buFont typeface="Wingdings" pitchFamily="2" charset="2"/>
              <a:buChar char="Ø"/>
            </a:pPr>
            <a:r>
              <a:rPr lang="en-US" sz="2400" dirty="0" smtClean="0"/>
              <a:t>Symptoms are likely to persist when there has been an actual or perceived threat to live, previous psychological and social problem, victimization, childhood abuse, substance abuse, poor social support.</a:t>
            </a:r>
            <a:endParaRPr lang="en-US" sz="2400" dirty="0"/>
          </a:p>
        </p:txBody>
      </p:sp>
      <p:sp>
        <p:nvSpPr>
          <p:cNvPr id="4" name="Slide Number Placeholder 3"/>
          <p:cNvSpPr>
            <a:spLocks noGrp="1"/>
          </p:cNvSpPr>
          <p:nvPr>
            <p:ph type="sldNum" sz="quarter" idx="12"/>
          </p:nvPr>
        </p:nvSpPr>
        <p:spPr/>
        <p:txBody>
          <a:bodyPr/>
          <a:lstStyle/>
          <a:p>
            <a:fld id="{A6D2D90F-4AB6-4AEF-BA0C-6608AB82FDEE}" type="slidenum">
              <a:rPr lang="en-US" smtClean="0"/>
              <a:t>44</a:t>
            </a:fld>
            <a:endParaRPr lang="en-US"/>
          </a:p>
        </p:txBody>
      </p:sp>
    </p:spTree>
    <p:extLst>
      <p:ext uri="{BB962C8B-B14F-4D97-AF65-F5344CB8AC3E}">
        <p14:creationId xmlns:p14="http://schemas.microsoft.com/office/powerpoint/2010/main" val="118431478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RESPONSE TO SPECIAL KINDS OF </a:t>
            </a:r>
            <a:r>
              <a:rPr lang="en-US" b="1" dirty="0" smtClean="0"/>
              <a:t>STRESS 2</a:t>
            </a:r>
            <a:endParaRPr lang="en-US" dirty="0"/>
          </a:p>
        </p:txBody>
      </p:sp>
      <p:sp>
        <p:nvSpPr>
          <p:cNvPr id="3" name="Content Placeholder 2"/>
          <p:cNvSpPr>
            <a:spLocks noGrp="1"/>
          </p:cNvSpPr>
          <p:nvPr>
            <p:ph idx="1"/>
          </p:nvPr>
        </p:nvSpPr>
        <p:spPr/>
        <p:txBody>
          <a:bodyPr>
            <a:normAutofit/>
          </a:bodyPr>
          <a:lstStyle/>
          <a:p>
            <a:r>
              <a:rPr lang="en-US" sz="2400" dirty="0" smtClean="0"/>
              <a:t>TREATMENT</a:t>
            </a:r>
          </a:p>
          <a:p>
            <a:pPr>
              <a:buFont typeface="Wingdings" pitchFamily="2" charset="2"/>
              <a:buChar char="Ø"/>
            </a:pPr>
            <a:r>
              <a:rPr lang="en-US" sz="2400" dirty="0" smtClean="0"/>
              <a:t>Social support</a:t>
            </a:r>
          </a:p>
          <a:p>
            <a:pPr>
              <a:buFont typeface="Wingdings" pitchFamily="2" charset="2"/>
              <a:buChar char="Ø"/>
            </a:pPr>
            <a:r>
              <a:rPr lang="en-US" sz="2400" dirty="0" smtClean="0"/>
              <a:t>Medical treatment.</a:t>
            </a:r>
          </a:p>
          <a:p>
            <a:pPr marL="0" indent="0">
              <a:buNone/>
            </a:pPr>
            <a:endParaRPr lang="en-US" sz="2400" dirty="0" smtClean="0"/>
          </a:p>
          <a:p>
            <a:pPr>
              <a:buFont typeface="Wingdings" pitchFamily="2" charset="2"/>
              <a:buChar char="ü"/>
            </a:pPr>
            <a:r>
              <a:rPr lang="en-US" sz="2400" dirty="0" smtClean="0"/>
              <a:t>2. </a:t>
            </a:r>
            <a:r>
              <a:rPr lang="en-US" sz="2400" b="1" dirty="0" smtClean="0"/>
              <a:t>REFUGEES AND VICTIM OF TORTURE</a:t>
            </a:r>
          </a:p>
          <a:p>
            <a:pPr>
              <a:buFont typeface="Wingdings" pitchFamily="2" charset="2"/>
              <a:buChar char="Ø"/>
            </a:pPr>
            <a:r>
              <a:rPr lang="en-US" sz="2400" dirty="0" smtClean="0"/>
              <a:t>Refugees and other forced migrants experiences a wide range of traumatic events, either in their countries of origin, in their journey to a place of potential refuge, and in settling in a new location.</a:t>
            </a:r>
          </a:p>
          <a:p>
            <a:pPr>
              <a:buFont typeface="Wingdings" pitchFamily="2" charset="2"/>
              <a:buChar char="Ø"/>
            </a:pPr>
            <a:r>
              <a:rPr lang="en-US" sz="2400" dirty="0"/>
              <a:t> </a:t>
            </a:r>
            <a:r>
              <a:rPr lang="en-US" sz="2400" dirty="0" smtClean="0"/>
              <a:t>PTSD, depressive and anxiety disorder, substance misuse.</a:t>
            </a:r>
          </a:p>
          <a:p>
            <a:pPr marL="0" indent="0">
              <a:buNone/>
            </a:pPr>
            <a:endParaRPr lang="en-US" sz="2400" dirty="0" smtClean="0"/>
          </a:p>
          <a:p>
            <a:pPr marL="0" indent="0">
              <a:buNone/>
            </a:pPr>
            <a:endParaRPr lang="en-US" sz="2400" dirty="0"/>
          </a:p>
        </p:txBody>
      </p:sp>
      <p:sp>
        <p:nvSpPr>
          <p:cNvPr id="4" name="Slide Number Placeholder 3"/>
          <p:cNvSpPr>
            <a:spLocks noGrp="1"/>
          </p:cNvSpPr>
          <p:nvPr>
            <p:ph type="sldNum" sz="quarter" idx="12"/>
          </p:nvPr>
        </p:nvSpPr>
        <p:spPr/>
        <p:txBody>
          <a:bodyPr/>
          <a:lstStyle/>
          <a:p>
            <a:fld id="{A6D2D90F-4AB6-4AEF-BA0C-6608AB82FDEE}" type="slidenum">
              <a:rPr lang="en-US" smtClean="0"/>
              <a:t>45</a:t>
            </a:fld>
            <a:endParaRPr lang="en-US"/>
          </a:p>
        </p:txBody>
      </p:sp>
    </p:spTree>
    <p:extLst>
      <p:ext uri="{BB962C8B-B14F-4D97-AF65-F5344CB8AC3E}">
        <p14:creationId xmlns:p14="http://schemas.microsoft.com/office/powerpoint/2010/main" val="37566192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RESPONSE TO SPECIAL KINDS OF </a:t>
            </a:r>
            <a:r>
              <a:rPr lang="en-US" b="1" dirty="0" smtClean="0"/>
              <a:t>STRESS 3</a:t>
            </a:r>
            <a:endParaRPr lang="en-US" dirty="0"/>
          </a:p>
        </p:txBody>
      </p:sp>
      <p:sp>
        <p:nvSpPr>
          <p:cNvPr id="3" name="Content Placeholder 2"/>
          <p:cNvSpPr>
            <a:spLocks noGrp="1"/>
          </p:cNvSpPr>
          <p:nvPr>
            <p:ph idx="1"/>
          </p:nvPr>
        </p:nvSpPr>
        <p:spPr/>
        <p:txBody>
          <a:bodyPr>
            <a:normAutofit/>
          </a:bodyPr>
          <a:lstStyle/>
          <a:p>
            <a:r>
              <a:rPr lang="en-US" sz="2400" dirty="0" smtClean="0"/>
              <a:t>TREATMENT</a:t>
            </a:r>
          </a:p>
          <a:p>
            <a:pPr>
              <a:buFont typeface="Wingdings" pitchFamily="2" charset="2"/>
              <a:buChar char="Ø"/>
            </a:pPr>
            <a:r>
              <a:rPr lang="en-US" sz="2400" dirty="0" smtClean="0"/>
              <a:t>Physical and psychiatric care- To refugee and humanitarian workers.</a:t>
            </a:r>
          </a:p>
          <a:p>
            <a:pPr>
              <a:buFont typeface="Wingdings" pitchFamily="2" charset="2"/>
              <a:buChar char="Ø"/>
            </a:pPr>
            <a:r>
              <a:rPr lang="en-US" sz="2400" dirty="0" smtClean="0"/>
              <a:t>Address problems related to separation, bereavement, loss of material possession,  sexual abuse, uncertain future.</a:t>
            </a:r>
          </a:p>
          <a:p>
            <a:pPr>
              <a:buFont typeface="Wingdings" pitchFamily="2" charset="2"/>
              <a:buChar char="Ø"/>
            </a:pPr>
            <a:r>
              <a:rPr lang="en-US" sz="2400" dirty="0" smtClean="0"/>
              <a:t>Psychological intervention- CBT ( trauma focused CBT)</a:t>
            </a:r>
          </a:p>
          <a:p>
            <a:pPr>
              <a:buFont typeface="Wingdings" pitchFamily="2" charset="2"/>
              <a:buChar char="Ø"/>
            </a:pPr>
            <a:r>
              <a:rPr lang="en-US" sz="2400" dirty="0" smtClean="0"/>
              <a:t>In victim of torture, it is helpful, if the patient agrees, to document the episode of torture that they have experienced , as well as providing valuable information for purpose of advocacy and legal proceedings.</a:t>
            </a:r>
          </a:p>
          <a:p>
            <a:pPr>
              <a:buFont typeface="Wingdings" pitchFamily="2" charset="2"/>
              <a:buChar char="Ø"/>
            </a:pPr>
            <a:r>
              <a:rPr lang="en-US" sz="2400" dirty="0" smtClean="0"/>
              <a:t>Skill acquisition/ schooling.</a:t>
            </a:r>
            <a:endParaRPr lang="en-US" sz="2400" dirty="0"/>
          </a:p>
        </p:txBody>
      </p:sp>
      <p:sp>
        <p:nvSpPr>
          <p:cNvPr id="4" name="Slide Number Placeholder 3"/>
          <p:cNvSpPr>
            <a:spLocks noGrp="1"/>
          </p:cNvSpPr>
          <p:nvPr>
            <p:ph type="sldNum" sz="quarter" idx="12"/>
          </p:nvPr>
        </p:nvSpPr>
        <p:spPr/>
        <p:txBody>
          <a:bodyPr/>
          <a:lstStyle/>
          <a:p>
            <a:fld id="{A6D2D90F-4AB6-4AEF-BA0C-6608AB82FDEE}" type="slidenum">
              <a:rPr lang="en-US" smtClean="0"/>
              <a:t>46</a:t>
            </a:fld>
            <a:endParaRPr lang="en-US"/>
          </a:p>
        </p:txBody>
      </p:sp>
    </p:spTree>
    <p:extLst>
      <p:ext uri="{BB962C8B-B14F-4D97-AF65-F5344CB8AC3E}">
        <p14:creationId xmlns:p14="http://schemas.microsoft.com/office/powerpoint/2010/main" val="3953236421"/>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smtClean="0"/>
              <a:t>CONCLUSION</a:t>
            </a:r>
            <a:endParaRPr lang="en-US" sz="4000" b="1" dirty="0"/>
          </a:p>
        </p:txBody>
      </p:sp>
      <p:sp>
        <p:nvSpPr>
          <p:cNvPr id="3" name="Content Placeholder 2"/>
          <p:cNvSpPr>
            <a:spLocks noGrp="1"/>
          </p:cNvSpPr>
          <p:nvPr>
            <p:ph idx="1"/>
          </p:nvPr>
        </p:nvSpPr>
        <p:spPr>
          <a:xfrm>
            <a:off x="457200" y="1412776"/>
            <a:ext cx="8229600" cy="4713387"/>
          </a:xfrm>
        </p:spPr>
        <p:txBody>
          <a:bodyPr>
            <a:normAutofit/>
          </a:bodyPr>
          <a:lstStyle/>
          <a:p>
            <a:r>
              <a:rPr lang="en-US" sz="2400" dirty="0"/>
              <a:t>Every individual at one time or the other experiences stressful events which brings about varying degree of emotional response.</a:t>
            </a:r>
          </a:p>
          <a:p>
            <a:r>
              <a:rPr lang="en-US" sz="2400" dirty="0"/>
              <a:t>In a view to cope with these varying degree of emotional response individual intentional use coping strategies and unintentionally, defense mechanisms.</a:t>
            </a:r>
          </a:p>
          <a:p>
            <a:r>
              <a:rPr lang="en-US" sz="2400" dirty="0"/>
              <a:t>However some of the coping mechanism are maladaptive causing greater harm in the long term.</a:t>
            </a:r>
          </a:p>
          <a:p>
            <a:r>
              <a:rPr lang="en-US" sz="2400" dirty="0"/>
              <a:t>It is important to seek medical help in times of stressful life experiences, of which psychological intervention remain the first line of care.</a:t>
            </a:r>
          </a:p>
          <a:p>
            <a:endParaRPr lang="en-US" sz="2400" dirty="0"/>
          </a:p>
        </p:txBody>
      </p:sp>
      <p:sp>
        <p:nvSpPr>
          <p:cNvPr id="4" name="Slide Number Placeholder 3"/>
          <p:cNvSpPr>
            <a:spLocks noGrp="1"/>
          </p:cNvSpPr>
          <p:nvPr>
            <p:ph type="sldNum" sz="quarter" idx="12"/>
          </p:nvPr>
        </p:nvSpPr>
        <p:spPr/>
        <p:txBody>
          <a:bodyPr/>
          <a:lstStyle/>
          <a:p>
            <a:fld id="{A6D2D90F-4AB6-4AEF-BA0C-6608AB82FDEE}" type="slidenum">
              <a:rPr lang="en-US" smtClean="0"/>
              <a:t>47</a:t>
            </a:fld>
            <a:endParaRPr lang="en-US"/>
          </a:p>
        </p:txBody>
      </p:sp>
    </p:spTree>
    <p:extLst>
      <p:ext uri="{BB962C8B-B14F-4D97-AF65-F5344CB8AC3E}">
        <p14:creationId xmlns:p14="http://schemas.microsoft.com/office/powerpoint/2010/main" val="681323562"/>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smtClean="0"/>
              <a:t>REFERENCES</a:t>
            </a:r>
            <a:endParaRPr lang="en-US" sz="4000" b="1" dirty="0"/>
          </a:p>
        </p:txBody>
      </p:sp>
      <p:sp>
        <p:nvSpPr>
          <p:cNvPr id="3" name="Content Placeholder 2"/>
          <p:cNvSpPr>
            <a:spLocks noGrp="1"/>
          </p:cNvSpPr>
          <p:nvPr>
            <p:ph idx="1"/>
          </p:nvPr>
        </p:nvSpPr>
        <p:spPr>
          <a:xfrm>
            <a:off x="457200" y="1412776"/>
            <a:ext cx="8229600" cy="4713387"/>
          </a:xfrm>
        </p:spPr>
        <p:txBody>
          <a:bodyPr/>
          <a:lstStyle/>
          <a:p>
            <a:r>
              <a:rPr lang="en-US" sz="2400" dirty="0"/>
              <a:t>Benjamin James </a:t>
            </a:r>
            <a:r>
              <a:rPr lang="en-US" sz="2400" dirty="0" err="1"/>
              <a:t>sadock</a:t>
            </a:r>
            <a:r>
              <a:rPr lang="en-US" sz="2400" dirty="0"/>
              <a:t>, Virginia Alcott </a:t>
            </a:r>
            <a:r>
              <a:rPr lang="en-US" sz="2400" dirty="0" err="1"/>
              <a:t>sadock</a:t>
            </a:r>
            <a:r>
              <a:rPr lang="en-US" sz="2400" dirty="0"/>
              <a:t>, Pedro Ruiz Kaplan and </a:t>
            </a:r>
            <a:r>
              <a:rPr lang="en-US" sz="2400" dirty="0" err="1"/>
              <a:t>Sadock’s</a:t>
            </a:r>
            <a:r>
              <a:rPr lang="en-US" sz="2400" dirty="0"/>
              <a:t> comprehensive textbook of psychiatry 10</a:t>
            </a:r>
            <a:r>
              <a:rPr lang="en-US" sz="2400" baseline="30000" dirty="0"/>
              <a:t>th</a:t>
            </a:r>
            <a:r>
              <a:rPr lang="en-US" sz="2400" dirty="0"/>
              <a:t> </a:t>
            </a:r>
            <a:r>
              <a:rPr lang="en-US" sz="2400" dirty="0" smtClean="0"/>
              <a:t>edition.</a:t>
            </a:r>
          </a:p>
          <a:p>
            <a:r>
              <a:rPr lang="en-US" sz="2400" dirty="0" smtClean="0"/>
              <a:t>Paul Harrison, </a:t>
            </a:r>
            <a:r>
              <a:rPr lang="en-US" sz="2400" dirty="0" err="1" smtClean="0"/>
              <a:t>philip</a:t>
            </a:r>
            <a:r>
              <a:rPr lang="en-US" sz="2400" dirty="0" smtClean="0"/>
              <a:t> </a:t>
            </a:r>
            <a:r>
              <a:rPr lang="en-US" sz="2400" dirty="0" err="1" smtClean="0"/>
              <a:t>cowen</a:t>
            </a:r>
            <a:r>
              <a:rPr lang="en-US" sz="2400" dirty="0" smtClean="0"/>
              <a:t>  at al; shorter oxford textbook of psychiatry, chapter 7, </a:t>
            </a:r>
            <a:r>
              <a:rPr lang="en-US" sz="2400" dirty="0" err="1" smtClean="0"/>
              <a:t>pg</a:t>
            </a:r>
            <a:r>
              <a:rPr lang="en-US" sz="2400" dirty="0" smtClean="0"/>
              <a:t> 135-160.</a:t>
            </a:r>
          </a:p>
          <a:p>
            <a:r>
              <a:rPr lang="en-US" sz="2400" dirty="0" smtClean="0"/>
              <a:t>Clinical description and diagnostic requirement for ICD-11 mental, </a:t>
            </a:r>
            <a:r>
              <a:rPr lang="en-US" sz="2400" dirty="0" err="1" smtClean="0"/>
              <a:t>behavioural</a:t>
            </a:r>
            <a:r>
              <a:rPr lang="en-US" sz="2400" dirty="0" smtClean="0"/>
              <a:t> and neurodevelopmental disorders, </a:t>
            </a:r>
            <a:r>
              <a:rPr lang="en-US" sz="2400" dirty="0" err="1" smtClean="0"/>
              <a:t>pg</a:t>
            </a:r>
            <a:r>
              <a:rPr lang="en-US" sz="2400" dirty="0" smtClean="0"/>
              <a:t> 337-361</a:t>
            </a:r>
          </a:p>
          <a:p>
            <a:endParaRPr lang="en-US" sz="2400" dirty="0"/>
          </a:p>
          <a:p>
            <a:endParaRPr lang="en-US" dirty="0"/>
          </a:p>
        </p:txBody>
      </p:sp>
      <p:sp>
        <p:nvSpPr>
          <p:cNvPr id="4" name="Slide Number Placeholder 3"/>
          <p:cNvSpPr>
            <a:spLocks noGrp="1"/>
          </p:cNvSpPr>
          <p:nvPr>
            <p:ph type="sldNum" sz="quarter" idx="12"/>
          </p:nvPr>
        </p:nvSpPr>
        <p:spPr/>
        <p:txBody>
          <a:bodyPr/>
          <a:lstStyle/>
          <a:p>
            <a:fld id="{A6D2D90F-4AB6-4AEF-BA0C-6608AB82FDEE}" type="slidenum">
              <a:rPr lang="en-US" smtClean="0"/>
              <a:t>48</a:t>
            </a:fld>
            <a:endParaRPr lang="en-US"/>
          </a:p>
        </p:txBody>
      </p:sp>
    </p:spTree>
    <p:extLst>
      <p:ext uri="{BB962C8B-B14F-4D97-AF65-F5344CB8AC3E}">
        <p14:creationId xmlns:p14="http://schemas.microsoft.com/office/powerpoint/2010/main" val="313065185"/>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sz="8000" dirty="0" smtClean="0"/>
              <a:t>THANK YOU</a:t>
            </a:r>
            <a:endParaRPr lang="en-US" sz="8000" dirty="0"/>
          </a:p>
        </p:txBody>
      </p:sp>
      <p:sp>
        <p:nvSpPr>
          <p:cNvPr id="4" name="Slide Number Placeholder 3"/>
          <p:cNvSpPr>
            <a:spLocks noGrp="1"/>
          </p:cNvSpPr>
          <p:nvPr>
            <p:ph type="sldNum" sz="quarter" idx="12"/>
          </p:nvPr>
        </p:nvSpPr>
        <p:spPr/>
        <p:txBody>
          <a:bodyPr/>
          <a:lstStyle/>
          <a:p>
            <a:fld id="{A6D2D90F-4AB6-4AEF-BA0C-6608AB82FDEE}" type="slidenum">
              <a:rPr lang="en-US" smtClean="0"/>
              <a:t>49</a:t>
            </a:fld>
            <a:endParaRPr lang="en-US"/>
          </a:p>
        </p:txBody>
      </p:sp>
    </p:spTree>
    <p:extLst>
      <p:ext uri="{BB962C8B-B14F-4D97-AF65-F5344CB8AC3E}">
        <p14:creationId xmlns:p14="http://schemas.microsoft.com/office/powerpoint/2010/main" val="357443882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620688"/>
            <a:ext cx="8229600" cy="1143000"/>
          </a:xfrm>
        </p:spPr>
        <p:txBody>
          <a:bodyPr>
            <a:noAutofit/>
          </a:bodyPr>
          <a:lstStyle/>
          <a:p>
            <a:r>
              <a:rPr lang="en-US" sz="4000" b="1" dirty="0" smtClean="0"/>
              <a:t>THE RESPONSE TO STRESSFUL EXPERIENCES.</a:t>
            </a:r>
            <a:endParaRPr lang="en-US" sz="4000" b="1" dirty="0"/>
          </a:p>
        </p:txBody>
      </p:sp>
      <p:sp>
        <p:nvSpPr>
          <p:cNvPr id="3" name="Content Placeholder 2"/>
          <p:cNvSpPr>
            <a:spLocks noGrp="1"/>
          </p:cNvSpPr>
          <p:nvPr>
            <p:ph idx="1"/>
          </p:nvPr>
        </p:nvSpPr>
        <p:spPr>
          <a:xfrm>
            <a:off x="457200" y="1916832"/>
            <a:ext cx="8229600" cy="4209331"/>
          </a:xfrm>
        </p:spPr>
        <p:txBody>
          <a:bodyPr>
            <a:normAutofit/>
          </a:bodyPr>
          <a:lstStyle/>
          <a:p>
            <a:pPr>
              <a:buFont typeface="Wingdings" pitchFamily="2" charset="2"/>
              <a:buChar char="Ø"/>
            </a:pPr>
            <a:r>
              <a:rPr lang="en-US" sz="2400" dirty="0" smtClean="0"/>
              <a:t>The response to stressful events have three components:</a:t>
            </a:r>
          </a:p>
          <a:p>
            <a:r>
              <a:rPr lang="en-US" sz="2400" b="1" dirty="0" smtClean="0"/>
              <a:t>An emotional response</a:t>
            </a:r>
            <a:r>
              <a:rPr lang="en-US" sz="2400" dirty="0" smtClean="0"/>
              <a:t> with somatic accompaniments. </a:t>
            </a:r>
            <a:r>
              <a:rPr lang="en-US" sz="2400" dirty="0" err="1" smtClean="0"/>
              <a:t>e.g</a:t>
            </a:r>
            <a:r>
              <a:rPr lang="en-US" sz="2400" dirty="0" smtClean="0"/>
              <a:t> anxiety.</a:t>
            </a:r>
          </a:p>
          <a:p>
            <a:r>
              <a:rPr lang="en-US" sz="2400" b="1" dirty="0" smtClean="0"/>
              <a:t>A coping strategy- </a:t>
            </a:r>
            <a:r>
              <a:rPr lang="en-US" sz="2400" dirty="0" smtClean="0"/>
              <a:t>seeking help, problem solving, ventilation, avoidance, substance use, aggression etc. </a:t>
            </a:r>
          </a:p>
          <a:p>
            <a:r>
              <a:rPr lang="en-US" sz="2400" b="1" dirty="0" smtClean="0"/>
              <a:t>A defense mechanism- </a:t>
            </a:r>
            <a:r>
              <a:rPr lang="en-US" sz="2400" dirty="0" smtClean="0"/>
              <a:t>repression, projection, sublimation etc.</a:t>
            </a:r>
          </a:p>
          <a:p>
            <a:endParaRPr lang="en-US" dirty="0"/>
          </a:p>
        </p:txBody>
      </p:sp>
      <p:sp>
        <p:nvSpPr>
          <p:cNvPr id="4" name="Slide Number Placeholder 3"/>
          <p:cNvSpPr>
            <a:spLocks noGrp="1"/>
          </p:cNvSpPr>
          <p:nvPr>
            <p:ph type="sldNum" sz="quarter" idx="12"/>
          </p:nvPr>
        </p:nvSpPr>
        <p:spPr/>
        <p:txBody>
          <a:bodyPr/>
          <a:lstStyle/>
          <a:p>
            <a:fld id="{A6D2D90F-4AB6-4AEF-BA0C-6608AB82FDEE}" type="slidenum">
              <a:rPr lang="en-US" smtClean="0"/>
              <a:t>5</a:t>
            </a:fld>
            <a:endParaRPr lang="en-US"/>
          </a:p>
        </p:txBody>
      </p:sp>
    </p:spTree>
    <p:extLst>
      <p:ext uri="{BB962C8B-B14F-4D97-AF65-F5344CB8AC3E}">
        <p14:creationId xmlns:p14="http://schemas.microsoft.com/office/powerpoint/2010/main" val="153053849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332656"/>
            <a:ext cx="8229600" cy="1728192"/>
          </a:xfrm>
        </p:spPr>
        <p:txBody>
          <a:bodyPr>
            <a:normAutofit/>
          </a:bodyPr>
          <a:lstStyle/>
          <a:p>
            <a:r>
              <a:rPr lang="en-US" sz="4000" b="1" dirty="0" smtClean="0"/>
              <a:t>EMOTIONAL AND SOMATIC RESPONSES</a:t>
            </a:r>
            <a:endParaRPr lang="en-US" sz="4000" b="1" dirty="0"/>
          </a:p>
        </p:txBody>
      </p:sp>
      <p:sp>
        <p:nvSpPr>
          <p:cNvPr id="3" name="Content Placeholder 2"/>
          <p:cNvSpPr>
            <a:spLocks noGrp="1"/>
          </p:cNvSpPr>
          <p:nvPr>
            <p:ph idx="1"/>
          </p:nvPr>
        </p:nvSpPr>
        <p:spPr>
          <a:xfrm>
            <a:off x="457200" y="2060848"/>
            <a:ext cx="8229600" cy="4797152"/>
          </a:xfrm>
        </p:spPr>
        <p:txBody>
          <a:bodyPr>
            <a:noAutofit/>
          </a:bodyPr>
          <a:lstStyle/>
          <a:p>
            <a:pPr>
              <a:buFont typeface="Wingdings" pitchFamily="2" charset="2"/>
              <a:buChar char="Ø"/>
            </a:pPr>
            <a:r>
              <a:rPr lang="en-US" sz="2400" dirty="0" smtClean="0"/>
              <a:t>These responses are of two kinds:</a:t>
            </a:r>
          </a:p>
          <a:p>
            <a:r>
              <a:rPr lang="en-US" sz="2400" dirty="0" smtClean="0"/>
              <a:t> 1. Anxiety responses, with autonomic arousal leading to apprehension, irritability, tachycardia, increased muscle tension, and dry mouth. These are associated with events that pose a threat</a:t>
            </a:r>
          </a:p>
          <a:p>
            <a:r>
              <a:rPr lang="en-US" sz="2400" dirty="0" smtClean="0"/>
              <a:t>2. Depressive responses, with pessimistic thinking and reduced physical activity. These are associated with events that involve separation or loss.</a:t>
            </a:r>
          </a:p>
          <a:p>
            <a:pPr>
              <a:buFont typeface="Wingdings" pitchFamily="2" charset="2"/>
              <a:buChar char="v"/>
            </a:pPr>
            <a:r>
              <a:rPr lang="en-US" sz="2400" dirty="0" smtClean="0"/>
              <a:t> These responses are similar to, but less intense than, the symptoms of anxiety and depressive disorders.</a:t>
            </a:r>
            <a:endParaRPr lang="en-US" sz="2400" dirty="0"/>
          </a:p>
        </p:txBody>
      </p:sp>
      <p:sp>
        <p:nvSpPr>
          <p:cNvPr id="4" name="Slide Number Placeholder 3"/>
          <p:cNvSpPr>
            <a:spLocks noGrp="1"/>
          </p:cNvSpPr>
          <p:nvPr>
            <p:ph type="sldNum" sz="quarter" idx="12"/>
          </p:nvPr>
        </p:nvSpPr>
        <p:spPr/>
        <p:txBody>
          <a:bodyPr/>
          <a:lstStyle/>
          <a:p>
            <a:fld id="{A6D2D90F-4AB6-4AEF-BA0C-6608AB82FDEE}" type="slidenum">
              <a:rPr lang="en-US" smtClean="0"/>
              <a:t>6</a:t>
            </a:fld>
            <a:endParaRPr lang="en-US"/>
          </a:p>
        </p:txBody>
      </p:sp>
    </p:spTree>
    <p:extLst>
      <p:ext uri="{BB962C8B-B14F-4D97-AF65-F5344CB8AC3E}">
        <p14:creationId xmlns:p14="http://schemas.microsoft.com/office/powerpoint/2010/main" val="372264714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smtClean="0"/>
              <a:t>COPING STRATEGIES</a:t>
            </a:r>
            <a:endParaRPr lang="en-US" sz="4000" b="1" dirty="0"/>
          </a:p>
        </p:txBody>
      </p:sp>
      <p:sp>
        <p:nvSpPr>
          <p:cNvPr id="3" name="Content Placeholder 2"/>
          <p:cNvSpPr>
            <a:spLocks noGrp="1"/>
          </p:cNvSpPr>
          <p:nvPr>
            <p:ph idx="1"/>
          </p:nvPr>
        </p:nvSpPr>
        <p:spPr>
          <a:xfrm>
            <a:off x="457200" y="1556792"/>
            <a:ext cx="8229600" cy="4569371"/>
          </a:xfrm>
        </p:spPr>
        <p:txBody>
          <a:bodyPr>
            <a:normAutofit/>
          </a:bodyPr>
          <a:lstStyle/>
          <a:p>
            <a:r>
              <a:rPr lang="en-US" sz="2400" dirty="0" smtClean="0"/>
              <a:t>Coping strategies serve to reduce the impact of stressful events, thus attenuating the emotional and somatic responses and making it more possible to maintain normal performance at the time.</a:t>
            </a:r>
          </a:p>
          <a:p>
            <a:r>
              <a:rPr lang="en-US" sz="2400" dirty="0" smtClean="0"/>
              <a:t>Coping strategies are of two kinds:</a:t>
            </a:r>
          </a:p>
          <a:p>
            <a:r>
              <a:rPr lang="en-US" sz="2400" dirty="0" smtClean="0"/>
              <a:t>1</a:t>
            </a:r>
            <a:r>
              <a:rPr lang="en-US" sz="2400" b="1" dirty="0" smtClean="0"/>
              <a:t>. </a:t>
            </a:r>
            <a:r>
              <a:rPr lang="en-US" sz="2400" b="1" dirty="0"/>
              <a:t>P</a:t>
            </a:r>
            <a:r>
              <a:rPr lang="en-US" sz="2400" b="1" dirty="0" smtClean="0"/>
              <a:t>roblem-solving strategies</a:t>
            </a:r>
            <a:r>
              <a:rPr lang="en-US" sz="2400" dirty="0" smtClean="0"/>
              <a:t>, which can be used to make adverse circumstances less stressful.</a:t>
            </a:r>
          </a:p>
          <a:p>
            <a:r>
              <a:rPr lang="en-US" sz="2400" dirty="0" smtClean="0"/>
              <a:t>2. </a:t>
            </a:r>
            <a:r>
              <a:rPr lang="en-US" sz="2400" b="1" dirty="0" smtClean="0"/>
              <a:t>Emotion-reducing strategies</a:t>
            </a:r>
            <a:r>
              <a:rPr lang="en-US" sz="2400" dirty="0" smtClean="0"/>
              <a:t>, which alleviate the emotional response to the stressors.</a:t>
            </a:r>
            <a:endParaRPr lang="en-US" sz="2400" dirty="0"/>
          </a:p>
        </p:txBody>
      </p:sp>
      <p:sp>
        <p:nvSpPr>
          <p:cNvPr id="4" name="Slide Number Placeholder 3"/>
          <p:cNvSpPr>
            <a:spLocks noGrp="1"/>
          </p:cNvSpPr>
          <p:nvPr>
            <p:ph type="sldNum" sz="quarter" idx="12"/>
          </p:nvPr>
        </p:nvSpPr>
        <p:spPr/>
        <p:txBody>
          <a:bodyPr/>
          <a:lstStyle/>
          <a:p>
            <a:fld id="{A6D2D90F-4AB6-4AEF-BA0C-6608AB82FDEE}" type="slidenum">
              <a:rPr lang="en-US" smtClean="0"/>
              <a:t>7</a:t>
            </a:fld>
            <a:endParaRPr lang="en-US"/>
          </a:p>
        </p:txBody>
      </p:sp>
    </p:spTree>
    <p:extLst>
      <p:ext uri="{BB962C8B-B14F-4D97-AF65-F5344CB8AC3E}">
        <p14:creationId xmlns:p14="http://schemas.microsoft.com/office/powerpoint/2010/main" val="340604748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426170"/>
          </a:xfrm>
        </p:spPr>
        <p:txBody>
          <a:bodyPr>
            <a:normAutofit/>
          </a:bodyPr>
          <a:lstStyle/>
          <a:p>
            <a:r>
              <a:rPr lang="en-US" sz="4000" b="1" dirty="0" smtClean="0"/>
              <a:t>PROBLEM-SOLVING STRATEGIES</a:t>
            </a:r>
            <a:endParaRPr lang="en-US" sz="4000" b="1" dirty="0"/>
          </a:p>
        </p:txBody>
      </p:sp>
      <p:sp>
        <p:nvSpPr>
          <p:cNvPr id="3" name="Content Placeholder 2"/>
          <p:cNvSpPr>
            <a:spLocks noGrp="1"/>
          </p:cNvSpPr>
          <p:nvPr>
            <p:ph idx="1"/>
          </p:nvPr>
        </p:nvSpPr>
        <p:spPr/>
        <p:txBody>
          <a:bodyPr>
            <a:normAutofit/>
          </a:bodyPr>
          <a:lstStyle/>
          <a:p>
            <a:r>
              <a:rPr lang="en-US" sz="2400" dirty="0"/>
              <a:t>S</a:t>
            </a:r>
            <a:r>
              <a:rPr lang="en-US" sz="2400" dirty="0" smtClean="0"/>
              <a:t>eeking help from another person.</a:t>
            </a:r>
          </a:p>
          <a:p>
            <a:r>
              <a:rPr lang="en-US" sz="2400" dirty="0" smtClean="0"/>
              <a:t>Obtaining information or advice that would help to solve the problem.</a:t>
            </a:r>
          </a:p>
          <a:p>
            <a:r>
              <a:rPr lang="en-US" sz="2400" dirty="0" smtClean="0"/>
              <a:t>Solving problems—making and implementing plans to deal with the problem. </a:t>
            </a:r>
          </a:p>
          <a:p>
            <a:r>
              <a:rPr lang="en-US" sz="2400" dirty="0" smtClean="0"/>
              <a:t>Confrontation—defending one’s rights, and persuading other people to change their </a:t>
            </a:r>
            <a:r>
              <a:rPr lang="en-US" sz="2400" dirty="0" err="1" smtClean="0"/>
              <a:t>behaviour</a:t>
            </a:r>
            <a:r>
              <a:rPr lang="en-US" sz="2400" dirty="0" smtClean="0"/>
              <a:t>.</a:t>
            </a:r>
            <a:endParaRPr lang="en-US" sz="2400" dirty="0"/>
          </a:p>
        </p:txBody>
      </p:sp>
      <p:sp>
        <p:nvSpPr>
          <p:cNvPr id="4" name="Slide Number Placeholder 3"/>
          <p:cNvSpPr>
            <a:spLocks noGrp="1"/>
          </p:cNvSpPr>
          <p:nvPr>
            <p:ph type="sldNum" sz="quarter" idx="12"/>
          </p:nvPr>
        </p:nvSpPr>
        <p:spPr/>
        <p:txBody>
          <a:bodyPr/>
          <a:lstStyle/>
          <a:p>
            <a:fld id="{A6D2D90F-4AB6-4AEF-BA0C-6608AB82FDEE}" type="slidenum">
              <a:rPr lang="en-US" smtClean="0"/>
              <a:t>8</a:t>
            </a:fld>
            <a:endParaRPr lang="en-US"/>
          </a:p>
        </p:txBody>
      </p:sp>
    </p:spTree>
    <p:extLst>
      <p:ext uri="{BB962C8B-B14F-4D97-AF65-F5344CB8AC3E}">
        <p14:creationId xmlns:p14="http://schemas.microsoft.com/office/powerpoint/2010/main" val="274709215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116632"/>
            <a:ext cx="8229600" cy="1080120"/>
          </a:xfrm>
        </p:spPr>
        <p:txBody>
          <a:bodyPr>
            <a:normAutofit/>
          </a:bodyPr>
          <a:lstStyle/>
          <a:p>
            <a:r>
              <a:rPr lang="en-US" sz="4000" b="1" dirty="0" smtClean="0"/>
              <a:t>EMOTION-REDUCING STRATEGIES</a:t>
            </a:r>
            <a:endParaRPr lang="en-US" sz="4000" b="1" dirty="0"/>
          </a:p>
        </p:txBody>
      </p:sp>
      <p:sp>
        <p:nvSpPr>
          <p:cNvPr id="3" name="Content Placeholder 2"/>
          <p:cNvSpPr>
            <a:spLocks noGrp="1"/>
          </p:cNvSpPr>
          <p:nvPr>
            <p:ph idx="1"/>
          </p:nvPr>
        </p:nvSpPr>
        <p:spPr>
          <a:xfrm>
            <a:off x="457200" y="1268760"/>
            <a:ext cx="8229600" cy="5040560"/>
          </a:xfrm>
        </p:spPr>
        <p:txBody>
          <a:bodyPr>
            <a:noAutofit/>
          </a:bodyPr>
          <a:lstStyle/>
          <a:p>
            <a:r>
              <a:rPr lang="en-US" sz="2400" b="1" dirty="0"/>
              <a:t>V</a:t>
            </a:r>
            <a:r>
              <a:rPr lang="en-US" sz="2400" b="1" dirty="0" smtClean="0"/>
              <a:t>entilation of emotion</a:t>
            </a:r>
            <a:r>
              <a:rPr lang="en-US" sz="2400" dirty="0" smtClean="0"/>
              <a:t>—talking to another person and expressing emotion.</a:t>
            </a:r>
          </a:p>
          <a:p>
            <a:r>
              <a:rPr lang="en-US" sz="2400" b="1" dirty="0"/>
              <a:t>E</a:t>
            </a:r>
            <a:r>
              <a:rPr lang="en-US" sz="2400" b="1" dirty="0" smtClean="0"/>
              <a:t>valuation of the problem</a:t>
            </a:r>
            <a:r>
              <a:rPr lang="en-US" sz="2400" dirty="0" smtClean="0"/>
              <a:t>—to assess what can be changed and try to change it, and what cannot be changed and try to accept it.</a:t>
            </a:r>
          </a:p>
          <a:p>
            <a:r>
              <a:rPr lang="en-US" sz="2400" b="1" dirty="0" smtClean="0"/>
              <a:t>Positive reappraisal of the problem</a:t>
            </a:r>
            <a:r>
              <a:rPr lang="en-US" sz="2400" dirty="0" smtClean="0"/>
              <a:t>—recognizing that it has led to some good (e.g. that the loss of a job is an opportunity to find a more satisfying occupation).</a:t>
            </a:r>
          </a:p>
          <a:p>
            <a:r>
              <a:rPr lang="en-US" sz="2400" b="1" dirty="0"/>
              <a:t>A</a:t>
            </a:r>
            <a:r>
              <a:rPr lang="en-US" sz="2400" b="1" dirty="0" smtClean="0"/>
              <a:t>voidance of the problem</a:t>
            </a:r>
            <a:r>
              <a:rPr lang="en-US" sz="2400" dirty="0" smtClean="0"/>
              <a:t>—by refusing to think about it, avoiding people who are causing it, or avoiding reminders of it.</a:t>
            </a:r>
            <a:endParaRPr lang="en-US" sz="2400" dirty="0"/>
          </a:p>
        </p:txBody>
      </p:sp>
      <p:sp>
        <p:nvSpPr>
          <p:cNvPr id="4" name="Slide Number Placeholder 3"/>
          <p:cNvSpPr>
            <a:spLocks noGrp="1"/>
          </p:cNvSpPr>
          <p:nvPr>
            <p:ph type="sldNum" sz="quarter" idx="12"/>
          </p:nvPr>
        </p:nvSpPr>
        <p:spPr/>
        <p:txBody>
          <a:bodyPr/>
          <a:lstStyle/>
          <a:p>
            <a:fld id="{A6D2D90F-4AB6-4AEF-BA0C-6608AB82FDEE}" type="slidenum">
              <a:rPr lang="en-US" smtClean="0"/>
              <a:t>9</a:t>
            </a:fld>
            <a:endParaRPr lang="en-US"/>
          </a:p>
        </p:txBody>
      </p:sp>
    </p:spTree>
    <p:extLst>
      <p:ext uri="{BB962C8B-B14F-4D97-AF65-F5344CB8AC3E}">
        <p14:creationId xmlns:p14="http://schemas.microsoft.com/office/powerpoint/2010/main" val="124724596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2034</TotalTime>
  <Words>3396</Words>
  <Application>Microsoft Office PowerPoint</Application>
  <PresentationFormat>On-screen Show (4:3)</PresentationFormat>
  <Paragraphs>369</Paragraphs>
  <Slides>49</Slides>
  <Notes>4</Notes>
  <HiddenSlides>0</HiddenSlides>
  <MMClips>0</MMClips>
  <ScaleCrop>false</ScaleCrop>
  <HeadingPairs>
    <vt:vector size="4" baseType="variant">
      <vt:variant>
        <vt:lpstr>Theme</vt:lpstr>
      </vt:variant>
      <vt:variant>
        <vt:i4>1</vt:i4>
      </vt:variant>
      <vt:variant>
        <vt:lpstr>Slide Titles</vt:lpstr>
      </vt:variant>
      <vt:variant>
        <vt:i4>49</vt:i4>
      </vt:variant>
    </vt:vector>
  </HeadingPairs>
  <TitlesOfParts>
    <vt:vector size="50" baseType="lpstr">
      <vt:lpstr>Office Theme</vt:lpstr>
      <vt:lpstr> REACTIONS TO STRESSFUL EXPERIENCES.</vt:lpstr>
      <vt:lpstr>OBJECTIVES.</vt:lpstr>
      <vt:lpstr>OUTLINE.</vt:lpstr>
      <vt:lpstr>INTRODUCTION</vt:lpstr>
      <vt:lpstr>THE RESPONSE TO STRESSFUL EXPERIENCES.</vt:lpstr>
      <vt:lpstr>EMOTIONAL AND SOMATIC RESPONSES</vt:lpstr>
      <vt:lpstr>COPING STRATEGIES</vt:lpstr>
      <vt:lpstr>PROBLEM-SOLVING STRATEGIES</vt:lpstr>
      <vt:lpstr>EMOTION-REDUCING STRATEGIES</vt:lpstr>
      <vt:lpstr>MALADAPTIVE COPING STRATEGIES.</vt:lpstr>
      <vt:lpstr>COPING STYLES</vt:lpstr>
      <vt:lpstr>DEFENCE MECHANISM 1.</vt:lpstr>
      <vt:lpstr>DEFENCE MECHANISM 2.</vt:lpstr>
      <vt:lpstr>DEFENCE MECHANISM 3.</vt:lpstr>
      <vt:lpstr>DEFENCE MECHANISM 6.</vt:lpstr>
      <vt:lpstr>DISORDER SPECIFICALLY ASSOCIATED WITH STRESS- ICD 11.</vt:lpstr>
      <vt:lpstr>ACUTE STRESS REACTION 1.</vt:lpstr>
      <vt:lpstr>ACUTE STRESS DISORDER.</vt:lpstr>
      <vt:lpstr>CLINICAL FEATURES OF ACUTE STRESS REACTION</vt:lpstr>
      <vt:lpstr>MANAGEMENT OF ACUTE STRESS REACTION/DISORDER 1.</vt:lpstr>
      <vt:lpstr>MANAGEMENT OF ACUTE STRESS REACTION/DISORDER 2.</vt:lpstr>
      <vt:lpstr>MANAGEMENT OF ACUTE STRESS  REACTION/DISORDER 3</vt:lpstr>
      <vt:lpstr>POST TRUAMATIC STRESS DISORDER.(PTSD)</vt:lpstr>
      <vt:lpstr>CLINICAL FEATURES OF PTSD 1</vt:lpstr>
      <vt:lpstr>CLINICAL FEATURES OF PTSD 2</vt:lpstr>
      <vt:lpstr>CLINICAL FEATURES OF PTSD 3</vt:lpstr>
      <vt:lpstr>ONSET AND COURSE OF PTSD</vt:lpstr>
      <vt:lpstr>PREDISPOSING FACTORS FOR PTSD.</vt:lpstr>
      <vt:lpstr>NEUROBIOLOGICAL ABNORMALITIES IN PTSD 1.</vt:lpstr>
      <vt:lpstr>NEUROBIOLOGICAL ABNORMALITIES IN PTSD 2.</vt:lpstr>
      <vt:lpstr>TREATMENT OF PTSD</vt:lpstr>
      <vt:lpstr>COMPONENTS OF CBT FOR PTSD</vt:lpstr>
      <vt:lpstr>MEDICATIONS FOR PTSD.</vt:lpstr>
      <vt:lpstr>COMPLEX PTSD</vt:lpstr>
      <vt:lpstr>ADJUSTMENT DISORDER.</vt:lpstr>
      <vt:lpstr>CLINICAL FEATURES OF ADJUSTMENT DISORDER 1.</vt:lpstr>
      <vt:lpstr>CLINICAL FEATURES OF ADJUSTMENT DISORDER 2.</vt:lpstr>
      <vt:lpstr>TREATMENT OF ADJUSTMENT DISORDER.</vt:lpstr>
      <vt:lpstr>GRIEF</vt:lpstr>
      <vt:lpstr>ABNORMAL GRIEF</vt:lpstr>
      <vt:lpstr>MANAGEMENT OF GRIEF 1</vt:lpstr>
      <vt:lpstr>MANAGEMENT OF GRIEF 2</vt:lpstr>
      <vt:lpstr>MANAGEMENT OF GRIEF 3.</vt:lpstr>
      <vt:lpstr>RESPONSE TO SPECIAL KINDS OF STRESS 1.</vt:lpstr>
      <vt:lpstr>RESPONSE TO SPECIAL KINDS OF STRESS 2</vt:lpstr>
      <vt:lpstr>RESPONSE TO SPECIAL KINDS OF STRESS 3</vt:lpstr>
      <vt:lpstr>CONCLUSION</vt:lpstr>
      <vt:lpstr>REFERENCES</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REACTIONS TO STRESSFUL EXPERIENCES</dc:title>
  <dc:creator>DR EYA</dc:creator>
  <cp:lastModifiedBy>TEGA</cp:lastModifiedBy>
  <cp:revision>379</cp:revision>
  <dcterms:created xsi:type="dcterms:W3CDTF">2024-07-13T13:27:43Z</dcterms:created>
  <dcterms:modified xsi:type="dcterms:W3CDTF">2024-07-18T09:13:08Z</dcterms:modified>
</cp:coreProperties>
</file>