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44"/>
  </p:notesMasterIdLst>
  <p:sldIdLst>
    <p:sldId id="337" r:id="rId2"/>
    <p:sldId id="338" r:id="rId3"/>
    <p:sldId id="339" r:id="rId4"/>
    <p:sldId id="340" r:id="rId5"/>
    <p:sldId id="341" r:id="rId6"/>
    <p:sldId id="342" r:id="rId7"/>
    <p:sldId id="343" r:id="rId8"/>
    <p:sldId id="344" r:id="rId9"/>
    <p:sldId id="345" r:id="rId10"/>
    <p:sldId id="346" r:id="rId11"/>
    <p:sldId id="347" r:id="rId12"/>
    <p:sldId id="348" r:id="rId13"/>
    <p:sldId id="349" r:id="rId14"/>
    <p:sldId id="350" r:id="rId15"/>
    <p:sldId id="351" r:id="rId16"/>
    <p:sldId id="353" r:id="rId17"/>
    <p:sldId id="354" r:id="rId18"/>
    <p:sldId id="355" r:id="rId19"/>
    <p:sldId id="356" r:id="rId20"/>
    <p:sldId id="357" r:id="rId21"/>
    <p:sldId id="358" r:id="rId22"/>
    <p:sldId id="359" r:id="rId23"/>
    <p:sldId id="360" r:id="rId24"/>
    <p:sldId id="361" r:id="rId25"/>
    <p:sldId id="362" r:id="rId26"/>
    <p:sldId id="363" r:id="rId27"/>
    <p:sldId id="364" r:id="rId28"/>
    <p:sldId id="365" r:id="rId29"/>
    <p:sldId id="367" r:id="rId30"/>
    <p:sldId id="368" r:id="rId31"/>
    <p:sldId id="369" r:id="rId32"/>
    <p:sldId id="370" r:id="rId33"/>
    <p:sldId id="371" r:id="rId34"/>
    <p:sldId id="372" r:id="rId35"/>
    <p:sldId id="373" r:id="rId36"/>
    <p:sldId id="380" r:id="rId37"/>
    <p:sldId id="374" r:id="rId38"/>
    <p:sldId id="375" r:id="rId39"/>
    <p:sldId id="377" r:id="rId40"/>
    <p:sldId id="379" r:id="rId41"/>
    <p:sldId id="378" r:id="rId42"/>
    <p:sldId id="376"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00" autoAdjust="0"/>
    <p:restoredTop sz="94660"/>
  </p:normalViewPr>
  <p:slideViewPr>
    <p:cSldViewPr>
      <p:cViewPr varScale="1">
        <p:scale>
          <a:sx n="70" d="100"/>
          <a:sy n="70" d="100"/>
        </p:scale>
        <p:origin x="-124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754"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1048755"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A3A493-182D-4229-B8DF-C78290480F8C}" type="datetimeFigureOut">
              <a:rPr lang="en-US" smtClean="0"/>
              <a:t>5/14/2024</a:t>
            </a:fld>
            <a:endParaRPr lang="en-US"/>
          </a:p>
        </p:txBody>
      </p:sp>
      <p:sp>
        <p:nvSpPr>
          <p:cNvPr id="104875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1048757"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58"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1048759"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364815-3773-4D8B-A289-4A4BC03E8948}" type="slidenum">
              <a:rPr lang="en-US" smtClean="0"/>
              <a:t>‹#›</a:t>
            </a:fld>
            <a:endParaRPr lang="en-US"/>
          </a:p>
        </p:txBody>
      </p:sp>
    </p:spTree>
    <p:extLst>
      <p:ext uri="{BB962C8B-B14F-4D97-AF65-F5344CB8AC3E}">
        <p14:creationId xmlns:p14="http://schemas.microsoft.com/office/powerpoint/2010/main" val="4060805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364815-3773-4D8B-A289-4A4BC03E8948}" type="slidenum">
              <a:rPr lang="en-US" smtClean="0"/>
              <a:t>1</a:t>
            </a:fld>
            <a:endParaRPr lang="en-US"/>
          </a:p>
        </p:txBody>
      </p:sp>
    </p:spTree>
    <p:extLst>
      <p:ext uri="{BB962C8B-B14F-4D97-AF65-F5344CB8AC3E}">
        <p14:creationId xmlns:p14="http://schemas.microsoft.com/office/powerpoint/2010/main" val="329723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lstStyle/>
          <a:p>
            <a:fld id="{5F282450-E4D2-4406-A1B4-4776EAB5CD91}" type="datetime1">
              <a:rPr lang="en-US" smtClean="0"/>
              <a:t>5/14/2024</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FD1C0F92-3174-4C64-8490-914444D6D58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721" name="Title 1"/>
          <p:cNvSpPr>
            <a:spLocks noGrp="1"/>
          </p:cNvSpPr>
          <p:nvPr>
            <p:ph type="title"/>
          </p:nvPr>
        </p:nvSpPr>
        <p:spPr/>
        <p:txBody>
          <a:bodyPr/>
          <a:lstStyle/>
          <a:p>
            <a:r>
              <a:rPr lang="en-US" smtClean="0"/>
              <a:t>Click to edit Master title style</a:t>
            </a:r>
            <a:endParaRPr lang="en-US"/>
          </a:p>
        </p:txBody>
      </p:sp>
      <p:sp>
        <p:nvSpPr>
          <p:cNvPr id="1048722"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23" name="Date Placeholder 3"/>
          <p:cNvSpPr>
            <a:spLocks noGrp="1"/>
          </p:cNvSpPr>
          <p:nvPr>
            <p:ph type="dt" sz="half" idx="10"/>
          </p:nvPr>
        </p:nvSpPr>
        <p:spPr/>
        <p:txBody>
          <a:bodyPr/>
          <a:lstStyle/>
          <a:p>
            <a:fld id="{B5770FE1-4446-47F0-8982-465660B7A22A}" type="datetime1">
              <a:rPr lang="en-US" smtClean="0"/>
              <a:t>5/14/2024</a:t>
            </a:fld>
            <a:endParaRPr lang="en-US"/>
          </a:p>
        </p:txBody>
      </p:sp>
      <p:sp>
        <p:nvSpPr>
          <p:cNvPr id="1048724" name="Footer Placeholder 4"/>
          <p:cNvSpPr>
            <a:spLocks noGrp="1"/>
          </p:cNvSpPr>
          <p:nvPr>
            <p:ph type="ftr" sz="quarter" idx="11"/>
          </p:nvPr>
        </p:nvSpPr>
        <p:spPr/>
        <p:txBody>
          <a:bodyPr/>
          <a:lstStyle/>
          <a:p>
            <a:endParaRPr lang="en-US"/>
          </a:p>
        </p:txBody>
      </p:sp>
      <p:sp>
        <p:nvSpPr>
          <p:cNvPr id="1048725" name="Slide Number Placeholder 5"/>
          <p:cNvSpPr>
            <a:spLocks noGrp="1"/>
          </p:cNvSpPr>
          <p:nvPr>
            <p:ph type="sldNum" sz="quarter" idx="12"/>
          </p:nvPr>
        </p:nvSpPr>
        <p:spPr/>
        <p:txBody>
          <a:bodyPr/>
          <a:lstStyle/>
          <a:p>
            <a:fld id="{FD1C0F92-3174-4C64-8490-914444D6D58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710"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711"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12" name="Date Placeholder 3"/>
          <p:cNvSpPr>
            <a:spLocks noGrp="1"/>
          </p:cNvSpPr>
          <p:nvPr>
            <p:ph type="dt" sz="half" idx="10"/>
          </p:nvPr>
        </p:nvSpPr>
        <p:spPr/>
        <p:txBody>
          <a:bodyPr/>
          <a:lstStyle/>
          <a:p>
            <a:fld id="{F52005D7-623A-4CB4-B206-D01C5F62848E}" type="datetime1">
              <a:rPr lang="en-US" smtClean="0"/>
              <a:t>5/14/2024</a:t>
            </a:fld>
            <a:endParaRPr lang="en-US"/>
          </a:p>
        </p:txBody>
      </p:sp>
      <p:sp>
        <p:nvSpPr>
          <p:cNvPr id="1048713" name="Footer Placeholder 4"/>
          <p:cNvSpPr>
            <a:spLocks noGrp="1"/>
          </p:cNvSpPr>
          <p:nvPr>
            <p:ph type="ftr" sz="quarter" idx="11"/>
          </p:nvPr>
        </p:nvSpPr>
        <p:spPr/>
        <p:txBody>
          <a:bodyPr/>
          <a:lstStyle/>
          <a:p>
            <a:endParaRPr lang="en-US"/>
          </a:p>
        </p:txBody>
      </p:sp>
      <p:sp>
        <p:nvSpPr>
          <p:cNvPr id="1048714" name="Slide Number Placeholder 5"/>
          <p:cNvSpPr>
            <a:spLocks noGrp="1"/>
          </p:cNvSpPr>
          <p:nvPr>
            <p:ph type="sldNum" sz="quarter" idx="12"/>
          </p:nvPr>
        </p:nvSpPr>
        <p:spPr/>
        <p:txBody>
          <a:bodyPr/>
          <a:lstStyle/>
          <a:p>
            <a:fld id="{FD1C0F92-3174-4C64-8490-914444D6D58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8" name="Title 1"/>
          <p:cNvSpPr>
            <a:spLocks noGrp="1"/>
          </p:cNvSpPr>
          <p:nvPr>
            <p:ph type="title"/>
          </p:nvPr>
        </p:nvSpPr>
        <p:spPr/>
        <p:txBody>
          <a:bodyPr/>
          <a:lstStyle/>
          <a:p>
            <a:r>
              <a:rPr lang="en-US" smtClean="0"/>
              <a:t>Click to edit Master title style</a:t>
            </a:r>
            <a:endParaRPr lang="en-US"/>
          </a:p>
        </p:txBody>
      </p:sp>
      <p:sp>
        <p:nvSpPr>
          <p:cNvPr id="1048589"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0" name="Date Placeholder 3"/>
          <p:cNvSpPr>
            <a:spLocks noGrp="1"/>
          </p:cNvSpPr>
          <p:nvPr>
            <p:ph type="dt" sz="half" idx="10"/>
          </p:nvPr>
        </p:nvSpPr>
        <p:spPr/>
        <p:txBody>
          <a:bodyPr/>
          <a:lstStyle/>
          <a:p>
            <a:fld id="{A7BED313-0050-4E99-AC01-EFDF96D58974}" type="datetime1">
              <a:rPr lang="en-US" smtClean="0"/>
              <a:t>5/14/2024</a:t>
            </a:fld>
            <a:endParaRPr lang="en-US"/>
          </a:p>
        </p:txBody>
      </p:sp>
      <p:sp>
        <p:nvSpPr>
          <p:cNvPr id="1048591" name="Footer Placeholder 4"/>
          <p:cNvSpPr>
            <a:spLocks noGrp="1"/>
          </p:cNvSpPr>
          <p:nvPr>
            <p:ph type="ftr" sz="quarter" idx="11"/>
          </p:nvPr>
        </p:nvSpPr>
        <p:spPr/>
        <p:txBody>
          <a:bodyPr/>
          <a:lstStyle/>
          <a:p>
            <a:endParaRPr lang="en-US"/>
          </a:p>
        </p:txBody>
      </p:sp>
      <p:sp>
        <p:nvSpPr>
          <p:cNvPr id="1048592" name="Slide Number Placeholder 5"/>
          <p:cNvSpPr>
            <a:spLocks noGrp="1"/>
          </p:cNvSpPr>
          <p:nvPr>
            <p:ph type="sldNum" sz="quarter" idx="12"/>
          </p:nvPr>
        </p:nvSpPr>
        <p:spPr/>
        <p:txBody>
          <a:bodyPr/>
          <a:lstStyle/>
          <a:p>
            <a:fld id="{FD1C0F92-3174-4C64-8490-914444D6D58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726"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727"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728" name="Date Placeholder 3"/>
          <p:cNvSpPr>
            <a:spLocks noGrp="1"/>
          </p:cNvSpPr>
          <p:nvPr>
            <p:ph type="dt" sz="half" idx="10"/>
          </p:nvPr>
        </p:nvSpPr>
        <p:spPr/>
        <p:txBody>
          <a:bodyPr/>
          <a:lstStyle/>
          <a:p>
            <a:fld id="{5E7204FD-4FCB-476D-89CF-278ED5F83D51}" type="datetime1">
              <a:rPr lang="en-US" smtClean="0"/>
              <a:t>5/14/2024</a:t>
            </a:fld>
            <a:endParaRPr lang="en-US"/>
          </a:p>
        </p:txBody>
      </p:sp>
      <p:sp>
        <p:nvSpPr>
          <p:cNvPr id="1048729" name="Footer Placeholder 4"/>
          <p:cNvSpPr>
            <a:spLocks noGrp="1"/>
          </p:cNvSpPr>
          <p:nvPr>
            <p:ph type="ftr" sz="quarter" idx="11"/>
          </p:nvPr>
        </p:nvSpPr>
        <p:spPr/>
        <p:txBody>
          <a:bodyPr/>
          <a:lstStyle/>
          <a:p>
            <a:endParaRPr lang="en-US"/>
          </a:p>
        </p:txBody>
      </p:sp>
      <p:sp>
        <p:nvSpPr>
          <p:cNvPr id="1048730" name="Slide Number Placeholder 5"/>
          <p:cNvSpPr>
            <a:spLocks noGrp="1"/>
          </p:cNvSpPr>
          <p:nvPr>
            <p:ph type="sldNum" sz="quarter" idx="12"/>
          </p:nvPr>
        </p:nvSpPr>
        <p:spPr/>
        <p:txBody>
          <a:bodyPr/>
          <a:lstStyle/>
          <a:p>
            <a:fld id="{FD1C0F92-3174-4C64-8490-914444D6D58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731" name="Title 1"/>
          <p:cNvSpPr>
            <a:spLocks noGrp="1"/>
          </p:cNvSpPr>
          <p:nvPr>
            <p:ph type="title"/>
          </p:nvPr>
        </p:nvSpPr>
        <p:spPr/>
        <p:txBody>
          <a:bodyPr/>
          <a:lstStyle/>
          <a:p>
            <a:r>
              <a:rPr lang="en-US" smtClean="0"/>
              <a:t>Click to edit Master title style</a:t>
            </a:r>
            <a:endParaRPr lang="en-US"/>
          </a:p>
        </p:txBody>
      </p:sp>
      <p:sp>
        <p:nvSpPr>
          <p:cNvPr id="1048732"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33"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34" name="Date Placeholder 4"/>
          <p:cNvSpPr>
            <a:spLocks noGrp="1"/>
          </p:cNvSpPr>
          <p:nvPr>
            <p:ph type="dt" sz="half" idx="10"/>
          </p:nvPr>
        </p:nvSpPr>
        <p:spPr/>
        <p:txBody>
          <a:bodyPr/>
          <a:lstStyle/>
          <a:p>
            <a:fld id="{D1219524-AC5B-4191-8760-D3E41058FA41}" type="datetime1">
              <a:rPr lang="en-US" smtClean="0"/>
              <a:t>5/14/2024</a:t>
            </a:fld>
            <a:endParaRPr lang="en-US"/>
          </a:p>
        </p:txBody>
      </p:sp>
      <p:sp>
        <p:nvSpPr>
          <p:cNvPr id="1048735" name="Footer Placeholder 5"/>
          <p:cNvSpPr>
            <a:spLocks noGrp="1"/>
          </p:cNvSpPr>
          <p:nvPr>
            <p:ph type="ftr" sz="quarter" idx="11"/>
          </p:nvPr>
        </p:nvSpPr>
        <p:spPr/>
        <p:txBody>
          <a:bodyPr/>
          <a:lstStyle/>
          <a:p>
            <a:endParaRPr lang="en-US"/>
          </a:p>
        </p:txBody>
      </p:sp>
      <p:sp>
        <p:nvSpPr>
          <p:cNvPr id="1048736" name="Slide Number Placeholder 6"/>
          <p:cNvSpPr>
            <a:spLocks noGrp="1"/>
          </p:cNvSpPr>
          <p:nvPr>
            <p:ph type="sldNum" sz="quarter" idx="12"/>
          </p:nvPr>
        </p:nvSpPr>
        <p:spPr/>
        <p:txBody>
          <a:bodyPr/>
          <a:lstStyle/>
          <a:p>
            <a:fld id="{FD1C0F92-3174-4C64-8490-914444D6D58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737" name="Title 1"/>
          <p:cNvSpPr>
            <a:spLocks noGrp="1"/>
          </p:cNvSpPr>
          <p:nvPr>
            <p:ph type="title"/>
          </p:nvPr>
        </p:nvSpPr>
        <p:spPr/>
        <p:txBody>
          <a:bodyPr/>
          <a:lstStyle/>
          <a:p>
            <a:r>
              <a:rPr lang="en-US" smtClean="0"/>
              <a:t>Click to edit Master title style</a:t>
            </a:r>
            <a:endParaRPr lang="en-US"/>
          </a:p>
        </p:txBody>
      </p:sp>
      <p:sp>
        <p:nvSpPr>
          <p:cNvPr id="1048738" name="Text Placeholder 2"/>
          <p:cNvSpPr>
            <a:spLocks noGrp="1"/>
          </p:cNvSpPr>
          <p:nvPr>
            <p:ph type="body" idx="1"/>
          </p:nvPr>
        </p:nvSpPr>
        <p:spPr>
          <a:xfrm>
            <a:off x="457200" y="1535113"/>
            <a:ext cx="4040188" cy="639762"/>
          </a:xfrm>
        </p:spPr>
        <p:txBody>
          <a:bodyPr anchor="b">
            <a:normAutofit fontScale="95833" lnSpcReduction="20000"/>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739"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40" name="Text Placeholder 4"/>
          <p:cNvSpPr>
            <a:spLocks noGrp="1"/>
          </p:cNvSpPr>
          <p:nvPr>
            <p:ph type="body" sz="quarter" idx="3"/>
          </p:nvPr>
        </p:nvSpPr>
        <p:spPr>
          <a:xfrm>
            <a:off x="4645025" y="1535113"/>
            <a:ext cx="4041775" cy="639762"/>
          </a:xfrm>
        </p:spPr>
        <p:txBody>
          <a:bodyPr anchor="b">
            <a:normAutofit fontScale="95833" lnSpcReduction="20000"/>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741"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42" name="Date Placeholder 6"/>
          <p:cNvSpPr>
            <a:spLocks noGrp="1"/>
          </p:cNvSpPr>
          <p:nvPr>
            <p:ph type="dt" sz="half" idx="10"/>
          </p:nvPr>
        </p:nvSpPr>
        <p:spPr/>
        <p:txBody>
          <a:bodyPr/>
          <a:lstStyle/>
          <a:p>
            <a:fld id="{9300B682-50F6-4672-A0A6-A45F6FF6969B}" type="datetime1">
              <a:rPr lang="en-US" smtClean="0"/>
              <a:t>5/14/2024</a:t>
            </a:fld>
            <a:endParaRPr lang="en-US"/>
          </a:p>
        </p:txBody>
      </p:sp>
      <p:sp>
        <p:nvSpPr>
          <p:cNvPr id="1048743" name="Footer Placeholder 7"/>
          <p:cNvSpPr>
            <a:spLocks noGrp="1"/>
          </p:cNvSpPr>
          <p:nvPr>
            <p:ph type="ftr" sz="quarter" idx="11"/>
          </p:nvPr>
        </p:nvSpPr>
        <p:spPr/>
        <p:txBody>
          <a:bodyPr/>
          <a:lstStyle/>
          <a:p>
            <a:endParaRPr lang="en-US"/>
          </a:p>
        </p:txBody>
      </p:sp>
      <p:sp>
        <p:nvSpPr>
          <p:cNvPr id="1048744" name="Slide Number Placeholder 8"/>
          <p:cNvSpPr>
            <a:spLocks noGrp="1"/>
          </p:cNvSpPr>
          <p:nvPr>
            <p:ph type="sldNum" sz="quarter" idx="12"/>
          </p:nvPr>
        </p:nvSpPr>
        <p:spPr/>
        <p:txBody>
          <a:bodyPr/>
          <a:lstStyle/>
          <a:p>
            <a:fld id="{FD1C0F92-3174-4C64-8490-914444D6D58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706" name="Title 1"/>
          <p:cNvSpPr>
            <a:spLocks noGrp="1"/>
          </p:cNvSpPr>
          <p:nvPr>
            <p:ph type="title"/>
          </p:nvPr>
        </p:nvSpPr>
        <p:spPr/>
        <p:txBody>
          <a:bodyPr/>
          <a:lstStyle/>
          <a:p>
            <a:r>
              <a:rPr lang="en-US" smtClean="0"/>
              <a:t>Click to edit Master title style</a:t>
            </a:r>
            <a:endParaRPr lang="en-US"/>
          </a:p>
        </p:txBody>
      </p:sp>
      <p:sp>
        <p:nvSpPr>
          <p:cNvPr id="1048707" name="Date Placeholder 2"/>
          <p:cNvSpPr>
            <a:spLocks noGrp="1"/>
          </p:cNvSpPr>
          <p:nvPr>
            <p:ph type="dt" sz="half" idx="10"/>
          </p:nvPr>
        </p:nvSpPr>
        <p:spPr/>
        <p:txBody>
          <a:bodyPr/>
          <a:lstStyle/>
          <a:p>
            <a:fld id="{2440F45C-566E-4BC8-A2B0-BDA6BC522D7F}" type="datetime1">
              <a:rPr lang="en-US" smtClean="0"/>
              <a:t>5/14/2024</a:t>
            </a:fld>
            <a:endParaRPr lang="en-US"/>
          </a:p>
        </p:txBody>
      </p:sp>
      <p:sp>
        <p:nvSpPr>
          <p:cNvPr id="1048708" name="Footer Placeholder 3"/>
          <p:cNvSpPr>
            <a:spLocks noGrp="1"/>
          </p:cNvSpPr>
          <p:nvPr>
            <p:ph type="ftr" sz="quarter" idx="11"/>
          </p:nvPr>
        </p:nvSpPr>
        <p:spPr/>
        <p:txBody>
          <a:bodyPr/>
          <a:lstStyle/>
          <a:p>
            <a:endParaRPr lang="en-US"/>
          </a:p>
        </p:txBody>
      </p:sp>
      <p:sp>
        <p:nvSpPr>
          <p:cNvPr id="1048709" name="Slide Number Placeholder 4"/>
          <p:cNvSpPr>
            <a:spLocks noGrp="1"/>
          </p:cNvSpPr>
          <p:nvPr>
            <p:ph type="sldNum" sz="quarter" idx="12"/>
          </p:nvPr>
        </p:nvSpPr>
        <p:spPr/>
        <p:txBody>
          <a:bodyPr/>
          <a:lstStyle/>
          <a:p>
            <a:fld id="{FD1C0F92-3174-4C64-8490-914444D6D58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745" name="Date Placeholder 1"/>
          <p:cNvSpPr>
            <a:spLocks noGrp="1"/>
          </p:cNvSpPr>
          <p:nvPr>
            <p:ph type="dt" sz="half" idx="10"/>
          </p:nvPr>
        </p:nvSpPr>
        <p:spPr/>
        <p:txBody>
          <a:bodyPr/>
          <a:lstStyle/>
          <a:p>
            <a:fld id="{13414D53-DDE2-4C93-B04A-F7D286BB3D95}" type="datetime1">
              <a:rPr lang="en-US" smtClean="0"/>
              <a:t>5/14/2024</a:t>
            </a:fld>
            <a:endParaRPr lang="en-US"/>
          </a:p>
        </p:txBody>
      </p:sp>
      <p:sp>
        <p:nvSpPr>
          <p:cNvPr id="1048746" name="Footer Placeholder 2"/>
          <p:cNvSpPr>
            <a:spLocks noGrp="1"/>
          </p:cNvSpPr>
          <p:nvPr>
            <p:ph type="ftr" sz="quarter" idx="11"/>
          </p:nvPr>
        </p:nvSpPr>
        <p:spPr/>
        <p:txBody>
          <a:bodyPr/>
          <a:lstStyle/>
          <a:p>
            <a:endParaRPr lang="en-US"/>
          </a:p>
        </p:txBody>
      </p:sp>
      <p:sp>
        <p:nvSpPr>
          <p:cNvPr id="1048747" name="Slide Number Placeholder 3"/>
          <p:cNvSpPr>
            <a:spLocks noGrp="1"/>
          </p:cNvSpPr>
          <p:nvPr>
            <p:ph type="sldNum" sz="quarter" idx="12"/>
          </p:nvPr>
        </p:nvSpPr>
        <p:spPr/>
        <p:txBody>
          <a:bodyPr/>
          <a:lstStyle/>
          <a:p>
            <a:fld id="{FD1C0F92-3174-4C64-8490-914444D6D58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748"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749"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50"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751" name="Date Placeholder 4"/>
          <p:cNvSpPr>
            <a:spLocks noGrp="1"/>
          </p:cNvSpPr>
          <p:nvPr>
            <p:ph type="dt" sz="half" idx="10"/>
          </p:nvPr>
        </p:nvSpPr>
        <p:spPr/>
        <p:txBody>
          <a:bodyPr/>
          <a:lstStyle/>
          <a:p>
            <a:fld id="{F703EDC2-5EF3-4CFD-AB8A-5A5987F72FAC}" type="datetime1">
              <a:rPr lang="en-US" smtClean="0"/>
              <a:t>5/14/2024</a:t>
            </a:fld>
            <a:endParaRPr lang="en-US"/>
          </a:p>
        </p:txBody>
      </p:sp>
      <p:sp>
        <p:nvSpPr>
          <p:cNvPr id="1048752" name="Footer Placeholder 5"/>
          <p:cNvSpPr>
            <a:spLocks noGrp="1"/>
          </p:cNvSpPr>
          <p:nvPr>
            <p:ph type="ftr" sz="quarter" idx="11"/>
          </p:nvPr>
        </p:nvSpPr>
        <p:spPr/>
        <p:txBody>
          <a:bodyPr/>
          <a:lstStyle/>
          <a:p>
            <a:endParaRPr lang="en-US"/>
          </a:p>
        </p:txBody>
      </p:sp>
      <p:sp>
        <p:nvSpPr>
          <p:cNvPr id="1048753" name="Slide Number Placeholder 6"/>
          <p:cNvSpPr>
            <a:spLocks noGrp="1"/>
          </p:cNvSpPr>
          <p:nvPr>
            <p:ph type="sldNum" sz="quarter" idx="12"/>
          </p:nvPr>
        </p:nvSpPr>
        <p:spPr/>
        <p:txBody>
          <a:bodyPr/>
          <a:lstStyle/>
          <a:p>
            <a:fld id="{FD1C0F92-3174-4C64-8490-914444D6D58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715"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716"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717"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718" name="Date Placeholder 4"/>
          <p:cNvSpPr>
            <a:spLocks noGrp="1"/>
          </p:cNvSpPr>
          <p:nvPr>
            <p:ph type="dt" sz="half" idx="10"/>
          </p:nvPr>
        </p:nvSpPr>
        <p:spPr/>
        <p:txBody>
          <a:bodyPr/>
          <a:lstStyle/>
          <a:p>
            <a:fld id="{28C2CECD-E087-4D83-901F-96A4EB51C31C}" type="datetime1">
              <a:rPr lang="en-US" smtClean="0"/>
              <a:t>5/14/2024</a:t>
            </a:fld>
            <a:endParaRPr lang="en-US"/>
          </a:p>
        </p:txBody>
      </p:sp>
      <p:sp>
        <p:nvSpPr>
          <p:cNvPr id="1048719" name="Footer Placeholder 5"/>
          <p:cNvSpPr>
            <a:spLocks noGrp="1"/>
          </p:cNvSpPr>
          <p:nvPr>
            <p:ph type="ftr" sz="quarter" idx="11"/>
          </p:nvPr>
        </p:nvSpPr>
        <p:spPr/>
        <p:txBody>
          <a:bodyPr/>
          <a:lstStyle/>
          <a:p>
            <a:endParaRPr lang="en-US"/>
          </a:p>
        </p:txBody>
      </p:sp>
      <p:sp>
        <p:nvSpPr>
          <p:cNvPr id="1048720" name="Slide Number Placeholder 6"/>
          <p:cNvSpPr>
            <a:spLocks noGrp="1"/>
          </p:cNvSpPr>
          <p:nvPr>
            <p:ph type="sldNum" sz="quarter" idx="12"/>
          </p:nvPr>
        </p:nvSpPr>
        <p:spPr/>
        <p:txBody>
          <a:bodyPr/>
          <a:lstStyle/>
          <a:p>
            <a:fld id="{FD1C0F92-3174-4C64-8490-914444D6D58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E2D024-D41D-4CD0-B485-9279F85426A9}" type="datetime1">
              <a:rPr lang="en-US" smtClean="0"/>
              <a:t>5/14/2024</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1C0F92-3174-4C64-8490-914444D6D58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
          <p:cNvSpPr>
            <a:spLocks noGrp="1"/>
          </p:cNvSpPr>
          <p:nvPr>
            <p:ph type="ctrTitle"/>
          </p:nvPr>
        </p:nvSpPr>
        <p:spPr>
          <a:xfrm>
            <a:off x="685800" y="1268761"/>
            <a:ext cx="7772400" cy="1656183"/>
          </a:xfrm>
        </p:spPr>
        <p:txBody>
          <a:bodyPr>
            <a:normAutofit/>
          </a:bodyPr>
          <a:lstStyle/>
          <a:p>
            <a:r>
              <a:rPr lang="en-US" sz="4000" dirty="0" smtClean="0"/>
              <a:t>NEUROBIOLOGY OF ADDICTION.</a:t>
            </a:r>
            <a:endParaRPr lang="en-US" sz="4000" dirty="0"/>
          </a:p>
        </p:txBody>
      </p:sp>
      <p:sp>
        <p:nvSpPr>
          <p:cNvPr id="1048587" name="Subtitle 2"/>
          <p:cNvSpPr>
            <a:spLocks noGrp="1"/>
          </p:cNvSpPr>
          <p:nvPr>
            <p:ph type="subTitle" idx="1"/>
          </p:nvPr>
        </p:nvSpPr>
        <p:spPr>
          <a:xfrm>
            <a:off x="1371600" y="2924944"/>
            <a:ext cx="6400800" cy="2304256"/>
          </a:xfrm>
        </p:spPr>
        <p:txBody>
          <a:bodyPr>
            <a:noAutofit/>
          </a:bodyPr>
          <a:lstStyle/>
          <a:p>
            <a:r>
              <a:rPr lang="en-US" sz="2800" dirty="0" smtClean="0"/>
              <a:t>DR IYAMU CLEMENT.O </a:t>
            </a:r>
          </a:p>
          <a:p>
            <a:r>
              <a:rPr lang="en-US" sz="2800" dirty="0" smtClean="0"/>
              <a:t>FEDERAL NEUROPSYCHIATRIC HOSPITAL, BENIN-CITY.</a:t>
            </a:r>
            <a:endParaRPr lang="zh-CN" altLang="en-US" dirty="0"/>
          </a:p>
          <a:p>
            <a:r>
              <a:rPr lang="en-US" sz="2800" dirty="0" smtClean="0"/>
              <a:t>15</a:t>
            </a:r>
            <a:r>
              <a:rPr lang="en-US" sz="2800" baseline="30000" dirty="0" smtClean="0"/>
              <a:t>TH</a:t>
            </a:r>
            <a:r>
              <a:rPr lang="en-US" sz="2800" dirty="0" smtClean="0"/>
              <a:t> MAY, 2024.</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le 1"/>
          <p:cNvSpPr>
            <a:spLocks noGrp="1"/>
          </p:cNvSpPr>
          <p:nvPr>
            <p:ph type="title"/>
          </p:nvPr>
        </p:nvSpPr>
        <p:spPr/>
        <p:txBody>
          <a:bodyPr>
            <a:normAutofit/>
          </a:bodyPr>
          <a:lstStyle/>
          <a:p>
            <a:r>
              <a:rPr lang="en-US" sz="4000" dirty="0"/>
              <a:t>DEFINITION O</a:t>
            </a:r>
            <a:r>
              <a:rPr lang="en-US" sz="4000" dirty="0" smtClean="0"/>
              <a:t>F </a:t>
            </a:r>
            <a:r>
              <a:rPr lang="en-US" sz="4000" dirty="0"/>
              <a:t>TERMS</a:t>
            </a:r>
            <a:endParaRPr lang="zh-CN" altLang="en-US" sz="4000" dirty="0"/>
          </a:p>
        </p:txBody>
      </p:sp>
      <p:sp>
        <p:nvSpPr>
          <p:cNvPr id="1048617" name="Content Placeholder 2"/>
          <p:cNvSpPr>
            <a:spLocks noGrp="1"/>
          </p:cNvSpPr>
          <p:nvPr>
            <p:ph idx="1"/>
          </p:nvPr>
        </p:nvSpPr>
        <p:spPr>
          <a:xfrm>
            <a:off x="457200" y="1484784"/>
            <a:ext cx="8229600" cy="4641379"/>
          </a:xfrm>
        </p:spPr>
        <p:txBody>
          <a:bodyPr/>
          <a:lstStyle/>
          <a:p>
            <a:r>
              <a:rPr lang="en-US" sz="2800" b="1" dirty="0"/>
              <a:t>COMPULSIVITY: </a:t>
            </a:r>
            <a:r>
              <a:rPr lang="en-US" sz="2800" dirty="0"/>
              <a:t>Repeated </a:t>
            </a:r>
            <a:r>
              <a:rPr lang="en-US" sz="2800" dirty="0" err="1" smtClean="0"/>
              <a:t>behaviour</a:t>
            </a:r>
            <a:r>
              <a:rPr lang="en-US" sz="2800" dirty="0" smtClean="0"/>
              <a:t> </a:t>
            </a:r>
            <a:r>
              <a:rPr lang="en-US" sz="2800" dirty="0"/>
              <a:t>in the face of adverse consequences and repetitive </a:t>
            </a:r>
            <a:r>
              <a:rPr lang="en-US" sz="2800" dirty="0" err="1" smtClean="0"/>
              <a:t>behaviour</a:t>
            </a:r>
            <a:r>
              <a:rPr lang="en-US" sz="2800" dirty="0" smtClean="0"/>
              <a:t> </a:t>
            </a:r>
            <a:r>
              <a:rPr lang="en-US" sz="2800" dirty="0"/>
              <a:t>that are inappropriate to a particular situation</a:t>
            </a:r>
            <a:r>
              <a:rPr lang="en-US" sz="2800" dirty="0" smtClean="0"/>
              <a:t>.</a:t>
            </a:r>
          </a:p>
          <a:p>
            <a:r>
              <a:rPr lang="en-US" sz="2800" dirty="0"/>
              <a:t>The transition from casual drug use to addiction has been </a:t>
            </a:r>
            <a:r>
              <a:rPr lang="en-US" sz="2800" dirty="0" smtClean="0"/>
              <a:t>neuro-biologically </a:t>
            </a:r>
            <a:r>
              <a:rPr lang="en-US" sz="2800" dirty="0"/>
              <a:t>conceptualized as a shift from impulsive to compulsive use </a:t>
            </a:r>
            <a:r>
              <a:rPr lang="en-US" sz="2800" dirty="0" smtClean="0"/>
              <a:t>and driven </a:t>
            </a:r>
            <a:r>
              <a:rPr lang="en-US" sz="2800" dirty="0"/>
              <a:t>by a transition from positive to negative reinforcement mechanisms.</a:t>
            </a:r>
          </a:p>
          <a:p>
            <a:endParaRPr lang="en-US" sz="2800" dirty="0"/>
          </a:p>
          <a:p>
            <a:endParaRPr lang="en-US" dirty="0"/>
          </a:p>
        </p:txBody>
      </p:sp>
      <p:sp>
        <p:nvSpPr>
          <p:cNvPr id="1048618" name="Slide Number Placeholder 3"/>
          <p:cNvSpPr>
            <a:spLocks noGrp="1"/>
          </p:cNvSpPr>
          <p:nvPr>
            <p:ph type="sldNum" sz="quarter" idx="12"/>
          </p:nvPr>
        </p:nvSpPr>
        <p:spPr/>
        <p:txBody>
          <a:bodyPr/>
          <a:lstStyle/>
          <a:p>
            <a:fld id="{FD1C0F92-3174-4C64-8490-914444D6D58A}" type="slidenum">
              <a:rPr lang="en-US" smtClean="0"/>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a:xfrm>
            <a:off x="457200" y="116632"/>
            <a:ext cx="8229600" cy="936104"/>
          </a:xfrm>
        </p:spPr>
        <p:txBody>
          <a:bodyPr>
            <a:normAutofit/>
          </a:bodyPr>
          <a:lstStyle/>
          <a:p>
            <a:r>
              <a:rPr lang="en-US" sz="4000" dirty="0" smtClean="0"/>
              <a:t>ADDICTION CYCLE</a:t>
            </a:r>
            <a:endParaRPr lang="en-US" sz="4000" dirty="0"/>
          </a:p>
        </p:txBody>
      </p:sp>
      <p:sp>
        <p:nvSpPr>
          <p:cNvPr id="1048620" name="Content Placeholder 2"/>
          <p:cNvSpPr>
            <a:spLocks noGrp="1"/>
          </p:cNvSpPr>
          <p:nvPr>
            <p:ph idx="1"/>
          </p:nvPr>
        </p:nvSpPr>
        <p:spPr>
          <a:xfrm>
            <a:off x="457200" y="1124744"/>
            <a:ext cx="8229600" cy="5400600"/>
          </a:xfrm>
        </p:spPr>
        <p:txBody>
          <a:bodyPr>
            <a:noAutofit/>
          </a:bodyPr>
          <a:lstStyle/>
          <a:p>
            <a:r>
              <a:rPr lang="en-US" sz="2800" dirty="0"/>
              <a:t>The development of addiction can be described as a three-stage cycle:</a:t>
            </a:r>
          </a:p>
          <a:p>
            <a:pPr>
              <a:buFont typeface="Wingdings" pitchFamily="2" charset="2"/>
              <a:buChar char="Ø"/>
            </a:pPr>
            <a:r>
              <a:rPr lang="en-US" sz="2800" dirty="0" smtClean="0"/>
              <a:t>Binge/intoxication stage.</a:t>
            </a:r>
            <a:endParaRPr lang="en-US" sz="2800" dirty="0"/>
          </a:p>
          <a:p>
            <a:pPr>
              <a:buFont typeface="Wingdings" pitchFamily="2" charset="2"/>
              <a:buChar char="Ø"/>
            </a:pPr>
            <a:r>
              <a:rPr lang="en-US" sz="2800" dirty="0" smtClean="0"/>
              <a:t>Withdrawal/negative affect</a:t>
            </a:r>
            <a:r>
              <a:rPr lang="en-US" sz="2800" dirty="0"/>
              <a:t> </a:t>
            </a:r>
            <a:r>
              <a:rPr lang="en-US" sz="2800" dirty="0" smtClean="0"/>
              <a:t>stage.</a:t>
            </a:r>
            <a:endParaRPr lang="en-US" sz="2800" dirty="0"/>
          </a:p>
          <a:p>
            <a:pPr>
              <a:buFont typeface="Wingdings" pitchFamily="2" charset="2"/>
              <a:buChar char="Ø"/>
            </a:pPr>
            <a:r>
              <a:rPr lang="en-US" sz="2800" dirty="0" smtClean="0"/>
              <a:t>Preoccupation/anticipation stage.</a:t>
            </a:r>
            <a:endParaRPr lang="en-US" sz="2800" dirty="0"/>
          </a:p>
          <a:p>
            <a:r>
              <a:rPr lang="en-US" sz="2800" dirty="0" smtClean="0"/>
              <a:t>Addiction to drugs work on </a:t>
            </a:r>
            <a:r>
              <a:rPr lang="en-US" sz="2800" dirty="0" smtClean="0"/>
              <a:t>three </a:t>
            </a:r>
            <a:r>
              <a:rPr lang="en-US" sz="2800" dirty="0"/>
              <a:t>primary </a:t>
            </a:r>
            <a:r>
              <a:rPr lang="en-US" sz="2800" dirty="0" smtClean="0"/>
              <a:t>circuits:</a:t>
            </a:r>
            <a:endParaRPr lang="en-US" sz="2800" dirty="0"/>
          </a:p>
          <a:p>
            <a:pPr>
              <a:buFont typeface="Wingdings" pitchFamily="2" charset="2"/>
              <a:buChar char="Ø"/>
            </a:pPr>
            <a:r>
              <a:rPr lang="en-US" sz="2800" dirty="0"/>
              <a:t> Homeostatic impairment of the dopamine </a:t>
            </a:r>
            <a:r>
              <a:rPr lang="en-US" sz="2800" dirty="0" smtClean="0"/>
              <a:t>system.</a:t>
            </a:r>
            <a:endParaRPr lang="en-US" sz="2800" dirty="0"/>
          </a:p>
          <a:p>
            <a:pPr>
              <a:buFont typeface="Wingdings" pitchFamily="2" charset="2"/>
              <a:buChar char="Ø"/>
            </a:pPr>
            <a:r>
              <a:rPr lang="en-US" sz="2800" dirty="0"/>
              <a:t>Extra-hypothalamic actions of Corticotrophin releasing factor (CRF</a:t>
            </a:r>
            <a:r>
              <a:rPr lang="en-US" sz="2800" dirty="0" smtClean="0"/>
              <a:t>).</a:t>
            </a:r>
            <a:endParaRPr lang="en-US" sz="2800" dirty="0"/>
          </a:p>
          <a:p>
            <a:pPr>
              <a:buFont typeface="Wingdings" pitchFamily="2" charset="2"/>
              <a:buChar char="Ø"/>
            </a:pPr>
            <a:r>
              <a:rPr lang="en-US" sz="2800" dirty="0"/>
              <a:t>Cortical “</a:t>
            </a:r>
            <a:r>
              <a:rPr lang="en-US" sz="2800" dirty="0" smtClean="0"/>
              <a:t>hypo-</a:t>
            </a:r>
            <a:r>
              <a:rPr lang="en-US" sz="2800" dirty="0" err="1" smtClean="0"/>
              <a:t>frontality</a:t>
            </a:r>
            <a:r>
              <a:rPr lang="en-US" sz="2800" dirty="0" smtClean="0"/>
              <a:t>.</a:t>
            </a:r>
            <a:endParaRPr lang="en-US" sz="2800" dirty="0"/>
          </a:p>
        </p:txBody>
      </p:sp>
      <p:sp>
        <p:nvSpPr>
          <p:cNvPr id="1048621" name="Slide Number Placeholder 3"/>
          <p:cNvSpPr>
            <a:spLocks noGrp="1"/>
          </p:cNvSpPr>
          <p:nvPr>
            <p:ph type="sldNum" sz="quarter" idx="12"/>
          </p:nvPr>
        </p:nvSpPr>
        <p:spPr/>
        <p:txBody>
          <a:bodyPr/>
          <a:lstStyle/>
          <a:p>
            <a:fld id="{FD1C0F92-3174-4C64-8490-914444D6D58A}" type="slidenum">
              <a:rPr lang="en-US" smtClean="0"/>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Title 1"/>
          <p:cNvSpPr>
            <a:spLocks noGrp="1"/>
          </p:cNvSpPr>
          <p:nvPr>
            <p:ph type="title"/>
          </p:nvPr>
        </p:nvSpPr>
        <p:spPr>
          <a:xfrm>
            <a:off x="443552" y="188640"/>
            <a:ext cx="8229600" cy="864096"/>
          </a:xfrm>
        </p:spPr>
        <p:txBody>
          <a:bodyPr>
            <a:normAutofit/>
          </a:bodyPr>
          <a:lstStyle/>
          <a:p>
            <a:r>
              <a:rPr lang="en-US" sz="4000" dirty="0" smtClean="0"/>
              <a:t>ACTIONS OF ADDICTIVE SUBSTANCES.</a:t>
            </a:r>
            <a:endParaRPr lang="en-US" sz="4000" dirty="0"/>
          </a:p>
        </p:txBody>
      </p:sp>
      <p:pic>
        <p:nvPicPr>
          <p:cNvPr id="2097153" name="Content Placeholder 3"/>
          <p:cNvPicPr>
            <a:picLocks noGrp="1" noChangeAspect="1"/>
          </p:cNvPicPr>
          <p:nvPr>
            <p:ph idx="1"/>
          </p:nvPr>
        </p:nvPicPr>
        <p:blipFill>
          <a:blip r:embed="rId2"/>
          <a:stretch>
            <a:fillRect/>
          </a:stretch>
        </p:blipFill>
        <p:spPr>
          <a:xfrm>
            <a:off x="-756592" y="1268760"/>
            <a:ext cx="10657184" cy="5472608"/>
          </a:xfrm>
        </p:spPr>
      </p:pic>
      <p:sp>
        <p:nvSpPr>
          <p:cNvPr id="1048623" name="Slide Number Placeholder 2"/>
          <p:cNvSpPr>
            <a:spLocks noGrp="1"/>
          </p:cNvSpPr>
          <p:nvPr>
            <p:ph type="sldNum" sz="quarter" idx="12"/>
          </p:nvPr>
        </p:nvSpPr>
        <p:spPr/>
        <p:txBody>
          <a:bodyPr/>
          <a:lstStyle/>
          <a:p>
            <a:fld id="{FD1C0F92-3174-4C64-8490-914444D6D58A}" type="slidenum">
              <a:rPr lang="en-US" smtClean="0"/>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Title 1"/>
          <p:cNvSpPr>
            <a:spLocks noGrp="1"/>
          </p:cNvSpPr>
          <p:nvPr>
            <p:ph type="title"/>
          </p:nvPr>
        </p:nvSpPr>
        <p:spPr/>
        <p:txBody>
          <a:bodyPr>
            <a:normAutofit/>
          </a:bodyPr>
          <a:lstStyle/>
          <a:p>
            <a:r>
              <a:rPr lang="en-US" sz="4000" dirty="0" smtClean="0"/>
              <a:t>BINGE/INTOXICATION STAGE</a:t>
            </a:r>
            <a:endParaRPr lang="en-US" sz="4000" dirty="0"/>
          </a:p>
        </p:txBody>
      </p:sp>
      <p:sp>
        <p:nvSpPr>
          <p:cNvPr id="1048625" name="Content Placeholder 2"/>
          <p:cNvSpPr>
            <a:spLocks noGrp="1"/>
          </p:cNvSpPr>
          <p:nvPr>
            <p:ph idx="1"/>
          </p:nvPr>
        </p:nvSpPr>
        <p:spPr>
          <a:xfrm>
            <a:off x="457200" y="1340768"/>
            <a:ext cx="8229600" cy="5279693"/>
          </a:xfrm>
        </p:spPr>
        <p:txBody>
          <a:bodyPr>
            <a:normAutofit/>
          </a:bodyPr>
          <a:lstStyle/>
          <a:p>
            <a:r>
              <a:rPr lang="en-US" sz="2800" dirty="0"/>
              <a:t>Individual consume drug of choice.</a:t>
            </a:r>
            <a:endParaRPr lang="zh-CN" altLang="en-US" sz="2800" dirty="0"/>
          </a:p>
          <a:p>
            <a:r>
              <a:rPr lang="en-US" altLang="en-US" sz="2800" dirty="0"/>
              <a:t>This stage involves the basal ganglia, nucleus accumbens, </a:t>
            </a:r>
            <a:r>
              <a:rPr lang="en-US" altLang="en-US" sz="2800" dirty="0" smtClean="0"/>
              <a:t>dorsal striatum, VTA</a:t>
            </a:r>
            <a:r>
              <a:rPr lang="en-US" altLang="en-US" sz="2800" dirty="0"/>
              <a:t>.</a:t>
            </a:r>
            <a:endParaRPr lang="zh-CN" altLang="en-US" sz="2800" dirty="0"/>
          </a:p>
          <a:p>
            <a:r>
              <a:rPr lang="en-US" sz="2800" dirty="0"/>
              <a:t>Initial drug use may begin in vulnerable individuals</a:t>
            </a:r>
            <a:r>
              <a:rPr lang="en-US" sz="2800" dirty="0" smtClean="0"/>
              <a:t>.</a:t>
            </a:r>
            <a:endParaRPr lang="zh-CN" altLang="en-US" sz="2800" dirty="0"/>
          </a:p>
          <a:p>
            <a:r>
              <a:rPr lang="en-US" sz="2800" dirty="0" smtClean="0"/>
              <a:t> Addictive substance taken is sensed by the VTA (motivational area) causing release of dopamine to the nucleus accumbens (reward system).</a:t>
            </a:r>
          </a:p>
          <a:p>
            <a:r>
              <a:rPr lang="en-US" sz="2800" dirty="0"/>
              <a:t>Neurons that releases dopamine are activated directly or indirectly by all additive substances particularly stimulants.</a:t>
            </a:r>
            <a:endParaRPr lang="en-GB" sz="2800" dirty="0"/>
          </a:p>
          <a:p>
            <a:endParaRPr lang="zh-CN" altLang="en-US" sz="2800" dirty="0"/>
          </a:p>
          <a:p>
            <a:endParaRPr lang="en-US" sz="2800" dirty="0"/>
          </a:p>
          <a:p>
            <a:endParaRPr lang="en-US" dirty="0"/>
          </a:p>
        </p:txBody>
      </p:sp>
      <p:sp>
        <p:nvSpPr>
          <p:cNvPr id="1048626" name="Slide Number Placeholder 3"/>
          <p:cNvSpPr>
            <a:spLocks noGrp="1"/>
          </p:cNvSpPr>
          <p:nvPr>
            <p:ph type="sldNum" sz="quarter" idx="12"/>
          </p:nvPr>
        </p:nvSpPr>
        <p:spPr/>
        <p:txBody>
          <a:bodyPr/>
          <a:lstStyle/>
          <a:p>
            <a:fld id="{FD1C0F92-3174-4C64-8490-914444D6D58A}" type="slidenum">
              <a:rPr lang="en-US" smtClean="0"/>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Title 1048626"/>
          <p:cNvSpPr>
            <a:spLocks noGrp="1"/>
          </p:cNvSpPr>
          <p:nvPr>
            <p:ph type="title"/>
          </p:nvPr>
        </p:nvSpPr>
        <p:spPr>
          <a:xfrm>
            <a:off x="457200" y="274638"/>
            <a:ext cx="8229600" cy="994122"/>
          </a:xfrm>
        </p:spPr>
        <p:txBody>
          <a:bodyPr>
            <a:normAutofit/>
          </a:bodyPr>
          <a:lstStyle/>
          <a:p>
            <a:r>
              <a:rPr lang="en-US" sz="4000" dirty="0" smtClean="0"/>
              <a:t>BINGE/INTOXICATION </a:t>
            </a:r>
            <a:r>
              <a:rPr lang="en-US" sz="4000" dirty="0"/>
              <a:t>STAGE</a:t>
            </a:r>
            <a:endParaRPr lang="en-GB" sz="4000" dirty="0"/>
          </a:p>
        </p:txBody>
      </p:sp>
      <p:sp>
        <p:nvSpPr>
          <p:cNvPr id="1048628" name="Content Placeholder 1048627"/>
          <p:cNvSpPr>
            <a:spLocks noGrp="1"/>
          </p:cNvSpPr>
          <p:nvPr>
            <p:ph idx="1"/>
          </p:nvPr>
        </p:nvSpPr>
        <p:spPr>
          <a:xfrm>
            <a:off x="457200" y="1340768"/>
            <a:ext cx="8229600" cy="4785395"/>
          </a:xfrm>
        </p:spPr>
        <p:txBody>
          <a:bodyPr>
            <a:normAutofit/>
          </a:bodyPr>
          <a:lstStyle/>
          <a:p>
            <a:r>
              <a:rPr lang="en-US" altLang="en-US" sz="2800" dirty="0"/>
              <a:t>Feeling of pleasure, </a:t>
            </a:r>
            <a:r>
              <a:rPr lang="en-US" altLang="en-US" sz="2800" dirty="0" smtClean="0"/>
              <a:t>satisfaction </a:t>
            </a:r>
            <a:r>
              <a:rPr lang="en-US" altLang="en-US" sz="2800" dirty="0"/>
              <a:t>and "high“.</a:t>
            </a:r>
            <a:endParaRPr lang="zh-CN" altLang="en-US" sz="2800" dirty="0"/>
          </a:p>
          <a:p>
            <a:r>
              <a:rPr lang="en-US" altLang="en-US" sz="2800" dirty="0"/>
              <a:t>Addictive substance cause an unusual high level of dopamine to be released</a:t>
            </a:r>
            <a:r>
              <a:rPr lang="en-US" altLang="en-US" sz="2800" dirty="0" smtClean="0"/>
              <a:t>.</a:t>
            </a:r>
            <a:endParaRPr lang="en-US" sz="2800" dirty="0"/>
          </a:p>
          <a:p>
            <a:r>
              <a:rPr lang="en-US" sz="2800" dirty="0" smtClean="0"/>
              <a:t>This </a:t>
            </a:r>
            <a:r>
              <a:rPr lang="en-US" sz="2800" dirty="0"/>
              <a:t>surpasses previous stored memory in the hippocampus.</a:t>
            </a:r>
            <a:endParaRPr lang="en-GB" sz="2800" dirty="0"/>
          </a:p>
          <a:p>
            <a:r>
              <a:rPr lang="en-US" sz="2800" dirty="0"/>
              <a:t>The feeling of pleasure is positively reinforcing and the </a:t>
            </a:r>
            <a:r>
              <a:rPr lang="en-US" sz="2800" dirty="0" smtClean="0"/>
              <a:t>use of the substance </a:t>
            </a:r>
            <a:r>
              <a:rPr lang="en-US" sz="2800" dirty="0"/>
              <a:t>continues.</a:t>
            </a:r>
            <a:endParaRPr lang="en-GB" sz="2800" dirty="0"/>
          </a:p>
          <a:p>
            <a:r>
              <a:rPr lang="en-US" sz="2800" dirty="0"/>
              <a:t>The reward gotten from use of drug now surpassed every other previous memory</a:t>
            </a:r>
            <a:r>
              <a:rPr lang="en-US" sz="2800" dirty="0" smtClean="0"/>
              <a:t>.</a:t>
            </a:r>
            <a:endParaRPr lang="en-GB" sz="2800" dirty="0"/>
          </a:p>
          <a:p>
            <a:endParaRPr lang="en-GB" sz="2800" dirty="0"/>
          </a:p>
          <a:p>
            <a:endParaRPr lang="en-GB" dirty="0"/>
          </a:p>
        </p:txBody>
      </p:sp>
      <p:sp>
        <p:nvSpPr>
          <p:cNvPr id="1048629" name="Slide Number Placeholder 1048628"/>
          <p:cNvSpPr>
            <a:spLocks noGrp="1"/>
          </p:cNvSpPr>
          <p:nvPr>
            <p:ph type="sldNum" sz="quarter" idx="12"/>
          </p:nvPr>
        </p:nvSpPr>
        <p:spPr/>
        <p:txBody>
          <a:bodyPr/>
          <a:lstStyle/>
          <a:p>
            <a:fld id="{FD1C0F92-3174-4C64-8490-914444D6D58A}" type="slidenum">
              <a:rPr lang="en-US" smtClean="0"/>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0" name="Title 1048629"/>
          <p:cNvSpPr>
            <a:spLocks noGrp="1"/>
          </p:cNvSpPr>
          <p:nvPr>
            <p:ph type="title"/>
          </p:nvPr>
        </p:nvSpPr>
        <p:spPr>
          <a:xfrm>
            <a:off x="457200" y="188640"/>
            <a:ext cx="8229600" cy="1008112"/>
          </a:xfrm>
        </p:spPr>
        <p:txBody>
          <a:bodyPr>
            <a:normAutofit/>
          </a:bodyPr>
          <a:lstStyle/>
          <a:p>
            <a:r>
              <a:rPr lang="en-US" sz="4000" dirty="0"/>
              <a:t>BINGE/INTOXICATION STAGE.</a:t>
            </a:r>
            <a:endParaRPr lang="en-GB" sz="4000" dirty="0"/>
          </a:p>
        </p:txBody>
      </p:sp>
      <p:sp>
        <p:nvSpPr>
          <p:cNvPr id="1048631" name="Content Placeholder 1048630"/>
          <p:cNvSpPr>
            <a:spLocks noGrp="1"/>
          </p:cNvSpPr>
          <p:nvPr>
            <p:ph idx="1"/>
          </p:nvPr>
        </p:nvSpPr>
        <p:spPr>
          <a:xfrm>
            <a:off x="457200" y="1268760"/>
            <a:ext cx="8229600" cy="4857403"/>
          </a:xfrm>
        </p:spPr>
        <p:txBody>
          <a:bodyPr>
            <a:normAutofit lnSpcReduction="10000"/>
          </a:bodyPr>
          <a:lstStyle/>
          <a:p>
            <a:r>
              <a:rPr lang="en-US" sz="2800" dirty="0"/>
              <a:t>In </a:t>
            </a:r>
            <a:r>
              <a:rPr lang="en-US" sz="2800" dirty="0" smtClean="0"/>
              <a:t>addition</a:t>
            </a:r>
            <a:r>
              <a:rPr lang="en-US" sz="2800" dirty="0"/>
              <a:t>, the brain opioid systems play a role in mediating rewarding effect of other </a:t>
            </a:r>
            <a:r>
              <a:rPr lang="en-US" sz="2800" dirty="0" smtClean="0"/>
              <a:t>addictive substances </a:t>
            </a:r>
            <a:r>
              <a:rPr lang="en-US" sz="2800" dirty="0"/>
              <a:t>(opioids, alcohol).</a:t>
            </a:r>
            <a:endParaRPr lang="en-GB" sz="2800" dirty="0"/>
          </a:p>
          <a:p>
            <a:r>
              <a:rPr lang="en-US" sz="2800" dirty="0"/>
              <a:t>This activation of the opioid system directly or indirectly </a:t>
            </a:r>
            <a:r>
              <a:rPr lang="en-US" sz="2800" dirty="0" smtClean="0"/>
              <a:t>stimulates </a:t>
            </a:r>
            <a:r>
              <a:rPr lang="en-US" sz="2800" dirty="0"/>
              <a:t>the VTA to release dopamine to the nucleus </a:t>
            </a:r>
            <a:r>
              <a:rPr lang="en-US" sz="2800" dirty="0" err="1" smtClean="0"/>
              <a:t>accumbens</a:t>
            </a:r>
            <a:r>
              <a:rPr lang="en-US" sz="2800" dirty="0"/>
              <a:t> </a:t>
            </a:r>
            <a:r>
              <a:rPr lang="en-US" sz="2800" dirty="0" smtClean="0"/>
              <a:t>which reinforces the addiction.</a:t>
            </a:r>
          </a:p>
          <a:p>
            <a:r>
              <a:rPr lang="en-US" sz="2800" dirty="0" smtClean="0"/>
              <a:t>Cues, places</a:t>
            </a:r>
            <a:r>
              <a:rPr lang="en-US" sz="2800" dirty="0"/>
              <a:t>, </a:t>
            </a:r>
            <a:r>
              <a:rPr lang="en-US" sz="2800" dirty="0" smtClean="0"/>
              <a:t>person, </a:t>
            </a:r>
            <a:r>
              <a:rPr lang="en-US" sz="2800" dirty="0"/>
              <a:t>drug paraphernalia, mood can activate dopaminergic system to cause release of </a:t>
            </a:r>
            <a:r>
              <a:rPr lang="en-US" sz="2800" dirty="0" smtClean="0"/>
              <a:t>dopamine, resulting in </a:t>
            </a:r>
            <a:r>
              <a:rPr lang="en-US" sz="2800" dirty="0"/>
              <a:t>motivation to seek drug use.</a:t>
            </a:r>
            <a:endParaRPr lang="en-GB" sz="2800" dirty="0"/>
          </a:p>
          <a:p>
            <a:r>
              <a:rPr lang="en-US" sz="2800" dirty="0"/>
              <a:t>Relapse prevention.</a:t>
            </a:r>
            <a:endParaRPr lang="en-GB" sz="2800" dirty="0"/>
          </a:p>
          <a:p>
            <a:endParaRPr lang="en-GB" sz="2800" dirty="0"/>
          </a:p>
        </p:txBody>
      </p:sp>
      <p:sp>
        <p:nvSpPr>
          <p:cNvPr id="1048632" name="Slide Number Placeholder 1048631"/>
          <p:cNvSpPr>
            <a:spLocks noGrp="1"/>
          </p:cNvSpPr>
          <p:nvPr>
            <p:ph type="sldNum" sz="quarter" idx="12"/>
          </p:nvPr>
        </p:nvSpPr>
        <p:spPr/>
        <p:txBody>
          <a:bodyPr/>
          <a:lstStyle/>
          <a:p>
            <a:fld id="{FD1C0F92-3174-4C64-8490-914444D6D58A}" type="slidenum">
              <a:rPr lang="en-US" smtClean="0"/>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Title 1"/>
          <p:cNvSpPr>
            <a:spLocks noGrp="1"/>
          </p:cNvSpPr>
          <p:nvPr>
            <p:ph type="title"/>
          </p:nvPr>
        </p:nvSpPr>
        <p:spPr/>
        <p:txBody>
          <a:bodyPr>
            <a:normAutofit fontScale="90000"/>
          </a:bodyPr>
          <a:lstStyle/>
          <a:p>
            <a:r>
              <a:rPr lang="en-US" dirty="0" smtClean="0"/>
              <a:t>WITHDRAWAL/NEGATIVE AFFECT STAGE.</a:t>
            </a:r>
            <a:endParaRPr lang="en-US" dirty="0"/>
          </a:p>
        </p:txBody>
      </p:sp>
      <p:sp>
        <p:nvSpPr>
          <p:cNvPr id="1048637" name="Content Placeholder 2"/>
          <p:cNvSpPr>
            <a:spLocks noGrp="1"/>
          </p:cNvSpPr>
          <p:nvPr>
            <p:ph idx="1"/>
          </p:nvPr>
        </p:nvSpPr>
        <p:spPr>
          <a:xfrm>
            <a:off x="457200" y="1484784"/>
            <a:ext cx="8229600" cy="4641379"/>
          </a:xfrm>
        </p:spPr>
        <p:txBody>
          <a:bodyPr>
            <a:normAutofit fontScale="78214" lnSpcReduction="20000"/>
          </a:bodyPr>
          <a:lstStyle/>
          <a:p>
            <a:r>
              <a:rPr lang="en-US" sz="3600" dirty="0"/>
              <a:t>It follows the binge/intoxication stage and build up future </a:t>
            </a:r>
            <a:r>
              <a:rPr lang="en-US" sz="3600" dirty="0" smtClean="0"/>
              <a:t>binge </a:t>
            </a:r>
            <a:r>
              <a:rPr lang="en-US" sz="3600" dirty="0"/>
              <a:t>and intoxication.</a:t>
            </a:r>
            <a:endParaRPr lang="zh-CN" altLang="en-US" sz="3600" dirty="0"/>
          </a:p>
          <a:p>
            <a:r>
              <a:rPr lang="en-US" sz="3600" dirty="0"/>
              <a:t>Happens in the extended amygdala.</a:t>
            </a:r>
            <a:endParaRPr lang="zh-CN" altLang="en-US" sz="3600" dirty="0"/>
          </a:p>
          <a:p>
            <a:r>
              <a:rPr lang="en-US" altLang="en-US" sz="3600" dirty="0"/>
              <a:t>Over time due to continued substance use the level of dopamine release from a certain dose of addictive substance reduces.</a:t>
            </a:r>
            <a:endParaRPr lang="zh-CN" altLang="en-US" sz="3600" dirty="0"/>
          </a:p>
          <a:p>
            <a:r>
              <a:rPr lang="en-US" altLang="en-US" sz="3600" dirty="0"/>
              <a:t>The individual will need more dose to achieve the previous level of </a:t>
            </a:r>
            <a:r>
              <a:rPr lang="en-US" altLang="en-US" sz="3600" dirty="0" smtClean="0"/>
              <a:t>pleasure (Tolerance</a:t>
            </a:r>
            <a:r>
              <a:rPr lang="en-US" altLang="en-US" sz="3600" dirty="0"/>
              <a:t>).</a:t>
            </a:r>
            <a:endParaRPr lang="zh-CN" altLang="en-US" sz="3600" dirty="0"/>
          </a:p>
          <a:p>
            <a:r>
              <a:rPr lang="en-US" altLang="en-US" sz="3600" dirty="0"/>
              <a:t>When this happens or the drug is withdrawn temporarily or stopped, withdrawal and negative affect ensue</a:t>
            </a:r>
            <a:r>
              <a:rPr lang="en-US" altLang="en-US" sz="3600" dirty="0" smtClean="0"/>
              <a:t>.</a:t>
            </a:r>
            <a:endParaRPr lang="en-US" sz="3600" dirty="0"/>
          </a:p>
          <a:p>
            <a:endParaRPr lang="en-US" dirty="0"/>
          </a:p>
        </p:txBody>
      </p:sp>
      <p:sp>
        <p:nvSpPr>
          <p:cNvPr id="1048638" name="Slide Number Placeholder 3"/>
          <p:cNvSpPr>
            <a:spLocks noGrp="1"/>
          </p:cNvSpPr>
          <p:nvPr>
            <p:ph type="sldNum" sz="quarter" idx="12"/>
          </p:nvPr>
        </p:nvSpPr>
        <p:spPr/>
        <p:txBody>
          <a:bodyPr/>
          <a:lstStyle/>
          <a:p>
            <a:fld id="{FD1C0F92-3174-4C64-8490-914444D6D58A}" type="slidenum">
              <a:rPr lang="en-US" smtClean="0"/>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9" name="Title 1"/>
          <p:cNvSpPr>
            <a:spLocks noGrp="1"/>
          </p:cNvSpPr>
          <p:nvPr>
            <p:ph type="title"/>
          </p:nvPr>
        </p:nvSpPr>
        <p:spPr/>
        <p:txBody>
          <a:bodyPr>
            <a:noAutofit/>
          </a:bodyPr>
          <a:lstStyle/>
          <a:p>
            <a:r>
              <a:rPr lang="en-US" sz="4000" dirty="0" smtClean="0"/>
              <a:t>WITHDRAWAL/NEGATIVE </a:t>
            </a:r>
            <a:r>
              <a:rPr lang="en-US" sz="4000" dirty="0"/>
              <a:t>AFFECT STAGE</a:t>
            </a:r>
            <a:endParaRPr lang="zh-CN" altLang="en-US" sz="4000" dirty="0"/>
          </a:p>
        </p:txBody>
      </p:sp>
      <p:sp>
        <p:nvSpPr>
          <p:cNvPr id="1048640" name="Content Placeholder 2"/>
          <p:cNvSpPr>
            <a:spLocks noGrp="1"/>
          </p:cNvSpPr>
          <p:nvPr>
            <p:ph idx="1"/>
          </p:nvPr>
        </p:nvSpPr>
        <p:spPr>
          <a:xfrm>
            <a:off x="457200" y="1484784"/>
            <a:ext cx="8229600" cy="4641379"/>
          </a:xfrm>
        </p:spPr>
        <p:txBody>
          <a:bodyPr>
            <a:normAutofit fontScale="88750"/>
          </a:bodyPr>
          <a:lstStyle/>
          <a:p>
            <a:r>
              <a:rPr lang="en-US" dirty="0" smtClean="0"/>
              <a:t> </a:t>
            </a:r>
            <a:r>
              <a:rPr lang="en-US" dirty="0"/>
              <a:t>People with addiction have described withdrawal states as a “hunger” or a primary need that is only satisfied by taking more drug (i.e., negative reinforcement</a:t>
            </a:r>
            <a:r>
              <a:rPr lang="en-US" dirty="0" smtClean="0"/>
              <a:t>).</a:t>
            </a:r>
            <a:endParaRPr lang="en-US" dirty="0"/>
          </a:p>
          <a:p>
            <a:r>
              <a:rPr lang="en-US" dirty="0" smtClean="0"/>
              <a:t>The negative feelings associated with withdrawal are thought to come from 2 sources:</a:t>
            </a:r>
            <a:endParaRPr lang="zh-CN" altLang="en-US" dirty="0"/>
          </a:p>
          <a:p>
            <a:r>
              <a:rPr lang="en-US" dirty="0" smtClean="0"/>
              <a:t>1. Diminished activation of the reward circuitry of the basal ganglia doperminergic system.</a:t>
            </a:r>
            <a:endParaRPr lang="zh-CN" altLang="en-US" dirty="0"/>
          </a:p>
          <a:p>
            <a:r>
              <a:rPr lang="en-US" dirty="0" smtClean="0"/>
              <a:t>2. Activation of the brain stress system in the extended amygdala.</a:t>
            </a:r>
            <a:endParaRPr lang="zh-CN" altLang="en-US" dirty="0"/>
          </a:p>
        </p:txBody>
      </p:sp>
      <p:sp>
        <p:nvSpPr>
          <p:cNvPr id="1048641" name="Slide Number Placeholder 3"/>
          <p:cNvSpPr>
            <a:spLocks noGrp="1"/>
          </p:cNvSpPr>
          <p:nvPr>
            <p:ph type="sldNum" sz="quarter" idx="12"/>
          </p:nvPr>
        </p:nvSpPr>
        <p:spPr/>
        <p:txBody>
          <a:bodyPr/>
          <a:lstStyle/>
          <a:p>
            <a:fld id="{FD1C0F92-3174-4C64-8490-914444D6D58A}" type="slidenum">
              <a:rPr lang="en-US" smtClean="0"/>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2" name="Title 1048641"/>
          <p:cNvSpPr>
            <a:spLocks noGrp="1"/>
          </p:cNvSpPr>
          <p:nvPr>
            <p:ph type="title"/>
          </p:nvPr>
        </p:nvSpPr>
        <p:spPr/>
        <p:txBody>
          <a:bodyPr>
            <a:noAutofit/>
          </a:bodyPr>
          <a:lstStyle/>
          <a:p>
            <a:r>
              <a:rPr lang="en-US" sz="4000" dirty="0"/>
              <a:t>WITHDRAWAL AND NEGATIVE AFFECT STAGE </a:t>
            </a:r>
            <a:endParaRPr lang="en-GB" sz="4000" dirty="0"/>
          </a:p>
        </p:txBody>
      </p:sp>
      <p:sp>
        <p:nvSpPr>
          <p:cNvPr id="1048643" name="Content Placeholder 1048642"/>
          <p:cNvSpPr>
            <a:spLocks noGrp="1"/>
          </p:cNvSpPr>
          <p:nvPr>
            <p:ph idx="1"/>
          </p:nvPr>
        </p:nvSpPr>
        <p:spPr/>
        <p:txBody>
          <a:bodyPr>
            <a:normAutofit lnSpcReduction="10000"/>
          </a:bodyPr>
          <a:lstStyle/>
          <a:p>
            <a:r>
              <a:rPr lang="en-US" sz="2800" dirty="0"/>
              <a:t>The first process lead to </a:t>
            </a:r>
            <a:r>
              <a:rPr lang="en-US" sz="2800" dirty="0" smtClean="0"/>
              <a:t>tolerance.</a:t>
            </a:r>
          </a:p>
          <a:p>
            <a:r>
              <a:rPr lang="en-US" sz="2800" dirty="0" smtClean="0"/>
              <a:t>The </a:t>
            </a:r>
            <a:r>
              <a:rPr lang="en-US" sz="2800" dirty="0"/>
              <a:t>second process, by the process of activating the body stress system, stress NT are released (</a:t>
            </a:r>
            <a:r>
              <a:rPr lang="en-US" sz="2800" dirty="0" smtClean="0"/>
              <a:t>CRF/NE/</a:t>
            </a:r>
            <a:r>
              <a:rPr lang="en-US" sz="2800" dirty="0" err="1" smtClean="0"/>
              <a:t>dynorphin</a:t>
            </a:r>
            <a:r>
              <a:rPr lang="en-US" sz="2800" dirty="0" smtClean="0"/>
              <a:t>).</a:t>
            </a:r>
            <a:endParaRPr lang="zh-CN" altLang="en-US" sz="2800" dirty="0"/>
          </a:p>
          <a:p>
            <a:r>
              <a:rPr lang="en-US" sz="2800" dirty="0"/>
              <a:t>These play a role in the negative feelings associated with withdrawal, and in stress triggered substance use</a:t>
            </a:r>
            <a:r>
              <a:rPr lang="en-US" sz="2800" dirty="0" smtClean="0"/>
              <a:t>.</a:t>
            </a:r>
          </a:p>
          <a:p>
            <a:r>
              <a:rPr lang="en-US" sz="2800" dirty="0" smtClean="0"/>
              <a:t>In </a:t>
            </a:r>
            <a:r>
              <a:rPr lang="en-US" sz="2800" dirty="0"/>
              <a:t>a bid to removed the negative feelings is a strong motivation for continued substance use.</a:t>
            </a:r>
            <a:endParaRPr lang="en-GB" sz="2800" dirty="0"/>
          </a:p>
          <a:p>
            <a:r>
              <a:rPr lang="en-US" sz="2800" dirty="0"/>
              <a:t>Negative reinforcement becomes compulsive.</a:t>
            </a:r>
            <a:endParaRPr lang="en-GB" sz="2800" dirty="0"/>
          </a:p>
        </p:txBody>
      </p:sp>
      <p:sp>
        <p:nvSpPr>
          <p:cNvPr id="1048644" name="Slide Number Placeholder 1048643"/>
          <p:cNvSpPr>
            <a:spLocks noGrp="1"/>
          </p:cNvSpPr>
          <p:nvPr>
            <p:ph type="sldNum" sz="quarter" idx="12"/>
          </p:nvPr>
        </p:nvSpPr>
        <p:spPr/>
        <p:txBody>
          <a:bodyPr/>
          <a:lstStyle/>
          <a:p>
            <a:fld id="{FD1C0F92-3174-4C64-8490-914444D6D58A}" type="slidenum">
              <a:rPr lang="en-US" smtClean="0"/>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5" name="Title 1"/>
          <p:cNvSpPr>
            <a:spLocks noGrp="1"/>
          </p:cNvSpPr>
          <p:nvPr>
            <p:ph type="title"/>
          </p:nvPr>
        </p:nvSpPr>
        <p:spPr/>
        <p:txBody>
          <a:bodyPr/>
          <a:lstStyle/>
          <a:p>
            <a:endParaRPr lang="en-US"/>
          </a:p>
        </p:txBody>
      </p:sp>
      <p:pic>
        <p:nvPicPr>
          <p:cNvPr id="2097154" name="Content Placeholder 5"/>
          <p:cNvPicPr>
            <a:picLocks noGrp="1" noChangeAspect="1"/>
          </p:cNvPicPr>
          <p:nvPr>
            <p:ph idx="1"/>
          </p:nvPr>
        </p:nvPicPr>
        <p:blipFill>
          <a:blip r:embed="rId2"/>
          <a:stretch>
            <a:fillRect/>
          </a:stretch>
        </p:blipFill>
        <p:spPr>
          <a:xfrm>
            <a:off x="685799" y="1447800"/>
            <a:ext cx="7772401" cy="4724399"/>
          </a:xfrm>
        </p:spPr>
      </p:pic>
      <p:sp>
        <p:nvSpPr>
          <p:cNvPr id="1048646" name="Date Placeholder 3"/>
          <p:cNvSpPr>
            <a:spLocks noGrp="1"/>
          </p:cNvSpPr>
          <p:nvPr>
            <p:ph type="dt" sz="half" idx="10"/>
          </p:nvPr>
        </p:nvSpPr>
        <p:spPr/>
        <p:txBody>
          <a:bodyPr/>
          <a:lstStyle/>
          <a:p>
            <a:fld id="{7CFA7058-92E7-4486-9300-F2DB4C1D24B0}" type="datetime1">
              <a:rPr lang="en-US" smtClean="0"/>
              <a:t>5/14/2024</a:t>
            </a:fld>
            <a:endParaRPr lang="en-US" dirty="0"/>
          </a:p>
        </p:txBody>
      </p:sp>
      <p:sp>
        <p:nvSpPr>
          <p:cNvPr id="1048647" name="Slide Number Placeholder 4"/>
          <p:cNvSpPr>
            <a:spLocks noGrp="1"/>
          </p:cNvSpPr>
          <p:nvPr>
            <p:ph type="sldNum" sz="quarter" idx="12"/>
          </p:nvPr>
        </p:nvSpPr>
        <p:spPr/>
        <p:txBody>
          <a:bodyPr/>
          <a:lstStyle/>
          <a:p>
            <a:fld id="{62BFC5A9-400E-43F7-B7B8-188C6F9442D7}" type="slidenum">
              <a:rPr lang="en-US" smtClean="0"/>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
          <p:cNvSpPr>
            <a:spLocks noGrp="1"/>
          </p:cNvSpPr>
          <p:nvPr>
            <p:ph type="title"/>
          </p:nvPr>
        </p:nvSpPr>
        <p:spPr/>
        <p:txBody>
          <a:bodyPr>
            <a:normAutofit/>
          </a:bodyPr>
          <a:lstStyle/>
          <a:p>
            <a:r>
              <a:rPr lang="en-US" sz="4000" dirty="0" smtClean="0"/>
              <a:t>OBJECTIVE</a:t>
            </a:r>
            <a:endParaRPr lang="en-US" sz="4000" dirty="0"/>
          </a:p>
        </p:txBody>
      </p:sp>
      <p:sp>
        <p:nvSpPr>
          <p:cNvPr id="1048594" name="Content Placeholder 2"/>
          <p:cNvSpPr>
            <a:spLocks noGrp="1"/>
          </p:cNvSpPr>
          <p:nvPr>
            <p:ph idx="1"/>
          </p:nvPr>
        </p:nvSpPr>
        <p:spPr/>
        <p:txBody>
          <a:bodyPr>
            <a:normAutofit/>
          </a:bodyPr>
          <a:lstStyle/>
          <a:p>
            <a:r>
              <a:rPr lang="en-US" sz="2800" dirty="0" smtClean="0"/>
              <a:t>Understanding the term ‘’addiction’’ and the addiction circuitry.</a:t>
            </a:r>
            <a:endParaRPr lang="en-US" sz="2800" dirty="0"/>
          </a:p>
        </p:txBody>
      </p:sp>
      <p:sp>
        <p:nvSpPr>
          <p:cNvPr id="1048595" name="Slide Number Placeholder 3"/>
          <p:cNvSpPr>
            <a:spLocks noGrp="1"/>
          </p:cNvSpPr>
          <p:nvPr>
            <p:ph type="sldNum" sz="quarter" idx="12"/>
          </p:nvPr>
        </p:nvSpPr>
        <p:spPr/>
        <p:txBody>
          <a:bodyPr/>
          <a:lstStyle/>
          <a:p>
            <a:fld id="{FD1C0F92-3174-4C64-8490-914444D6D58A}" type="slidenum">
              <a:rPr lang="en-US" smtClean="0"/>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8" name="Title 1"/>
          <p:cNvSpPr>
            <a:spLocks noGrp="1"/>
          </p:cNvSpPr>
          <p:nvPr>
            <p:ph type="title"/>
          </p:nvPr>
        </p:nvSpPr>
        <p:spPr>
          <a:xfrm>
            <a:off x="457200" y="116632"/>
            <a:ext cx="8229600" cy="936104"/>
          </a:xfrm>
        </p:spPr>
        <p:txBody>
          <a:bodyPr>
            <a:normAutofit fontScale="90000"/>
          </a:bodyPr>
          <a:lstStyle/>
          <a:p>
            <a:r>
              <a:rPr lang="en-US" dirty="0" smtClean="0"/>
              <a:t>PREOCCUPATION/ANTICIPATION STAGE</a:t>
            </a:r>
            <a:endParaRPr lang="en-US" dirty="0"/>
          </a:p>
        </p:txBody>
      </p:sp>
      <p:sp>
        <p:nvSpPr>
          <p:cNvPr id="1048649" name="Content Placeholder 2"/>
          <p:cNvSpPr>
            <a:spLocks noGrp="1"/>
          </p:cNvSpPr>
          <p:nvPr>
            <p:ph idx="1"/>
          </p:nvPr>
        </p:nvSpPr>
        <p:spPr>
          <a:xfrm>
            <a:off x="247473" y="1124744"/>
            <a:ext cx="8229600" cy="5112568"/>
          </a:xfrm>
        </p:spPr>
        <p:txBody>
          <a:bodyPr>
            <a:noAutofit/>
          </a:bodyPr>
          <a:lstStyle/>
          <a:p>
            <a:r>
              <a:rPr lang="en-US" sz="2800" dirty="0"/>
              <a:t>In the prefrontal cortex- the executive region of the brain.</a:t>
            </a:r>
            <a:endParaRPr lang="zh-CN" altLang="en-US" sz="2800" dirty="0"/>
          </a:p>
          <a:p>
            <a:r>
              <a:rPr lang="en-US" sz="2800" dirty="0"/>
              <a:t>It is a stage where the person may begin to seek substance again after a period of abstinence (craving).</a:t>
            </a:r>
            <a:endParaRPr lang="zh-CN" altLang="en-US" sz="2800" dirty="0"/>
          </a:p>
          <a:p>
            <a:r>
              <a:rPr lang="en-US" sz="2800" dirty="0" smtClean="0"/>
              <a:t> Prefrontal cortex- "</a:t>
            </a:r>
            <a:r>
              <a:rPr lang="en-US" sz="2800" b="1" dirty="0" smtClean="0"/>
              <a:t>Go system" "Stop system</a:t>
            </a:r>
            <a:r>
              <a:rPr lang="en-US" sz="2800" dirty="0" smtClean="0"/>
              <a:t>"</a:t>
            </a:r>
            <a:endParaRPr lang="zh-CN" altLang="en-US" sz="2800" dirty="0"/>
          </a:p>
          <a:p>
            <a:r>
              <a:rPr lang="en-US" sz="2800" dirty="0" smtClean="0"/>
              <a:t>"Go system" help in decision making planning and reacts to substance associated environmental cues (incentive salience).</a:t>
            </a:r>
            <a:endParaRPr lang="zh-CN" altLang="en-US" sz="2800" dirty="0"/>
          </a:p>
          <a:p>
            <a:r>
              <a:rPr lang="en-US" altLang="en-US" sz="2800" dirty="0" smtClean="0"/>
              <a:t>Exposure to cue dramatically increase the "Go system" prefrontal cortex activity.</a:t>
            </a:r>
            <a:endParaRPr lang="zh-CN" altLang="en-US" sz="2800" dirty="0"/>
          </a:p>
          <a:p>
            <a:pPr marL="0" indent="0">
              <a:buNone/>
            </a:pPr>
            <a:endParaRPr lang="zh-CN" altLang="en-US" sz="2800" dirty="0"/>
          </a:p>
          <a:p>
            <a:endParaRPr lang="en-US" sz="2800" dirty="0"/>
          </a:p>
        </p:txBody>
      </p:sp>
      <p:sp>
        <p:nvSpPr>
          <p:cNvPr id="1048650" name="Slide Number Placeholder 3"/>
          <p:cNvSpPr>
            <a:spLocks noGrp="1"/>
          </p:cNvSpPr>
          <p:nvPr>
            <p:ph type="sldNum" sz="quarter" idx="12"/>
          </p:nvPr>
        </p:nvSpPr>
        <p:spPr/>
        <p:txBody>
          <a:bodyPr/>
          <a:lstStyle/>
          <a:p>
            <a:fld id="{FD1C0F92-3174-4C64-8490-914444D6D58A}" type="slidenum">
              <a:rPr lang="en-US" smtClean="0"/>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Title 1048650"/>
          <p:cNvSpPr>
            <a:spLocks noGrp="1"/>
          </p:cNvSpPr>
          <p:nvPr>
            <p:ph type="title"/>
          </p:nvPr>
        </p:nvSpPr>
        <p:spPr/>
        <p:txBody>
          <a:bodyPr>
            <a:normAutofit fontScale="90000"/>
          </a:bodyPr>
          <a:lstStyle/>
          <a:p>
            <a:r>
              <a:rPr lang="en-US" dirty="0" smtClean="0"/>
              <a:t>PREOCCUPATION/ANTICIPATION STAGE</a:t>
            </a:r>
            <a:endParaRPr lang="en-GB"/>
          </a:p>
        </p:txBody>
      </p:sp>
      <p:sp>
        <p:nvSpPr>
          <p:cNvPr id="1048652" name="Content Placeholder 1048651"/>
          <p:cNvSpPr>
            <a:spLocks noGrp="1"/>
          </p:cNvSpPr>
          <p:nvPr>
            <p:ph idx="1"/>
          </p:nvPr>
        </p:nvSpPr>
        <p:spPr>
          <a:xfrm>
            <a:off x="457200" y="1412776"/>
            <a:ext cx="8229600" cy="4713387"/>
          </a:xfrm>
        </p:spPr>
        <p:txBody>
          <a:bodyPr>
            <a:noAutofit/>
          </a:bodyPr>
          <a:lstStyle/>
          <a:p>
            <a:r>
              <a:rPr lang="en-US" altLang="en-US" sz="2800" dirty="0"/>
              <a:t>This causes stimulation of the nucleus </a:t>
            </a:r>
            <a:r>
              <a:rPr lang="en-US" altLang="en-US" sz="2800" dirty="0" err="1"/>
              <a:t>accumbens</a:t>
            </a:r>
            <a:r>
              <a:rPr lang="en-US" altLang="en-US" sz="2800" dirty="0"/>
              <a:t> to release glutamate (excitatory NT</a:t>
            </a:r>
            <a:r>
              <a:rPr lang="en-US" altLang="en-US" sz="2800" dirty="0" smtClean="0"/>
              <a:t>) to </a:t>
            </a:r>
            <a:r>
              <a:rPr lang="en-US" altLang="en-US" sz="2800" dirty="0"/>
              <a:t>cause </a:t>
            </a:r>
            <a:r>
              <a:rPr lang="en-US" altLang="en-US" sz="2800" dirty="0" smtClean="0"/>
              <a:t>craving and a </a:t>
            </a:r>
            <a:r>
              <a:rPr lang="en-US" altLang="en-US" sz="2800" dirty="0"/>
              <a:t>urge to use </a:t>
            </a:r>
            <a:r>
              <a:rPr lang="en-US" altLang="en-US" sz="2800" dirty="0" smtClean="0"/>
              <a:t>substances.</a:t>
            </a:r>
            <a:endParaRPr lang="en-US" sz="2800" dirty="0"/>
          </a:p>
          <a:p>
            <a:r>
              <a:rPr lang="en-US" sz="2800" dirty="0" smtClean="0"/>
              <a:t>The </a:t>
            </a:r>
            <a:r>
              <a:rPr lang="en-US" sz="2800" dirty="0"/>
              <a:t>"stop system" area of the prefrontal cortex cause inhibition of the "Go system" and control the dorsal striatum and nucleus </a:t>
            </a:r>
            <a:r>
              <a:rPr lang="en-US" sz="2800" dirty="0" err="1"/>
              <a:t>accumbens</a:t>
            </a:r>
            <a:r>
              <a:rPr lang="en-US" sz="2800" dirty="0"/>
              <a:t>, the part associated with binge/intoxication stage of addiction.</a:t>
            </a:r>
            <a:endParaRPr lang="en-GB" sz="2800" dirty="0"/>
          </a:p>
          <a:p>
            <a:r>
              <a:rPr lang="en-US" sz="2800" dirty="0"/>
              <a:t>This stage of the addiction cycle is characterized by a disruption of executive function caused by a compromised prefrontal </a:t>
            </a:r>
            <a:r>
              <a:rPr lang="en-US" sz="2800" dirty="0" smtClean="0"/>
              <a:t>cortex.</a:t>
            </a:r>
            <a:endParaRPr lang="en-GB" sz="2800" dirty="0"/>
          </a:p>
        </p:txBody>
      </p:sp>
      <p:sp>
        <p:nvSpPr>
          <p:cNvPr id="1048653" name="Slide Number Placeholder 1048652"/>
          <p:cNvSpPr>
            <a:spLocks noGrp="1"/>
          </p:cNvSpPr>
          <p:nvPr>
            <p:ph type="sldNum" sz="quarter" idx="12"/>
          </p:nvPr>
        </p:nvSpPr>
        <p:spPr/>
        <p:txBody>
          <a:bodyPr/>
          <a:lstStyle/>
          <a:p>
            <a:fld id="{FD1C0F92-3174-4C64-8490-914444D6D58A}" type="slidenum">
              <a:rPr lang="en-US" smtClean="0"/>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4" name="Title 1048653"/>
          <p:cNvSpPr>
            <a:spLocks noGrp="1"/>
          </p:cNvSpPr>
          <p:nvPr>
            <p:ph type="title"/>
          </p:nvPr>
        </p:nvSpPr>
        <p:spPr>
          <a:xfrm>
            <a:off x="395536" y="404664"/>
            <a:ext cx="8229600" cy="1008112"/>
          </a:xfrm>
        </p:spPr>
        <p:txBody>
          <a:bodyPr>
            <a:normAutofit fontScale="90000"/>
          </a:bodyPr>
          <a:lstStyle/>
          <a:p>
            <a:r>
              <a:rPr lang="en-US" dirty="0" smtClean="0"/>
              <a:t>PREOCCUPATION/ANTICIPATION STAGE</a:t>
            </a:r>
            <a:endParaRPr lang="en-GB" dirty="0"/>
          </a:p>
        </p:txBody>
      </p:sp>
      <p:sp>
        <p:nvSpPr>
          <p:cNvPr id="1048655" name="Content Placeholder 1048654"/>
          <p:cNvSpPr>
            <a:spLocks noGrp="1"/>
          </p:cNvSpPr>
          <p:nvPr>
            <p:ph idx="1"/>
          </p:nvPr>
        </p:nvSpPr>
        <p:spPr>
          <a:xfrm>
            <a:off x="457200" y="1484784"/>
            <a:ext cx="8229600" cy="4641379"/>
          </a:xfrm>
        </p:spPr>
        <p:txBody>
          <a:bodyPr>
            <a:normAutofit/>
          </a:bodyPr>
          <a:lstStyle/>
          <a:p>
            <a:r>
              <a:rPr lang="en-US" sz="2800" dirty="0" smtClean="0"/>
              <a:t>The </a:t>
            </a:r>
            <a:r>
              <a:rPr lang="en-US" sz="2800" dirty="0"/>
              <a:t>over activation of the "Go system" in the prefrontal cortex promote habit like substance seeking and under activation of the "Stop system" of the prefrontal cortex promote impulsive and compulsive substance seeking.</a:t>
            </a:r>
            <a:endParaRPr lang="en-GB" sz="2800" dirty="0"/>
          </a:p>
        </p:txBody>
      </p:sp>
      <p:sp>
        <p:nvSpPr>
          <p:cNvPr id="1048656" name="Slide Number Placeholder 1048655"/>
          <p:cNvSpPr>
            <a:spLocks noGrp="1"/>
          </p:cNvSpPr>
          <p:nvPr>
            <p:ph type="sldNum" sz="quarter" idx="12"/>
          </p:nvPr>
        </p:nvSpPr>
        <p:spPr/>
        <p:txBody>
          <a:bodyPr/>
          <a:lstStyle/>
          <a:p>
            <a:fld id="{FD1C0F92-3174-4C64-8490-914444D6D58A}" type="slidenum">
              <a:rPr lang="en-US" smtClean="0"/>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7" name="Title 1"/>
          <p:cNvSpPr>
            <a:spLocks noGrp="1"/>
          </p:cNvSpPr>
          <p:nvPr>
            <p:ph type="title"/>
          </p:nvPr>
        </p:nvSpPr>
        <p:spPr/>
        <p:txBody>
          <a:bodyPr/>
          <a:lstStyle/>
          <a:p>
            <a:endParaRPr lang="en-US"/>
          </a:p>
        </p:txBody>
      </p:sp>
      <p:pic>
        <p:nvPicPr>
          <p:cNvPr id="2097155" name="Picture 2"/>
          <p:cNvPicPr>
            <a:picLocks noGrp="1" noChangeAspect="1" noChangeArrowheads="1"/>
          </p:cNvPicPr>
          <p:nvPr>
            <p:ph idx="1"/>
          </p:nvPr>
        </p:nvPicPr>
        <p:blipFill>
          <a:blip r:embed="rId2"/>
          <a:srcRect/>
          <a:stretch>
            <a:fillRect/>
          </a:stretch>
        </p:blipFill>
        <p:spPr bwMode="auto">
          <a:xfrm>
            <a:off x="179512" y="1639094"/>
            <a:ext cx="8784976" cy="4448175"/>
          </a:xfrm>
          <a:prstGeom prst="rect">
            <a:avLst/>
          </a:prstGeom>
          <a:noFill/>
          <a:ln>
            <a:noFill/>
          </a:ln>
          <a:effectLst/>
        </p:spPr>
      </p:pic>
      <p:sp>
        <p:nvSpPr>
          <p:cNvPr id="1048658" name="Slide Number Placeholder 2"/>
          <p:cNvSpPr>
            <a:spLocks noGrp="1"/>
          </p:cNvSpPr>
          <p:nvPr>
            <p:ph type="sldNum" sz="quarter" idx="12"/>
          </p:nvPr>
        </p:nvSpPr>
        <p:spPr/>
        <p:txBody>
          <a:bodyPr/>
          <a:lstStyle/>
          <a:p>
            <a:fld id="{FD1C0F92-3174-4C64-8490-914444D6D58A}" type="slidenum">
              <a:rPr lang="en-US" smtClean="0"/>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9" name="Title 1"/>
          <p:cNvSpPr>
            <a:spLocks noGrp="1"/>
          </p:cNvSpPr>
          <p:nvPr>
            <p:ph type="title"/>
          </p:nvPr>
        </p:nvSpPr>
        <p:spPr/>
        <p:txBody>
          <a:bodyPr>
            <a:normAutofit fontScale="93182"/>
          </a:bodyPr>
          <a:lstStyle/>
          <a:p>
            <a:r>
              <a:rPr lang="en-US" dirty="0"/>
              <a:t>PHASES OF ADDICTION PROCESS </a:t>
            </a:r>
          </a:p>
        </p:txBody>
      </p:sp>
      <p:sp>
        <p:nvSpPr>
          <p:cNvPr id="1048660" name="Content Placeholder 2"/>
          <p:cNvSpPr>
            <a:spLocks noGrp="1"/>
          </p:cNvSpPr>
          <p:nvPr>
            <p:ph idx="1"/>
          </p:nvPr>
        </p:nvSpPr>
        <p:spPr>
          <a:xfrm>
            <a:off x="457200" y="1412776"/>
            <a:ext cx="8229600" cy="4713387"/>
          </a:xfrm>
        </p:spPr>
        <p:txBody>
          <a:bodyPr>
            <a:normAutofit/>
          </a:bodyPr>
          <a:lstStyle/>
          <a:p>
            <a:r>
              <a:rPr lang="en-US" sz="2800" dirty="0" smtClean="0"/>
              <a:t>Initial use</a:t>
            </a:r>
          </a:p>
          <a:p>
            <a:r>
              <a:rPr lang="en-US" sz="2800" dirty="0" smtClean="0"/>
              <a:t>Abuse</a:t>
            </a:r>
          </a:p>
          <a:p>
            <a:r>
              <a:rPr lang="en-US" sz="2800" dirty="0" smtClean="0"/>
              <a:t>Tolerance</a:t>
            </a:r>
          </a:p>
          <a:p>
            <a:r>
              <a:rPr lang="en-US" sz="2800" dirty="0" smtClean="0"/>
              <a:t>Dependence</a:t>
            </a:r>
          </a:p>
          <a:p>
            <a:r>
              <a:rPr lang="en-US" sz="2800" dirty="0" smtClean="0"/>
              <a:t>Addiction</a:t>
            </a:r>
          </a:p>
          <a:p>
            <a:r>
              <a:rPr lang="en-US" sz="2800" dirty="0" smtClean="0"/>
              <a:t>Treatment</a:t>
            </a:r>
          </a:p>
          <a:p>
            <a:r>
              <a:rPr lang="en-US" sz="2800" dirty="0" smtClean="0"/>
              <a:t>Relapse.</a:t>
            </a:r>
            <a:endParaRPr lang="en-US" sz="2800" dirty="0"/>
          </a:p>
        </p:txBody>
      </p:sp>
      <p:sp>
        <p:nvSpPr>
          <p:cNvPr id="1048661" name="Slide Number Placeholder 3"/>
          <p:cNvSpPr>
            <a:spLocks noGrp="1"/>
          </p:cNvSpPr>
          <p:nvPr>
            <p:ph type="sldNum" sz="quarter" idx="12"/>
          </p:nvPr>
        </p:nvSpPr>
        <p:spPr/>
        <p:txBody>
          <a:bodyPr/>
          <a:lstStyle/>
          <a:p>
            <a:fld id="{FD1C0F92-3174-4C64-8490-914444D6D58A}" type="slidenum">
              <a:rPr lang="en-US" smtClean="0"/>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2" name="Title 1"/>
          <p:cNvSpPr>
            <a:spLocks noGrp="1"/>
          </p:cNvSpPr>
          <p:nvPr>
            <p:ph type="title"/>
          </p:nvPr>
        </p:nvSpPr>
        <p:spPr/>
        <p:txBody>
          <a:bodyPr>
            <a:noAutofit/>
          </a:bodyPr>
          <a:lstStyle/>
          <a:p>
            <a:r>
              <a:rPr lang="en-US" sz="4000" dirty="0" smtClean="0"/>
              <a:t>PHASES OF THE ADDICTION PROCESS</a:t>
            </a:r>
            <a:endParaRPr lang="en-US" sz="4000" dirty="0"/>
          </a:p>
        </p:txBody>
      </p:sp>
      <p:pic>
        <p:nvPicPr>
          <p:cNvPr id="2097156" name="Content Placeholder 3"/>
          <p:cNvPicPr>
            <a:picLocks noGrp="1" noChangeAspect="1"/>
          </p:cNvPicPr>
          <p:nvPr>
            <p:ph idx="1"/>
          </p:nvPr>
        </p:nvPicPr>
        <p:blipFill>
          <a:blip r:embed="rId2"/>
          <a:stretch>
            <a:fillRect/>
          </a:stretch>
        </p:blipFill>
        <p:spPr>
          <a:xfrm>
            <a:off x="683568" y="1459625"/>
            <a:ext cx="7848872" cy="4849695"/>
          </a:xfrm>
        </p:spPr>
      </p:pic>
      <p:sp>
        <p:nvSpPr>
          <p:cNvPr id="1048663" name="Slide Number Placeholder 2"/>
          <p:cNvSpPr>
            <a:spLocks noGrp="1"/>
          </p:cNvSpPr>
          <p:nvPr>
            <p:ph type="sldNum" sz="quarter" idx="12"/>
          </p:nvPr>
        </p:nvSpPr>
        <p:spPr/>
        <p:txBody>
          <a:bodyPr/>
          <a:lstStyle/>
          <a:p>
            <a:fld id="{FD1C0F92-3174-4C64-8490-914444D6D58A}" type="slidenum">
              <a:rPr lang="en-US" smtClean="0"/>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4" name="Title 1048663"/>
          <p:cNvSpPr>
            <a:spLocks noGrp="1"/>
          </p:cNvSpPr>
          <p:nvPr>
            <p:ph type="title"/>
          </p:nvPr>
        </p:nvSpPr>
        <p:spPr>
          <a:xfrm>
            <a:off x="457200" y="116633"/>
            <a:ext cx="8229600" cy="1512168"/>
          </a:xfrm>
        </p:spPr>
        <p:txBody>
          <a:bodyPr>
            <a:noAutofit/>
          </a:bodyPr>
          <a:lstStyle/>
          <a:p>
            <a:r>
              <a:rPr lang="en-US" sz="4000" dirty="0"/>
              <a:t>FACTORS THAT </a:t>
            </a:r>
            <a:r>
              <a:rPr lang="en-US" sz="4000" dirty="0" smtClean="0"/>
              <a:t>INCREASES THE RISK OF </a:t>
            </a:r>
            <a:r>
              <a:rPr lang="en-US" sz="4000" dirty="0"/>
              <a:t>ADDICTION.</a:t>
            </a:r>
            <a:endParaRPr lang="en-GB" sz="4000" dirty="0"/>
          </a:p>
        </p:txBody>
      </p:sp>
      <p:sp>
        <p:nvSpPr>
          <p:cNvPr id="1048665" name="Content Placeholder 1048664"/>
          <p:cNvSpPr>
            <a:spLocks noGrp="1"/>
          </p:cNvSpPr>
          <p:nvPr>
            <p:ph idx="1"/>
          </p:nvPr>
        </p:nvSpPr>
        <p:spPr>
          <a:xfrm>
            <a:off x="457200" y="1700808"/>
            <a:ext cx="8229600" cy="4665637"/>
          </a:xfrm>
        </p:spPr>
        <p:txBody>
          <a:bodyPr>
            <a:normAutofit fontScale="96875"/>
          </a:bodyPr>
          <a:lstStyle/>
          <a:p>
            <a:r>
              <a:rPr lang="en-US" sz="2800" dirty="0"/>
              <a:t>Not all person u</a:t>
            </a:r>
            <a:r>
              <a:rPr lang="en-GB" sz="2800" dirty="0"/>
              <a:t>se</a:t>
            </a:r>
            <a:r>
              <a:rPr lang="en-US" sz="2800" dirty="0"/>
              <a:t>s </a:t>
            </a:r>
            <a:r>
              <a:rPr lang="en-GB" sz="2800" dirty="0"/>
              <a:t>substances, and even among those who use them, not all are equally likely to become addicted. </a:t>
            </a:r>
          </a:p>
          <a:p>
            <a:r>
              <a:rPr lang="en-GB" sz="2800" dirty="0"/>
              <a:t>Many factors influence the development of substance use disorders, including developmental, environmental, social, and genetic factors, as well as co-occurring mental disorders.</a:t>
            </a:r>
          </a:p>
        </p:txBody>
      </p:sp>
      <p:sp>
        <p:nvSpPr>
          <p:cNvPr id="1048666" name="Slide Number Placeholder 1048665"/>
          <p:cNvSpPr>
            <a:spLocks noGrp="1"/>
          </p:cNvSpPr>
          <p:nvPr>
            <p:ph type="sldNum" sz="quarter" idx="12"/>
          </p:nvPr>
        </p:nvSpPr>
        <p:spPr/>
        <p:txBody>
          <a:bodyPr/>
          <a:lstStyle/>
          <a:p>
            <a:fld id="{FD1C0F92-3174-4C64-8490-914444D6D58A}" type="slidenum">
              <a:rPr lang="en-US" smtClean="0"/>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7" name="Title 1048666"/>
          <p:cNvSpPr>
            <a:spLocks noGrp="1"/>
          </p:cNvSpPr>
          <p:nvPr>
            <p:ph type="title"/>
          </p:nvPr>
        </p:nvSpPr>
        <p:spPr>
          <a:xfrm>
            <a:off x="457200" y="116633"/>
            <a:ext cx="8229600" cy="1512168"/>
          </a:xfrm>
        </p:spPr>
        <p:txBody>
          <a:bodyPr>
            <a:normAutofit/>
          </a:bodyPr>
          <a:lstStyle/>
          <a:p>
            <a:r>
              <a:rPr lang="en-US" sz="4000" dirty="0"/>
              <a:t>FACTORS THAT </a:t>
            </a:r>
            <a:r>
              <a:rPr lang="en-US" sz="4000" dirty="0" smtClean="0"/>
              <a:t>INCREASES THE </a:t>
            </a:r>
            <a:r>
              <a:rPr lang="en-US" sz="4000" dirty="0"/>
              <a:t>RISK OF </a:t>
            </a:r>
            <a:r>
              <a:rPr lang="en-US" sz="4000" dirty="0" smtClean="0"/>
              <a:t> </a:t>
            </a:r>
            <a:r>
              <a:rPr lang="en-US" sz="4000" dirty="0"/>
              <a:t>ADDICTION</a:t>
            </a:r>
            <a:endParaRPr lang="en-GB" sz="4000" dirty="0"/>
          </a:p>
        </p:txBody>
      </p:sp>
      <p:sp>
        <p:nvSpPr>
          <p:cNvPr id="1048668" name="Content Placeholder 1048667"/>
          <p:cNvSpPr>
            <a:spLocks noGrp="1"/>
          </p:cNvSpPr>
          <p:nvPr>
            <p:ph idx="1"/>
          </p:nvPr>
        </p:nvSpPr>
        <p:spPr>
          <a:xfrm>
            <a:off x="457200" y="1700808"/>
            <a:ext cx="8229600" cy="4425355"/>
          </a:xfrm>
        </p:spPr>
        <p:txBody>
          <a:bodyPr>
            <a:normAutofit fontScale="92500"/>
          </a:bodyPr>
          <a:lstStyle/>
          <a:p>
            <a:r>
              <a:rPr lang="en-US" sz="2800" b="1" dirty="0" smtClean="0"/>
              <a:t>Genetic: </a:t>
            </a:r>
            <a:r>
              <a:rPr lang="en-US" sz="2800" dirty="0" smtClean="0"/>
              <a:t>40-70</a:t>
            </a:r>
            <a:r>
              <a:rPr lang="en-US" sz="2800" dirty="0"/>
              <a:t>% </a:t>
            </a:r>
            <a:r>
              <a:rPr lang="en-US" sz="2800" dirty="0" smtClean="0"/>
              <a:t>individual </a:t>
            </a:r>
            <a:r>
              <a:rPr lang="en-US" sz="2800" dirty="0"/>
              <a:t>differences at risk for </a:t>
            </a:r>
            <a:r>
              <a:rPr lang="en-US" sz="2800" dirty="0" smtClean="0"/>
              <a:t>addiction.</a:t>
            </a:r>
          </a:p>
          <a:p>
            <a:pPr>
              <a:buFont typeface="Wingdings" pitchFamily="2" charset="2"/>
              <a:buChar char="Ø"/>
            </a:pPr>
            <a:r>
              <a:rPr lang="en-US" sz="2800" dirty="0" smtClean="0"/>
              <a:t>Multiple </a:t>
            </a:r>
            <a:r>
              <a:rPr lang="en-US" sz="2800" dirty="0"/>
              <a:t>gene implicated. </a:t>
            </a:r>
            <a:endParaRPr lang="en-US" sz="2800" dirty="0" smtClean="0"/>
          </a:p>
          <a:p>
            <a:pPr>
              <a:buFont typeface="Wingdings" pitchFamily="2" charset="2"/>
              <a:buChar char="Ø"/>
            </a:pPr>
            <a:r>
              <a:rPr lang="en-US" sz="2800" dirty="0" smtClean="0"/>
              <a:t>Rapid metabolizing individuals</a:t>
            </a:r>
            <a:endParaRPr lang="en-US" sz="2800" dirty="0" smtClean="0"/>
          </a:p>
          <a:p>
            <a:pPr>
              <a:buFont typeface="Wingdings" pitchFamily="2" charset="2"/>
              <a:buChar char="Ø"/>
            </a:pPr>
            <a:r>
              <a:rPr lang="en-US" sz="2800" dirty="0" smtClean="0"/>
              <a:t> </a:t>
            </a:r>
            <a:r>
              <a:rPr lang="en-US" sz="2800" dirty="0" smtClean="0"/>
              <a:t>Parental/family </a:t>
            </a:r>
            <a:r>
              <a:rPr lang="en-US" sz="2800" dirty="0"/>
              <a:t>history of substance abuse</a:t>
            </a:r>
            <a:r>
              <a:rPr lang="en-US" sz="2800" dirty="0" smtClean="0"/>
              <a:t>.</a:t>
            </a:r>
          </a:p>
          <a:p>
            <a:r>
              <a:rPr lang="en-US" sz="2800" b="1" dirty="0"/>
              <a:t>Biological factors</a:t>
            </a:r>
            <a:r>
              <a:rPr lang="en-US" sz="2800" dirty="0"/>
              <a:t> - alcohol use &gt; M: F. However female progresses faster to substance use disorder than </a:t>
            </a:r>
            <a:r>
              <a:rPr lang="en-US" sz="2800" dirty="0" smtClean="0"/>
              <a:t>female.</a:t>
            </a:r>
          </a:p>
          <a:p>
            <a:pPr>
              <a:buFont typeface="Wingdings" pitchFamily="2" charset="2"/>
              <a:buChar char="Ø"/>
            </a:pPr>
            <a:r>
              <a:rPr lang="en-US" sz="2800" dirty="0" smtClean="0"/>
              <a:t>Early use.</a:t>
            </a:r>
            <a:endParaRPr lang="en-GB" sz="2800" dirty="0"/>
          </a:p>
          <a:p>
            <a:pPr>
              <a:buFont typeface="Wingdings" pitchFamily="2" charset="2"/>
              <a:buChar char="Ø"/>
            </a:pPr>
            <a:r>
              <a:rPr lang="en-US" sz="2800" dirty="0"/>
              <a:t>Withdrawal symptoms - &gt; F:M</a:t>
            </a:r>
            <a:endParaRPr lang="en-GB" sz="2800" dirty="0"/>
          </a:p>
          <a:p>
            <a:endParaRPr lang="en-GB" sz="2800" dirty="0"/>
          </a:p>
          <a:p>
            <a:pPr>
              <a:buFont typeface="Wingdings" pitchFamily="2" charset="2"/>
              <a:buChar char="Ø"/>
            </a:pPr>
            <a:endParaRPr lang="en-US" sz="2800" dirty="0" smtClean="0"/>
          </a:p>
          <a:p>
            <a:pPr>
              <a:buFont typeface="Wingdings" pitchFamily="2" charset="2"/>
              <a:buChar char="Ø"/>
            </a:pPr>
            <a:endParaRPr lang="en-GB" sz="2800" dirty="0"/>
          </a:p>
          <a:p>
            <a:pPr>
              <a:buFont typeface="Wingdings" pitchFamily="2" charset="2"/>
              <a:buChar char="Ø"/>
            </a:pPr>
            <a:endParaRPr lang="en-US" sz="2800" dirty="0" smtClean="0"/>
          </a:p>
          <a:p>
            <a:pPr>
              <a:buFont typeface="Wingdings" pitchFamily="2" charset="2"/>
              <a:buChar char="Ø"/>
            </a:pPr>
            <a:endParaRPr lang="en-GB" sz="2800" dirty="0"/>
          </a:p>
        </p:txBody>
      </p:sp>
      <p:sp>
        <p:nvSpPr>
          <p:cNvPr id="1048669" name="Slide Number Placeholder 1048668"/>
          <p:cNvSpPr>
            <a:spLocks noGrp="1"/>
          </p:cNvSpPr>
          <p:nvPr>
            <p:ph type="sldNum" sz="quarter" idx="12"/>
          </p:nvPr>
        </p:nvSpPr>
        <p:spPr/>
        <p:txBody>
          <a:bodyPr/>
          <a:lstStyle/>
          <a:p>
            <a:fld id="{FD1C0F92-3174-4C64-8490-914444D6D58A}" type="slidenum">
              <a:rPr lang="en-US" smtClean="0"/>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0" name="Title 1048669"/>
          <p:cNvSpPr>
            <a:spLocks noGrp="1"/>
          </p:cNvSpPr>
          <p:nvPr>
            <p:ph type="title"/>
          </p:nvPr>
        </p:nvSpPr>
        <p:spPr>
          <a:xfrm>
            <a:off x="457198" y="188641"/>
            <a:ext cx="8229600" cy="1296144"/>
          </a:xfrm>
        </p:spPr>
        <p:txBody>
          <a:bodyPr>
            <a:noAutofit/>
          </a:bodyPr>
          <a:lstStyle/>
          <a:p>
            <a:r>
              <a:rPr lang="en-US" sz="4000" dirty="0"/>
              <a:t>FACTORS THAT INCREASES </a:t>
            </a:r>
            <a:r>
              <a:rPr lang="en-US" sz="4000" dirty="0" smtClean="0"/>
              <a:t>THE RISK OF ADDICTION</a:t>
            </a:r>
            <a:endParaRPr lang="en-GB" sz="4000" dirty="0"/>
          </a:p>
        </p:txBody>
      </p:sp>
      <p:sp>
        <p:nvSpPr>
          <p:cNvPr id="1048671" name="Content Placeholder 1048670"/>
          <p:cNvSpPr>
            <a:spLocks noGrp="1"/>
          </p:cNvSpPr>
          <p:nvPr>
            <p:ph idx="1"/>
          </p:nvPr>
        </p:nvSpPr>
        <p:spPr>
          <a:xfrm>
            <a:off x="457199" y="1700808"/>
            <a:ext cx="8229600" cy="5020667"/>
          </a:xfrm>
        </p:spPr>
        <p:txBody>
          <a:bodyPr>
            <a:normAutofit fontScale="99375" lnSpcReduction="10000"/>
          </a:bodyPr>
          <a:lstStyle/>
          <a:p>
            <a:r>
              <a:rPr lang="en-US" sz="2800" b="1" dirty="0" smtClean="0"/>
              <a:t>Developmental</a:t>
            </a:r>
            <a:r>
              <a:rPr lang="en-US" sz="2800" dirty="0" smtClean="0"/>
              <a:t> </a:t>
            </a:r>
            <a:r>
              <a:rPr lang="en-US" sz="2800" dirty="0"/>
              <a:t>- Early life </a:t>
            </a:r>
            <a:r>
              <a:rPr lang="en-US" sz="2800" dirty="0" smtClean="0"/>
              <a:t>experiences (physical, emotional</a:t>
            </a:r>
            <a:r>
              <a:rPr lang="en-US" sz="2800" dirty="0"/>
              <a:t>, sexual abuse, neglect, household instability, early mental illness, </a:t>
            </a:r>
            <a:r>
              <a:rPr lang="en-US" sz="2800" dirty="0" smtClean="0"/>
              <a:t>poverty)</a:t>
            </a:r>
            <a:endParaRPr lang="en-GB" sz="2800" dirty="0"/>
          </a:p>
          <a:p>
            <a:r>
              <a:rPr lang="en-US" sz="2800" dirty="0"/>
              <a:t>Adolescent age group highly vulnerable- risk taking, experimentation, underdeveloped prefrontal </a:t>
            </a:r>
            <a:r>
              <a:rPr lang="en-US" sz="2800" dirty="0" smtClean="0"/>
              <a:t>cortex.</a:t>
            </a:r>
          </a:p>
          <a:p>
            <a:r>
              <a:rPr lang="en-US" sz="2800" b="1" dirty="0"/>
              <a:t>Environmental factors</a:t>
            </a:r>
            <a:r>
              <a:rPr lang="en-US" sz="2800" dirty="0"/>
              <a:t>: FMRI studies show that African American smokers show increased activation of the prefrontal cortex upon exposure to cues than white.</a:t>
            </a:r>
            <a:endParaRPr lang="en-GB" sz="2800" dirty="0"/>
          </a:p>
          <a:p>
            <a:r>
              <a:rPr lang="en-US" sz="2800" b="1" dirty="0"/>
              <a:t> </a:t>
            </a:r>
            <a:r>
              <a:rPr lang="en-US" sz="2800" b="1" dirty="0" smtClean="0"/>
              <a:t>Co-</a:t>
            </a:r>
            <a:r>
              <a:rPr lang="en-US" sz="2800" b="1" dirty="0" err="1" smtClean="0"/>
              <a:t>occuring</a:t>
            </a:r>
            <a:r>
              <a:rPr lang="en-US" sz="2800" b="1" dirty="0" smtClean="0"/>
              <a:t> </a:t>
            </a:r>
            <a:r>
              <a:rPr lang="en-US" sz="2800" b="1" dirty="0"/>
              <a:t>mental illnesses</a:t>
            </a:r>
            <a:r>
              <a:rPr lang="en-US" sz="2800" dirty="0"/>
              <a:t>- schizophrenia and nicotine use, alcohol use and PTSD.</a:t>
            </a:r>
            <a:endParaRPr lang="en-GB" sz="2800" dirty="0"/>
          </a:p>
          <a:p>
            <a:endParaRPr lang="en-GB" sz="2800" dirty="0"/>
          </a:p>
          <a:p>
            <a:endParaRPr lang="en-GB" sz="2800" dirty="0"/>
          </a:p>
        </p:txBody>
      </p:sp>
      <p:sp>
        <p:nvSpPr>
          <p:cNvPr id="1048672" name="Slide Number Placeholder 1048671"/>
          <p:cNvSpPr>
            <a:spLocks noGrp="1"/>
          </p:cNvSpPr>
          <p:nvPr>
            <p:ph type="sldNum" sz="quarter" idx="12"/>
          </p:nvPr>
        </p:nvSpPr>
        <p:spPr/>
        <p:txBody>
          <a:bodyPr/>
          <a:lstStyle/>
          <a:p>
            <a:fld id="{FD1C0F92-3174-4C64-8490-914444D6D58A}" type="slidenum">
              <a:rPr lang="en-US" smtClean="0"/>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6" name="Title 1"/>
          <p:cNvSpPr>
            <a:spLocks noGrp="1"/>
          </p:cNvSpPr>
          <p:nvPr>
            <p:ph type="title"/>
          </p:nvPr>
        </p:nvSpPr>
        <p:spPr/>
        <p:txBody>
          <a:bodyPr>
            <a:normAutofit/>
          </a:bodyPr>
          <a:lstStyle/>
          <a:p>
            <a:r>
              <a:rPr lang="en-US" sz="4000" dirty="0"/>
              <a:t>THEORIES OF ADDICTION</a:t>
            </a:r>
          </a:p>
        </p:txBody>
      </p:sp>
      <p:sp>
        <p:nvSpPr>
          <p:cNvPr id="1048677" name="Content Placeholder 2"/>
          <p:cNvSpPr>
            <a:spLocks noGrp="1"/>
          </p:cNvSpPr>
          <p:nvPr>
            <p:ph idx="1"/>
          </p:nvPr>
        </p:nvSpPr>
        <p:spPr>
          <a:xfrm>
            <a:off x="457200" y="1412776"/>
            <a:ext cx="8229600" cy="4713387"/>
          </a:xfrm>
        </p:spPr>
        <p:txBody>
          <a:bodyPr>
            <a:normAutofit/>
          </a:bodyPr>
          <a:lstStyle/>
          <a:p>
            <a:r>
              <a:rPr lang="en-US" sz="2800" dirty="0" smtClean="0"/>
              <a:t>Aberrant </a:t>
            </a:r>
            <a:r>
              <a:rPr lang="en-US" sz="2800" dirty="0"/>
              <a:t>learning </a:t>
            </a:r>
            <a:r>
              <a:rPr lang="en-US" sz="2800" dirty="0" smtClean="0"/>
              <a:t>theory.</a:t>
            </a:r>
          </a:p>
          <a:p>
            <a:r>
              <a:rPr lang="en-US" sz="2800" dirty="0" smtClean="0"/>
              <a:t>Psychomotor </a:t>
            </a:r>
            <a:r>
              <a:rPr lang="en-US" sz="2800" dirty="0"/>
              <a:t>stimulant </a:t>
            </a:r>
            <a:r>
              <a:rPr lang="en-US" sz="2800" dirty="0" smtClean="0"/>
              <a:t>theory.</a:t>
            </a:r>
          </a:p>
          <a:p>
            <a:r>
              <a:rPr lang="en-US" sz="2800" dirty="0" smtClean="0"/>
              <a:t>Incentive </a:t>
            </a:r>
            <a:r>
              <a:rPr lang="en-US" sz="2800" dirty="0"/>
              <a:t>sensitization </a:t>
            </a:r>
            <a:r>
              <a:rPr lang="en-US" sz="2800" dirty="0" smtClean="0"/>
              <a:t>theory.</a:t>
            </a:r>
            <a:endParaRPr lang="en-US" sz="2800" dirty="0"/>
          </a:p>
          <a:p>
            <a:r>
              <a:rPr lang="en-US" sz="2800" dirty="0" err="1" smtClean="0"/>
              <a:t>Fronto</a:t>
            </a:r>
            <a:r>
              <a:rPr lang="en-US" sz="2800" dirty="0" smtClean="0"/>
              <a:t>-striatal </a:t>
            </a:r>
            <a:r>
              <a:rPr lang="en-US" sz="2800" dirty="0"/>
              <a:t>dysfunction </a:t>
            </a:r>
            <a:r>
              <a:rPr lang="en-US" sz="2800" dirty="0" smtClean="0"/>
              <a:t>theory.</a:t>
            </a:r>
            <a:endParaRPr lang="en-US" sz="2800" dirty="0"/>
          </a:p>
          <a:p>
            <a:r>
              <a:rPr lang="en-US" sz="2800" dirty="0"/>
              <a:t>Hedonic-</a:t>
            </a:r>
            <a:r>
              <a:rPr lang="en-US" sz="2800" dirty="0" err="1"/>
              <a:t>allostasis</a:t>
            </a:r>
            <a:r>
              <a:rPr lang="en-US" sz="2800" dirty="0"/>
              <a:t> </a:t>
            </a:r>
            <a:r>
              <a:rPr lang="en-US" sz="2800" dirty="0" smtClean="0"/>
              <a:t>theories.</a:t>
            </a:r>
            <a:endParaRPr lang="en-US" sz="2800" dirty="0"/>
          </a:p>
        </p:txBody>
      </p:sp>
      <p:sp>
        <p:nvSpPr>
          <p:cNvPr id="1048678" name="Slide Number Placeholder 3"/>
          <p:cNvSpPr>
            <a:spLocks noGrp="1"/>
          </p:cNvSpPr>
          <p:nvPr>
            <p:ph type="sldNum" sz="quarter" idx="12"/>
          </p:nvPr>
        </p:nvSpPr>
        <p:spPr/>
        <p:txBody>
          <a:bodyPr/>
          <a:lstStyle/>
          <a:p>
            <a:fld id="{FD1C0F92-3174-4C64-8490-914444D6D58A}" type="slidenum">
              <a:rPr lang="en-US" smtClean="0"/>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Title 1"/>
          <p:cNvSpPr>
            <a:spLocks noGrp="1"/>
          </p:cNvSpPr>
          <p:nvPr>
            <p:ph type="title"/>
          </p:nvPr>
        </p:nvSpPr>
        <p:spPr>
          <a:xfrm>
            <a:off x="457200" y="0"/>
            <a:ext cx="8229600" cy="980728"/>
          </a:xfrm>
        </p:spPr>
        <p:txBody>
          <a:bodyPr>
            <a:normAutofit/>
          </a:bodyPr>
          <a:lstStyle/>
          <a:p>
            <a:r>
              <a:rPr lang="en-US" sz="4000" dirty="0" smtClean="0"/>
              <a:t>OUTLINE</a:t>
            </a:r>
            <a:endParaRPr lang="en-US" sz="4000" dirty="0"/>
          </a:p>
        </p:txBody>
      </p:sp>
      <p:sp>
        <p:nvSpPr>
          <p:cNvPr id="1048597" name="Content Placeholder 2"/>
          <p:cNvSpPr>
            <a:spLocks noGrp="1"/>
          </p:cNvSpPr>
          <p:nvPr>
            <p:ph idx="1"/>
          </p:nvPr>
        </p:nvSpPr>
        <p:spPr>
          <a:xfrm>
            <a:off x="457200" y="1196752"/>
            <a:ext cx="8229600" cy="4929411"/>
          </a:xfrm>
        </p:spPr>
        <p:txBody>
          <a:bodyPr>
            <a:normAutofit fontScale="92500" lnSpcReduction="10000"/>
          </a:bodyPr>
          <a:lstStyle/>
          <a:p>
            <a:r>
              <a:rPr lang="en-US" sz="2800" dirty="0" smtClean="0"/>
              <a:t>Introduction</a:t>
            </a:r>
          </a:p>
          <a:p>
            <a:r>
              <a:rPr lang="en-US" sz="2800" dirty="0" smtClean="0"/>
              <a:t>Diagnostic criteria</a:t>
            </a:r>
          </a:p>
          <a:p>
            <a:r>
              <a:rPr lang="en-US" altLang="en-US" sz="2800" dirty="0" smtClean="0"/>
              <a:t>Definition of terms</a:t>
            </a:r>
            <a:endParaRPr lang="zh-CN" altLang="en-US" dirty="0"/>
          </a:p>
          <a:p>
            <a:r>
              <a:rPr lang="en-US" sz="2800" dirty="0" smtClean="0"/>
              <a:t>Addiction cycle</a:t>
            </a:r>
          </a:p>
          <a:p>
            <a:r>
              <a:rPr lang="en-US" sz="2800" dirty="0" smtClean="0"/>
              <a:t>Phases of addiction process</a:t>
            </a:r>
          </a:p>
          <a:p>
            <a:r>
              <a:rPr lang="en-US" sz="2800" dirty="0" smtClean="0"/>
              <a:t>Factors that increases risk of addiction</a:t>
            </a:r>
          </a:p>
          <a:p>
            <a:r>
              <a:rPr lang="en-US" sz="2800" dirty="0" smtClean="0"/>
              <a:t>Theories of addiction</a:t>
            </a:r>
          </a:p>
          <a:p>
            <a:r>
              <a:rPr lang="en-US" sz="2800" dirty="0" smtClean="0"/>
              <a:t>Treatment</a:t>
            </a:r>
          </a:p>
          <a:p>
            <a:r>
              <a:rPr lang="en-US" sz="2800" dirty="0" smtClean="0"/>
              <a:t>Complications of addiction</a:t>
            </a:r>
            <a:endParaRPr lang="en-US" sz="2800" dirty="0" smtClean="0"/>
          </a:p>
          <a:p>
            <a:r>
              <a:rPr lang="en-US" sz="2800" dirty="0" smtClean="0"/>
              <a:t>Conclusion</a:t>
            </a:r>
          </a:p>
          <a:p>
            <a:r>
              <a:rPr lang="en-US" sz="2800" dirty="0" smtClean="0"/>
              <a:t>References.</a:t>
            </a:r>
            <a:endParaRPr lang="zh-CN" altLang="en-US" dirty="0"/>
          </a:p>
        </p:txBody>
      </p:sp>
      <p:sp>
        <p:nvSpPr>
          <p:cNvPr id="1048598" name="Slide Number Placeholder 3"/>
          <p:cNvSpPr>
            <a:spLocks noGrp="1"/>
          </p:cNvSpPr>
          <p:nvPr>
            <p:ph type="sldNum" sz="quarter" idx="12"/>
          </p:nvPr>
        </p:nvSpPr>
        <p:spPr/>
        <p:txBody>
          <a:bodyPr/>
          <a:lstStyle/>
          <a:p>
            <a:fld id="{FD1C0F92-3174-4C64-8490-914444D6D58A}" type="slidenum">
              <a:rPr lang="en-US" smtClean="0"/>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9" name="Title 1"/>
          <p:cNvSpPr>
            <a:spLocks noGrp="1"/>
          </p:cNvSpPr>
          <p:nvPr>
            <p:ph type="title"/>
          </p:nvPr>
        </p:nvSpPr>
        <p:spPr/>
        <p:txBody>
          <a:bodyPr/>
          <a:lstStyle/>
          <a:p>
            <a:r>
              <a:rPr lang="en-US" dirty="0" smtClean="0"/>
              <a:t>ABERRANT LEARNING THEORY.</a:t>
            </a:r>
            <a:endParaRPr lang="en-US" dirty="0"/>
          </a:p>
        </p:txBody>
      </p:sp>
      <p:sp>
        <p:nvSpPr>
          <p:cNvPr id="1048680" name="Content Placeholder 2"/>
          <p:cNvSpPr>
            <a:spLocks noGrp="1"/>
          </p:cNvSpPr>
          <p:nvPr>
            <p:ph idx="1"/>
          </p:nvPr>
        </p:nvSpPr>
        <p:spPr>
          <a:xfrm>
            <a:off x="457200" y="1340768"/>
            <a:ext cx="8229600" cy="4785395"/>
          </a:xfrm>
        </p:spPr>
        <p:txBody>
          <a:bodyPr>
            <a:normAutofit/>
          </a:bodyPr>
          <a:lstStyle/>
          <a:p>
            <a:r>
              <a:rPr lang="en-US" sz="2800" dirty="0"/>
              <a:t>This theory holds that repeated exposure to drugs heightens responsiveness to drug-associated cues by modulating neural systems that control normal responses to </a:t>
            </a:r>
            <a:r>
              <a:rPr lang="en-US" sz="2800" dirty="0" smtClean="0"/>
              <a:t>non-drug </a:t>
            </a:r>
            <a:r>
              <a:rPr lang="en-US" sz="2800" dirty="0"/>
              <a:t>associated cues. </a:t>
            </a:r>
            <a:endParaRPr lang="en-US" sz="2800" dirty="0" smtClean="0"/>
          </a:p>
          <a:p>
            <a:r>
              <a:rPr lang="en-US" sz="2800" dirty="0" smtClean="0"/>
              <a:t>This </a:t>
            </a:r>
            <a:r>
              <a:rPr lang="en-US" sz="2800" dirty="0"/>
              <a:t>aberrant learning process is thought to represent changes in associative brain structures such that drug seeking and taking becomes automatic or habitual</a:t>
            </a:r>
          </a:p>
          <a:p>
            <a:endParaRPr lang="en-US" dirty="0"/>
          </a:p>
        </p:txBody>
      </p:sp>
      <p:sp>
        <p:nvSpPr>
          <p:cNvPr id="1048681" name="Slide Number Placeholder 3"/>
          <p:cNvSpPr>
            <a:spLocks noGrp="1"/>
          </p:cNvSpPr>
          <p:nvPr>
            <p:ph type="sldNum" sz="quarter" idx="12"/>
          </p:nvPr>
        </p:nvSpPr>
        <p:spPr/>
        <p:txBody>
          <a:bodyPr/>
          <a:lstStyle/>
          <a:p>
            <a:fld id="{FD1C0F92-3174-4C64-8490-914444D6D58A}" type="slidenum">
              <a:rPr lang="en-US" smtClean="0"/>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2" name="Title 1"/>
          <p:cNvSpPr>
            <a:spLocks noGrp="1"/>
          </p:cNvSpPr>
          <p:nvPr>
            <p:ph type="title"/>
          </p:nvPr>
        </p:nvSpPr>
        <p:spPr>
          <a:xfrm>
            <a:off x="457200" y="476672"/>
            <a:ext cx="8229600" cy="1008112"/>
          </a:xfrm>
        </p:spPr>
        <p:txBody>
          <a:bodyPr>
            <a:noAutofit/>
          </a:bodyPr>
          <a:lstStyle/>
          <a:p>
            <a:r>
              <a:rPr lang="en-US" sz="4000" dirty="0" smtClean="0"/>
              <a:t>PSYCHOMOTOR STIMULANT THEORY.</a:t>
            </a:r>
            <a:br>
              <a:rPr lang="en-US" sz="4000" dirty="0" smtClean="0"/>
            </a:br>
            <a:endParaRPr lang="en-US" sz="4000" dirty="0"/>
          </a:p>
        </p:txBody>
      </p:sp>
      <p:sp>
        <p:nvSpPr>
          <p:cNvPr id="1048683" name="Content Placeholder 2"/>
          <p:cNvSpPr>
            <a:spLocks noGrp="1"/>
          </p:cNvSpPr>
          <p:nvPr>
            <p:ph idx="1"/>
          </p:nvPr>
        </p:nvSpPr>
        <p:spPr>
          <a:xfrm>
            <a:off x="457200" y="1340768"/>
            <a:ext cx="8229600" cy="4785395"/>
          </a:xfrm>
        </p:spPr>
        <p:txBody>
          <a:bodyPr>
            <a:normAutofit/>
          </a:bodyPr>
          <a:lstStyle/>
          <a:p>
            <a:r>
              <a:rPr lang="en-US" sz="2800" dirty="0"/>
              <a:t>Addictive drugs share common features: they cause psychomotor activation, are reinforcing, and elicit approach </a:t>
            </a:r>
            <a:r>
              <a:rPr lang="en-US" sz="2800" dirty="0" smtClean="0"/>
              <a:t>behaviors.</a:t>
            </a:r>
            <a:endParaRPr lang="en-US" sz="2800" dirty="0"/>
          </a:p>
          <a:p>
            <a:r>
              <a:rPr lang="en-US" sz="2800" dirty="0"/>
              <a:t>In this theory, people initiate and maintain drug-taking behavior because drug-induced dopamine release has reinforcing effects and activates motor systems that result in repetitive drug approaches.</a:t>
            </a:r>
          </a:p>
          <a:p>
            <a:endParaRPr lang="en-US" sz="2800" dirty="0"/>
          </a:p>
        </p:txBody>
      </p:sp>
      <p:sp>
        <p:nvSpPr>
          <p:cNvPr id="1048684" name="Slide Number Placeholder 3"/>
          <p:cNvSpPr>
            <a:spLocks noGrp="1"/>
          </p:cNvSpPr>
          <p:nvPr>
            <p:ph type="sldNum" sz="quarter" idx="12"/>
          </p:nvPr>
        </p:nvSpPr>
        <p:spPr/>
        <p:txBody>
          <a:bodyPr/>
          <a:lstStyle/>
          <a:p>
            <a:fld id="{FD1C0F92-3174-4C64-8490-914444D6D58A}" type="slidenum">
              <a:rPr lang="en-US" smtClean="0"/>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5" name="Title 1"/>
          <p:cNvSpPr>
            <a:spLocks noGrp="1"/>
          </p:cNvSpPr>
          <p:nvPr>
            <p:ph type="title"/>
          </p:nvPr>
        </p:nvSpPr>
        <p:spPr/>
        <p:txBody>
          <a:bodyPr>
            <a:noAutofit/>
          </a:bodyPr>
          <a:lstStyle/>
          <a:p>
            <a:r>
              <a:rPr lang="en-US" sz="4000" dirty="0" smtClean="0"/>
              <a:t>INCENTIVE SENSITIZATION THEORY</a:t>
            </a:r>
            <a:r>
              <a:rPr lang="en-US" dirty="0" smtClean="0"/>
              <a:t>.</a:t>
            </a:r>
            <a:br>
              <a:rPr lang="en-US" dirty="0" smtClean="0"/>
            </a:br>
            <a:endParaRPr lang="en-US" dirty="0"/>
          </a:p>
        </p:txBody>
      </p:sp>
      <p:sp>
        <p:nvSpPr>
          <p:cNvPr id="1048686" name="Content Placeholder 2"/>
          <p:cNvSpPr>
            <a:spLocks noGrp="1"/>
          </p:cNvSpPr>
          <p:nvPr>
            <p:ph idx="1"/>
          </p:nvPr>
        </p:nvSpPr>
        <p:spPr>
          <a:xfrm>
            <a:off x="467544" y="1052736"/>
            <a:ext cx="8229600" cy="5102027"/>
          </a:xfrm>
        </p:spPr>
        <p:txBody>
          <a:bodyPr>
            <a:normAutofit/>
          </a:bodyPr>
          <a:lstStyle/>
          <a:p>
            <a:r>
              <a:rPr lang="en-US" sz="2800" dirty="0"/>
              <a:t>This </a:t>
            </a:r>
            <a:r>
              <a:rPr lang="en-US" sz="2800" dirty="0" smtClean="0"/>
              <a:t>attributes that </a:t>
            </a:r>
            <a:r>
              <a:rPr lang="en-US" sz="2800" dirty="0"/>
              <a:t>drugs are hypothesized to hijack neural systems (</a:t>
            </a:r>
            <a:r>
              <a:rPr lang="en-US" sz="2800" dirty="0" err="1" smtClean="0"/>
              <a:t>e.g.mesocorticolimbic</a:t>
            </a:r>
            <a:r>
              <a:rPr lang="en-US" sz="2800" dirty="0" smtClean="0"/>
              <a:t> </a:t>
            </a:r>
            <a:r>
              <a:rPr lang="en-US" sz="2800" dirty="0"/>
              <a:t>dopamine system) that motivate animals to approach stimuli with salience (importance) for preservation of the species</a:t>
            </a:r>
            <a:r>
              <a:rPr lang="en-US" sz="2800" dirty="0" smtClean="0"/>
              <a:t>.</a:t>
            </a:r>
          </a:p>
          <a:p>
            <a:r>
              <a:rPr lang="en-US" sz="2800" dirty="0"/>
              <a:t>This theory posits that repeated exposure to drugs of abuse results in persistent neural adaptations in these systems such that the animal becomes </a:t>
            </a:r>
            <a:r>
              <a:rPr lang="en-US" sz="2800" dirty="0" smtClean="0"/>
              <a:t>hypersensitive to </a:t>
            </a:r>
            <a:r>
              <a:rPr lang="en-US" sz="2800" dirty="0"/>
              <a:t>drugs and to any cues that have become associated with the drug.</a:t>
            </a:r>
          </a:p>
          <a:p>
            <a:endParaRPr lang="en-US" sz="2800" dirty="0"/>
          </a:p>
          <a:p>
            <a:endParaRPr lang="en-US" dirty="0"/>
          </a:p>
        </p:txBody>
      </p:sp>
      <p:sp>
        <p:nvSpPr>
          <p:cNvPr id="1048687" name="Slide Number Placeholder 3"/>
          <p:cNvSpPr>
            <a:spLocks noGrp="1"/>
          </p:cNvSpPr>
          <p:nvPr>
            <p:ph type="sldNum" sz="quarter" idx="12"/>
          </p:nvPr>
        </p:nvSpPr>
        <p:spPr/>
        <p:txBody>
          <a:bodyPr/>
          <a:lstStyle/>
          <a:p>
            <a:fld id="{FD1C0F92-3174-4C64-8490-914444D6D58A}" type="slidenum">
              <a:rPr lang="en-US" smtClean="0"/>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8" name="Title 1"/>
          <p:cNvSpPr>
            <a:spLocks noGrp="1"/>
          </p:cNvSpPr>
          <p:nvPr>
            <p:ph type="title"/>
          </p:nvPr>
        </p:nvSpPr>
        <p:spPr>
          <a:xfrm>
            <a:off x="457200" y="620688"/>
            <a:ext cx="8229600" cy="1008112"/>
          </a:xfrm>
        </p:spPr>
        <p:txBody>
          <a:bodyPr>
            <a:noAutofit/>
          </a:bodyPr>
          <a:lstStyle/>
          <a:p>
            <a:r>
              <a:rPr lang="en-US" sz="4000" dirty="0" smtClean="0"/>
              <a:t>FRONTOSTRIATAL DYSFUNCTION THEORY.</a:t>
            </a:r>
            <a:br>
              <a:rPr lang="en-US" sz="4000" dirty="0" smtClean="0"/>
            </a:br>
            <a:endParaRPr lang="en-US" sz="4000" dirty="0"/>
          </a:p>
        </p:txBody>
      </p:sp>
      <p:sp>
        <p:nvSpPr>
          <p:cNvPr id="1048689" name="Content Placeholder 2"/>
          <p:cNvSpPr>
            <a:spLocks noGrp="1"/>
          </p:cNvSpPr>
          <p:nvPr>
            <p:ph idx="1"/>
          </p:nvPr>
        </p:nvSpPr>
        <p:spPr>
          <a:xfrm>
            <a:off x="457200" y="1628800"/>
            <a:ext cx="8229600" cy="4497363"/>
          </a:xfrm>
        </p:spPr>
        <p:txBody>
          <a:bodyPr>
            <a:normAutofit/>
          </a:bodyPr>
          <a:lstStyle/>
          <a:p>
            <a:r>
              <a:rPr lang="en-US" sz="2800" dirty="0"/>
              <a:t>It proposes that repeated drug exposure leads to alterations in cortical and limbic circuits such that an individual displays pathological responses to drugs and drug cues while simultaneously displaying impaired inhibitory, “top-down” executive control over drug-taking behavior</a:t>
            </a:r>
            <a:r>
              <a:rPr lang="en-US" sz="2800" dirty="0" smtClean="0"/>
              <a:t>.</a:t>
            </a:r>
          </a:p>
          <a:p>
            <a:r>
              <a:rPr lang="en-US" sz="2800" dirty="0" smtClean="0"/>
              <a:t> </a:t>
            </a:r>
            <a:r>
              <a:rPr lang="en-US" sz="2800" dirty="0"/>
              <a:t>This leads to loss of impulse control</a:t>
            </a:r>
            <a:r>
              <a:rPr lang="en-US" sz="2800" dirty="0" smtClean="0"/>
              <a:t>, poor </a:t>
            </a:r>
            <a:r>
              <a:rPr lang="en-US" sz="2800" dirty="0"/>
              <a:t>decision-making, heightened responsiveness to drug-associated </a:t>
            </a:r>
            <a:r>
              <a:rPr lang="en-US" sz="2800" dirty="0" smtClean="0"/>
              <a:t>cues and </a:t>
            </a:r>
            <a:r>
              <a:rPr lang="en-US" sz="2800" dirty="0"/>
              <a:t>compulsive drug use.</a:t>
            </a:r>
          </a:p>
          <a:p>
            <a:endParaRPr lang="en-US" sz="2800" dirty="0"/>
          </a:p>
        </p:txBody>
      </p:sp>
      <p:sp>
        <p:nvSpPr>
          <p:cNvPr id="1048690" name="Slide Number Placeholder 3"/>
          <p:cNvSpPr>
            <a:spLocks noGrp="1"/>
          </p:cNvSpPr>
          <p:nvPr>
            <p:ph type="sldNum" sz="quarter" idx="12"/>
          </p:nvPr>
        </p:nvSpPr>
        <p:spPr/>
        <p:txBody>
          <a:bodyPr/>
          <a:lstStyle/>
          <a:p>
            <a:fld id="{FD1C0F92-3174-4C64-8490-914444D6D58A}" type="slidenum">
              <a:rPr lang="en-US" smtClean="0"/>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1" name="Title 1"/>
          <p:cNvSpPr>
            <a:spLocks noGrp="1"/>
          </p:cNvSpPr>
          <p:nvPr>
            <p:ph type="title"/>
          </p:nvPr>
        </p:nvSpPr>
        <p:spPr>
          <a:xfrm>
            <a:off x="457200" y="332656"/>
            <a:ext cx="8229600" cy="1008112"/>
          </a:xfrm>
        </p:spPr>
        <p:txBody>
          <a:bodyPr>
            <a:noAutofit/>
          </a:bodyPr>
          <a:lstStyle/>
          <a:p>
            <a:r>
              <a:rPr lang="en-US" sz="4000" dirty="0" smtClean="0"/>
              <a:t>HEDONIC-ALLOSTASIS THEORIES.</a:t>
            </a:r>
            <a:br>
              <a:rPr lang="en-US" sz="4000" dirty="0" smtClean="0"/>
            </a:br>
            <a:endParaRPr lang="en-US" sz="4000" dirty="0"/>
          </a:p>
        </p:txBody>
      </p:sp>
      <p:sp>
        <p:nvSpPr>
          <p:cNvPr id="1048692" name="Content Placeholder 2"/>
          <p:cNvSpPr>
            <a:spLocks noGrp="1"/>
          </p:cNvSpPr>
          <p:nvPr>
            <p:ph idx="1"/>
          </p:nvPr>
        </p:nvSpPr>
        <p:spPr>
          <a:xfrm>
            <a:off x="457200" y="1268760"/>
            <a:ext cx="8229600" cy="4857403"/>
          </a:xfrm>
        </p:spPr>
        <p:txBody>
          <a:bodyPr>
            <a:normAutofit/>
          </a:bodyPr>
          <a:lstStyle/>
          <a:p>
            <a:r>
              <a:rPr lang="en-US" sz="2800" dirty="0"/>
              <a:t>It postulates that initial drug abuse is motivated by the positive reinforcement obtained from the drug’s rewarding </a:t>
            </a:r>
            <a:r>
              <a:rPr lang="en-US" sz="2800" dirty="0" smtClean="0"/>
              <a:t>effects.</a:t>
            </a:r>
          </a:p>
          <a:p>
            <a:r>
              <a:rPr lang="en-US" sz="2800" dirty="0" smtClean="0"/>
              <a:t> Whereas </a:t>
            </a:r>
            <a:r>
              <a:rPr lang="en-US" sz="2800" dirty="0"/>
              <a:t>chronic drug abuse is motivated by the negative reinforcement resulting from the recruitment of stress-related systems and emergence of negative hedonic states.</a:t>
            </a:r>
          </a:p>
          <a:p>
            <a:endParaRPr lang="en-US" sz="2800" dirty="0"/>
          </a:p>
        </p:txBody>
      </p:sp>
      <p:sp>
        <p:nvSpPr>
          <p:cNvPr id="1048693" name="Slide Number Placeholder 3"/>
          <p:cNvSpPr>
            <a:spLocks noGrp="1"/>
          </p:cNvSpPr>
          <p:nvPr>
            <p:ph type="sldNum" sz="quarter" idx="12"/>
          </p:nvPr>
        </p:nvSpPr>
        <p:spPr/>
        <p:txBody>
          <a:bodyPr/>
          <a:lstStyle/>
          <a:p>
            <a:fld id="{FD1C0F92-3174-4C64-8490-914444D6D58A}" type="slidenum">
              <a:rPr lang="en-US" smtClean="0"/>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4" name="Title 1"/>
          <p:cNvSpPr>
            <a:spLocks noGrp="1"/>
          </p:cNvSpPr>
          <p:nvPr>
            <p:ph type="title"/>
          </p:nvPr>
        </p:nvSpPr>
        <p:spPr>
          <a:xfrm>
            <a:off x="457200" y="116632"/>
            <a:ext cx="8229600" cy="1224136"/>
          </a:xfrm>
        </p:spPr>
        <p:txBody>
          <a:bodyPr>
            <a:normAutofit fontScale="93182"/>
          </a:bodyPr>
          <a:lstStyle/>
          <a:p>
            <a:r>
              <a:rPr lang="en-US" sz="4000" dirty="0" smtClean="0"/>
              <a:t>TREATMENT OF DRUG ADDICTION</a:t>
            </a:r>
            <a:endParaRPr lang="en-US" sz="4000" dirty="0"/>
          </a:p>
        </p:txBody>
      </p:sp>
      <p:sp>
        <p:nvSpPr>
          <p:cNvPr id="1048695" name="Content Placeholder 2"/>
          <p:cNvSpPr>
            <a:spLocks noGrp="1"/>
          </p:cNvSpPr>
          <p:nvPr>
            <p:ph idx="1"/>
          </p:nvPr>
        </p:nvSpPr>
        <p:spPr>
          <a:xfrm>
            <a:off x="457200" y="1412776"/>
            <a:ext cx="8229600" cy="4713387"/>
          </a:xfrm>
        </p:spPr>
        <p:txBody>
          <a:bodyPr>
            <a:normAutofit/>
          </a:bodyPr>
          <a:lstStyle/>
          <a:p>
            <a:r>
              <a:rPr lang="en-US" sz="2800" dirty="0" smtClean="0"/>
              <a:t>Psychotherapy/motivational interviewing</a:t>
            </a:r>
            <a:endParaRPr lang="en-US" sz="2800" dirty="0" smtClean="0"/>
          </a:p>
          <a:p>
            <a:r>
              <a:rPr lang="en-US" sz="2800" dirty="0" smtClean="0"/>
              <a:t>Medication- eases withdrawal </a:t>
            </a:r>
            <a:r>
              <a:rPr lang="en-US" sz="2800" dirty="0" smtClean="0"/>
              <a:t>symptoms</a:t>
            </a:r>
            <a:endParaRPr lang="en-US" sz="2800" dirty="0" smtClean="0"/>
          </a:p>
          <a:p>
            <a:r>
              <a:rPr lang="en-US" sz="2800" dirty="0" smtClean="0"/>
              <a:t>Hospitalization/ rehabilitation</a:t>
            </a:r>
          </a:p>
          <a:p>
            <a:r>
              <a:rPr lang="en-US" sz="2800" dirty="0" smtClean="0"/>
              <a:t>Contingency management</a:t>
            </a:r>
            <a:endParaRPr lang="en-US" sz="2800" dirty="0" smtClean="0"/>
          </a:p>
          <a:p>
            <a:r>
              <a:rPr lang="en-US" sz="2800" dirty="0" smtClean="0"/>
              <a:t>Support groups.</a:t>
            </a:r>
            <a:endParaRPr lang="en-US" sz="2800" dirty="0"/>
          </a:p>
        </p:txBody>
      </p:sp>
      <p:sp>
        <p:nvSpPr>
          <p:cNvPr id="1048696" name="Slide Number Placeholder 3"/>
          <p:cNvSpPr>
            <a:spLocks noGrp="1"/>
          </p:cNvSpPr>
          <p:nvPr>
            <p:ph type="sldNum" sz="quarter" idx="12"/>
          </p:nvPr>
        </p:nvSpPr>
        <p:spPr/>
        <p:txBody>
          <a:bodyPr/>
          <a:lstStyle/>
          <a:p>
            <a:fld id="{FD1C0F92-3174-4C64-8490-914444D6D58A}" type="slidenum">
              <a:rPr lang="en-US" smtClean="0"/>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COMPLICATIONS OF ADDICTION</a:t>
            </a:r>
            <a:endParaRPr lang="en-US" sz="4000" dirty="0"/>
          </a:p>
        </p:txBody>
      </p:sp>
      <p:sp>
        <p:nvSpPr>
          <p:cNvPr id="3" name="Content Placeholder 2"/>
          <p:cNvSpPr>
            <a:spLocks noGrp="1"/>
          </p:cNvSpPr>
          <p:nvPr>
            <p:ph idx="1"/>
          </p:nvPr>
        </p:nvSpPr>
        <p:spPr>
          <a:xfrm>
            <a:off x="457200" y="1484784"/>
            <a:ext cx="8229600" cy="4641379"/>
          </a:xfrm>
        </p:spPr>
        <p:txBody>
          <a:bodyPr>
            <a:normAutofit/>
          </a:bodyPr>
          <a:lstStyle/>
          <a:p>
            <a:r>
              <a:rPr lang="en-US" sz="2800" dirty="0" smtClean="0"/>
              <a:t>Infectious disease.</a:t>
            </a:r>
          </a:p>
          <a:p>
            <a:r>
              <a:rPr lang="en-US" sz="2800" dirty="0" smtClean="0"/>
              <a:t>Effect of physical and mental health.</a:t>
            </a:r>
          </a:p>
          <a:p>
            <a:r>
              <a:rPr lang="en-US" sz="2800" dirty="0" smtClean="0"/>
              <a:t>Accidents.</a:t>
            </a:r>
          </a:p>
          <a:p>
            <a:r>
              <a:rPr lang="en-US" sz="2800" dirty="0" smtClean="0"/>
              <a:t>Suicide.</a:t>
            </a:r>
          </a:p>
          <a:p>
            <a:r>
              <a:rPr lang="en-US" sz="2800" dirty="0" smtClean="0"/>
              <a:t>Financial problem.</a:t>
            </a:r>
          </a:p>
          <a:p>
            <a:r>
              <a:rPr lang="en-US" sz="2800" dirty="0" smtClean="0"/>
              <a:t>Functionality issues.</a:t>
            </a:r>
          </a:p>
          <a:p>
            <a:r>
              <a:rPr lang="en-US" sz="2800" dirty="0" smtClean="0"/>
              <a:t>Legal issues.</a:t>
            </a:r>
            <a:endParaRPr lang="en-US" sz="2800" dirty="0"/>
          </a:p>
        </p:txBody>
      </p:sp>
      <p:sp>
        <p:nvSpPr>
          <p:cNvPr id="4" name="Slide Number Placeholder 3"/>
          <p:cNvSpPr>
            <a:spLocks noGrp="1"/>
          </p:cNvSpPr>
          <p:nvPr>
            <p:ph type="sldNum" sz="quarter" idx="12"/>
          </p:nvPr>
        </p:nvSpPr>
        <p:spPr/>
        <p:txBody>
          <a:bodyPr/>
          <a:lstStyle/>
          <a:p>
            <a:fld id="{FD1C0F92-3174-4C64-8490-914444D6D58A}" type="slidenum">
              <a:rPr lang="en-US" smtClean="0"/>
              <a:t>36</a:t>
            </a:fld>
            <a:endParaRPr lang="en-US"/>
          </a:p>
        </p:txBody>
      </p:sp>
    </p:spTree>
    <p:extLst>
      <p:ext uri="{BB962C8B-B14F-4D97-AF65-F5344CB8AC3E}">
        <p14:creationId xmlns:p14="http://schemas.microsoft.com/office/powerpoint/2010/main" val="16761887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7" name="Title 1"/>
          <p:cNvSpPr>
            <a:spLocks noGrp="1"/>
          </p:cNvSpPr>
          <p:nvPr>
            <p:ph type="title"/>
          </p:nvPr>
        </p:nvSpPr>
        <p:spPr/>
        <p:txBody>
          <a:bodyPr>
            <a:normAutofit/>
          </a:bodyPr>
          <a:lstStyle/>
          <a:p>
            <a:r>
              <a:rPr lang="en-US" sz="4000" dirty="0" smtClean="0"/>
              <a:t>CONCLUSION</a:t>
            </a:r>
            <a:endParaRPr lang="en-US" sz="4000" dirty="0"/>
          </a:p>
        </p:txBody>
      </p:sp>
      <p:sp>
        <p:nvSpPr>
          <p:cNvPr id="1048698" name="Content Placeholder 2"/>
          <p:cNvSpPr>
            <a:spLocks noGrp="1"/>
          </p:cNvSpPr>
          <p:nvPr>
            <p:ph idx="1"/>
          </p:nvPr>
        </p:nvSpPr>
        <p:spPr>
          <a:xfrm>
            <a:off x="457200" y="1412776"/>
            <a:ext cx="8229600" cy="4713387"/>
          </a:xfrm>
        </p:spPr>
        <p:txBody>
          <a:bodyPr>
            <a:normAutofit/>
          </a:bodyPr>
          <a:lstStyle/>
          <a:p>
            <a:r>
              <a:rPr lang="en-US" sz="2800" dirty="0"/>
              <a:t>Addiction is not just a compulsive </a:t>
            </a:r>
            <a:r>
              <a:rPr lang="en-US" sz="2800" dirty="0" smtClean="0"/>
              <a:t>behavior, it affects </a:t>
            </a:r>
            <a:r>
              <a:rPr lang="en-US" sz="2800" dirty="0"/>
              <a:t>brain </a:t>
            </a:r>
            <a:r>
              <a:rPr lang="en-US" sz="2800" dirty="0" smtClean="0"/>
              <a:t>circuitry which includes the prefrontal cortex, extended amygdala, VTA, nucleus accumbens, hippocampus and striatum.</a:t>
            </a:r>
            <a:endParaRPr lang="zh-CN" altLang="en-US" dirty="0"/>
          </a:p>
          <a:p>
            <a:r>
              <a:rPr lang="en-US" sz="2800" dirty="0" smtClean="0"/>
              <a:t>T</a:t>
            </a:r>
            <a:r>
              <a:rPr lang="en-US" sz="2800" dirty="0"/>
              <a:t>eatment must be tailored towards these circuits as they are the neurobiological basis for addiction</a:t>
            </a:r>
            <a:r>
              <a:rPr lang="en-US" sz="2800" dirty="0" smtClean="0"/>
              <a:t>.</a:t>
            </a:r>
          </a:p>
          <a:p>
            <a:r>
              <a:rPr lang="en-US" altLang="zh-CN" sz="2800" dirty="0" smtClean="0"/>
              <a:t>The best way to preventing addiction to addictive substance is not to take the substance at all.</a:t>
            </a:r>
            <a:endParaRPr lang="zh-CN" altLang="en-US" dirty="0"/>
          </a:p>
          <a:p>
            <a:pPr marL="0" indent="0">
              <a:buNone/>
            </a:pPr>
            <a:endParaRPr lang="zh-CN" altLang="en-US" dirty="0"/>
          </a:p>
        </p:txBody>
      </p:sp>
      <p:sp>
        <p:nvSpPr>
          <p:cNvPr id="1048699" name="Slide Number Placeholder 3"/>
          <p:cNvSpPr>
            <a:spLocks noGrp="1"/>
          </p:cNvSpPr>
          <p:nvPr>
            <p:ph type="sldNum" sz="quarter" idx="12"/>
          </p:nvPr>
        </p:nvSpPr>
        <p:spPr/>
        <p:txBody>
          <a:bodyPr/>
          <a:lstStyle/>
          <a:p>
            <a:fld id="{FD1C0F92-3174-4C64-8490-914444D6D58A}" type="slidenum">
              <a:rPr lang="en-US" smtClean="0"/>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0" name="Title 1"/>
          <p:cNvSpPr>
            <a:spLocks noGrp="1"/>
          </p:cNvSpPr>
          <p:nvPr>
            <p:ph type="title"/>
          </p:nvPr>
        </p:nvSpPr>
        <p:spPr>
          <a:xfrm>
            <a:off x="467544" y="188640"/>
            <a:ext cx="8229600" cy="1008112"/>
          </a:xfrm>
        </p:spPr>
        <p:txBody>
          <a:bodyPr>
            <a:normAutofit/>
          </a:bodyPr>
          <a:lstStyle/>
          <a:p>
            <a:r>
              <a:rPr lang="en-US" sz="4000" dirty="0" smtClean="0"/>
              <a:t>REFERENCES-1</a:t>
            </a:r>
            <a:endParaRPr lang="en-US" sz="4000" dirty="0"/>
          </a:p>
        </p:txBody>
      </p:sp>
      <p:sp>
        <p:nvSpPr>
          <p:cNvPr id="1048701" name="Content Placeholder 2"/>
          <p:cNvSpPr>
            <a:spLocks noGrp="1"/>
          </p:cNvSpPr>
          <p:nvPr>
            <p:ph idx="1"/>
          </p:nvPr>
        </p:nvSpPr>
        <p:spPr>
          <a:xfrm>
            <a:off x="457200" y="1268760"/>
            <a:ext cx="8229600" cy="4857403"/>
          </a:xfrm>
        </p:spPr>
        <p:txBody>
          <a:bodyPr>
            <a:normAutofit fontScale="92500" lnSpcReduction="20000"/>
          </a:bodyPr>
          <a:lstStyle/>
          <a:p>
            <a:r>
              <a:rPr lang="en-US" sz="3000" dirty="0" err="1"/>
              <a:t>Bossert</a:t>
            </a:r>
            <a:r>
              <a:rPr lang="en-US" sz="3000" dirty="0"/>
              <a:t> JM, </a:t>
            </a:r>
            <a:r>
              <a:rPr lang="en-US" sz="3000" dirty="0" err="1"/>
              <a:t>Marchant</a:t>
            </a:r>
            <a:r>
              <a:rPr lang="en-US" sz="3000" dirty="0"/>
              <a:t> NJ, </a:t>
            </a:r>
            <a:r>
              <a:rPr lang="en-US" sz="3000" dirty="0" err="1"/>
              <a:t>Calu</a:t>
            </a:r>
            <a:r>
              <a:rPr lang="en-US" sz="3000" dirty="0"/>
              <a:t> DJ, </a:t>
            </a:r>
            <a:r>
              <a:rPr lang="en-US" sz="3000" dirty="0" err="1"/>
              <a:t>Shaham</a:t>
            </a:r>
            <a:r>
              <a:rPr lang="en-US" sz="3000" dirty="0"/>
              <a:t> Y. The reinstatement model of drug relapse: </a:t>
            </a:r>
            <a:r>
              <a:rPr lang="en-US" sz="3000" dirty="0" smtClean="0"/>
              <a:t>recent neurobiological </a:t>
            </a:r>
            <a:r>
              <a:rPr lang="en-US" sz="3000" dirty="0"/>
              <a:t>findings, emerging research topics, and translational research.</a:t>
            </a:r>
          </a:p>
          <a:p>
            <a:r>
              <a:rPr lang="en-US" sz="3000" dirty="0"/>
              <a:t>Psychopharmacology (</a:t>
            </a:r>
            <a:r>
              <a:rPr lang="en-US" sz="3000" dirty="0" err="1"/>
              <a:t>Berl</a:t>
            </a:r>
            <a:r>
              <a:rPr lang="en-US" sz="3000" dirty="0"/>
              <a:t>). 2013;229:453–476</a:t>
            </a:r>
            <a:r>
              <a:rPr lang="en-US" sz="3000" dirty="0" smtClean="0"/>
              <a:t>.</a:t>
            </a:r>
          </a:p>
          <a:p>
            <a:r>
              <a:rPr lang="en-US" sz="3000" dirty="0"/>
              <a:t>Benjamin James </a:t>
            </a:r>
            <a:r>
              <a:rPr lang="en-US" sz="3000" dirty="0" err="1"/>
              <a:t>sadock</a:t>
            </a:r>
            <a:r>
              <a:rPr lang="en-US" sz="3000" dirty="0"/>
              <a:t>, Virginia Alcott </a:t>
            </a:r>
            <a:r>
              <a:rPr lang="en-US" sz="3000" dirty="0" err="1"/>
              <a:t>sadock</a:t>
            </a:r>
            <a:r>
              <a:rPr lang="en-US" sz="3000" dirty="0"/>
              <a:t>, Pedro Ruiz Kaplan and </a:t>
            </a:r>
            <a:r>
              <a:rPr lang="en-US" sz="3000" dirty="0" err="1"/>
              <a:t>Sadock’s</a:t>
            </a:r>
            <a:r>
              <a:rPr lang="en-US" sz="3000" dirty="0"/>
              <a:t> comprehensive textbook of psychiatry 10</a:t>
            </a:r>
            <a:r>
              <a:rPr lang="en-US" sz="3000" baseline="30000" dirty="0"/>
              <a:t>th</a:t>
            </a:r>
            <a:r>
              <a:rPr lang="en-US" sz="3000" dirty="0"/>
              <a:t> edition</a:t>
            </a:r>
          </a:p>
          <a:p>
            <a:r>
              <a:rPr lang="en-US" sz="3000" dirty="0" err="1"/>
              <a:t>Badiani</a:t>
            </a:r>
            <a:r>
              <a:rPr lang="en-US" sz="3000" dirty="0"/>
              <a:t> A, </a:t>
            </a:r>
            <a:r>
              <a:rPr lang="en-US" sz="3000" dirty="0" err="1"/>
              <a:t>Belin</a:t>
            </a:r>
            <a:r>
              <a:rPr lang="en-US" sz="3000" dirty="0"/>
              <a:t> D, Epstein D, </a:t>
            </a:r>
            <a:r>
              <a:rPr lang="en-US" sz="3000" dirty="0" err="1"/>
              <a:t>Calu</a:t>
            </a:r>
            <a:r>
              <a:rPr lang="en-US" sz="3000" dirty="0"/>
              <a:t> D, </a:t>
            </a:r>
            <a:r>
              <a:rPr lang="en-US" sz="3000" dirty="0" err="1"/>
              <a:t>Shaham</a:t>
            </a:r>
            <a:r>
              <a:rPr lang="en-US" sz="3000" dirty="0"/>
              <a:t> Y. Opiate versus </a:t>
            </a:r>
            <a:r>
              <a:rPr lang="en-US" sz="3000" dirty="0" smtClean="0"/>
              <a:t>psycho stimulant </a:t>
            </a:r>
            <a:r>
              <a:rPr lang="en-US" sz="3000" dirty="0"/>
              <a:t>addiction: the differences do matter. Nat Rev </a:t>
            </a:r>
            <a:r>
              <a:rPr lang="en-US" sz="3000" dirty="0" smtClean="0"/>
              <a:t>Neuroscience. </a:t>
            </a:r>
            <a:r>
              <a:rPr lang="en-US" sz="3000" dirty="0"/>
              <a:t>2011;12:685–700. </a:t>
            </a:r>
          </a:p>
          <a:p>
            <a:endParaRPr lang="en-US" sz="2800" dirty="0"/>
          </a:p>
          <a:p>
            <a:endParaRPr lang="en-US" dirty="0"/>
          </a:p>
        </p:txBody>
      </p:sp>
      <p:sp>
        <p:nvSpPr>
          <p:cNvPr id="1048702" name="Slide Number Placeholder 3"/>
          <p:cNvSpPr>
            <a:spLocks noGrp="1"/>
          </p:cNvSpPr>
          <p:nvPr>
            <p:ph type="sldNum" sz="quarter" idx="12"/>
          </p:nvPr>
        </p:nvSpPr>
        <p:spPr/>
        <p:txBody>
          <a:bodyPr/>
          <a:lstStyle/>
          <a:p>
            <a:fld id="{FD1C0F92-3174-4C64-8490-914444D6D58A}" type="slidenum">
              <a:rPr lang="en-US" smtClean="0"/>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0" name="Title 1048759"/>
          <p:cNvSpPr>
            <a:spLocks noGrp="1"/>
          </p:cNvSpPr>
          <p:nvPr>
            <p:ph type="title"/>
          </p:nvPr>
        </p:nvSpPr>
        <p:spPr>
          <a:xfrm>
            <a:off x="457200" y="0"/>
            <a:ext cx="8229600" cy="1052736"/>
          </a:xfrm>
        </p:spPr>
        <p:txBody>
          <a:bodyPr>
            <a:normAutofit/>
          </a:bodyPr>
          <a:lstStyle/>
          <a:p>
            <a:r>
              <a:rPr lang="en-GB" sz="4000" dirty="0" smtClean="0"/>
              <a:t>REFERENCES-2</a:t>
            </a:r>
            <a:endParaRPr lang="en-GB" sz="4000" dirty="0"/>
          </a:p>
        </p:txBody>
      </p:sp>
      <p:sp>
        <p:nvSpPr>
          <p:cNvPr id="1048761" name="Content Placeholder 1048760"/>
          <p:cNvSpPr>
            <a:spLocks noGrp="1"/>
          </p:cNvSpPr>
          <p:nvPr>
            <p:ph idx="1"/>
          </p:nvPr>
        </p:nvSpPr>
        <p:spPr>
          <a:xfrm>
            <a:off x="457199" y="1002739"/>
            <a:ext cx="8229600" cy="5409166"/>
          </a:xfrm>
        </p:spPr>
        <p:txBody>
          <a:bodyPr>
            <a:normAutofit fontScale="94375"/>
          </a:bodyPr>
          <a:lstStyle/>
          <a:p>
            <a:r>
              <a:rPr lang="en-GB" sz="3000" dirty="0" smtClean="0"/>
              <a:t>Prescott </a:t>
            </a:r>
            <a:r>
              <a:rPr lang="en-GB" sz="3000" dirty="0"/>
              <a:t>CA, </a:t>
            </a:r>
            <a:r>
              <a:rPr lang="en-GB" sz="3000" dirty="0" err="1"/>
              <a:t>Kendler</a:t>
            </a:r>
            <a:r>
              <a:rPr lang="en-GB" sz="3000" dirty="0"/>
              <a:t> KS. Genetic and environmental contributions to alcohol abuse and dependence in a population-based sample of male twins. American Journal of Psychiatry. 1999;156:34–40. [PubMed</a:t>
            </a:r>
            <a:r>
              <a:rPr lang="en-GB" sz="3000" dirty="0" smtClean="0"/>
              <a:t>]</a:t>
            </a:r>
            <a:endParaRPr lang="en-GB" sz="3000" dirty="0"/>
          </a:p>
          <a:p>
            <a:r>
              <a:rPr lang="en-GB" sz="3000" dirty="0"/>
              <a:t>Dick DM, </a:t>
            </a:r>
            <a:r>
              <a:rPr lang="en-GB" sz="3000" dirty="0" err="1"/>
              <a:t>Agrawal</a:t>
            </a:r>
            <a:r>
              <a:rPr lang="en-GB" sz="3000" dirty="0"/>
              <a:t> A. The genetics of alcohol and other drug dependence. Alcohol Research &amp; Health. 2008;31(2):111–119. [PMC free article] [PubMed</a:t>
            </a:r>
            <a:r>
              <a:rPr lang="en-GB" sz="3000" dirty="0" smtClean="0"/>
              <a:t>]</a:t>
            </a:r>
          </a:p>
          <a:p>
            <a:r>
              <a:rPr lang="en-GB" sz="3000" dirty="0" err="1"/>
              <a:t>Squeglia</a:t>
            </a:r>
            <a:r>
              <a:rPr lang="en-GB" sz="3000" dirty="0"/>
              <a:t> LM, </a:t>
            </a:r>
            <a:r>
              <a:rPr lang="en-GB" sz="3000" dirty="0" err="1"/>
              <a:t>Tapert</a:t>
            </a:r>
            <a:r>
              <a:rPr lang="en-GB" sz="3000" dirty="0"/>
              <a:t> SF, Sullivan EV, </a:t>
            </a:r>
            <a:r>
              <a:rPr lang="en-GB" sz="3000" dirty="0" err="1"/>
              <a:t>Jacobus</a:t>
            </a:r>
            <a:r>
              <a:rPr lang="en-GB" sz="3000" dirty="0"/>
              <a:t> J, </a:t>
            </a:r>
            <a:r>
              <a:rPr lang="en-GB" sz="3000" dirty="0" err="1"/>
              <a:t>Meloy</a:t>
            </a:r>
            <a:r>
              <a:rPr lang="en-GB" sz="3000" dirty="0"/>
              <a:t> MJ, </a:t>
            </a:r>
            <a:r>
              <a:rPr lang="en-GB" sz="3000" dirty="0" err="1"/>
              <a:t>Rolfng</a:t>
            </a:r>
            <a:r>
              <a:rPr lang="en-GB" sz="3000" dirty="0"/>
              <a:t> T, </a:t>
            </a:r>
            <a:r>
              <a:rPr lang="en-GB" sz="3000" dirty="0" err="1"/>
              <a:t>Pfefferbaum</a:t>
            </a:r>
            <a:r>
              <a:rPr lang="en-GB" sz="3000" dirty="0"/>
              <a:t> A. Brain development in heavy-drinking adolescents. American Journal of Psychiatry. 2015;172(6):532–542. [PMC free article] [PubMed]</a:t>
            </a:r>
          </a:p>
          <a:p>
            <a:endParaRPr lang="en-GB" sz="3000" dirty="0" smtClean="0"/>
          </a:p>
          <a:p>
            <a:endParaRPr lang="en-GB" sz="2800" dirty="0"/>
          </a:p>
        </p:txBody>
      </p:sp>
      <p:sp>
        <p:nvSpPr>
          <p:cNvPr id="1048762" name="Slide Number Placeholder 1048761"/>
          <p:cNvSpPr>
            <a:spLocks noGrp="1"/>
          </p:cNvSpPr>
          <p:nvPr>
            <p:ph type="sldNum" sz="quarter" idx="12"/>
          </p:nvPr>
        </p:nvSpPr>
        <p:spPr/>
        <p:txBody>
          <a:bodyPr/>
          <a:lstStyle/>
          <a:p>
            <a:fld id="{FD1C0F92-3174-4C64-8490-914444D6D58A}" type="slidenum">
              <a:rPr lang="en-US" smtClean="0"/>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Title 1"/>
          <p:cNvSpPr>
            <a:spLocks noGrp="1"/>
          </p:cNvSpPr>
          <p:nvPr>
            <p:ph type="title"/>
          </p:nvPr>
        </p:nvSpPr>
        <p:spPr/>
        <p:txBody>
          <a:bodyPr/>
          <a:lstStyle/>
          <a:p>
            <a:endParaRPr lang="en-US" dirty="0"/>
          </a:p>
        </p:txBody>
      </p:sp>
      <p:pic>
        <p:nvPicPr>
          <p:cNvPr id="2097152" name="Content Placeholder 4"/>
          <p:cNvPicPr>
            <a:picLocks noGrp="1" noChangeAspect="1"/>
          </p:cNvPicPr>
          <p:nvPr>
            <p:ph idx="1"/>
          </p:nvPr>
        </p:nvPicPr>
        <p:blipFill>
          <a:blip r:embed="rId2"/>
          <a:stretch>
            <a:fillRect/>
          </a:stretch>
        </p:blipFill>
        <p:spPr>
          <a:xfrm>
            <a:off x="467544" y="1772816"/>
            <a:ext cx="8424936" cy="4608512"/>
          </a:xfrm>
        </p:spPr>
      </p:pic>
      <p:sp>
        <p:nvSpPr>
          <p:cNvPr id="1048600" name="Slide Number Placeholder 3"/>
          <p:cNvSpPr>
            <a:spLocks noGrp="1"/>
          </p:cNvSpPr>
          <p:nvPr>
            <p:ph type="sldNum" sz="quarter" idx="12"/>
          </p:nvPr>
        </p:nvSpPr>
        <p:spPr/>
        <p:txBody>
          <a:bodyPr/>
          <a:lstStyle/>
          <a:p>
            <a:fld id="{FD1C0F92-3174-4C64-8490-914444D6D58A}" type="slidenum">
              <a:rPr lang="en-US" smtClean="0"/>
              <a:t>4</a:t>
            </a:fld>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008112"/>
          </a:xfrm>
        </p:spPr>
        <p:txBody>
          <a:bodyPr>
            <a:normAutofit/>
          </a:bodyPr>
          <a:lstStyle/>
          <a:p>
            <a:r>
              <a:rPr lang="en-US" sz="4000" dirty="0" smtClean="0"/>
              <a:t>REFERENCES-3</a:t>
            </a:r>
            <a:endParaRPr lang="en-US" sz="4000" dirty="0"/>
          </a:p>
        </p:txBody>
      </p:sp>
      <p:sp>
        <p:nvSpPr>
          <p:cNvPr id="3" name="Content Placeholder 2"/>
          <p:cNvSpPr>
            <a:spLocks noGrp="1"/>
          </p:cNvSpPr>
          <p:nvPr>
            <p:ph idx="1"/>
          </p:nvPr>
        </p:nvSpPr>
        <p:spPr>
          <a:xfrm>
            <a:off x="457200" y="1124744"/>
            <a:ext cx="8229600" cy="5001419"/>
          </a:xfrm>
        </p:spPr>
        <p:txBody>
          <a:bodyPr>
            <a:normAutofit fontScale="92500"/>
          </a:bodyPr>
          <a:lstStyle/>
          <a:p>
            <a:r>
              <a:rPr lang="en-GB" sz="3000" dirty="0" err="1"/>
              <a:t>Drgonova</a:t>
            </a:r>
            <a:r>
              <a:rPr lang="en-GB" sz="3000" dirty="0"/>
              <a:t> J, Walther D, </a:t>
            </a:r>
            <a:r>
              <a:rPr lang="en-GB" sz="3000" dirty="0" err="1"/>
              <a:t>Singhal</a:t>
            </a:r>
            <a:r>
              <a:rPr lang="en-GB" sz="3000" dirty="0"/>
              <a:t> S, Johnson K, Kessler B, </a:t>
            </a:r>
            <a:r>
              <a:rPr lang="en-GB" sz="3000" dirty="0" err="1"/>
              <a:t>Troncoso</a:t>
            </a:r>
            <a:r>
              <a:rPr lang="en-GB" sz="3000" dirty="0"/>
              <a:t> J, </a:t>
            </a:r>
            <a:r>
              <a:rPr lang="en-GB" sz="3000" dirty="0" err="1"/>
              <a:t>Uhl</a:t>
            </a:r>
            <a:r>
              <a:rPr lang="en-GB" sz="3000" dirty="0"/>
              <a:t> GR. Altered CSMD1 expression alters cocaine-conditioned place preference: Mutual support for a complex locus from human and mouse models. PLOS ONE. 2015;10(7) [PMC free article] [PubMed]</a:t>
            </a:r>
          </a:p>
          <a:p>
            <a:r>
              <a:rPr lang="en-GB" sz="3000" dirty="0" err="1"/>
              <a:t>Zhong</a:t>
            </a:r>
            <a:r>
              <a:rPr lang="en-GB" sz="3000" dirty="0"/>
              <a:t> X, </a:t>
            </a:r>
            <a:r>
              <a:rPr lang="en-GB" sz="3000" dirty="0" err="1"/>
              <a:t>Drgonova</a:t>
            </a:r>
            <a:r>
              <a:rPr lang="en-GB" sz="3000" dirty="0"/>
              <a:t> J, Li CY, </a:t>
            </a:r>
            <a:r>
              <a:rPr lang="en-GB" sz="3000" dirty="0" err="1"/>
              <a:t>Uhl</a:t>
            </a:r>
            <a:r>
              <a:rPr lang="en-GB" sz="3000" dirty="0"/>
              <a:t> GR. Human cell adhesion molecules: Annotated functional subtypes and overrepresentation of addiction-associated genes. Annals of the New York Academy of Sciences. 2015;1349(1):83–95. [PMC free article] [PubMed]</a:t>
            </a:r>
          </a:p>
          <a:p>
            <a:endParaRPr lang="en-US" dirty="0"/>
          </a:p>
        </p:txBody>
      </p:sp>
      <p:sp>
        <p:nvSpPr>
          <p:cNvPr id="4" name="Slide Number Placeholder 3"/>
          <p:cNvSpPr>
            <a:spLocks noGrp="1"/>
          </p:cNvSpPr>
          <p:nvPr>
            <p:ph type="sldNum" sz="quarter" idx="12"/>
          </p:nvPr>
        </p:nvSpPr>
        <p:spPr/>
        <p:txBody>
          <a:bodyPr/>
          <a:lstStyle/>
          <a:p>
            <a:fld id="{FD1C0F92-3174-4C64-8490-914444D6D58A}" type="slidenum">
              <a:rPr lang="en-US" smtClean="0"/>
              <a:t>40</a:t>
            </a:fld>
            <a:endParaRPr lang="en-US"/>
          </a:p>
        </p:txBody>
      </p:sp>
    </p:spTree>
    <p:extLst>
      <p:ext uri="{BB962C8B-B14F-4D97-AF65-F5344CB8AC3E}">
        <p14:creationId xmlns:p14="http://schemas.microsoft.com/office/powerpoint/2010/main" val="24497598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normAutofit/>
          </a:bodyPr>
          <a:lstStyle/>
          <a:p>
            <a:r>
              <a:rPr lang="en-US" sz="4000" dirty="0" smtClean="0"/>
              <a:t>REFERENCES-4</a:t>
            </a:r>
            <a:endParaRPr lang="en-US" sz="4000" dirty="0"/>
          </a:p>
        </p:txBody>
      </p:sp>
      <p:sp>
        <p:nvSpPr>
          <p:cNvPr id="3" name="Content Placeholder 2"/>
          <p:cNvSpPr>
            <a:spLocks noGrp="1"/>
          </p:cNvSpPr>
          <p:nvPr>
            <p:ph idx="1"/>
          </p:nvPr>
        </p:nvSpPr>
        <p:spPr>
          <a:xfrm>
            <a:off x="457200" y="908720"/>
            <a:ext cx="8229600" cy="5217443"/>
          </a:xfrm>
        </p:spPr>
        <p:txBody>
          <a:bodyPr>
            <a:noAutofit/>
          </a:bodyPr>
          <a:lstStyle/>
          <a:p>
            <a:r>
              <a:rPr lang="en-GB" sz="2800" dirty="0" err="1"/>
              <a:t>Teicher</a:t>
            </a:r>
            <a:r>
              <a:rPr lang="en-GB" sz="2800" dirty="0"/>
              <a:t> MH, Samson JA. Childhood maltreatment and psychopathology: A case for </a:t>
            </a:r>
            <a:r>
              <a:rPr lang="en-GB" sz="2800" dirty="0" err="1"/>
              <a:t>ecophenotypic</a:t>
            </a:r>
            <a:r>
              <a:rPr lang="en-GB" sz="2800" dirty="0"/>
              <a:t> variants as clinically and </a:t>
            </a:r>
            <a:r>
              <a:rPr lang="en-GB" sz="2800" dirty="0" err="1"/>
              <a:t>neurobiologically</a:t>
            </a:r>
            <a:r>
              <a:rPr lang="en-GB" sz="2800" dirty="0"/>
              <a:t> distinct subtypes. American Journal of Psychiatry. 2013;170(10):1114–1133. [PMC free article] [PubMed</a:t>
            </a:r>
            <a:r>
              <a:rPr lang="en-GB" sz="2800" dirty="0" smtClean="0"/>
              <a:t>]</a:t>
            </a:r>
            <a:endParaRPr lang="en-GB" sz="2800" dirty="0"/>
          </a:p>
          <a:p>
            <a:r>
              <a:rPr lang="en-GB" sz="2800" dirty="0" err="1"/>
              <a:t>Giedd</a:t>
            </a:r>
            <a:r>
              <a:rPr lang="en-GB" sz="2800" dirty="0"/>
              <a:t> JN, Blumenthal J, Jeffries NO, </a:t>
            </a:r>
            <a:r>
              <a:rPr lang="en-GB" sz="2800" dirty="0" err="1"/>
              <a:t>Castellanos</a:t>
            </a:r>
            <a:r>
              <a:rPr lang="en-GB" sz="2800" dirty="0"/>
              <a:t> FX, Liu H, </a:t>
            </a:r>
            <a:r>
              <a:rPr lang="en-GB" sz="2800" dirty="0" err="1"/>
              <a:t>Zijdenbos</a:t>
            </a:r>
            <a:r>
              <a:rPr lang="en-GB" sz="2800" dirty="0"/>
              <a:t> A, </a:t>
            </a:r>
            <a:r>
              <a:rPr lang="en-GB" sz="2800" dirty="0" err="1"/>
              <a:t>Rapoport</a:t>
            </a:r>
            <a:r>
              <a:rPr lang="en-GB" sz="2800" dirty="0"/>
              <a:t> JL. Brain development during childhood and adolescence: A longitudinal MRI study. Nature Neuroscience. 1999;2(10):861–863. [PubMed</a:t>
            </a:r>
            <a:r>
              <a:rPr lang="en-GB" sz="2800" dirty="0" smtClean="0"/>
              <a:t>]</a:t>
            </a:r>
            <a:endParaRPr lang="en-GB" sz="2800" dirty="0"/>
          </a:p>
          <a:p>
            <a:endParaRPr lang="en-US" sz="2800" dirty="0"/>
          </a:p>
        </p:txBody>
      </p:sp>
      <p:sp>
        <p:nvSpPr>
          <p:cNvPr id="4" name="Slide Number Placeholder 3"/>
          <p:cNvSpPr>
            <a:spLocks noGrp="1"/>
          </p:cNvSpPr>
          <p:nvPr>
            <p:ph type="sldNum" sz="quarter" idx="12"/>
          </p:nvPr>
        </p:nvSpPr>
        <p:spPr/>
        <p:txBody>
          <a:bodyPr/>
          <a:lstStyle/>
          <a:p>
            <a:fld id="{FD1C0F92-3174-4C64-8490-914444D6D58A}" type="slidenum">
              <a:rPr lang="en-US" smtClean="0"/>
              <a:t>41</a:t>
            </a:fld>
            <a:endParaRPr lang="en-US"/>
          </a:p>
        </p:txBody>
      </p:sp>
    </p:spTree>
    <p:extLst>
      <p:ext uri="{BB962C8B-B14F-4D97-AF65-F5344CB8AC3E}">
        <p14:creationId xmlns:p14="http://schemas.microsoft.com/office/powerpoint/2010/main" val="38275132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3" name="Title 1"/>
          <p:cNvSpPr>
            <a:spLocks noGrp="1"/>
          </p:cNvSpPr>
          <p:nvPr>
            <p:ph type="title"/>
          </p:nvPr>
        </p:nvSpPr>
        <p:spPr/>
        <p:txBody>
          <a:bodyPr/>
          <a:lstStyle/>
          <a:p>
            <a:endParaRPr lang="en-US"/>
          </a:p>
        </p:txBody>
      </p:sp>
      <p:sp>
        <p:nvSpPr>
          <p:cNvPr id="1048704" name="Content Placeholder 2"/>
          <p:cNvSpPr>
            <a:spLocks noGrp="1"/>
          </p:cNvSpPr>
          <p:nvPr>
            <p:ph idx="1"/>
          </p:nvPr>
        </p:nvSpPr>
        <p:spPr/>
        <p:txBody>
          <a:bodyPr/>
          <a:lstStyle/>
          <a:p>
            <a:pPr marL="0" indent="0">
              <a:buNone/>
            </a:pPr>
            <a:r>
              <a:rPr lang="en-US" dirty="0" smtClean="0"/>
              <a:t>           </a:t>
            </a:r>
          </a:p>
          <a:p>
            <a:pPr marL="0" indent="0">
              <a:buNone/>
            </a:pPr>
            <a:endParaRPr lang="en-US" dirty="0"/>
          </a:p>
          <a:p>
            <a:pPr marL="0" indent="0">
              <a:buNone/>
            </a:pPr>
            <a:r>
              <a:rPr lang="en-US" dirty="0" smtClean="0"/>
              <a:t>           </a:t>
            </a:r>
            <a:r>
              <a:rPr lang="en-US" sz="4800" dirty="0" smtClean="0"/>
              <a:t>THANKS FOR LISTENING.</a:t>
            </a:r>
            <a:endParaRPr lang="en-US" sz="4800" dirty="0"/>
          </a:p>
        </p:txBody>
      </p:sp>
      <p:sp>
        <p:nvSpPr>
          <p:cNvPr id="1048705" name="Slide Number Placeholder 3"/>
          <p:cNvSpPr>
            <a:spLocks noGrp="1"/>
          </p:cNvSpPr>
          <p:nvPr>
            <p:ph type="sldNum" sz="quarter" idx="12"/>
          </p:nvPr>
        </p:nvSpPr>
        <p:spPr/>
        <p:txBody>
          <a:bodyPr/>
          <a:lstStyle/>
          <a:p>
            <a:fld id="{FD1C0F92-3174-4C64-8490-914444D6D58A}" type="slidenum">
              <a:rPr lang="en-US" smtClean="0"/>
              <a:t>42</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
          <p:cNvSpPr>
            <a:spLocks noGrp="1"/>
          </p:cNvSpPr>
          <p:nvPr>
            <p:ph type="title"/>
          </p:nvPr>
        </p:nvSpPr>
        <p:spPr>
          <a:xfrm>
            <a:off x="457200" y="0"/>
            <a:ext cx="8229600" cy="1196752"/>
          </a:xfrm>
        </p:spPr>
        <p:txBody>
          <a:bodyPr>
            <a:normAutofit/>
          </a:bodyPr>
          <a:lstStyle/>
          <a:p>
            <a:r>
              <a:rPr lang="en-US" sz="4000" dirty="0" smtClean="0"/>
              <a:t>INTRODUCTION</a:t>
            </a:r>
            <a:endParaRPr lang="en-US" sz="4000" dirty="0"/>
          </a:p>
        </p:txBody>
      </p:sp>
      <p:sp>
        <p:nvSpPr>
          <p:cNvPr id="1048602" name="Content Placeholder 2"/>
          <p:cNvSpPr>
            <a:spLocks noGrp="1"/>
          </p:cNvSpPr>
          <p:nvPr>
            <p:ph idx="1"/>
          </p:nvPr>
        </p:nvSpPr>
        <p:spPr>
          <a:xfrm>
            <a:off x="457200" y="1196752"/>
            <a:ext cx="8229600" cy="4929411"/>
          </a:xfrm>
        </p:spPr>
        <p:txBody>
          <a:bodyPr>
            <a:normAutofit fontScale="92857" lnSpcReduction="10000"/>
          </a:bodyPr>
          <a:lstStyle/>
          <a:p>
            <a:r>
              <a:rPr lang="en-US" sz="3000" dirty="0" smtClean="0"/>
              <a:t>Addiction is a state of dependence produced either by the habitual taking of drugs or by regular engaging in certain behavior. ( Advanced oxford dictionary).</a:t>
            </a:r>
          </a:p>
          <a:p>
            <a:r>
              <a:rPr lang="en-US" sz="3000" dirty="0" smtClean="0"/>
              <a:t>It is a chronically relapsing disorder characterized by:</a:t>
            </a:r>
          </a:p>
          <a:p>
            <a:r>
              <a:rPr lang="en-US" sz="3000" dirty="0" smtClean="0">
                <a:latin typeface="Calibri" pitchFamily="34" charset="0"/>
                <a:cs typeface="Calibri" pitchFamily="34" charset="0"/>
              </a:rPr>
              <a:t> Compulsion to seek and take the drug.</a:t>
            </a:r>
          </a:p>
          <a:p>
            <a:r>
              <a:rPr lang="en-US" sz="3000" dirty="0" smtClean="0">
                <a:latin typeface="Calibri" pitchFamily="34" charset="0"/>
                <a:cs typeface="Calibri" pitchFamily="34" charset="0"/>
              </a:rPr>
              <a:t> Loss of control in limiting intake.</a:t>
            </a:r>
          </a:p>
          <a:p>
            <a:r>
              <a:rPr lang="en-US" sz="3000" b="0" i="0" u="none" strike="noStrike" dirty="0" smtClean="0">
                <a:latin typeface="Calibri" pitchFamily="34" charset="0"/>
                <a:cs typeface="Calibri" pitchFamily="34" charset="0"/>
              </a:rPr>
              <a:t> </a:t>
            </a:r>
            <a:r>
              <a:rPr lang="en-US" sz="3000" dirty="0">
                <a:latin typeface="Calibri" pitchFamily="34" charset="0"/>
                <a:cs typeface="Calibri" pitchFamily="34" charset="0"/>
              </a:rPr>
              <a:t>E</a:t>
            </a:r>
            <a:r>
              <a:rPr lang="en-US" sz="3000" b="0" i="0" u="none" strike="noStrike" dirty="0" smtClean="0">
                <a:latin typeface="Calibri" pitchFamily="34" charset="0"/>
                <a:cs typeface="Calibri" pitchFamily="34" charset="0"/>
              </a:rPr>
              <a:t>mergence of a negative emotional state when access to the drug is prevented. (</a:t>
            </a:r>
            <a:r>
              <a:rPr lang="en-US" sz="3000" b="0" i="0" u="none" strike="noStrike" dirty="0" err="1" smtClean="0">
                <a:latin typeface="Calibri" pitchFamily="34" charset="0"/>
                <a:cs typeface="Calibri" pitchFamily="34" charset="0"/>
              </a:rPr>
              <a:t>e.g</a:t>
            </a:r>
            <a:r>
              <a:rPr lang="en-US" sz="3000" b="0" i="0" u="none" strike="noStrike" dirty="0" smtClean="0">
                <a:latin typeface="Calibri" pitchFamily="34" charset="0"/>
                <a:cs typeface="Calibri" pitchFamily="34" charset="0"/>
              </a:rPr>
              <a:t>  irritability, </a:t>
            </a:r>
            <a:r>
              <a:rPr lang="en-US" sz="3000" b="0" i="0" u="none" strike="noStrike" dirty="0" err="1" smtClean="0">
                <a:latin typeface="Calibri" pitchFamily="34" charset="0"/>
                <a:cs typeface="Calibri" pitchFamily="34" charset="0"/>
              </a:rPr>
              <a:t>dysphoria</a:t>
            </a:r>
            <a:r>
              <a:rPr lang="en-US" sz="3000" b="0" i="0" u="none" strike="noStrike" dirty="0" smtClean="0">
                <a:latin typeface="Calibri" pitchFamily="34" charset="0"/>
                <a:cs typeface="Calibri" pitchFamily="34" charset="0"/>
              </a:rPr>
              <a:t>, anxiety).</a:t>
            </a:r>
          </a:p>
          <a:p>
            <a:r>
              <a:rPr lang="en-US" sz="3000" baseline="0" dirty="0" smtClean="0">
                <a:latin typeface="Calibri" pitchFamily="34" charset="0"/>
                <a:cs typeface="Calibri" pitchFamily="34" charset="0"/>
              </a:rPr>
              <a:t>The term “addiction”</a:t>
            </a:r>
            <a:r>
              <a:rPr lang="en-US" sz="3000" dirty="0" smtClean="0">
                <a:latin typeface="Calibri" pitchFamily="34" charset="0"/>
                <a:cs typeface="Calibri" pitchFamily="34" charset="0"/>
              </a:rPr>
              <a:t> - n</a:t>
            </a:r>
            <a:r>
              <a:rPr lang="en-US" sz="3000" baseline="0" dirty="0" smtClean="0">
                <a:latin typeface="Calibri" pitchFamily="34" charset="0"/>
                <a:cs typeface="Calibri" pitchFamily="34" charset="0"/>
              </a:rPr>
              <a:t>egative stigma, hence </a:t>
            </a:r>
            <a:r>
              <a:rPr lang="en-US" sz="3000" dirty="0" smtClean="0">
                <a:latin typeface="Calibri" pitchFamily="34" charset="0"/>
                <a:cs typeface="Calibri" pitchFamily="34" charset="0"/>
              </a:rPr>
              <a:t>the </a:t>
            </a:r>
            <a:r>
              <a:rPr lang="en-US" sz="3000" baseline="0" dirty="0" smtClean="0">
                <a:latin typeface="Calibri" pitchFamily="34" charset="0"/>
                <a:cs typeface="Calibri" pitchFamily="34" charset="0"/>
              </a:rPr>
              <a:t>term</a:t>
            </a:r>
            <a:r>
              <a:rPr lang="en-US" sz="3000" dirty="0" smtClean="0">
                <a:latin typeface="Calibri" pitchFamily="34" charset="0"/>
                <a:cs typeface="Calibri" pitchFamily="34" charset="0"/>
              </a:rPr>
              <a:t> </a:t>
            </a:r>
            <a:r>
              <a:rPr lang="en-US" sz="3000" baseline="0" dirty="0" smtClean="0">
                <a:latin typeface="Calibri" pitchFamily="34" charset="0"/>
                <a:cs typeface="Calibri" pitchFamily="34" charset="0"/>
              </a:rPr>
              <a:t>dependence.</a:t>
            </a:r>
            <a:endParaRPr lang="en-US" sz="3000" b="0" i="0" u="none" strike="noStrike" baseline="0" dirty="0" smtClean="0">
              <a:latin typeface="Calibri" pitchFamily="34" charset="0"/>
              <a:cs typeface="Calibri" pitchFamily="34" charset="0"/>
            </a:endParaRPr>
          </a:p>
          <a:p>
            <a:endParaRPr lang="en-US" sz="2800" b="0" i="0" u="none" strike="noStrike" dirty="0" smtClean="0">
              <a:latin typeface="Calibri" pitchFamily="34" charset="0"/>
              <a:cs typeface="Calibri" pitchFamily="34" charset="0"/>
            </a:endParaRPr>
          </a:p>
          <a:p>
            <a:endParaRPr lang="en-US" sz="2800" b="0" i="0" u="none" strike="noStrike" dirty="0" smtClean="0">
              <a:latin typeface="Calibri" pitchFamily="34" charset="0"/>
              <a:cs typeface="Calibri" pitchFamily="34" charset="0"/>
            </a:endParaRPr>
          </a:p>
          <a:p>
            <a:endParaRPr lang="en-US" sz="2800" dirty="0"/>
          </a:p>
        </p:txBody>
      </p:sp>
      <p:sp>
        <p:nvSpPr>
          <p:cNvPr id="1048603" name="Slide Number Placeholder 3"/>
          <p:cNvSpPr>
            <a:spLocks noGrp="1"/>
          </p:cNvSpPr>
          <p:nvPr>
            <p:ph type="sldNum" sz="quarter" idx="12"/>
          </p:nvPr>
        </p:nvSpPr>
        <p:spPr/>
        <p:txBody>
          <a:bodyPr/>
          <a:lstStyle/>
          <a:p>
            <a:fld id="{FD1C0F92-3174-4C64-8490-914444D6D58A}" type="slidenum">
              <a:rPr lang="en-US" smtClean="0"/>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Title 1048603"/>
          <p:cNvSpPr>
            <a:spLocks noGrp="1"/>
          </p:cNvSpPr>
          <p:nvPr>
            <p:ph type="title"/>
          </p:nvPr>
        </p:nvSpPr>
        <p:spPr/>
        <p:txBody>
          <a:bodyPr>
            <a:normAutofit/>
          </a:bodyPr>
          <a:lstStyle/>
          <a:p>
            <a:r>
              <a:rPr lang="en-US" sz="4000" dirty="0"/>
              <a:t>INTRODUCTION </a:t>
            </a:r>
            <a:endParaRPr lang="en-GB" sz="4000" dirty="0"/>
          </a:p>
        </p:txBody>
      </p:sp>
      <p:sp>
        <p:nvSpPr>
          <p:cNvPr id="1048605" name="Content Placeholder 1048604"/>
          <p:cNvSpPr>
            <a:spLocks noGrp="1"/>
          </p:cNvSpPr>
          <p:nvPr>
            <p:ph idx="1"/>
          </p:nvPr>
        </p:nvSpPr>
        <p:spPr/>
        <p:txBody>
          <a:bodyPr>
            <a:normAutofit/>
          </a:bodyPr>
          <a:lstStyle/>
          <a:p>
            <a:r>
              <a:rPr lang="en-US" sz="2800" b="1" dirty="0"/>
              <a:t>DEPENDENCE</a:t>
            </a:r>
            <a:r>
              <a:rPr lang="en-US" sz="2800" dirty="0"/>
              <a:t>- It is a cluster of physiological, </a:t>
            </a:r>
            <a:r>
              <a:rPr lang="en-US" sz="2800" dirty="0" err="1" smtClean="0"/>
              <a:t>behavioural</a:t>
            </a:r>
            <a:r>
              <a:rPr lang="en-US" sz="2800" dirty="0" smtClean="0"/>
              <a:t> </a:t>
            </a:r>
            <a:r>
              <a:rPr lang="en-US" sz="2800" dirty="0"/>
              <a:t>and cognitive phenomenon in which the use of a substance or a class of substance take a much higher priority for a given individual than other </a:t>
            </a:r>
            <a:r>
              <a:rPr lang="en-US" sz="2800" dirty="0" err="1"/>
              <a:t>behaviour</a:t>
            </a:r>
            <a:r>
              <a:rPr lang="en-US" sz="2800" dirty="0"/>
              <a:t> that ones had greater value.</a:t>
            </a:r>
            <a:endParaRPr lang="en-GB" sz="2800" dirty="0"/>
          </a:p>
        </p:txBody>
      </p:sp>
      <p:sp>
        <p:nvSpPr>
          <p:cNvPr id="1048606" name="Slide Number Placeholder 1048605"/>
          <p:cNvSpPr>
            <a:spLocks noGrp="1"/>
          </p:cNvSpPr>
          <p:nvPr>
            <p:ph type="sldNum" sz="quarter" idx="12"/>
          </p:nvPr>
        </p:nvSpPr>
        <p:spPr/>
        <p:txBody>
          <a:bodyPr/>
          <a:lstStyle/>
          <a:p>
            <a:fld id="{FD1C0F92-3174-4C64-8490-914444D6D58A}" type="slidenum">
              <a:rPr lang="en-US" smtClean="0"/>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
          <p:cNvSpPr>
            <a:spLocks noGrp="1"/>
          </p:cNvSpPr>
          <p:nvPr>
            <p:ph type="title"/>
          </p:nvPr>
        </p:nvSpPr>
        <p:spPr/>
        <p:txBody>
          <a:bodyPr>
            <a:normAutofit/>
          </a:bodyPr>
          <a:lstStyle/>
          <a:p>
            <a:r>
              <a:rPr lang="en-US" sz="4000" dirty="0" smtClean="0"/>
              <a:t>DIAGNOSTIC CRITERIA (ICD-10)</a:t>
            </a:r>
            <a:endParaRPr lang="en-US" sz="4000" dirty="0"/>
          </a:p>
        </p:txBody>
      </p:sp>
      <p:sp>
        <p:nvSpPr>
          <p:cNvPr id="1048608" name="Content Placeholder 2"/>
          <p:cNvSpPr>
            <a:spLocks noGrp="1"/>
          </p:cNvSpPr>
          <p:nvPr>
            <p:ph idx="1"/>
          </p:nvPr>
        </p:nvSpPr>
        <p:spPr/>
        <p:txBody>
          <a:bodyPr>
            <a:normAutofit fontScale="92500" lnSpcReduction="10000"/>
          </a:bodyPr>
          <a:lstStyle/>
          <a:p>
            <a:pPr>
              <a:buFont typeface="Wingdings" pitchFamily="2" charset="2"/>
              <a:buChar char="ü"/>
            </a:pPr>
            <a:r>
              <a:rPr lang="en-US" sz="3000" dirty="0" smtClean="0"/>
              <a:t>A </a:t>
            </a:r>
            <a:r>
              <a:rPr lang="en-US" sz="3000" dirty="0"/>
              <a:t>strong desire or sense of compulsion to take the </a:t>
            </a:r>
            <a:r>
              <a:rPr lang="en-US" sz="3000" dirty="0" smtClean="0"/>
              <a:t>substance.</a:t>
            </a:r>
            <a:endParaRPr lang="en-US" sz="3000" dirty="0"/>
          </a:p>
          <a:p>
            <a:pPr>
              <a:buFont typeface="Wingdings" pitchFamily="2" charset="2"/>
              <a:buChar char="ü"/>
            </a:pPr>
            <a:r>
              <a:rPr lang="en-US" sz="3000" dirty="0" smtClean="0"/>
              <a:t>Difficulties </a:t>
            </a:r>
            <a:r>
              <a:rPr lang="en-US" sz="3000" dirty="0"/>
              <a:t>in controlling </a:t>
            </a:r>
            <a:r>
              <a:rPr lang="en-US" sz="3000" dirty="0" smtClean="0"/>
              <a:t>substance </a:t>
            </a:r>
            <a:r>
              <a:rPr lang="en-US" sz="3000" dirty="0"/>
              <a:t>taking </a:t>
            </a:r>
            <a:r>
              <a:rPr lang="en-US" sz="3000" dirty="0" err="1" smtClean="0"/>
              <a:t>behaviour</a:t>
            </a:r>
            <a:r>
              <a:rPr lang="en-US" sz="3000" dirty="0" smtClean="0"/>
              <a:t> </a:t>
            </a:r>
            <a:r>
              <a:rPr lang="en-US" sz="3000" dirty="0"/>
              <a:t>in terms of its onset, termination, or levels of </a:t>
            </a:r>
            <a:r>
              <a:rPr lang="en-US" sz="3000" dirty="0" smtClean="0"/>
              <a:t>use.</a:t>
            </a:r>
          </a:p>
          <a:p>
            <a:pPr>
              <a:buFont typeface="Wingdings" pitchFamily="2" charset="2"/>
              <a:buChar char="ü"/>
            </a:pPr>
            <a:r>
              <a:rPr lang="en-US" sz="3000" dirty="0" smtClean="0"/>
              <a:t> </a:t>
            </a:r>
            <a:r>
              <a:rPr lang="en-US" sz="3000" dirty="0"/>
              <a:t>Physiological withdrawal state when substance use has ceased or been reduced, as </a:t>
            </a:r>
            <a:r>
              <a:rPr lang="en-US" sz="3000" dirty="0" smtClean="0"/>
              <a:t>evidenced by: </a:t>
            </a:r>
            <a:r>
              <a:rPr lang="en-US" sz="3000" dirty="0"/>
              <a:t>the characteristic withdrawal syndrome for the substance, or use of the </a:t>
            </a:r>
            <a:r>
              <a:rPr lang="en-US" sz="3000" dirty="0" smtClean="0"/>
              <a:t>same </a:t>
            </a:r>
            <a:r>
              <a:rPr lang="en-US" sz="3000" dirty="0"/>
              <a:t>(or closely related) substance with the intention of relieving or avoiding withdrawal </a:t>
            </a:r>
            <a:r>
              <a:rPr lang="en-US" sz="3000" dirty="0" smtClean="0"/>
              <a:t>symptoms.</a:t>
            </a:r>
          </a:p>
          <a:p>
            <a:pPr marL="0" indent="0">
              <a:buNone/>
            </a:pPr>
            <a:endParaRPr lang="en-US" dirty="0" smtClean="0"/>
          </a:p>
          <a:p>
            <a:pPr marL="0" indent="0">
              <a:buNone/>
            </a:pPr>
            <a:endParaRPr lang="en-US" dirty="0" smtClean="0"/>
          </a:p>
          <a:p>
            <a:pPr marL="0" indent="0">
              <a:buNone/>
            </a:pPr>
            <a:endParaRPr lang="en-US" dirty="0"/>
          </a:p>
          <a:p>
            <a:endParaRPr lang="en-US" dirty="0"/>
          </a:p>
        </p:txBody>
      </p:sp>
      <p:sp>
        <p:nvSpPr>
          <p:cNvPr id="1048609" name="Slide Number Placeholder 3"/>
          <p:cNvSpPr>
            <a:spLocks noGrp="1"/>
          </p:cNvSpPr>
          <p:nvPr>
            <p:ph type="sldNum" sz="quarter" idx="12"/>
          </p:nvPr>
        </p:nvSpPr>
        <p:spPr/>
        <p:txBody>
          <a:bodyPr/>
          <a:lstStyle/>
          <a:p>
            <a:fld id="{FD1C0F92-3174-4C64-8490-914444D6D58A}" type="slidenum">
              <a:rPr lang="en-US" smtClean="0"/>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Title 1"/>
          <p:cNvSpPr>
            <a:spLocks noGrp="1"/>
          </p:cNvSpPr>
          <p:nvPr>
            <p:ph type="title"/>
          </p:nvPr>
        </p:nvSpPr>
        <p:spPr/>
        <p:txBody>
          <a:bodyPr>
            <a:normAutofit/>
          </a:bodyPr>
          <a:lstStyle/>
          <a:p>
            <a:r>
              <a:rPr lang="en-US" sz="4000" dirty="0"/>
              <a:t>DIAGNOSTIC CRITERIA (ICD-10)</a:t>
            </a:r>
          </a:p>
        </p:txBody>
      </p:sp>
      <p:sp>
        <p:nvSpPr>
          <p:cNvPr id="1048611" name="Content Placeholder 2"/>
          <p:cNvSpPr>
            <a:spLocks noGrp="1"/>
          </p:cNvSpPr>
          <p:nvPr>
            <p:ph idx="1"/>
          </p:nvPr>
        </p:nvSpPr>
        <p:spPr>
          <a:xfrm>
            <a:off x="457200" y="1412776"/>
            <a:ext cx="8229600" cy="4713387"/>
          </a:xfrm>
        </p:spPr>
        <p:txBody>
          <a:bodyPr>
            <a:normAutofit fontScale="96429"/>
          </a:bodyPr>
          <a:lstStyle/>
          <a:p>
            <a:pPr>
              <a:buFont typeface="Wingdings" pitchFamily="2" charset="2"/>
              <a:buChar char="ü"/>
            </a:pPr>
            <a:r>
              <a:rPr lang="en-US" dirty="0"/>
              <a:t> </a:t>
            </a:r>
            <a:r>
              <a:rPr lang="en-US" sz="2800" dirty="0"/>
              <a:t>Evidence of tolerance, such that increased doses of the psychoactive substance are required to achieve effects originally produced by lower </a:t>
            </a:r>
            <a:r>
              <a:rPr lang="en-US" sz="2800" dirty="0" smtClean="0"/>
              <a:t>dose.</a:t>
            </a:r>
          </a:p>
          <a:p>
            <a:pPr>
              <a:buFont typeface="Wingdings" pitchFamily="2" charset="2"/>
              <a:buChar char="ü"/>
            </a:pPr>
            <a:r>
              <a:rPr lang="en-US" sz="2800" dirty="0" smtClean="0"/>
              <a:t> </a:t>
            </a:r>
            <a:r>
              <a:rPr lang="en-US" sz="2800" dirty="0"/>
              <a:t>Progressive neglect of alternative pleasures or interests because of psychoactive substance use and increased amount of time necessary to obtain or take the substance or to recover from its </a:t>
            </a:r>
            <a:r>
              <a:rPr lang="en-US" sz="2800" dirty="0" smtClean="0"/>
              <a:t>effects.</a:t>
            </a:r>
          </a:p>
          <a:p>
            <a:pPr>
              <a:buFont typeface="Wingdings" pitchFamily="2" charset="2"/>
              <a:buChar char="ü"/>
            </a:pPr>
            <a:r>
              <a:rPr lang="en-US" sz="2800" dirty="0" smtClean="0"/>
              <a:t> </a:t>
            </a:r>
            <a:r>
              <a:rPr lang="en-US" sz="2800" dirty="0"/>
              <a:t>Persisting </a:t>
            </a:r>
            <a:r>
              <a:rPr lang="en-US" sz="2800" dirty="0" smtClean="0"/>
              <a:t>use of substance </a:t>
            </a:r>
            <a:r>
              <a:rPr lang="en-US" sz="2800" dirty="0"/>
              <a:t>despite clear </a:t>
            </a:r>
            <a:r>
              <a:rPr lang="en-US" sz="2800" dirty="0" smtClean="0"/>
              <a:t>evidences </a:t>
            </a:r>
            <a:r>
              <a:rPr lang="en-US" sz="2800" dirty="0"/>
              <a:t>of overtly harmful consequences (physical or mental</a:t>
            </a:r>
            <a:r>
              <a:rPr lang="en-US" sz="2800" dirty="0" smtClean="0"/>
              <a:t>).</a:t>
            </a:r>
            <a:endParaRPr lang="en-US" sz="2800" dirty="0"/>
          </a:p>
          <a:p>
            <a:pPr>
              <a:buFont typeface="Wingdings" pitchFamily="2" charset="2"/>
              <a:buChar char="ü"/>
            </a:pPr>
            <a:endParaRPr lang="en-US" sz="2800" dirty="0" smtClean="0"/>
          </a:p>
          <a:p>
            <a:pPr>
              <a:buFont typeface="Wingdings" pitchFamily="2" charset="2"/>
              <a:buChar char="ü"/>
            </a:pPr>
            <a:endParaRPr lang="en-US" sz="2800" dirty="0"/>
          </a:p>
          <a:p>
            <a:endParaRPr lang="en-US" dirty="0"/>
          </a:p>
        </p:txBody>
      </p:sp>
      <p:sp>
        <p:nvSpPr>
          <p:cNvPr id="1048612" name="Slide Number Placeholder 3"/>
          <p:cNvSpPr>
            <a:spLocks noGrp="1"/>
          </p:cNvSpPr>
          <p:nvPr>
            <p:ph type="sldNum" sz="quarter" idx="12"/>
          </p:nvPr>
        </p:nvSpPr>
        <p:spPr/>
        <p:txBody>
          <a:bodyPr/>
          <a:lstStyle/>
          <a:p>
            <a:fld id="{FD1C0F92-3174-4C64-8490-914444D6D58A}" type="slidenum">
              <a:rPr lang="en-US" smtClean="0"/>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
          <p:cNvSpPr>
            <a:spLocks noGrp="1"/>
          </p:cNvSpPr>
          <p:nvPr>
            <p:ph type="title"/>
          </p:nvPr>
        </p:nvSpPr>
        <p:spPr>
          <a:xfrm>
            <a:off x="457200" y="188640"/>
            <a:ext cx="8229600" cy="1080120"/>
          </a:xfrm>
        </p:spPr>
        <p:txBody>
          <a:bodyPr>
            <a:normAutofit/>
          </a:bodyPr>
          <a:lstStyle/>
          <a:p>
            <a:r>
              <a:rPr lang="en-US" sz="4000" dirty="0" smtClean="0"/>
              <a:t>DEFINTION OF TERMS.</a:t>
            </a:r>
            <a:endParaRPr lang="en-US" sz="4000" dirty="0"/>
          </a:p>
        </p:txBody>
      </p:sp>
      <p:sp>
        <p:nvSpPr>
          <p:cNvPr id="1048614" name="Content Placeholder 2"/>
          <p:cNvSpPr>
            <a:spLocks noGrp="1"/>
          </p:cNvSpPr>
          <p:nvPr>
            <p:ph idx="1"/>
          </p:nvPr>
        </p:nvSpPr>
        <p:spPr>
          <a:xfrm>
            <a:off x="457200" y="1268760"/>
            <a:ext cx="8229600" cy="4968552"/>
          </a:xfrm>
        </p:spPr>
        <p:txBody>
          <a:bodyPr>
            <a:noAutofit/>
          </a:bodyPr>
          <a:lstStyle/>
          <a:p>
            <a:r>
              <a:rPr lang="en-US" sz="2800" b="1" dirty="0" smtClean="0"/>
              <a:t>IMPULSIVITY</a:t>
            </a:r>
            <a:r>
              <a:rPr lang="en-US" sz="2800" dirty="0" smtClean="0"/>
              <a:t>: An inability to resist urges and </a:t>
            </a:r>
            <a:r>
              <a:rPr lang="en-US" sz="2800" dirty="0" smtClean="0"/>
              <a:t>making unreflective decisions without </a:t>
            </a:r>
            <a:r>
              <a:rPr lang="en-US" sz="2800" dirty="0" smtClean="0"/>
              <a:t>regard for consequences.</a:t>
            </a:r>
            <a:endParaRPr lang="zh-CN" altLang="en-US" dirty="0"/>
          </a:p>
          <a:p>
            <a:r>
              <a:rPr lang="en-US" sz="2800" b="1" dirty="0" smtClean="0"/>
              <a:t>POSITIVE REINFORCEMENT</a:t>
            </a:r>
            <a:r>
              <a:rPr lang="en-US" sz="2800" dirty="0" smtClean="0"/>
              <a:t>: The process by which presentation of a stimulus such as drug increases the probability of a response like drug taking.</a:t>
            </a:r>
          </a:p>
          <a:p>
            <a:r>
              <a:rPr lang="en-US" sz="2800" b="1" dirty="0" smtClean="0"/>
              <a:t>NEGATIVE REINFOREMENT</a:t>
            </a:r>
            <a:r>
              <a:rPr lang="en-US" sz="2800" dirty="0" smtClean="0"/>
              <a:t>: The process by which removal of a stimulus produces negative feeling or emotion and then increases the probability of a response like taking drugs.</a:t>
            </a:r>
          </a:p>
        </p:txBody>
      </p:sp>
      <p:sp>
        <p:nvSpPr>
          <p:cNvPr id="1048615" name="Slide Number Placeholder 3"/>
          <p:cNvSpPr>
            <a:spLocks noGrp="1"/>
          </p:cNvSpPr>
          <p:nvPr>
            <p:ph type="sldNum" sz="quarter" idx="12"/>
          </p:nvPr>
        </p:nvSpPr>
        <p:spPr/>
        <p:txBody>
          <a:bodyPr/>
          <a:lstStyle/>
          <a:p>
            <a:fld id="{FD1C0F92-3174-4C64-8490-914444D6D58A}" type="slidenum">
              <a:rPr lang="en-US" smtClean="0"/>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TotalTime>
  <Words>2266</Words>
  <Application>Microsoft Office PowerPoint</Application>
  <PresentationFormat>On-screen Show (4:3)</PresentationFormat>
  <Paragraphs>231</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NEUROBIOLOGY OF ADDICTION.</vt:lpstr>
      <vt:lpstr>OBJECTIVE</vt:lpstr>
      <vt:lpstr>OUTLINE</vt:lpstr>
      <vt:lpstr>PowerPoint Presentation</vt:lpstr>
      <vt:lpstr>INTRODUCTION</vt:lpstr>
      <vt:lpstr>INTRODUCTION </vt:lpstr>
      <vt:lpstr>DIAGNOSTIC CRITERIA (ICD-10)</vt:lpstr>
      <vt:lpstr>DIAGNOSTIC CRITERIA (ICD-10)</vt:lpstr>
      <vt:lpstr>DEFINTION OF TERMS.</vt:lpstr>
      <vt:lpstr>DEFINITION OF TERMS</vt:lpstr>
      <vt:lpstr>ADDICTION CYCLE</vt:lpstr>
      <vt:lpstr>ACTIONS OF ADDICTIVE SUBSTANCES.</vt:lpstr>
      <vt:lpstr>BINGE/INTOXICATION STAGE</vt:lpstr>
      <vt:lpstr>BINGE/INTOXICATION STAGE</vt:lpstr>
      <vt:lpstr>BINGE/INTOXICATION STAGE.</vt:lpstr>
      <vt:lpstr>WITHDRAWAL/NEGATIVE AFFECT STAGE.</vt:lpstr>
      <vt:lpstr>WITHDRAWAL/NEGATIVE AFFECT STAGE</vt:lpstr>
      <vt:lpstr>WITHDRAWAL AND NEGATIVE AFFECT STAGE </vt:lpstr>
      <vt:lpstr>PowerPoint Presentation</vt:lpstr>
      <vt:lpstr>PREOCCUPATION/ANTICIPATION STAGE</vt:lpstr>
      <vt:lpstr>PREOCCUPATION/ANTICIPATION STAGE</vt:lpstr>
      <vt:lpstr>PREOCCUPATION/ANTICIPATION STAGE</vt:lpstr>
      <vt:lpstr>PowerPoint Presentation</vt:lpstr>
      <vt:lpstr>PHASES OF ADDICTION PROCESS </vt:lpstr>
      <vt:lpstr>PHASES OF THE ADDICTION PROCESS</vt:lpstr>
      <vt:lpstr>FACTORS THAT INCREASES THE RISK OF ADDICTION.</vt:lpstr>
      <vt:lpstr>FACTORS THAT INCREASES THE RISK OF  ADDICTION</vt:lpstr>
      <vt:lpstr>FACTORS THAT INCREASES THE RISK OF ADDICTION</vt:lpstr>
      <vt:lpstr>THEORIES OF ADDICTION</vt:lpstr>
      <vt:lpstr>ABERRANT LEARNING THEORY.</vt:lpstr>
      <vt:lpstr>PSYCHOMOTOR STIMULANT THEORY. </vt:lpstr>
      <vt:lpstr>INCENTIVE SENSITIZATION THEORY. </vt:lpstr>
      <vt:lpstr>FRONTOSTRIATAL DYSFUNCTION THEORY. </vt:lpstr>
      <vt:lpstr>HEDONIC-ALLOSTASIS THEORIES. </vt:lpstr>
      <vt:lpstr>TREATMENT OF DRUG ADDICTION</vt:lpstr>
      <vt:lpstr>COMPLICATIONS OF ADDICTION</vt:lpstr>
      <vt:lpstr>CONCLUSION</vt:lpstr>
      <vt:lpstr>REFERENCES-1</vt:lpstr>
      <vt:lpstr>REFERENCES-2</vt:lpstr>
      <vt:lpstr>REFERENCES-3</vt:lpstr>
      <vt:lpstr>REFERENCES-4</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NEUROBIOLOGY OF ADDICTION</dc:title>
  <dc:creator>DR EYA</dc:creator>
  <cp:lastModifiedBy>DR EYA</cp:lastModifiedBy>
  <cp:revision>102</cp:revision>
  <dcterms:created xsi:type="dcterms:W3CDTF">2024-05-11T09:11:13Z</dcterms:created>
  <dcterms:modified xsi:type="dcterms:W3CDTF">2024-05-14T23:08:29Z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096c7470dc4443aaa5e4198a4a00d065</vt:lpwstr>
  </property>
</Properties>
</file>