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2"/>
  </p:notesMasterIdLst>
  <p:sldIdLst>
    <p:sldId id="256" r:id="rId2"/>
    <p:sldId id="266" r:id="rId3"/>
    <p:sldId id="345" r:id="rId4"/>
    <p:sldId id="319" r:id="rId5"/>
    <p:sldId id="351" r:id="rId6"/>
    <p:sldId id="347" r:id="rId7"/>
    <p:sldId id="318" r:id="rId8"/>
    <p:sldId id="261" r:id="rId9"/>
    <p:sldId id="262" r:id="rId10"/>
    <p:sldId id="317" r:id="rId11"/>
    <p:sldId id="364" r:id="rId12"/>
    <p:sldId id="265" r:id="rId13"/>
    <p:sldId id="267" r:id="rId14"/>
    <p:sldId id="268" r:id="rId15"/>
    <p:sldId id="269" r:id="rId16"/>
    <p:sldId id="270" r:id="rId17"/>
    <p:sldId id="320" r:id="rId18"/>
    <p:sldId id="321" r:id="rId19"/>
    <p:sldId id="334" r:id="rId20"/>
    <p:sldId id="343" r:id="rId21"/>
    <p:sldId id="322" r:id="rId22"/>
    <p:sldId id="323" r:id="rId23"/>
    <p:sldId id="358" r:id="rId24"/>
    <p:sldId id="335" r:id="rId25"/>
    <p:sldId id="271" r:id="rId26"/>
    <p:sldId id="324" r:id="rId27"/>
    <p:sldId id="272" r:id="rId28"/>
    <p:sldId id="355" r:id="rId29"/>
    <p:sldId id="361" r:id="rId30"/>
    <p:sldId id="356" r:id="rId31"/>
    <p:sldId id="360" r:id="rId32"/>
    <p:sldId id="344" r:id="rId33"/>
    <p:sldId id="274" r:id="rId34"/>
    <p:sldId id="367" r:id="rId35"/>
    <p:sldId id="366" r:id="rId36"/>
    <p:sldId id="277" r:id="rId37"/>
    <p:sldId id="278" r:id="rId38"/>
    <p:sldId id="279" r:id="rId39"/>
    <p:sldId id="280" r:id="rId40"/>
    <p:sldId id="337" r:id="rId41"/>
    <p:sldId id="282" r:id="rId42"/>
    <p:sldId id="338" r:id="rId43"/>
    <p:sldId id="339" r:id="rId44"/>
    <p:sldId id="340" r:id="rId45"/>
    <p:sldId id="341" r:id="rId46"/>
    <p:sldId id="297" r:id="rId47"/>
    <p:sldId id="330" r:id="rId48"/>
    <p:sldId id="331" r:id="rId49"/>
    <p:sldId id="300" r:id="rId50"/>
    <p:sldId id="302" r:id="rId51"/>
    <p:sldId id="303" r:id="rId52"/>
    <p:sldId id="359" r:id="rId53"/>
    <p:sldId id="305" r:id="rId54"/>
    <p:sldId id="362" r:id="rId55"/>
    <p:sldId id="307" r:id="rId56"/>
    <p:sldId id="312" r:id="rId57"/>
    <p:sldId id="365" r:id="rId58"/>
    <p:sldId id="327" r:id="rId59"/>
    <p:sldId id="328" r:id="rId60"/>
    <p:sldId id="33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0C1B0D-455E-4036-8066-8CB7A4C513E6}">
          <p14:sldIdLst>
            <p14:sldId id="256"/>
            <p14:sldId id="266"/>
            <p14:sldId id="345"/>
            <p14:sldId id="319"/>
            <p14:sldId id="351"/>
            <p14:sldId id="347"/>
            <p14:sldId id="318"/>
            <p14:sldId id="261"/>
            <p14:sldId id="262"/>
            <p14:sldId id="317"/>
            <p14:sldId id="364"/>
            <p14:sldId id="265"/>
            <p14:sldId id="267"/>
            <p14:sldId id="268"/>
            <p14:sldId id="269"/>
            <p14:sldId id="270"/>
            <p14:sldId id="320"/>
            <p14:sldId id="321"/>
            <p14:sldId id="334"/>
            <p14:sldId id="343"/>
            <p14:sldId id="322"/>
            <p14:sldId id="323"/>
            <p14:sldId id="358"/>
            <p14:sldId id="335"/>
            <p14:sldId id="271"/>
            <p14:sldId id="324"/>
            <p14:sldId id="272"/>
            <p14:sldId id="355"/>
            <p14:sldId id="361"/>
            <p14:sldId id="356"/>
            <p14:sldId id="360"/>
            <p14:sldId id="344"/>
            <p14:sldId id="274"/>
            <p14:sldId id="367"/>
            <p14:sldId id="366"/>
            <p14:sldId id="277"/>
            <p14:sldId id="278"/>
            <p14:sldId id="279"/>
            <p14:sldId id="280"/>
            <p14:sldId id="337"/>
            <p14:sldId id="282"/>
            <p14:sldId id="338"/>
            <p14:sldId id="339"/>
            <p14:sldId id="340"/>
            <p14:sldId id="341"/>
            <p14:sldId id="297"/>
            <p14:sldId id="330"/>
            <p14:sldId id="331"/>
            <p14:sldId id="300"/>
            <p14:sldId id="302"/>
            <p14:sldId id="303"/>
            <p14:sldId id="359"/>
            <p14:sldId id="305"/>
            <p14:sldId id="362"/>
            <p14:sldId id="307"/>
            <p14:sldId id="312"/>
            <p14:sldId id="365"/>
            <p14:sldId id="327"/>
          </p14:sldIdLst>
        </p14:section>
        <p14:section name="Untitled Section" id="{1CF43B46-F794-4B7D-9D85-E17E8C5E4A02}">
          <p14:sldIdLst>
            <p14:sldId id="328"/>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GABRIEL" initials="DG" lastIdx="2" clrIdx="0">
    <p:extLst>
      <p:ext uri="{19B8F6BF-5375-455C-9EA6-DF929625EA0E}">
        <p15:presenceInfo xmlns:p15="http://schemas.microsoft.com/office/powerpoint/2012/main" userId="DR GABR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8" autoAdjust="0"/>
    <p:restoredTop sz="94660"/>
  </p:normalViewPr>
  <p:slideViewPr>
    <p:cSldViewPr>
      <p:cViewPr varScale="1">
        <p:scale>
          <a:sx n="90" d="100"/>
          <a:sy n="90" d="100"/>
        </p:scale>
        <p:origin x="12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4F16F-9E91-4603-BB90-757D6435788C}" type="datetimeFigureOut">
              <a:rPr lang="en-GB" smtClean="0"/>
              <a:t>07/05/2024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2543F-1FB9-472E-B8A0-26019C1BF1A2}" type="slidenum">
              <a:rPr lang="en-GB" smtClean="0"/>
              <a:t>‹#›</a:t>
            </a:fld>
            <a:endParaRPr lang="en-GB"/>
          </a:p>
        </p:txBody>
      </p:sp>
    </p:spTree>
    <p:extLst>
      <p:ext uri="{BB962C8B-B14F-4D97-AF65-F5344CB8AC3E}">
        <p14:creationId xmlns:p14="http://schemas.microsoft.com/office/powerpoint/2010/main" val="54688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E6E358-BD14-456D-8F47-398C02398829}"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4AECA-83AC-404D-9A04-9C12CA309CE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6E358-BD14-456D-8F47-398C02398829}"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4AECA-83AC-404D-9A04-9C12CA309CE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6E358-BD14-456D-8F47-398C02398829}"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4AECA-83AC-404D-9A04-9C12CA309CE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6E358-BD14-456D-8F47-398C02398829}"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4AECA-83AC-404D-9A04-9C12CA309CE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6E358-BD14-456D-8F47-398C02398829}"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4AECA-83AC-404D-9A04-9C12CA309CE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E6E358-BD14-456D-8F47-398C02398829}"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94AECA-83AC-404D-9A04-9C12CA309CE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E6E358-BD14-456D-8F47-398C02398829}" type="datetimeFigureOut">
              <a:rPr lang="en-GB" smtClean="0"/>
              <a:t>07/05/2024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94AECA-83AC-404D-9A04-9C12CA309CE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E6E358-BD14-456D-8F47-398C02398829}" type="datetimeFigureOut">
              <a:rPr lang="en-GB" smtClean="0"/>
              <a:t>07/05/2024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94AECA-83AC-404D-9A04-9C12CA309CE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6E358-BD14-456D-8F47-398C02398829}" type="datetimeFigureOut">
              <a:rPr lang="en-GB" smtClean="0"/>
              <a:t>07/05/2024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94AECA-83AC-404D-9A04-9C12CA309CE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E6E358-BD14-456D-8F47-398C02398829}"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94AECA-83AC-404D-9A04-9C12CA309CE2}"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1E6E358-BD14-456D-8F47-398C02398829}" type="datetimeFigureOut">
              <a:rPr lang="en-GB" smtClean="0"/>
              <a:t>07/05/2024</a:t>
            </a:fld>
            <a:endParaRPr lang="en-GB"/>
          </a:p>
        </p:txBody>
      </p:sp>
      <p:sp>
        <p:nvSpPr>
          <p:cNvPr id="9" name="Slide Number Placeholder 8"/>
          <p:cNvSpPr>
            <a:spLocks noGrp="1"/>
          </p:cNvSpPr>
          <p:nvPr>
            <p:ph type="sldNum" sz="quarter" idx="11"/>
          </p:nvPr>
        </p:nvSpPr>
        <p:spPr/>
        <p:txBody>
          <a:bodyPr/>
          <a:lstStyle/>
          <a:p>
            <a:fld id="{1394AECA-83AC-404D-9A04-9C12CA309CE2}"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94AECA-83AC-404D-9A04-9C12CA309CE2}"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1E6E358-BD14-456D-8F47-398C02398829}" type="datetimeFigureOut">
              <a:rPr lang="en-GB" smtClean="0"/>
              <a:t>07/05/2024</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postgradmed.com/issues/2002/02_02/malik.htm(1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346646"/>
            <a:ext cx="8229600" cy="5530626"/>
          </a:xfrm>
        </p:spPr>
        <p:txBody>
          <a:bodyPr>
            <a:normAutofit/>
          </a:bodyPr>
          <a:lstStyle/>
          <a:p>
            <a:pPr algn="ctr"/>
            <a:r>
              <a:rPr lang="en-US" sz="5400" b="1" dirty="0">
                <a:latin typeface="Times New Roman" panose="02020603050405020304" pitchFamily="18" charset="0"/>
                <a:cs typeface="Times New Roman" panose="02020603050405020304" pitchFamily="18" charset="0"/>
              </a:rPr>
              <a:t>EVALUATION AND MANAGEMENT OF THE UNCONSCIOUS PATIENT</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sz="4400" b="1" i="1" dirty="0">
                <a:latin typeface="Times New Roman" panose="02020603050405020304" pitchFamily="18" charset="0"/>
                <a:cs typeface="Times New Roman" panose="02020603050405020304" pitchFamily="18" charset="0"/>
              </a:rPr>
              <a:t>Dr. Gabriel </a:t>
            </a:r>
            <a:r>
              <a:rPr lang="en-US" sz="4400" b="1" i="1" dirty="0" err="1">
                <a:latin typeface="Times New Roman" panose="02020603050405020304" pitchFamily="18" charset="0"/>
                <a:cs typeface="Times New Roman" panose="02020603050405020304" pitchFamily="18" charset="0"/>
              </a:rPr>
              <a:t>Aigbokhae</a:t>
            </a:r>
            <a:br>
              <a:rPr lang="en-US" sz="4400" b="1" i="1" dirty="0">
                <a:latin typeface="Times New Roman" panose="02020603050405020304" pitchFamily="18" charset="0"/>
                <a:cs typeface="Times New Roman" panose="02020603050405020304" pitchFamily="18" charset="0"/>
              </a:rPr>
            </a:br>
            <a:r>
              <a:rPr lang="en-US" sz="1800" b="1" i="1" dirty="0">
                <a:latin typeface="Times New Roman" panose="02020603050405020304" pitchFamily="18" charset="0"/>
                <a:cs typeface="Times New Roman" panose="02020603050405020304" pitchFamily="18" charset="0"/>
              </a:rPr>
              <a:t>GMS UNIT,</a:t>
            </a:r>
            <a:br>
              <a:rPr lang="en-US" sz="1800" b="1" i="1" dirty="0">
                <a:latin typeface="Times New Roman" panose="02020603050405020304" pitchFamily="18" charset="0"/>
                <a:cs typeface="Times New Roman" panose="02020603050405020304" pitchFamily="18" charset="0"/>
              </a:rPr>
            </a:br>
            <a:r>
              <a:rPr lang="en-US" sz="1800" b="1" i="1" dirty="0">
                <a:latin typeface="Times New Roman" panose="02020603050405020304" pitchFamily="18" charset="0"/>
                <a:cs typeface="Times New Roman" panose="02020603050405020304" pitchFamily="18" charset="0"/>
              </a:rPr>
              <a:t>FNPH, Benin</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60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8" y="332656"/>
            <a:ext cx="8352928" cy="748605"/>
          </a:xfrm>
        </p:spPr>
        <p:txBody>
          <a:bodyPr>
            <a:normAutofit fontScale="90000"/>
          </a:bodyPr>
          <a:lstStyle/>
          <a:p>
            <a:pPr algn="ctr"/>
            <a:r>
              <a:rPr lang="en-US" sz="4800" b="1" dirty="0">
                <a:latin typeface="Times New Roman" panose="02020603050405020304" pitchFamily="18" charset="0"/>
                <a:cs typeface="Times New Roman" panose="02020603050405020304" pitchFamily="18" charset="0"/>
              </a:rPr>
              <a:t>METABOLIC CAUSES OF COMA</a:t>
            </a:r>
            <a:br>
              <a:rPr lang="en-US" sz="9600"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1428" y="764705"/>
            <a:ext cx="8725068" cy="7416824"/>
          </a:xfrm>
        </p:spPr>
        <p:txBody>
          <a:bodyPr>
            <a:noAutofit/>
          </a:bodyPr>
          <a:lstStyle/>
          <a:p>
            <a:r>
              <a:rPr lang="en-US" sz="2800" b="1" dirty="0">
                <a:latin typeface="Times New Roman" panose="02020603050405020304" pitchFamily="18" charset="0"/>
                <a:cs typeface="Times New Roman" panose="02020603050405020304" pitchFamily="18" charset="0"/>
              </a:rPr>
              <a:t>Alcohol overdose</a:t>
            </a:r>
          </a:p>
          <a:p>
            <a:r>
              <a:rPr lang="en-US" sz="2800" b="1" dirty="0">
                <a:latin typeface="Times New Roman" panose="02020603050405020304" pitchFamily="18" charset="0"/>
                <a:cs typeface="Times New Roman" panose="02020603050405020304" pitchFamily="18" charset="0"/>
              </a:rPr>
              <a:t>Drug overdose</a:t>
            </a:r>
          </a:p>
          <a:p>
            <a:pPr lvl="1"/>
            <a:r>
              <a:rPr lang="en-US" sz="2600" dirty="0">
                <a:latin typeface="Times New Roman" panose="02020603050405020304" pitchFamily="18" charset="0"/>
                <a:cs typeface="Times New Roman" panose="02020603050405020304" pitchFamily="18" charset="0"/>
              </a:rPr>
              <a:t>Benzodiazepines-  </a:t>
            </a:r>
          </a:p>
          <a:p>
            <a:pPr lvl="1"/>
            <a:r>
              <a:rPr lang="en-US" sz="2600" dirty="0">
                <a:latin typeface="Times New Roman" panose="02020603050405020304" pitchFamily="18" charset="0"/>
                <a:cs typeface="Times New Roman" panose="02020603050405020304" pitchFamily="18" charset="0"/>
              </a:rPr>
              <a:t>Barbiturates- </a:t>
            </a:r>
          </a:p>
          <a:p>
            <a:pPr lvl="1"/>
            <a:r>
              <a:rPr lang="en-US" sz="2600" dirty="0">
                <a:latin typeface="Times New Roman" panose="02020603050405020304" pitchFamily="18" charset="0"/>
                <a:cs typeface="Times New Roman" panose="02020603050405020304" pitchFamily="18" charset="0"/>
              </a:rPr>
              <a:t>Tri-cyclic antidepressants,</a:t>
            </a:r>
          </a:p>
          <a:p>
            <a:pPr lvl="1"/>
            <a:r>
              <a:rPr lang="en-US" sz="2600" dirty="0">
                <a:latin typeface="Times New Roman" panose="02020603050405020304" pitchFamily="18" charset="0"/>
                <a:cs typeface="Times New Roman" panose="02020603050405020304" pitchFamily="18" charset="0"/>
              </a:rPr>
              <a:t>Opiates.</a:t>
            </a:r>
          </a:p>
          <a:p>
            <a:pPr lvl="0">
              <a:buClr>
                <a:srgbClr val="A9A57C"/>
              </a:buClr>
            </a:pPr>
            <a:r>
              <a:rPr lang="en-US" sz="2800" b="1" dirty="0">
                <a:solidFill>
                  <a:srgbClr val="2F2B20"/>
                </a:solidFill>
                <a:latin typeface="Times New Roman" panose="02020603050405020304" pitchFamily="18" charset="0"/>
                <a:cs typeface="Times New Roman" panose="02020603050405020304" pitchFamily="18" charset="0"/>
              </a:rPr>
              <a:t>Electrolyte derangement</a:t>
            </a:r>
          </a:p>
          <a:p>
            <a:pPr lvl="1">
              <a:buClr>
                <a:srgbClr val="9CBEBD"/>
              </a:buClr>
            </a:pPr>
            <a:r>
              <a:rPr lang="en-US" sz="2400" dirty="0">
                <a:latin typeface="Times New Roman" panose="02020603050405020304" pitchFamily="18" charset="0"/>
                <a:cs typeface="Times New Roman" panose="02020603050405020304" pitchFamily="18" charset="0"/>
              </a:rPr>
              <a:t>↓Na+</a:t>
            </a:r>
            <a:r>
              <a:rPr lang="en-US" sz="2600" dirty="0">
                <a:solidFill>
                  <a:srgbClr val="2F2B20"/>
                </a:solidFill>
                <a:latin typeface="Times New Roman" panose="02020603050405020304" pitchFamily="18" charset="0"/>
                <a:cs typeface="Times New Roman" panose="02020603050405020304" pitchFamily="18" charset="0"/>
              </a:rPr>
              <a:t>  </a:t>
            </a:r>
          </a:p>
          <a:p>
            <a:pPr lvl="0">
              <a:buClr>
                <a:srgbClr val="A9A57C"/>
              </a:buClr>
            </a:pPr>
            <a:r>
              <a:rPr lang="en-US" sz="2800" b="1" dirty="0">
                <a:solidFill>
                  <a:srgbClr val="2F2B20"/>
                </a:solidFill>
                <a:latin typeface="Times New Roman" panose="02020603050405020304" pitchFamily="18" charset="0"/>
                <a:cs typeface="Times New Roman" panose="02020603050405020304" pitchFamily="18" charset="0"/>
              </a:rPr>
              <a:t>Systemic disease</a:t>
            </a:r>
          </a:p>
          <a:p>
            <a:pPr lvl="1">
              <a:buClr>
                <a:srgbClr val="A9A57C"/>
              </a:buClr>
            </a:pPr>
            <a:r>
              <a:rPr lang="en-US" sz="2600" dirty="0">
                <a:latin typeface="Times New Roman" panose="02020603050405020304" pitchFamily="18" charset="0"/>
                <a:cs typeface="Times New Roman" panose="02020603050405020304" pitchFamily="18" charset="0"/>
              </a:rPr>
              <a:t>Uremic encephalopathy</a:t>
            </a:r>
          </a:p>
          <a:p>
            <a:pPr lvl="1">
              <a:buClr>
                <a:srgbClr val="A9A57C"/>
              </a:buClr>
            </a:pPr>
            <a:r>
              <a:rPr lang="en-US" sz="2800" dirty="0">
                <a:latin typeface="Times New Roman" panose="02020603050405020304" pitchFamily="18" charset="0"/>
                <a:cs typeface="Times New Roman" panose="02020603050405020304" pitchFamily="18" charset="0"/>
              </a:rPr>
              <a:t>Hepatic encephalopathy</a:t>
            </a:r>
          </a:p>
          <a:p>
            <a:pPr lvl="1">
              <a:buClr>
                <a:srgbClr val="A9A57C"/>
              </a:buClr>
            </a:pPr>
            <a:r>
              <a:rPr lang="en-US" sz="2800" dirty="0">
                <a:latin typeface="Times New Roman" panose="02020603050405020304" pitchFamily="18" charset="0"/>
                <a:cs typeface="Times New Roman" panose="02020603050405020304" pitchFamily="18" charset="0"/>
              </a:rPr>
              <a:t>Anoxic encephalopathy</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A71AEC7C-F907-4CD1-9535-55265F2E3744}"/>
                  </a:ext>
                </a:extLst>
              </p:cNvPr>
              <p:cNvGraphicFramePr>
                <a:graphicFrameLocks noChangeAspect="1"/>
              </p:cNvGraphicFramePr>
              <p:nvPr>
                <p:extLst>
                  <p:ext uri="{D42A27DB-BD31-4B8C-83A1-F6EECF244321}">
                    <p14:modId xmlns:p14="http://schemas.microsoft.com/office/powerpoint/2010/main" val="2255161182"/>
                  </p:ext>
                </p:extLst>
              </p:nvPr>
            </p:nvGraphicFramePr>
            <p:xfrm>
              <a:off x="-2503967" y="2375048"/>
              <a:ext cx="2286000" cy="1714500"/>
            </p:xfrm>
            <a:graphic>
              <a:graphicData uri="http://schemas.microsoft.com/office/powerpoint/2016/slidezoom">
                <pslz:sldZm>
                  <pslz:sldZmObj sldId="317" cId="2286379779">
                    <pslz:zmPr id="{07684CEB-8D5F-4DE5-8919-5B79569CDB0B}"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id="{A71AEC7C-F907-4CD1-9535-55265F2E3744}"/>
                  </a:ext>
                </a:extLst>
              </p:cNvPr>
              <p:cNvPicPr>
                <a:picLocks noGrp="1" noRot="1" noChangeAspect="1" noMove="1" noResize="1" noEditPoints="1" noAdjustHandles="1" noChangeArrowheads="1" noChangeShapeType="1"/>
              </p:cNvPicPr>
              <p:nvPr/>
            </p:nvPicPr>
            <p:blipFill>
              <a:blip r:embed="rId4"/>
              <a:stretch>
                <a:fillRect/>
              </a:stretch>
            </p:blipFill>
            <p:spPr>
              <a:xfrm>
                <a:off x="-2503967" y="237504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28637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8" y="332656"/>
            <a:ext cx="8352928" cy="748605"/>
          </a:xfrm>
        </p:spPr>
        <p:txBody>
          <a:bodyPr>
            <a:normAutofit fontScale="90000"/>
          </a:bodyPr>
          <a:lstStyle/>
          <a:p>
            <a:pPr algn="ctr"/>
            <a:r>
              <a:rPr lang="en-US" sz="4800" b="1" dirty="0">
                <a:latin typeface="Times New Roman" panose="02020603050405020304" pitchFamily="18" charset="0"/>
                <a:cs typeface="Times New Roman" panose="02020603050405020304" pitchFamily="18" charset="0"/>
              </a:rPr>
              <a:t>Metabolic Causes Of Coma</a:t>
            </a:r>
            <a:br>
              <a:rPr lang="en-US" sz="9600"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FE9EB0A4-C9B4-4481-98BD-103B5CE37CAD}"/>
              </a:ext>
            </a:extLst>
          </p:cNvPr>
          <p:cNvSpPr>
            <a:spLocks noGrp="1"/>
          </p:cNvSpPr>
          <p:nvPr>
            <p:ph idx="1"/>
          </p:nvPr>
        </p:nvSpPr>
        <p:spPr>
          <a:xfrm>
            <a:off x="479644" y="908720"/>
            <a:ext cx="7980788" cy="5472608"/>
          </a:xfrm>
        </p:spPr>
        <p:txBody>
          <a:bodyPr>
            <a:normAutofit/>
          </a:bodyPr>
          <a:lstStyle/>
          <a:p>
            <a:pPr marL="411480" lvl="1"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Endocrine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Hypoglycemia,</a:t>
            </a:r>
          </a:p>
          <a:p>
            <a:r>
              <a:rPr lang="en-US" sz="2400" dirty="0">
                <a:latin typeface="Times New Roman" panose="02020603050405020304" pitchFamily="18" charset="0"/>
                <a:cs typeface="Times New Roman" panose="02020603050405020304" pitchFamily="18" charset="0"/>
              </a:rPr>
              <a:t>DKA, HHS, Lactic acidosis</a:t>
            </a:r>
          </a:p>
          <a:p>
            <a:r>
              <a:rPr lang="en-US" sz="2400" dirty="0">
                <a:latin typeface="Times New Roman" panose="02020603050405020304" pitchFamily="18" charset="0"/>
                <a:cs typeface="Times New Roman" panose="02020603050405020304" pitchFamily="18" charset="0"/>
              </a:rPr>
              <a:t>Myxedema coma</a:t>
            </a:r>
          </a:p>
          <a:p>
            <a:pPr marL="411480" lvl="1" indent="0">
              <a:buNone/>
            </a:pPr>
            <a:r>
              <a:rPr lang="en-US" sz="2400" b="1" dirty="0">
                <a:latin typeface="Times New Roman" panose="02020603050405020304" pitchFamily="18" charset="0"/>
                <a:cs typeface="Times New Roman" panose="02020603050405020304" pitchFamily="18" charset="0"/>
              </a:rPr>
              <a:t> Gases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 poisoning</a:t>
            </a:r>
          </a:p>
          <a:p>
            <a:r>
              <a:rPr lang="en-US" sz="2400" dirty="0">
                <a:latin typeface="Times New Roman" panose="02020603050405020304" pitchFamily="18" charset="0"/>
                <a:cs typeface="Times New Roman" panose="02020603050405020304" pitchFamily="18" charset="0"/>
              </a:rPr>
              <a:t>Organophosphate</a:t>
            </a:r>
          </a:p>
          <a:p>
            <a:pPr marL="411480" lvl="1" indent="0">
              <a:buNone/>
            </a:pPr>
            <a:r>
              <a:rPr lang="en-US" sz="2400" b="1" dirty="0">
                <a:latin typeface="Times New Roman" panose="02020603050405020304" pitchFamily="18" charset="0"/>
                <a:cs typeface="Times New Roman" panose="02020603050405020304" pitchFamily="18" charset="0"/>
              </a:rPr>
              <a:t> Toxins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Cyanide</a:t>
            </a:r>
          </a:p>
          <a:p>
            <a:pPr marL="114300" indent="0">
              <a:buNone/>
            </a:pPr>
            <a:r>
              <a:rPr lang="en-US" sz="2400" b="1" dirty="0">
                <a:latin typeface="Times New Roman" panose="02020603050405020304" pitchFamily="18" charset="0"/>
                <a:cs typeface="Times New Roman" panose="02020603050405020304" pitchFamily="18" charset="0"/>
              </a:rPr>
              <a:t>   Disordered temperature regulation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Hypothermia,</a:t>
            </a:r>
          </a:p>
          <a:p>
            <a:r>
              <a:rPr lang="en-US" sz="2400" dirty="0">
                <a:latin typeface="Times New Roman" panose="02020603050405020304" pitchFamily="18" charset="0"/>
                <a:cs typeface="Times New Roman" panose="02020603050405020304" pitchFamily="18" charset="0"/>
              </a:rPr>
              <a:t>Hyperthermia.</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03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p:cNvPicPr>
            <a:picLocks noGrp="1"/>
          </p:cNvPicPr>
          <p:nvPr>
            <p:ph idx="1"/>
          </p:nvPr>
        </p:nvPicPr>
        <p:blipFill>
          <a:blip r:embed="rId2" cstate="print"/>
          <a:stretch>
            <a:fillRect/>
          </a:stretch>
        </p:blipFill>
        <p:spPr>
          <a:xfrm>
            <a:off x="179512" y="16388"/>
            <a:ext cx="8136904" cy="6552728"/>
          </a:xfrm>
          <a:prstGeom prst="rect">
            <a:avLst/>
          </a:prstGeom>
        </p:spPr>
      </p:pic>
    </p:spTree>
    <p:extLst>
      <p:ext uri="{BB962C8B-B14F-4D97-AF65-F5344CB8AC3E}">
        <p14:creationId xmlns:p14="http://schemas.microsoft.com/office/powerpoint/2010/main" val="66707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6633"/>
            <a:ext cx="7992888" cy="6001643"/>
          </a:xfrm>
          <a:prstGeom prst="rect">
            <a:avLst/>
          </a:prstGeom>
        </p:spPr>
        <p:txBody>
          <a:bodyPr wrap="square">
            <a:spAutoFit/>
          </a:bodyPr>
          <a:lstStyle/>
          <a:p>
            <a:r>
              <a:rPr lang="en-US" sz="3200" dirty="0"/>
              <a:t>                      Pathogenesis of coma</a:t>
            </a:r>
          </a:p>
          <a:p>
            <a:r>
              <a:rPr lang="en-US" sz="3200" dirty="0"/>
              <a:t>Coma arises by one or a combination of two main mechanisms:</a:t>
            </a:r>
          </a:p>
          <a:p>
            <a:endParaRPr lang="en-US" sz="3200" dirty="0"/>
          </a:p>
          <a:p>
            <a:r>
              <a:rPr lang="en-US" sz="3200" dirty="0"/>
              <a:t>1.		Structural transection or destruction of neuronal tracts and or structures of the RAS, </a:t>
            </a:r>
            <a:r>
              <a:rPr lang="en-US" sz="3200" dirty="0" err="1"/>
              <a:t>thalamo</a:t>
            </a:r>
            <a:r>
              <a:rPr lang="en-US" sz="3200" dirty="0"/>
              <a:t>-cortical projections or cerebral hemispheres.</a:t>
            </a:r>
          </a:p>
          <a:p>
            <a:endParaRPr lang="en-US" sz="3200" dirty="0"/>
          </a:p>
          <a:p>
            <a:r>
              <a:rPr lang="en-US" sz="3200" dirty="0"/>
              <a:t>2.		Metabolic alteration of the function of cells of the RAS and its projections.</a:t>
            </a:r>
          </a:p>
          <a:p>
            <a:r>
              <a:rPr lang="en-US" sz="3200" dirty="0" err="1"/>
              <a:t>eg</a:t>
            </a:r>
            <a:r>
              <a:rPr lang="en-US" sz="3200" dirty="0"/>
              <a:t>, hypoglycemia, hypoxia, drug overdose, </a:t>
            </a:r>
            <a:r>
              <a:rPr lang="en-US" sz="3200" dirty="0" err="1"/>
              <a:t>etc</a:t>
            </a:r>
            <a:endParaRPr lang="en-US" sz="3200" dirty="0"/>
          </a:p>
        </p:txBody>
      </p:sp>
    </p:spTree>
    <p:extLst>
      <p:ext uri="{BB962C8B-B14F-4D97-AF65-F5344CB8AC3E}">
        <p14:creationId xmlns:p14="http://schemas.microsoft.com/office/powerpoint/2010/main" val="235377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620000" cy="1143000"/>
          </a:xfrm>
        </p:spPr>
        <p:txBody>
          <a:bodyPr/>
          <a:lstStyle/>
          <a:p>
            <a:pPr marL="0" indent="0"/>
            <a:r>
              <a:rPr lang="en-US" sz="2400" b="1" dirty="0"/>
              <a:t>                                  Anatomic basis of coma</a:t>
            </a:r>
            <a:br>
              <a:rPr lang="en-US" sz="2400" b="1" dirty="0"/>
            </a:br>
            <a:br>
              <a:rPr lang="en-GB" sz="2400" dirty="0"/>
            </a:br>
            <a:endParaRPr lang="en-GB"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80729"/>
            <a:ext cx="7681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346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Approach to evaluating coma</a:t>
            </a:r>
            <a:br>
              <a:rPr lang="en-US" dirty="0"/>
            </a:br>
            <a:endParaRPr lang="en-GB" dirty="0"/>
          </a:p>
        </p:txBody>
      </p:sp>
      <p:sp>
        <p:nvSpPr>
          <p:cNvPr id="3" name="Content Placeholder 2"/>
          <p:cNvSpPr>
            <a:spLocks noGrp="1"/>
          </p:cNvSpPr>
          <p:nvPr>
            <p:ph idx="1"/>
          </p:nvPr>
        </p:nvSpPr>
        <p:spPr/>
        <p:txBody>
          <a:bodyPr>
            <a:normAutofit lnSpcReduction="10000"/>
          </a:bodyPr>
          <a:lstStyle/>
          <a:p>
            <a:endParaRPr lang="en-GB" sz="1800" dirty="0"/>
          </a:p>
          <a:p>
            <a:r>
              <a:rPr lang="en-US" sz="2800" dirty="0"/>
              <a:t>This consists of:</a:t>
            </a:r>
          </a:p>
          <a:p>
            <a:r>
              <a:rPr lang="en-US" sz="2800" dirty="0"/>
              <a:t>Emergency assessment.</a:t>
            </a:r>
          </a:p>
          <a:p>
            <a:r>
              <a:rPr lang="en-US" sz="2800" dirty="0"/>
              <a:t>Basic life support (BLS)</a:t>
            </a:r>
          </a:p>
          <a:p>
            <a:pPr lvl="0"/>
            <a:r>
              <a:rPr lang="en-US" sz="2800" dirty="0"/>
              <a:t>Initial stabilization measures.</a:t>
            </a:r>
          </a:p>
          <a:p>
            <a:pPr lvl="0"/>
            <a:r>
              <a:rPr lang="en-US" sz="2800" dirty="0"/>
              <a:t>Focused history. </a:t>
            </a:r>
          </a:p>
          <a:p>
            <a:pPr lvl="0"/>
            <a:r>
              <a:rPr lang="en-US" sz="2800" dirty="0"/>
              <a:t>Focused neurologic and physical examination.</a:t>
            </a:r>
          </a:p>
          <a:p>
            <a:pPr lvl="0"/>
            <a:r>
              <a:rPr lang="en-US" sz="2800" dirty="0"/>
              <a:t>Perform relevant diagnostic tests to establish an etiologic diagnosis.</a:t>
            </a:r>
          </a:p>
          <a:p>
            <a:pPr lvl="0"/>
            <a:r>
              <a:rPr lang="en-US" sz="2800" dirty="0"/>
              <a:t>Treatment of the cause where possible.</a:t>
            </a:r>
          </a:p>
          <a:p>
            <a:endParaRPr lang="en-GB" sz="2800" dirty="0"/>
          </a:p>
        </p:txBody>
      </p:sp>
    </p:spTree>
    <p:extLst>
      <p:ext uri="{BB962C8B-B14F-4D97-AF65-F5344CB8AC3E}">
        <p14:creationId xmlns:p14="http://schemas.microsoft.com/office/powerpoint/2010/main" val="268835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r>
              <a:rPr lang="en-US" sz="2800" b="1" dirty="0"/>
              <a:t>                        Emergency Assessment</a:t>
            </a:r>
            <a:br>
              <a:rPr lang="en-US" sz="2800" b="1" dirty="0"/>
            </a:br>
            <a:r>
              <a:rPr lang="en-US" sz="2800" b="1" dirty="0"/>
              <a:t>ABCDE!</a:t>
            </a:r>
            <a:br>
              <a:rPr lang="en-US" sz="2800" dirty="0"/>
            </a:br>
            <a:r>
              <a:rPr lang="en-US" sz="2800" b="1" dirty="0"/>
              <a:t>A</a:t>
            </a:r>
            <a:r>
              <a:rPr lang="en-US" sz="2800" dirty="0"/>
              <a:t>-Airway</a:t>
            </a:r>
            <a:br>
              <a:rPr lang="en-US" sz="2800" dirty="0"/>
            </a:br>
            <a:r>
              <a:rPr lang="en-US" sz="2800" b="1" dirty="0"/>
              <a:t>B</a:t>
            </a:r>
            <a:r>
              <a:rPr lang="en-US" sz="2800" dirty="0"/>
              <a:t>-Breathing</a:t>
            </a:r>
            <a:br>
              <a:rPr lang="en-US" sz="2800" dirty="0"/>
            </a:br>
            <a:r>
              <a:rPr lang="en-US" sz="2800" b="1" dirty="0"/>
              <a:t>C</a:t>
            </a:r>
            <a:r>
              <a:rPr lang="en-US" sz="2800" dirty="0"/>
              <a:t>-Circulation</a:t>
            </a:r>
            <a:br>
              <a:rPr lang="en-US" sz="2800" dirty="0"/>
            </a:br>
            <a:r>
              <a:rPr lang="en-US" sz="2800" b="1" dirty="0"/>
              <a:t>D</a:t>
            </a:r>
            <a:r>
              <a:rPr lang="en-US" sz="2800" dirty="0"/>
              <a:t>-Disability and drugs to stabilize patient emergently</a:t>
            </a:r>
            <a:br>
              <a:rPr lang="en-US" sz="2800" dirty="0"/>
            </a:br>
            <a:r>
              <a:rPr lang="en-US" sz="2800" b="1" dirty="0"/>
              <a:t>E</a:t>
            </a:r>
            <a:r>
              <a:rPr lang="en-US" sz="2800" dirty="0"/>
              <a:t>-exposure/environment looking out for physical clues that could point to cause of coma</a:t>
            </a:r>
            <a:br>
              <a:rPr lang="en-US" sz="2800" dirty="0"/>
            </a:br>
            <a:endParaRPr lang="en-GB" sz="2800" dirty="0"/>
          </a:p>
        </p:txBody>
      </p:sp>
    </p:spTree>
    <p:extLst>
      <p:ext uri="{BB962C8B-B14F-4D97-AF65-F5344CB8AC3E}">
        <p14:creationId xmlns:p14="http://schemas.microsoft.com/office/powerpoint/2010/main" val="284951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A4B1C8-48DF-4FE8-A63F-15717625FFDF}"/>
              </a:ext>
            </a:extLst>
          </p:cNvPr>
          <p:cNvSpPr>
            <a:spLocks noGrp="1"/>
          </p:cNvSpPr>
          <p:nvPr>
            <p:ph type="title"/>
          </p:nvPr>
        </p:nvSpPr>
        <p:spPr/>
        <p:txBody>
          <a:bodyPr/>
          <a:lstStyle/>
          <a:p>
            <a:r>
              <a:rPr lang="en-GB" dirty="0"/>
              <a:t>Airway</a:t>
            </a:r>
          </a:p>
        </p:txBody>
      </p:sp>
      <p:sp>
        <p:nvSpPr>
          <p:cNvPr id="6" name="Content Placeholder 5">
            <a:extLst>
              <a:ext uri="{FF2B5EF4-FFF2-40B4-BE49-F238E27FC236}">
                <a16:creationId xmlns:a16="http://schemas.microsoft.com/office/drawing/2014/main" id="{24378406-FFD6-4585-8EE8-1243D8BDD403}"/>
              </a:ext>
            </a:extLst>
          </p:cNvPr>
          <p:cNvSpPr>
            <a:spLocks noGrp="1"/>
          </p:cNvSpPr>
          <p:nvPr>
            <p:ph idx="1"/>
          </p:nvPr>
        </p:nvSpPr>
        <p:spPr/>
        <p:txBody>
          <a:bodyPr/>
          <a:lstStyle/>
          <a:p>
            <a:r>
              <a:rPr lang="en-GB" dirty="0"/>
              <a:t>Head tilt, chin lift, jaw thrust</a:t>
            </a:r>
          </a:p>
          <a:p>
            <a:r>
              <a:rPr lang="en-GB" dirty="0"/>
              <a:t>Clearance(suction secretions)</a:t>
            </a:r>
          </a:p>
          <a:p>
            <a:r>
              <a:rPr lang="en-GB" dirty="0"/>
              <a:t>Oro/nasal airway(nasopharyngeal/oropharyngeal airway)</a:t>
            </a:r>
          </a:p>
          <a:p>
            <a:r>
              <a:rPr lang="en-GB" dirty="0"/>
              <a:t>Intubation</a:t>
            </a:r>
          </a:p>
          <a:p>
            <a:r>
              <a:rPr lang="en-GB" dirty="0"/>
              <a:t>To maintain a patent airway, the left lateral recumbent position is advised to prevent the occlusion of the airway from the tongue falling back against the pharyngeal wall.</a:t>
            </a:r>
          </a:p>
        </p:txBody>
      </p:sp>
    </p:spTree>
    <p:extLst>
      <p:ext uri="{BB962C8B-B14F-4D97-AF65-F5344CB8AC3E}">
        <p14:creationId xmlns:p14="http://schemas.microsoft.com/office/powerpoint/2010/main" val="326861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0D5F-D93F-43DE-A632-D4B652AC3EC9}"/>
              </a:ext>
            </a:extLst>
          </p:cNvPr>
          <p:cNvSpPr>
            <a:spLocks noGrp="1"/>
          </p:cNvSpPr>
          <p:nvPr>
            <p:ph type="title"/>
          </p:nvPr>
        </p:nvSpPr>
        <p:spPr/>
        <p:txBody>
          <a:bodyPr/>
          <a:lstStyle/>
          <a:p>
            <a:r>
              <a:rPr lang="en-GB" dirty="0"/>
              <a:t>Breathing</a:t>
            </a:r>
          </a:p>
        </p:txBody>
      </p:sp>
      <p:sp>
        <p:nvSpPr>
          <p:cNvPr id="3" name="Content Placeholder 2">
            <a:extLst>
              <a:ext uri="{FF2B5EF4-FFF2-40B4-BE49-F238E27FC236}">
                <a16:creationId xmlns:a16="http://schemas.microsoft.com/office/drawing/2014/main" id="{C5F518AB-6563-4D08-91E2-CD3B885AACDB}"/>
              </a:ext>
            </a:extLst>
          </p:cNvPr>
          <p:cNvSpPr>
            <a:spLocks noGrp="1"/>
          </p:cNvSpPr>
          <p:nvPr>
            <p:ph idx="1"/>
          </p:nvPr>
        </p:nvSpPr>
        <p:spPr/>
        <p:txBody>
          <a:bodyPr/>
          <a:lstStyle/>
          <a:p>
            <a:r>
              <a:rPr lang="en-GB" dirty="0"/>
              <a:t>Look, listen and feel for normal breathing.</a:t>
            </a:r>
          </a:p>
          <a:p>
            <a:r>
              <a:rPr lang="en-GB" dirty="0"/>
              <a:t>Symmetry(Chest wall symmetry) and bilateral chest wall expansion.</a:t>
            </a:r>
          </a:p>
          <a:p>
            <a:r>
              <a:rPr lang="en-GB" dirty="0"/>
              <a:t>Breath sounds</a:t>
            </a:r>
          </a:p>
          <a:p>
            <a:r>
              <a:rPr lang="en-GB" dirty="0"/>
              <a:t>Respiratory rate</a:t>
            </a:r>
          </a:p>
          <a:p>
            <a:r>
              <a:rPr lang="en-GB" dirty="0"/>
              <a:t>Give supplemental oxygen to all patient with LOC</a:t>
            </a:r>
          </a:p>
          <a:p>
            <a:r>
              <a:rPr lang="en-GB" dirty="0"/>
              <a:t>Abnormal breathing occurs shortly after the heart stops in up to 40% of cardiac arrest.</a:t>
            </a:r>
          </a:p>
          <a:p>
            <a:r>
              <a:rPr lang="en-GB" dirty="0"/>
              <a:t>Abnormal breathing described as barely, heavy, noisy or gasping.</a:t>
            </a:r>
          </a:p>
          <a:p>
            <a:endParaRPr lang="en-GB" dirty="0"/>
          </a:p>
        </p:txBody>
      </p:sp>
    </p:spTree>
    <p:extLst>
      <p:ext uri="{BB962C8B-B14F-4D97-AF65-F5344CB8AC3E}">
        <p14:creationId xmlns:p14="http://schemas.microsoft.com/office/powerpoint/2010/main" val="422854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EFDD-2437-44DB-A924-4DF69F263A3C}"/>
              </a:ext>
            </a:extLst>
          </p:cNvPr>
          <p:cNvSpPr>
            <a:spLocks noGrp="1"/>
          </p:cNvSpPr>
          <p:nvPr>
            <p:ph type="title"/>
          </p:nvPr>
        </p:nvSpPr>
        <p:spPr>
          <a:xfrm>
            <a:off x="457200" y="0"/>
            <a:ext cx="7620000" cy="692696"/>
          </a:xfrm>
        </p:spPr>
        <p:txBody>
          <a:bodyPr/>
          <a:lstStyle/>
          <a:p>
            <a:r>
              <a:rPr lang="en-GB" dirty="0"/>
              <a:t>Breathing 2</a:t>
            </a:r>
          </a:p>
        </p:txBody>
      </p:sp>
      <p:sp>
        <p:nvSpPr>
          <p:cNvPr id="3" name="Content Placeholder 2">
            <a:extLst>
              <a:ext uri="{FF2B5EF4-FFF2-40B4-BE49-F238E27FC236}">
                <a16:creationId xmlns:a16="http://schemas.microsoft.com/office/drawing/2014/main" id="{12CEFD8F-C905-4158-8F8F-437FBD65B0E0}"/>
              </a:ext>
            </a:extLst>
          </p:cNvPr>
          <p:cNvSpPr>
            <a:spLocks noGrp="1"/>
          </p:cNvSpPr>
          <p:nvPr>
            <p:ph idx="1"/>
          </p:nvPr>
        </p:nvSpPr>
        <p:spPr>
          <a:xfrm>
            <a:off x="457200" y="908720"/>
            <a:ext cx="7620000" cy="5492080"/>
          </a:xfrm>
        </p:spPr>
        <p:txBody>
          <a:bodyPr>
            <a:normAutofit lnSpcReduction="10000"/>
          </a:bodyPr>
          <a:lstStyle/>
          <a:p>
            <a:r>
              <a:rPr lang="en-GB" dirty="0"/>
              <a:t>Some common abnormal breathing seen in coma patients are;</a:t>
            </a:r>
          </a:p>
          <a:p>
            <a:pPr marL="114300" indent="0">
              <a:buNone/>
            </a:pPr>
            <a:endParaRPr lang="en-GB" dirty="0"/>
          </a:p>
          <a:p>
            <a:r>
              <a:rPr lang="en-GB" dirty="0"/>
              <a:t>Ataxic breathing (</a:t>
            </a:r>
            <a:r>
              <a:rPr lang="en-GB" dirty="0" err="1"/>
              <a:t>Biot’s</a:t>
            </a:r>
            <a:r>
              <a:rPr lang="en-GB" dirty="0"/>
              <a:t> respiration): quick shallow breaths followed by regular or irregular periods of apnoea suggesting a lesion in the lower pons.</a:t>
            </a:r>
          </a:p>
          <a:p>
            <a:pPr marL="114300" indent="0">
              <a:buNone/>
            </a:pPr>
            <a:endParaRPr lang="en-GB" dirty="0"/>
          </a:p>
          <a:p>
            <a:r>
              <a:rPr lang="en-GB" dirty="0"/>
              <a:t>Cheyne stoke breathing : rhythmic increase or decrease in depth punctuated by regular episodes of apnoea commonly seen in stroke, trauma, carbon monoxide poisoning.</a:t>
            </a:r>
          </a:p>
          <a:p>
            <a:pPr marL="114300" indent="0">
              <a:buNone/>
            </a:pPr>
            <a:endParaRPr lang="en-GB" dirty="0"/>
          </a:p>
          <a:p>
            <a:r>
              <a:rPr lang="en-GB" dirty="0"/>
              <a:t>Hypopnea breathing: abnormal decrease in rate and depth commonly seen in sleep apnoea, drugs or alcohol intoxication.</a:t>
            </a:r>
          </a:p>
          <a:p>
            <a:pPr marL="114300" indent="0">
              <a:buNone/>
            </a:pPr>
            <a:endParaRPr lang="en-GB" dirty="0"/>
          </a:p>
          <a:p>
            <a:r>
              <a:rPr lang="en-GB" dirty="0" err="1"/>
              <a:t>Kussmaul’s</a:t>
            </a:r>
            <a:r>
              <a:rPr lang="en-GB" dirty="0"/>
              <a:t> breathing: rapid deep laboured breathing seen in metabolic acidosis</a:t>
            </a:r>
          </a:p>
        </p:txBody>
      </p:sp>
    </p:spTree>
    <p:extLst>
      <p:ext uri="{BB962C8B-B14F-4D97-AF65-F5344CB8AC3E}">
        <p14:creationId xmlns:p14="http://schemas.microsoft.com/office/powerpoint/2010/main" val="400817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194"/>
            <a:ext cx="7620000" cy="1143000"/>
          </a:xfrm>
        </p:spPr>
        <p:txBody>
          <a:bodyPr>
            <a:normAutofit fontScale="90000"/>
          </a:bodyPr>
          <a:lstStyle/>
          <a:p>
            <a:r>
              <a:rPr lang="en-US" sz="4800" dirty="0">
                <a:latin typeface="Times New Roman" panose="02020603050405020304" pitchFamily="18" charset="0"/>
                <a:cs typeface="Times New Roman" panose="02020603050405020304" pitchFamily="18" charset="0"/>
              </a:rPr>
              <a:t>       Outline</a:t>
            </a:r>
            <a:br>
              <a:rPr lang="en-US" sz="4800"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124744"/>
            <a:ext cx="8363272" cy="5069160"/>
          </a:xfrm>
        </p:spPr>
        <p:txBody>
          <a:bodyPr>
            <a:noAutofit/>
          </a:bodyPr>
          <a:lstStyle/>
          <a:p>
            <a:pPr marL="0" indent="0">
              <a:buNone/>
            </a:pPr>
            <a:endParaRPr lang="en-US" sz="2800" dirty="0">
              <a:latin typeface="Times New Roman" panose="02020603050405020304" pitchFamily="18" charset="0"/>
              <a:cs typeface="Times New Roman" panose="02020603050405020304" pitchFamily="18" charset="0"/>
            </a:endParaRPr>
          </a:p>
          <a:p>
            <a:pPr marL="514350" indent="-514350">
              <a:buAutoNum type="arabicPeriod"/>
            </a:pPr>
            <a:r>
              <a:rPr lang="en-US" sz="2800" dirty="0">
                <a:latin typeface="Times New Roman" panose="02020603050405020304" pitchFamily="18" charset="0"/>
                <a:cs typeface="Times New Roman" panose="02020603050405020304" pitchFamily="18" charset="0"/>
              </a:rPr>
              <a:t>    Introduction</a:t>
            </a:r>
          </a:p>
          <a:p>
            <a:pPr marL="0" indent="0">
              <a:buNone/>
            </a:pPr>
            <a:r>
              <a:rPr lang="en-US" sz="2800" dirty="0">
                <a:latin typeface="Times New Roman" panose="02020603050405020304" pitchFamily="18" charset="0"/>
                <a:cs typeface="Times New Roman" panose="02020603050405020304" pitchFamily="18" charset="0"/>
              </a:rPr>
              <a:t>2.	Definition of unconsciousness</a:t>
            </a:r>
          </a:p>
          <a:p>
            <a:pPr marL="0" indent="0">
              <a:buNone/>
            </a:pPr>
            <a:r>
              <a:rPr lang="en-US" sz="2800" dirty="0">
                <a:latin typeface="Times New Roman" panose="02020603050405020304" pitchFamily="18" charset="0"/>
                <a:cs typeface="Times New Roman" panose="02020603050405020304" pitchFamily="18" charset="0"/>
              </a:rPr>
              <a:t>3.	Components of unconsciousness</a:t>
            </a:r>
          </a:p>
          <a:p>
            <a:pPr marL="0" indent="0">
              <a:buNone/>
            </a:pPr>
            <a:r>
              <a:rPr lang="en-US" sz="2800" dirty="0">
                <a:latin typeface="Times New Roman" panose="02020603050405020304" pitchFamily="18" charset="0"/>
                <a:cs typeface="Times New Roman" panose="02020603050405020304" pitchFamily="18" charset="0"/>
              </a:rPr>
              <a:t>4.	Causes of coma</a:t>
            </a:r>
          </a:p>
          <a:p>
            <a:pPr marL="0" indent="0">
              <a:buNone/>
            </a:pPr>
            <a:r>
              <a:rPr lang="en-US" sz="2800" dirty="0">
                <a:latin typeface="Times New Roman" panose="02020603050405020304" pitchFamily="18" charset="0"/>
                <a:cs typeface="Times New Roman" panose="02020603050405020304" pitchFamily="18" charset="0"/>
              </a:rPr>
              <a:t>5.	Pathogenesis of coma</a:t>
            </a:r>
          </a:p>
          <a:p>
            <a:pPr marL="0" indent="0">
              <a:buNone/>
            </a:pPr>
            <a:r>
              <a:rPr lang="en-US" sz="2800" dirty="0">
                <a:latin typeface="Times New Roman" panose="02020603050405020304" pitchFamily="18" charset="0"/>
                <a:cs typeface="Times New Roman" panose="02020603050405020304" pitchFamily="18" charset="0"/>
              </a:rPr>
              <a:t>6.	Approach to the unconscious patient</a:t>
            </a:r>
          </a:p>
          <a:p>
            <a:pPr marL="0" indent="0">
              <a:buNone/>
            </a:pPr>
            <a:r>
              <a:rPr lang="en-US" sz="2800" dirty="0">
                <a:latin typeface="Times New Roman" panose="02020603050405020304" pitchFamily="18" charset="0"/>
                <a:cs typeface="Times New Roman" panose="02020603050405020304" pitchFamily="18" charset="0"/>
              </a:rPr>
              <a:t>7.	Prognosis</a:t>
            </a:r>
          </a:p>
          <a:p>
            <a:pPr marL="0" indent="0">
              <a:buNone/>
            </a:pPr>
            <a:r>
              <a:rPr lang="en-US" sz="2800" dirty="0">
                <a:latin typeface="Times New Roman" panose="02020603050405020304" pitchFamily="18" charset="0"/>
                <a:cs typeface="Times New Roman" panose="02020603050405020304" pitchFamily="18" charset="0"/>
              </a:rPr>
              <a:t>8.       Differential diagnosis of coma</a:t>
            </a:r>
          </a:p>
          <a:p>
            <a:pPr marL="514350" indent="-514350">
              <a:buAutoNum type="arabicPeriod" startAt="9"/>
            </a:pPr>
            <a:r>
              <a:rPr lang="en-US" sz="2800" dirty="0">
                <a:latin typeface="Times New Roman" panose="02020603050405020304" pitchFamily="18" charset="0"/>
                <a:cs typeface="Times New Roman" panose="02020603050405020304" pitchFamily="18" charset="0"/>
              </a:rPr>
              <a:t>     Brain death</a:t>
            </a:r>
          </a:p>
          <a:p>
            <a:pPr marL="514350" indent="-514350">
              <a:buAutoNum type="arabicPeriod" startAt="9"/>
            </a:pPr>
            <a:r>
              <a:rPr lang="en-US" sz="2600" dirty="0">
                <a:latin typeface="Times New Roman" panose="02020603050405020304" pitchFamily="18" charset="0"/>
                <a:cs typeface="Times New Roman" panose="02020603050405020304" pitchFamily="18" charset="0"/>
              </a:rPr>
              <a:t>     References</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28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0929" y="16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844" tIns="0" rIns="-9522" bIns="560211" numCol="1" anchor="ctr" anchorCtr="0" compatLnSpc="1">
            <a:prstTxWarp prst="textNoShape">
              <a:avLst/>
            </a:prstTxWarp>
            <a:spAutoFit/>
          </a:bodyPr>
          <a:lstStyle/>
          <a:p>
            <a:endParaRPr lang="en-US"/>
          </a:p>
        </p:txBody>
      </p:sp>
      <p:pic>
        <p:nvPicPr>
          <p:cNvPr id="18433" name="Picture 7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825500"/>
            <a:ext cx="4572000" cy="53578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51520" y="1646012"/>
            <a:ext cx="3528392" cy="278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3844" tIns="0" rIns="-9522" bIns="56021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0000"/>
                </a:solidFill>
                <a:effectLst/>
                <a:latin typeface="Arial" pitchFamily="34" charset="0"/>
                <a:ea typeface="Calibri" pitchFamily="34" charset="0"/>
                <a:cs typeface="Arial" pitchFamily="34" charset="0"/>
              </a:rPr>
              <a:t>Respiratory patterns in coma patients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a:ln>
                  <a:noFill/>
                </a:ln>
                <a:solidFill>
                  <a:srgbClr val="000000"/>
                </a:solidFill>
                <a:effectLst/>
                <a:latin typeface="Arial" pitchFamily="34" charset="0"/>
                <a:ea typeface="Calibri" pitchFamily="34" charset="0"/>
                <a:cs typeface="Arial" pitchFamily="34" charset="0"/>
              </a:rPr>
              <a:t>Normal</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err="1">
                <a:ln>
                  <a:noFill/>
                </a:ln>
                <a:solidFill>
                  <a:srgbClr val="000000"/>
                </a:solidFill>
                <a:effectLst/>
                <a:latin typeface="Arial" pitchFamily="34" charset="0"/>
                <a:ea typeface="Calibri" pitchFamily="34" charset="0"/>
                <a:cs typeface="Arial" pitchFamily="34" charset="0"/>
              </a:rPr>
              <a:t>Kussmaul’s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err="1">
                <a:ln>
                  <a:noFill/>
                </a:ln>
                <a:solidFill>
                  <a:srgbClr val="000000"/>
                </a:solidFill>
                <a:effectLst/>
                <a:latin typeface="Arial" pitchFamily="34" charset="0"/>
                <a:ea typeface="Calibri" pitchFamily="34" charset="0"/>
                <a:cs typeface="Arial" pitchFamily="34" charset="0"/>
              </a:rPr>
              <a:t>Cheyne</a:t>
            </a:r>
            <a:r>
              <a:rPr kumimoji="0" lang="en-US" b="1" i="0" u="none" strike="noStrike" cap="none" normalizeH="0" baseline="0" dirty="0">
                <a:ln>
                  <a:noFill/>
                </a:ln>
                <a:solidFill>
                  <a:srgbClr val="000000"/>
                </a:solidFill>
                <a:effectLst/>
                <a:latin typeface="Arial" pitchFamily="34" charset="0"/>
                <a:ea typeface="Calibri" pitchFamily="34" charset="0"/>
                <a:cs typeface="Arial" pitchFamily="34" charset="0"/>
              </a:rPr>
              <a:t>-Stokes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a:ln>
                  <a:noFill/>
                </a:ln>
                <a:solidFill>
                  <a:srgbClr val="000000"/>
                </a:solidFill>
                <a:effectLst/>
                <a:latin typeface="Arial" pitchFamily="34" charset="0"/>
                <a:ea typeface="Calibri" pitchFamily="34" charset="0"/>
                <a:cs typeface="Arial" pitchFamily="34" charset="0"/>
              </a:rPr>
              <a:t>Central neurogenic hyperventilation or </a:t>
            </a:r>
            <a:r>
              <a:rPr kumimoji="0" lang="en-US" b="1" i="0" u="none" strike="noStrike" cap="none" normalizeH="0" baseline="0" dirty="0" err="1">
                <a:ln>
                  <a:noFill/>
                </a:ln>
                <a:solidFill>
                  <a:srgbClr val="000000"/>
                </a:solidFill>
                <a:effectLst/>
                <a:latin typeface="Arial" pitchFamily="34" charset="0"/>
                <a:ea typeface="Calibri" pitchFamily="34" charset="0"/>
                <a:cs typeface="Arial" pitchFamily="34" charset="0"/>
              </a:rPr>
              <a:t>pontine</a:t>
            </a:r>
            <a:r>
              <a:rPr kumimoji="0" lang="en-US" b="1" i="0" u="none" strike="noStrike" cap="none" normalizeH="0" baseline="0" dirty="0">
                <a:ln>
                  <a:noFill/>
                </a:ln>
                <a:solidFill>
                  <a:srgbClr val="000000"/>
                </a:solidFill>
                <a:effectLst/>
                <a:latin typeface="Arial" pitchFamily="34" charset="0"/>
                <a:ea typeface="Calibri" pitchFamily="34" charset="0"/>
                <a:cs typeface="Arial" pitchFamily="34" charset="0"/>
              </a:rPr>
              <a:t> respiration</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001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05C8-547A-4F00-8171-D13193869BE3}"/>
              </a:ext>
            </a:extLst>
          </p:cNvPr>
          <p:cNvSpPr>
            <a:spLocks noGrp="1"/>
          </p:cNvSpPr>
          <p:nvPr>
            <p:ph type="title"/>
          </p:nvPr>
        </p:nvSpPr>
        <p:spPr/>
        <p:txBody>
          <a:bodyPr/>
          <a:lstStyle/>
          <a:p>
            <a:r>
              <a:rPr lang="en-GB" dirty="0"/>
              <a:t>Circulation</a:t>
            </a:r>
          </a:p>
        </p:txBody>
      </p:sp>
      <p:sp>
        <p:nvSpPr>
          <p:cNvPr id="3" name="Content Placeholder 2">
            <a:extLst>
              <a:ext uri="{FF2B5EF4-FFF2-40B4-BE49-F238E27FC236}">
                <a16:creationId xmlns:a16="http://schemas.microsoft.com/office/drawing/2014/main" id="{C57E0565-CDF1-4092-A751-51C74B191EA0}"/>
              </a:ext>
            </a:extLst>
          </p:cNvPr>
          <p:cNvSpPr>
            <a:spLocks noGrp="1"/>
          </p:cNvSpPr>
          <p:nvPr>
            <p:ph idx="1"/>
          </p:nvPr>
        </p:nvSpPr>
        <p:spPr/>
        <p:txBody>
          <a:bodyPr/>
          <a:lstStyle/>
          <a:p>
            <a:r>
              <a:rPr lang="en-GB" dirty="0"/>
              <a:t>Check for carotid pulse</a:t>
            </a:r>
          </a:p>
          <a:p>
            <a:r>
              <a:rPr lang="en-GB" dirty="0"/>
              <a:t>Pulse oximetry, rate, rhythm</a:t>
            </a:r>
          </a:p>
          <a:p>
            <a:r>
              <a:rPr lang="en-GB" dirty="0"/>
              <a:t>Arterial pressure</a:t>
            </a:r>
          </a:p>
          <a:p>
            <a:r>
              <a:rPr lang="en-GB" dirty="0"/>
              <a:t>-Hypertension</a:t>
            </a:r>
          </a:p>
          <a:p>
            <a:r>
              <a:rPr lang="en-GB" dirty="0"/>
              <a:t>-Hypotension</a:t>
            </a:r>
          </a:p>
          <a:p>
            <a:r>
              <a:rPr lang="en-GB" dirty="0"/>
              <a:t>Fluid resuscitation </a:t>
            </a:r>
          </a:p>
          <a:p>
            <a:r>
              <a:rPr lang="en-GB" dirty="0"/>
              <a:t>Sample collections for relevant investigations</a:t>
            </a:r>
          </a:p>
          <a:p>
            <a:r>
              <a:rPr lang="en-GB" dirty="0"/>
              <a:t>Indwelling urinary catheter (for incontinence an monitoring of fluid balance)</a:t>
            </a:r>
          </a:p>
        </p:txBody>
      </p:sp>
    </p:spTree>
    <p:extLst>
      <p:ext uri="{BB962C8B-B14F-4D97-AF65-F5344CB8AC3E}">
        <p14:creationId xmlns:p14="http://schemas.microsoft.com/office/powerpoint/2010/main" val="1215351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9BC4-DD9E-4694-9C53-E7CB5A5022E0}"/>
              </a:ext>
            </a:extLst>
          </p:cNvPr>
          <p:cNvSpPr>
            <a:spLocks noGrp="1"/>
          </p:cNvSpPr>
          <p:nvPr>
            <p:ph type="title"/>
          </p:nvPr>
        </p:nvSpPr>
        <p:spPr/>
        <p:txBody>
          <a:bodyPr/>
          <a:lstStyle/>
          <a:p>
            <a:r>
              <a:rPr lang="en-GB" dirty="0"/>
              <a:t>Disability</a:t>
            </a:r>
          </a:p>
        </p:txBody>
      </p:sp>
      <p:sp>
        <p:nvSpPr>
          <p:cNvPr id="3" name="Content Placeholder 2">
            <a:extLst>
              <a:ext uri="{FF2B5EF4-FFF2-40B4-BE49-F238E27FC236}">
                <a16:creationId xmlns:a16="http://schemas.microsoft.com/office/drawing/2014/main" id="{43832C8F-C00A-4709-9B5E-39FF373935AD}"/>
              </a:ext>
            </a:extLst>
          </p:cNvPr>
          <p:cNvSpPr>
            <a:spLocks noGrp="1"/>
          </p:cNvSpPr>
          <p:nvPr>
            <p:ph idx="1"/>
          </p:nvPr>
        </p:nvSpPr>
        <p:spPr/>
        <p:txBody>
          <a:bodyPr/>
          <a:lstStyle/>
          <a:p>
            <a:r>
              <a:rPr lang="en-GB" dirty="0"/>
              <a:t>Disability is determined from patient level of consciousness according to the Alert Voice Pain Unresponsiveness (AVPU) or Glasgow Coma Scale (GCS).</a:t>
            </a:r>
          </a:p>
          <a:p>
            <a:endParaRPr lang="en-GB" dirty="0"/>
          </a:p>
        </p:txBody>
      </p:sp>
    </p:spTree>
    <p:extLst>
      <p:ext uri="{BB962C8B-B14F-4D97-AF65-F5344CB8AC3E}">
        <p14:creationId xmlns:p14="http://schemas.microsoft.com/office/powerpoint/2010/main" val="2939353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0CE4-98A3-463D-8BD0-902656BE25E0}"/>
              </a:ext>
            </a:extLst>
          </p:cNvPr>
          <p:cNvSpPr>
            <a:spLocks noGrp="1"/>
          </p:cNvSpPr>
          <p:nvPr>
            <p:ph type="title"/>
          </p:nvPr>
        </p:nvSpPr>
        <p:spPr/>
        <p:txBody>
          <a:bodyPr/>
          <a:lstStyle/>
          <a:p>
            <a:r>
              <a:rPr lang="en-GB" dirty="0"/>
              <a:t>        AVPU</a:t>
            </a:r>
          </a:p>
        </p:txBody>
      </p:sp>
      <p:sp>
        <p:nvSpPr>
          <p:cNvPr id="3" name="Content Placeholder 2">
            <a:extLst>
              <a:ext uri="{FF2B5EF4-FFF2-40B4-BE49-F238E27FC236}">
                <a16:creationId xmlns:a16="http://schemas.microsoft.com/office/drawing/2014/main" id="{8856A296-E2C0-4A8D-A323-06F679586CCF}"/>
              </a:ext>
            </a:extLst>
          </p:cNvPr>
          <p:cNvSpPr>
            <a:spLocks noGrp="1"/>
          </p:cNvSpPr>
          <p:nvPr>
            <p:ph idx="1"/>
          </p:nvPr>
        </p:nvSpPr>
        <p:spPr/>
        <p:txBody>
          <a:bodyPr/>
          <a:lstStyle/>
          <a:p>
            <a:r>
              <a:rPr lang="en-GB" dirty="0"/>
              <a:t>Alert: Patient is fully awake( not necessarily oriented), will have spontaneously open eyes and will respond to voice.</a:t>
            </a:r>
          </a:p>
          <a:p>
            <a:endParaRPr lang="en-GB" dirty="0"/>
          </a:p>
          <a:p>
            <a:r>
              <a:rPr lang="en-GB" dirty="0"/>
              <a:t>Voice: patient makes some sort of response when you talk to them, this could be eyes opening or a limb when prompted to do so.</a:t>
            </a:r>
          </a:p>
          <a:p>
            <a:endParaRPr lang="en-GB" dirty="0"/>
          </a:p>
          <a:p>
            <a:r>
              <a:rPr lang="en-GB" dirty="0"/>
              <a:t>Pain: A patient may respond by using any of the 3 components when pain stimulus is used on them (eyes, voice, movement)</a:t>
            </a:r>
          </a:p>
          <a:p>
            <a:endParaRPr lang="en-GB" dirty="0"/>
          </a:p>
          <a:p>
            <a:r>
              <a:rPr lang="en-GB" dirty="0"/>
              <a:t>Unresponsiveness: This outcome is noted if the patient does not give any eye, voice or motor response to pain.</a:t>
            </a:r>
          </a:p>
        </p:txBody>
      </p:sp>
    </p:spTree>
    <p:extLst>
      <p:ext uri="{BB962C8B-B14F-4D97-AF65-F5344CB8AC3E}">
        <p14:creationId xmlns:p14="http://schemas.microsoft.com/office/powerpoint/2010/main" val="373246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74BB-4C84-495D-9385-E3F2F3F65B6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B0ED8F9-FA3D-4B15-ADAB-F1B0496350CD}"/>
              </a:ext>
            </a:extLst>
          </p:cNvPr>
          <p:cNvSpPr>
            <a:spLocks noGrp="1"/>
          </p:cNvSpPr>
          <p:nvPr>
            <p:ph idx="1"/>
          </p:nvPr>
        </p:nvSpPr>
        <p:spPr/>
        <p:txBody>
          <a:bodyPr/>
          <a:lstStyle/>
          <a:p>
            <a:endParaRPr lang="en-GB"/>
          </a:p>
        </p:txBody>
      </p:sp>
      <p:pic>
        <p:nvPicPr>
          <p:cNvPr id="4" name="Picture 2">
            <a:extLst>
              <a:ext uri="{FF2B5EF4-FFF2-40B4-BE49-F238E27FC236}">
                <a16:creationId xmlns:a16="http://schemas.microsoft.com/office/drawing/2014/main" id="{809125CF-B456-4B51-89A3-A21AEEE6A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78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31224" cy="6309320"/>
          </a:xfrm>
        </p:spPr>
        <p:txBody>
          <a:bodyPr/>
          <a:lstStyle/>
          <a:p>
            <a:r>
              <a:rPr lang="en-US" sz="3600" b="1" dirty="0"/>
              <a:t>               </a:t>
            </a:r>
            <a:r>
              <a:rPr lang="en-US" sz="2800" b="1" dirty="0"/>
              <a:t>D-</a:t>
            </a:r>
            <a:r>
              <a:rPr lang="en-US" sz="2800" b="1" u="sng" dirty="0"/>
              <a:t>D</a:t>
            </a:r>
            <a:r>
              <a:rPr lang="en-US" sz="2800" b="1" dirty="0"/>
              <a:t>rugs for stabilization</a:t>
            </a:r>
            <a:br>
              <a:rPr lang="en-US" sz="2800" b="1" dirty="0"/>
            </a:br>
            <a:r>
              <a:rPr lang="en-US" sz="2800" b="1" dirty="0"/>
              <a:t>IV mannitol </a:t>
            </a:r>
            <a:r>
              <a:rPr lang="en-US" sz="2800" dirty="0"/>
              <a:t>→ to reduce cerebral edema</a:t>
            </a:r>
            <a:br>
              <a:rPr lang="en-US" sz="2800" dirty="0"/>
            </a:br>
            <a:r>
              <a:rPr lang="en-US" sz="2800" b="1" dirty="0"/>
              <a:t>50% DW </a:t>
            </a:r>
            <a:r>
              <a:rPr lang="en-US" sz="2800" dirty="0"/>
              <a:t>(50mls)→ hypoglycemia</a:t>
            </a:r>
            <a:br>
              <a:rPr lang="en-US" sz="2800" dirty="0"/>
            </a:br>
            <a:br>
              <a:rPr lang="en-US" sz="2800" dirty="0"/>
            </a:br>
            <a:r>
              <a:rPr lang="en-US" sz="2800" b="1" dirty="0"/>
              <a:t>Naloxone </a:t>
            </a:r>
            <a:r>
              <a:rPr lang="en-US" sz="2800" dirty="0"/>
              <a:t>(0.4-1.2mg)→ opiate overdose</a:t>
            </a:r>
            <a:br>
              <a:rPr lang="en-US" sz="2800" dirty="0"/>
            </a:br>
            <a:br>
              <a:rPr lang="en-US" sz="2800" dirty="0"/>
            </a:br>
            <a:r>
              <a:rPr lang="en-US" sz="2800" b="1" dirty="0"/>
              <a:t>Thiamine </a:t>
            </a:r>
            <a:r>
              <a:rPr lang="en-US" sz="2800" dirty="0"/>
              <a:t>(100 mg, IV) →alcoholics and malnourished</a:t>
            </a:r>
            <a:br>
              <a:rPr lang="en-US" sz="2800" dirty="0"/>
            </a:br>
            <a:br>
              <a:rPr lang="en-US" sz="2800" dirty="0"/>
            </a:br>
            <a:r>
              <a:rPr lang="en-US" sz="2800" b="1" dirty="0"/>
              <a:t>Flumazenil </a:t>
            </a:r>
            <a:r>
              <a:rPr lang="en-US" sz="2800" dirty="0"/>
              <a:t>(1-10mg) →benzodiazepine overdose</a:t>
            </a:r>
            <a:br>
              <a:rPr lang="en-US" sz="2800" dirty="0"/>
            </a:br>
            <a:br>
              <a:rPr lang="en-US" sz="2800" dirty="0"/>
            </a:br>
            <a:r>
              <a:rPr lang="en-US" sz="2800" b="1" dirty="0"/>
              <a:t>CO Poisoning- high flow oxygen</a:t>
            </a:r>
            <a:br>
              <a:rPr lang="en-US" sz="2800" dirty="0"/>
            </a:br>
            <a:br>
              <a:rPr lang="en-US" sz="2800" dirty="0"/>
            </a:br>
            <a:r>
              <a:rPr lang="en-US" sz="2800" b="1" dirty="0"/>
              <a:t>Antipyretics </a:t>
            </a:r>
            <a:r>
              <a:rPr lang="en-US" sz="2800" dirty="0"/>
              <a:t>→fever, hyperthermia</a:t>
            </a:r>
            <a:br>
              <a:rPr lang="en-US" sz="2800" dirty="0"/>
            </a:br>
            <a:endParaRPr lang="en-GB" sz="2800" dirty="0"/>
          </a:p>
        </p:txBody>
      </p:sp>
    </p:spTree>
    <p:extLst>
      <p:ext uri="{BB962C8B-B14F-4D97-AF65-F5344CB8AC3E}">
        <p14:creationId xmlns:p14="http://schemas.microsoft.com/office/powerpoint/2010/main" val="54876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6C33-5AE5-4401-8C81-A3EF2263B840}"/>
              </a:ext>
            </a:extLst>
          </p:cNvPr>
          <p:cNvSpPr>
            <a:spLocks noGrp="1"/>
          </p:cNvSpPr>
          <p:nvPr>
            <p:ph type="title"/>
          </p:nvPr>
        </p:nvSpPr>
        <p:spPr/>
        <p:txBody>
          <a:bodyPr/>
          <a:lstStyle/>
          <a:p>
            <a:r>
              <a:rPr lang="en-GB" dirty="0"/>
              <a:t>Exposure and Environment</a:t>
            </a:r>
            <a:br>
              <a:rPr lang="en-GB" dirty="0"/>
            </a:br>
            <a:endParaRPr lang="en-GB" dirty="0"/>
          </a:p>
        </p:txBody>
      </p:sp>
      <p:sp>
        <p:nvSpPr>
          <p:cNvPr id="3" name="Content Placeholder 2">
            <a:extLst>
              <a:ext uri="{FF2B5EF4-FFF2-40B4-BE49-F238E27FC236}">
                <a16:creationId xmlns:a16="http://schemas.microsoft.com/office/drawing/2014/main" id="{9661CBBD-F5B1-46B0-A370-B1AECE9CDF93}"/>
              </a:ext>
            </a:extLst>
          </p:cNvPr>
          <p:cNvSpPr>
            <a:spLocks noGrp="1"/>
          </p:cNvSpPr>
          <p:nvPr>
            <p:ph idx="1"/>
          </p:nvPr>
        </p:nvSpPr>
        <p:spPr/>
        <p:txBody>
          <a:bodyPr/>
          <a:lstStyle/>
          <a:p>
            <a:r>
              <a:rPr lang="en-GB" dirty="0"/>
              <a:t>Patient’s clothes should be removed or cut in an appropriate manner so that injuries can be seen.</a:t>
            </a:r>
          </a:p>
          <a:p>
            <a:r>
              <a:rPr lang="en-GB" dirty="0"/>
              <a:t>Petechial rash= meningococcal meningitis, endocarditis</a:t>
            </a:r>
          </a:p>
          <a:p>
            <a:r>
              <a:rPr lang="en-GB" dirty="0"/>
              <a:t>Multiple injection marks = drug addiction</a:t>
            </a:r>
          </a:p>
          <a:p>
            <a:r>
              <a:rPr lang="en-GB" dirty="0"/>
              <a:t>Head injury</a:t>
            </a:r>
            <a:r>
              <a:rPr lang="en-GB"/>
              <a:t>=Trauma</a:t>
            </a:r>
          </a:p>
        </p:txBody>
      </p:sp>
    </p:spTree>
    <p:extLst>
      <p:ext uri="{BB962C8B-B14F-4D97-AF65-F5344CB8AC3E}">
        <p14:creationId xmlns:p14="http://schemas.microsoft.com/office/powerpoint/2010/main" val="2604164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Exposure</a:t>
            </a:r>
            <a:br>
              <a:rPr lang="en-GB" dirty="0"/>
            </a:br>
            <a:endParaRPr lang="en-GB" dirty="0"/>
          </a:p>
        </p:txBody>
      </p:sp>
      <p:sp>
        <p:nvSpPr>
          <p:cNvPr id="3" name="Content Placeholder 2"/>
          <p:cNvSpPr>
            <a:spLocks noGrp="1"/>
          </p:cNvSpPr>
          <p:nvPr>
            <p:ph idx="1"/>
          </p:nvPr>
        </p:nvSpPr>
        <p:spPr>
          <a:xfrm>
            <a:off x="457200" y="1556792"/>
            <a:ext cx="7931224" cy="4896544"/>
          </a:xfrm>
        </p:spPr>
        <p:txBody>
          <a:bodyPr>
            <a:normAutofit/>
          </a:bodyPr>
          <a:lstStyle/>
          <a:p>
            <a:pPr marL="0" indent="0">
              <a:buNone/>
            </a:pPr>
            <a:endParaRPr lang="en-GB" sz="2300" dirty="0"/>
          </a:p>
          <a:p>
            <a:pPr marL="0" indent="0">
              <a:buNone/>
            </a:pPr>
            <a:r>
              <a:rPr lang="en-GB" sz="2300" dirty="0"/>
              <a:t>•Signs of basilar skull fracture</a:t>
            </a:r>
          </a:p>
          <a:p>
            <a:pPr marL="0" indent="0">
              <a:buNone/>
            </a:pPr>
            <a:r>
              <a:rPr lang="en-GB" sz="2300" dirty="0"/>
              <a:t>-Racoon eyes- periorbital  ecchymoses</a:t>
            </a:r>
          </a:p>
          <a:p>
            <a:pPr marL="0" indent="0">
              <a:buNone/>
            </a:pPr>
            <a:r>
              <a:rPr lang="en-GB" sz="2300" dirty="0"/>
              <a:t>-Battle sign-swelling and discolouration of mastoid bone behind the ear</a:t>
            </a:r>
          </a:p>
          <a:p>
            <a:pPr marL="0" indent="0">
              <a:buNone/>
            </a:pPr>
            <a:r>
              <a:rPr lang="en-GB" sz="2300" dirty="0"/>
              <a:t>-Hemotympanum-blood behind the tympanic membrane</a:t>
            </a:r>
          </a:p>
          <a:p>
            <a:pPr marL="0" indent="0">
              <a:buNone/>
            </a:pPr>
            <a:r>
              <a:rPr lang="en-GB" sz="2300" dirty="0"/>
              <a:t>-CSF rhinorrhoea or otorrhoea</a:t>
            </a:r>
          </a:p>
          <a:p>
            <a:pPr marL="0" indent="0">
              <a:buNone/>
            </a:pPr>
            <a:r>
              <a:rPr lang="en-GB" sz="2300" dirty="0"/>
              <a:t>•	Depressed skull fracture</a:t>
            </a:r>
          </a:p>
          <a:p>
            <a:pPr marL="0" indent="0">
              <a:buNone/>
            </a:pPr>
            <a:r>
              <a:rPr lang="en-GB" sz="2300" dirty="0"/>
              <a:t>•	Soft tissue swelling</a:t>
            </a:r>
          </a:p>
          <a:p>
            <a:pPr marL="0" indent="0">
              <a:buNone/>
            </a:pPr>
            <a:endParaRPr lang="en-GB" sz="2300" dirty="0"/>
          </a:p>
        </p:txBody>
      </p:sp>
    </p:spTree>
    <p:extLst>
      <p:ext uri="{BB962C8B-B14F-4D97-AF65-F5344CB8AC3E}">
        <p14:creationId xmlns:p14="http://schemas.microsoft.com/office/powerpoint/2010/main" val="2117810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4DF2-DF2B-486B-85DB-26F4165CC288}"/>
              </a:ext>
            </a:extLst>
          </p:cNvPr>
          <p:cNvSpPr>
            <a:spLocks noGrp="1"/>
          </p:cNvSpPr>
          <p:nvPr>
            <p:ph type="title"/>
          </p:nvPr>
        </p:nvSpPr>
        <p:spPr/>
        <p:txBody>
          <a:bodyPr/>
          <a:lstStyle/>
          <a:p>
            <a:r>
              <a:rPr lang="en-GB" dirty="0"/>
              <a:t>  Basic Life Support (BLS)</a:t>
            </a:r>
          </a:p>
        </p:txBody>
      </p:sp>
      <p:sp>
        <p:nvSpPr>
          <p:cNvPr id="3" name="Content Placeholder 2">
            <a:extLst>
              <a:ext uri="{FF2B5EF4-FFF2-40B4-BE49-F238E27FC236}">
                <a16:creationId xmlns:a16="http://schemas.microsoft.com/office/drawing/2014/main" id="{E9571D8F-A175-4393-A52C-2838832EDC0D}"/>
              </a:ext>
            </a:extLst>
          </p:cNvPr>
          <p:cNvSpPr>
            <a:spLocks noGrp="1"/>
          </p:cNvSpPr>
          <p:nvPr>
            <p:ph idx="1"/>
          </p:nvPr>
        </p:nvSpPr>
        <p:spPr/>
        <p:txBody>
          <a:bodyPr>
            <a:normAutofit fontScale="85000" lnSpcReduction="20000"/>
          </a:bodyPr>
          <a:lstStyle/>
          <a:p>
            <a:r>
              <a:rPr lang="en-GB" dirty="0"/>
              <a:t>BLS defines sequences of procedures performed to restore the circulation of oxygenated blood after a sudden pulmonary or cardiac arrest.</a:t>
            </a:r>
          </a:p>
          <a:p>
            <a:r>
              <a:rPr lang="en-GB" dirty="0"/>
              <a:t>BLS is useful and necessary in the management of the unconscious patient.</a:t>
            </a:r>
          </a:p>
          <a:p>
            <a:endParaRPr lang="en-GB" dirty="0"/>
          </a:p>
          <a:p>
            <a:r>
              <a:rPr lang="en-GB" dirty="0"/>
              <a:t>For any unconscious patient who is confirmed to be breathing and has a palpable carotid pulse the priority of resuscitation is the care of the airways, breathing and circulation (ABC).</a:t>
            </a:r>
          </a:p>
          <a:p>
            <a:endParaRPr lang="en-GB" dirty="0"/>
          </a:p>
          <a:p>
            <a:r>
              <a:rPr lang="en-GB" dirty="0"/>
              <a:t>For those who have no palpable carotid pulse, the recent American heart association (AHA) guidelines recommended CAB- compression, airways and breathing.</a:t>
            </a:r>
          </a:p>
          <a:p>
            <a:endParaRPr lang="en-GB" dirty="0"/>
          </a:p>
          <a:p>
            <a:r>
              <a:rPr lang="en-GB" dirty="0"/>
              <a:t>STEP 1. Check scene safety and place the patient supine on a firm surface. Ensure that you as  rescuer does not face any harm in form of live electric wire, fire hazard etc. Lay the patient flat on his back in a firm surface.</a:t>
            </a:r>
          </a:p>
          <a:p>
            <a:endParaRPr lang="en-GB" dirty="0"/>
          </a:p>
        </p:txBody>
      </p:sp>
    </p:spTree>
    <p:extLst>
      <p:ext uri="{BB962C8B-B14F-4D97-AF65-F5344CB8AC3E}">
        <p14:creationId xmlns:p14="http://schemas.microsoft.com/office/powerpoint/2010/main" val="4242211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6952-693B-4C26-8FE7-D2DA42923450}"/>
              </a:ext>
            </a:extLst>
          </p:cNvPr>
          <p:cNvSpPr>
            <a:spLocks noGrp="1"/>
          </p:cNvSpPr>
          <p:nvPr>
            <p:ph type="title"/>
          </p:nvPr>
        </p:nvSpPr>
        <p:spPr/>
        <p:txBody>
          <a:bodyPr/>
          <a:lstStyle/>
          <a:p>
            <a:r>
              <a:rPr lang="en-GB" dirty="0"/>
              <a:t>STEP 2</a:t>
            </a:r>
          </a:p>
        </p:txBody>
      </p:sp>
      <p:sp>
        <p:nvSpPr>
          <p:cNvPr id="3" name="Content Placeholder 2">
            <a:extLst>
              <a:ext uri="{FF2B5EF4-FFF2-40B4-BE49-F238E27FC236}">
                <a16:creationId xmlns:a16="http://schemas.microsoft.com/office/drawing/2014/main" id="{10B30016-30B2-4086-B7E1-4F856FFFFF41}"/>
              </a:ext>
            </a:extLst>
          </p:cNvPr>
          <p:cNvSpPr>
            <a:spLocks noGrp="1"/>
          </p:cNvSpPr>
          <p:nvPr>
            <p:ph idx="1"/>
          </p:nvPr>
        </p:nvSpPr>
        <p:spPr/>
        <p:txBody>
          <a:bodyPr>
            <a:normAutofit/>
          </a:bodyPr>
          <a:lstStyle/>
          <a:p>
            <a:pPr marL="114300" indent="0">
              <a:buNone/>
            </a:pPr>
            <a:r>
              <a:rPr lang="en-GB" dirty="0"/>
              <a:t>  STEP 2. Check responsiveness  and breathing. In case the      patient has not moved or opened his eyes yet tap him firmly on the shoulders from the front and call his name out loudly. If there is no response, carefully inspect the chest for 2 seconds looking for signs of normal breathing. Abnormal effort (like gasping) should be treated as absence of breathing.</a:t>
            </a:r>
          </a:p>
          <a:p>
            <a:pPr marL="114300" indent="0">
              <a:buNone/>
            </a:pPr>
            <a:endParaRPr lang="en-GB" dirty="0"/>
          </a:p>
          <a:p>
            <a:r>
              <a:rPr lang="en-GB" dirty="0"/>
              <a:t>If your patient is breathing well with good regular chest excursion and you can feel the air going in and coming out of the nostrils, then assess the carotid pulse. If both the breathing and carotid pulse are good, place him in the recovery position to prevent airway obstruction and aspiration. Proceed to investigate the case</a:t>
            </a:r>
          </a:p>
        </p:txBody>
      </p:sp>
    </p:spTree>
    <p:extLst>
      <p:ext uri="{BB962C8B-B14F-4D97-AF65-F5344CB8AC3E}">
        <p14:creationId xmlns:p14="http://schemas.microsoft.com/office/powerpoint/2010/main" val="143999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E577-CA82-402A-B734-CC2E1A45914C}"/>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83D5D19B-59A0-41D6-B986-97A7C3E79670}"/>
              </a:ext>
            </a:extLst>
          </p:cNvPr>
          <p:cNvSpPr>
            <a:spLocks noGrp="1"/>
          </p:cNvSpPr>
          <p:nvPr>
            <p:ph idx="1"/>
          </p:nvPr>
        </p:nvSpPr>
        <p:spPr/>
        <p:txBody>
          <a:bodyPr>
            <a:normAutofit lnSpcReduction="10000"/>
          </a:bodyPr>
          <a:lstStyle/>
          <a:p>
            <a:r>
              <a:rPr lang="en-GB" dirty="0">
                <a:latin typeface="Times New Roman" panose="02020603050405020304" pitchFamily="18" charset="0"/>
                <a:cs typeface="Times New Roman" panose="02020603050405020304" pitchFamily="18" charset="0"/>
              </a:rPr>
              <a:t>Consciousness is the state of being aware and responsive to one’s surroundings.</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The Reticular Activating System (RAS) of the brainstem and thalamus and its broad connections to the cerebral hemisphere maintains wakefulness</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Unconsciousness arise by distortions (functional or metabolic) of the neurons the RAS</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Unconsciousness is a state in which a patient is totally unaware of both self and external surroundings and unable to respond meaningfully to external stimuli.</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703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7C79-DA80-4CBF-BBA5-17CEAAECE48F}"/>
              </a:ext>
            </a:extLst>
          </p:cNvPr>
          <p:cNvSpPr>
            <a:spLocks noGrp="1"/>
          </p:cNvSpPr>
          <p:nvPr>
            <p:ph type="title"/>
          </p:nvPr>
        </p:nvSpPr>
        <p:spPr/>
        <p:txBody>
          <a:bodyPr/>
          <a:lstStyle/>
          <a:p>
            <a:r>
              <a:rPr lang="en-GB" dirty="0"/>
              <a:t> BLS Continue</a:t>
            </a:r>
          </a:p>
        </p:txBody>
      </p:sp>
      <p:sp>
        <p:nvSpPr>
          <p:cNvPr id="3" name="Content Placeholder 2">
            <a:extLst>
              <a:ext uri="{FF2B5EF4-FFF2-40B4-BE49-F238E27FC236}">
                <a16:creationId xmlns:a16="http://schemas.microsoft.com/office/drawing/2014/main" id="{CF68A90F-A4C2-4564-A382-9EAE03396C66}"/>
              </a:ext>
            </a:extLst>
          </p:cNvPr>
          <p:cNvSpPr>
            <a:spLocks noGrp="1"/>
          </p:cNvSpPr>
          <p:nvPr>
            <p:ph idx="1"/>
          </p:nvPr>
        </p:nvSpPr>
        <p:spPr/>
        <p:txBody>
          <a:bodyPr>
            <a:normAutofit fontScale="92500" lnSpcReduction="20000"/>
          </a:bodyPr>
          <a:lstStyle/>
          <a:p>
            <a:r>
              <a:rPr lang="en-GB" dirty="0"/>
              <a:t>STEP 3. Call for help and get an Automated External Defibrillator (AED). Managing a patient who is unresponsive will invariably require manoeuvre which needs extra hands. The more trained ,the better.</a:t>
            </a:r>
          </a:p>
          <a:p>
            <a:endParaRPr lang="en-GB" dirty="0"/>
          </a:p>
          <a:p>
            <a:r>
              <a:rPr lang="en-GB" dirty="0"/>
              <a:t>Step 4. Check for definite pulse (10 seconds) Put your fingers in the groove at the side of the trachea to feel the carotid pulse.  Inability to feel a definite pulse within 10 seconds should be treated as absence of pulse.</a:t>
            </a:r>
          </a:p>
          <a:p>
            <a:pPr marL="114300" indent="0">
              <a:buNone/>
            </a:pPr>
            <a:endParaRPr lang="en-GB" dirty="0"/>
          </a:p>
          <a:p>
            <a:endParaRPr lang="en-GB" dirty="0"/>
          </a:p>
          <a:p>
            <a:r>
              <a:rPr lang="en-GB" dirty="0"/>
              <a:t>STEP 5(a). If definite pulse is present with ineffective breathing, give 1 breath every 5-6 seconds  and access, proceed to care for ab.</a:t>
            </a:r>
          </a:p>
          <a:p>
            <a:endParaRPr lang="en-GB" dirty="0"/>
          </a:p>
          <a:p>
            <a:r>
              <a:rPr lang="en-GB" dirty="0"/>
              <a:t>STEP 5(b). If definite pulse is not present begin cycles of 5 chest compression and 2 breaths. If AED arrives attach the AED and deliver a shock if advised, else continue CPR</a:t>
            </a:r>
          </a:p>
        </p:txBody>
      </p:sp>
    </p:spTree>
    <p:extLst>
      <p:ext uri="{BB962C8B-B14F-4D97-AF65-F5344CB8AC3E}">
        <p14:creationId xmlns:p14="http://schemas.microsoft.com/office/powerpoint/2010/main" val="189970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993E-1296-48B1-A8CF-510976700CCF}"/>
              </a:ext>
            </a:extLst>
          </p:cNvPr>
          <p:cNvSpPr>
            <a:spLocks noGrp="1"/>
          </p:cNvSpPr>
          <p:nvPr>
            <p:ph type="title"/>
          </p:nvPr>
        </p:nvSpPr>
        <p:spPr/>
        <p:txBody>
          <a:bodyPr/>
          <a:lstStyle/>
          <a:p>
            <a:r>
              <a:rPr lang="en-GB" dirty="0"/>
              <a:t>     BLS Continue</a:t>
            </a:r>
          </a:p>
        </p:txBody>
      </p:sp>
      <p:sp>
        <p:nvSpPr>
          <p:cNvPr id="3" name="Content Placeholder 2">
            <a:extLst>
              <a:ext uri="{FF2B5EF4-FFF2-40B4-BE49-F238E27FC236}">
                <a16:creationId xmlns:a16="http://schemas.microsoft.com/office/drawing/2014/main" id="{D0913AB3-660D-4BF8-877A-3E2193778A83}"/>
              </a:ext>
            </a:extLst>
          </p:cNvPr>
          <p:cNvSpPr>
            <a:spLocks noGrp="1"/>
          </p:cNvSpPr>
          <p:nvPr>
            <p:ph idx="1"/>
          </p:nvPr>
        </p:nvSpPr>
        <p:spPr/>
        <p:txBody>
          <a:bodyPr/>
          <a:lstStyle/>
          <a:p>
            <a:r>
              <a:rPr lang="en-GB" dirty="0"/>
              <a:t>STEP 6. Wait for the advanced life support team to take over other aspect of treatment where they need to now intubate and manage the patient in ICU.</a:t>
            </a:r>
          </a:p>
          <a:p>
            <a:endParaRPr lang="en-GB" dirty="0"/>
          </a:p>
          <a:p>
            <a:r>
              <a:rPr lang="en-GB" dirty="0"/>
              <a:t>Supplemental oxygen-by mask or tube</a:t>
            </a:r>
          </a:p>
          <a:p>
            <a:endParaRPr lang="en-GB" dirty="0"/>
          </a:p>
          <a:p>
            <a:r>
              <a:rPr lang="en-GB" dirty="0"/>
              <a:t>Intravenous fluid- as indicated and required.</a:t>
            </a:r>
          </a:p>
          <a:p>
            <a:r>
              <a:rPr lang="en-GB" dirty="0"/>
              <a:t>Close monitoring- by pulse oximetry. Blood pressure and temperature</a:t>
            </a:r>
          </a:p>
          <a:p>
            <a:endParaRPr lang="en-GB" dirty="0"/>
          </a:p>
          <a:p>
            <a:r>
              <a:rPr lang="en-GB" dirty="0"/>
              <a:t>Capillary blood glucose must be done at regular intervals</a:t>
            </a:r>
          </a:p>
          <a:p>
            <a:r>
              <a:rPr lang="en-GB" dirty="0"/>
              <a:t>Nasogastric tube to prevent aspiration  of  vomitus</a:t>
            </a:r>
          </a:p>
          <a:p>
            <a:pPr marL="114300" indent="0">
              <a:buNone/>
            </a:pPr>
            <a:endParaRPr lang="en-GB" dirty="0"/>
          </a:p>
        </p:txBody>
      </p:sp>
    </p:spTree>
    <p:extLst>
      <p:ext uri="{BB962C8B-B14F-4D97-AF65-F5344CB8AC3E}">
        <p14:creationId xmlns:p14="http://schemas.microsoft.com/office/powerpoint/2010/main" val="1823006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503F-FEFB-453E-AFE4-3E7BC45EA8C1}"/>
              </a:ext>
            </a:extLst>
          </p:cNvPr>
          <p:cNvSpPr>
            <a:spLocks noGrp="1"/>
          </p:cNvSpPr>
          <p:nvPr>
            <p:ph type="title"/>
          </p:nvPr>
        </p:nvSpPr>
        <p:spPr/>
        <p:txBody>
          <a:bodyPr/>
          <a:lstStyle/>
          <a:p>
            <a:r>
              <a:rPr lang="en-GB" dirty="0"/>
              <a:t>      Management</a:t>
            </a:r>
          </a:p>
        </p:txBody>
      </p:sp>
      <p:sp>
        <p:nvSpPr>
          <p:cNvPr id="3" name="Content Placeholder 2">
            <a:extLst>
              <a:ext uri="{FF2B5EF4-FFF2-40B4-BE49-F238E27FC236}">
                <a16:creationId xmlns:a16="http://schemas.microsoft.com/office/drawing/2014/main" id="{9A96B6D5-903D-4AAB-8AD3-5586C2E24226}"/>
              </a:ext>
            </a:extLst>
          </p:cNvPr>
          <p:cNvSpPr>
            <a:spLocks noGrp="1"/>
          </p:cNvSpPr>
          <p:nvPr>
            <p:ph idx="1"/>
          </p:nvPr>
        </p:nvSpPr>
        <p:spPr/>
        <p:txBody>
          <a:bodyPr/>
          <a:lstStyle/>
          <a:p>
            <a:r>
              <a:rPr lang="en-GB" dirty="0"/>
              <a:t>History</a:t>
            </a:r>
          </a:p>
          <a:p>
            <a:endParaRPr lang="en-GB" dirty="0"/>
          </a:p>
          <a:p>
            <a:r>
              <a:rPr lang="en-GB" dirty="0"/>
              <a:t>General physical/neurologic examination</a:t>
            </a:r>
          </a:p>
          <a:p>
            <a:endParaRPr lang="en-GB" dirty="0"/>
          </a:p>
          <a:p>
            <a:r>
              <a:rPr lang="en-GB" dirty="0"/>
              <a:t>Investigations</a:t>
            </a:r>
          </a:p>
          <a:p>
            <a:endParaRPr lang="en-GB" dirty="0"/>
          </a:p>
          <a:p>
            <a:r>
              <a:rPr lang="en-GB" dirty="0"/>
              <a:t>Treatment</a:t>
            </a:r>
          </a:p>
          <a:p>
            <a:endParaRPr lang="en-GB" dirty="0"/>
          </a:p>
          <a:p>
            <a:r>
              <a:rPr lang="en-GB" dirty="0"/>
              <a:t>Differential diagnosis</a:t>
            </a:r>
          </a:p>
          <a:p>
            <a:endParaRPr lang="en-GB" dirty="0"/>
          </a:p>
          <a:p>
            <a:r>
              <a:rPr lang="en-GB" dirty="0"/>
              <a:t>Prognosis</a:t>
            </a:r>
          </a:p>
        </p:txBody>
      </p:sp>
    </p:spTree>
    <p:extLst>
      <p:ext uri="{BB962C8B-B14F-4D97-AF65-F5344CB8AC3E}">
        <p14:creationId xmlns:p14="http://schemas.microsoft.com/office/powerpoint/2010/main" val="1480532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dirty="0"/>
              <a:t>  In many cases, cause of coma is immediately evident. Trauma,     cardiac arrest, drugs intoxication.</a:t>
            </a:r>
          </a:p>
          <a:p>
            <a:pPr marL="114300" indent="0">
              <a:buNone/>
            </a:pPr>
            <a:endParaRPr lang="en-US" dirty="0"/>
          </a:p>
          <a:p>
            <a:r>
              <a:rPr lang="en-US" dirty="0"/>
              <a:t>•Temporal progression of coma is crucial</a:t>
            </a:r>
          </a:p>
          <a:p>
            <a:endParaRPr lang="en-US" dirty="0"/>
          </a:p>
          <a:p>
            <a:r>
              <a:rPr lang="en-US" dirty="0"/>
              <a:t>Rapid onset → vascular origin e.g. Stroke, SAH </a:t>
            </a:r>
          </a:p>
          <a:p>
            <a:pPr marL="114300" indent="0">
              <a:buNone/>
            </a:pPr>
            <a:endParaRPr lang="en-US" dirty="0"/>
          </a:p>
          <a:p>
            <a:r>
              <a:rPr lang="en-US" dirty="0"/>
              <a:t>Protracted course (days to weeks or more)→ tumors, abscess, chronic SDH.</a:t>
            </a:r>
          </a:p>
          <a:p>
            <a:endParaRPr lang="en-US" dirty="0"/>
          </a:p>
          <a:p>
            <a:r>
              <a:rPr lang="en-US" dirty="0"/>
              <a:t>•Circumstances of the patient at the time of onset</a:t>
            </a:r>
          </a:p>
          <a:p>
            <a:endParaRPr lang="en-GB" dirty="0"/>
          </a:p>
        </p:txBody>
      </p:sp>
      <p:sp>
        <p:nvSpPr>
          <p:cNvPr id="4" name="Title 3"/>
          <p:cNvSpPr>
            <a:spLocks noGrp="1"/>
          </p:cNvSpPr>
          <p:nvPr>
            <p:ph type="title"/>
          </p:nvPr>
        </p:nvSpPr>
        <p:spPr/>
        <p:txBody>
          <a:bodyPr/>
          <a:lstStyle/>
          <a:p>
            <a:r>
              <a:rPr lang="en-US" dirty="0"/>
              <a:t>                    History</a:t>
            </a:r>
            <a:br>
              <a:rPr lang="en-US" dirty="0"/>
            </a:br>
            <a:endParaRPr lang="en-US" dirty="0"/>
          </a:p>
        </p:txBody>
      </p:sp>
    </p:spTree>
    <p:extLst>
      <p:ext uri="{BB962C8B-B14F-4D97-AF65-F5344CB8AC3E}">
        <p14:creationId xmlns:p14="http://schemas.microsoft.com/office/powerpoint/2010/main" val="2822314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7D19-4DD6-4D41-816C-D2CDD3C68650}"/>
              </a:ext>
            </a:extLst>
          </p:cNvPr>
          <p:cNvSpPr>
            <a:spLocks noGrp="1"/>
          </p:cNvSpPr>
          <p:nvPr>
            <p:ph type="title"/>
          </p:nvPr>
        </p:nvSpPr>
        <p:spPr/>
        <p:txBody>
          <a:bodyPr/>
          <a:lstStyle/>
          <a:p>
            <a:r>
              <a:rPr lang="en-US" dirty="0"/>
              <a:t>History </a:t>
            </a:r>
            <a:r>
              <a:rPr lang="en-US" dirty="0" err="1"/>
              <a:t>con’t</a:t>
            </a:r>
            <a:endParaRPr lang="en-GB" dirty="0"/>
          </a:p>
        </p:txBody>
      </p:sp>
      <p:sp>
        <p:nvSpPr>
          <p:cNvPr id="3" name="Content Placeholder 2">
            <a:extLst>
              <a:ext uri="{FF2B5EF4-FFF2-40B4-BE49-F238E27FC236}">
                <a16:creationId xmlns:a16="http://schemas.microsoft.com/office/drawing/2014/main" id="{A9C25E2B-5022-48D9-A849-9ECA25B0F14C}"/>
              </a:ext>
            </a:extLst>
          </p:cNvPr>
          <p:cNvSpPr>
            <a:spLocks noGrp="1"/>
          </p:cNvSpPr>
          <p:nvPr>
            <p:ph idx="1"/>
          </p:nvPr>
        </p:nvSpPr>
        <p:spPr/>
        <p:txBody>
          <a:bodyPr>
            <a:normAutofit fontScale="92500" lnSpcReduction="20000"/>
          </a:bodyPr>
          <a:lstStyle/>
          <a:p>
            <a:r>
              <a:rPr lang="en-GB" sz="2000" dirty="0"/>
              <a:t>Fever → meningitis, encephalitis, brain abscess,  septicaemia.</a:t>
            </a:r>
          </a:p>
          <a:p>
            <a:endParaRPr lang="en-GB" sz="2000" dirty="0"/>
          </a:p>
          <a:p>
            <a:r>
              <a:rPr lang="en-GB" sz="2000" dirty="0"/>
              <a:t>Headaches → meningitis, SAH, stroke, tumour [Fever+ headache+</a:t>
            </a:r>
          </a:p>
          <a:p>
            <a:pPr marL="114300" indent="0">
              <a:buNone/>
            </a:pPr>
            <a:r>
              <a:rPr lang="en-GB" sz="2000" dirty="0"/>
              <a:t>    neck stiffness + photophobia → meningitis]</a:t>
            </a:r>
          </a:p>
          <a:p>
            <a:pPr marL="114300" indent="0">
              <a:buNone/>
            </a:pPr>
            <a:endParaRPr lang="en-GB" sz="2000" dirty="0"/>
          </a:p>
          <a:p>
            <a:r>
              <a:rPr lang="en-GB" sz="2000" dirty="0"/>
              <a:t>Trauma → SDH, SAH, EDH</a:t>
            </a:r>
          </a:p>
          <a:p>
            <a:endParaRPr lang="en-GB" sz="2000" dirty="0"/>
          </a:p>
          <a:p>
            <a:r>
              <a:rPr lang="en-GB" sz="2000" dirty="0"/>
              <a:t>Renal symptoms → uremic encephalopathy</a:t>
            </a:r>
          </a:p>
          <a:p>
            <a:endParaRPr lang="en-GB" sz="2000" dirty="0"/>
          </a:p>
          <a:p>
            <a:r>
              <a:rPr lang="en-GB" sz="2000" dirty="0"/>
              <a:t>Hepatic symptoms → hepatic encephalopathy</a:t>
            </a:r>
          </a:p>
          <a:p>
            <a:endParaRPr lang="en-GB" sz="2000" dirty="0"/>
          </a:p>
          <a:p>
            <a:r>
              <a:rPr lang="en-GB" sz="2000" dirty="0"/>
              <a:t>Exposure to toxins, gas fumes → possible CO/cyanide</a:t>
            </a:r>
          </a:p>
          <a:p>
            <a:endParaRPr lang="en-GB" sz="2000" dirty="0"/>
          </a:p>
          <a:p>
            <a:r>
              <a:rPr lang="en-GB" sz="2000" dirty="0"/>
              <a:t>Alcohol → possible alcohol overdose</a:t>
            </a:r>
          </a:p>
          <a:p>
            <a:endParaRPr lang="en-US" sz="2000" dirty="0"/>
          </a:p>
          <a:p>
            <a:r>
              <a:rPr lang="en-GB" sz="2000" dirty="0"/>
              <a:t>Exposure to toxins, gas fumes → possible CO/cyanide</a:t>
            </a:r>
          </a:p>
          <a:p>
            <a:endParaRPr lang="en-GB" sz="2000" dirty="0"/>
          </a:p>
          <a:p>
            <a:endParaRPr lang="en-GB" dirty="0"/>
          </a:p>
        </p:txBody>
      </p:sp>
    </p:spTree>
    <p:extLst>
      <p:ext uri="{BB962C8B-B14F-4D97-AF65-F5344CB8AC3E}">
        <p14:creationId xmlns:p14="http://schemas.microsoft.com/office/powerpoint/2010/main" val="3952677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77DC-1836-4AD4-B774-6B60B222A770}"/>
              </a:ext>
            </a:extLst>
          </p:cNvPr>
          <p:cNvSpPr>
            <a:spLocks noGrp="1"/>
          </p:cNvSpPr>
          <p:nvPr>
            <p:ph type="title"/>
          </p:nvPr>
        </p:nvSpPr>
        <p:spPr/>
        <p:txBody>
          <a:bodyPr/>
          <a:lstStyle/>
          <a:p>
            <a:r>
              <a:rPr lang="en-US" dirty="0"/>
              <a:t>History </a:t>
            </a:r>
            <a:r>
              <a:rPr lang="en-US" dirty="0" err="1"/>
              <a:t>con’t</a:t>
            </a:r>
            <a:endParaRPr lang="en-GB" dirty="0"/>
          </a:p>
        </p:txBody>
      </p:sp>
      <p:sp>
        <p:nvSpPr>
          <p:cNvPr id="3" name="Content Placeholder 2">
            <a:extLst>
              <a:ext uri="{FF2B5EF4-FFF2-40B4-BE49-F238E27FC236}">
                <a16:creationId xmlns:a16="http://schemas.microsoft.com/office/drawing/2014/main" id="{A4A55FB3-EEBB-4BA6-93FA-52465152BB38}"/>
              </a:ext>
            </a:extLst>
          </p:cNvPr>
          <p:cNvSpPr>
            <a:spLocks noGrp="1"/>
          </p:cNvSpPr>
          <p:nvPr>
            <p:ph idx="1"/>
          </p:nvPr>
        </p:nvSpPr>
        <p:spPr/>
        <p:txBody>
          <a:bodyPr/>
          <a:lstStyle/>
          <a:p>
            <a:r>
              <a:rPr lang="en-US" dirty="0"/>
              <a:t>Iv drug use/empty drug bottles </a:t>
            </a:r>
            <a:r>
              <a:rPr lang="en-GB" sz="2400" dirty="0"/>
              <a:t>→ </a:t>
            </a:r>
            <a:r>
              <a:rPr lang="en-US" dirty="0"/>
              <a:t>Drug overdose</a:t>
            </a:r>
          </a:p>
          <a:p>
            <a:endParaRPr lang="en-US" dirty="0"/>
          </a:p>
          <a:p>
            <a:r>
              <a:rPr lang="en-US" dirty="0"/>
              <a:t>Suicidal notes </a:t>
            </a:r>
            <a:r>
              <a:rPr lang="en-GB" sz="2400" dirty="0"/>
              <a:t>→failed suicide attempt</a:t>
            </a:r>
          </a:p>
          <a:p>
            <a:endParaRPr lang="en-GB" sz="2400" dirty="0"/>
          </a:p>
          <a:p>
            <a:r>
              <a:rPr lang="en-GB" sz="2400" dirty="0"/>
              <a:t>Last meal/ Known DM → hypoglycaemia, DKA</a:t>
            </a:r>
          </a:p>
          <a:p>
            <a:endParaRPr lang="en-GB" sz="2400" dirty="0"/>
          </a:p>
          <a:p>
            <a:r>
              <a:rPr lang="en-GB" sz="2400" dirty="0"/>
              <a:t>Known HTN → haemorrhagic stroke, ischaemic stroke, SAH</a:t>
            </a:r>
            <a:br>
              <a:rPr lang="en-GB" sz="2400" dirty="0"/>
            </a:br>
            <a:endParaRPr lang="en-GB" sz="2400" dirty="0"/>
          </a:p>
          <a:p>
            <a:endParaRPr lang="en-GB" sz="2400" dirty="0"/>
          </a:p>
          <a:p>
            <a:endParaRPr lang="en-GB" dirty="0"/>
          </a:p>
        </p:txBody>
      </p:sp>
    </p:spTree>
    <p:extLst>
      <p:ext uri="{BB962C8B-B14F-4D97-AF65-F5344CB8AC3E}">
        <p14:creationId xmlns:p14="http://schemas.microsoft.com/office/powerpoint/2010/main" val="2972808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22714"/>
          </a:xfrm>
        </p:spPr>
        <p:txBody>
          <a:bodyPr/>
          <a:lstStyle/>
          <a:p>
            <a:r>
              <a:rPr lang="en-US" sz="3200" b="1" dirty="0"/>
              <a:t>                Neurologic examination of coma</a:t>
            </a:r>
            <a:br>
              <a:rPr lang="en-US" sz="3200" b="1" dirty="0"/>
            </a:br>
            <a:r>
              <a:rPr lang="en-US" sz="3200" b="1" dirty="0"/>
              <a:t>1. </a:t>
            </a:r>
            <a:r>
              <a:rPr lang="en-US" sz="3200" dirty="0"/>
              <a:t>Glasgow coma score</a:t>
            </a:r>
            <a:br>
              <a:rPr lang="en-US" sz="3200" dirty="0"/>
            </a:br>
            <a:r>
              <a:rPr lang="en-US" sz="3200" dirty="0"/>
              <a:t>2. Signs of meningeal irritation</a:t>
            </a:r>
            <a:br>
              <a:rPr lang="en-US" sz="3200" dirty="0"/>
            </a:br>
            <a:r>
              <a:rPr lang="en-US" sz="3200" dirty="0"/>
              <a:t>3. Fundoscopy</a:t>
            </a:r>
            <a:br>
              <a:rPr lang="en-US" sz="3200" dirty="0"/>
            </a:br>
            <a:r>
              <a:rPr lang="en-US" sz="3200" dirty="0"/>
              <a:t>4. Pupil examination</a:t>
            </a:r>
            <a:br>
              <a:rPr lang="en-US" sz="3200" dirty="0"/>
            </a:br>
            <a:r>
              <a:rPr lang="en-US" sz="3200" dirty="0"/>
              <a:t>5. Oculocephalic responses</a:t>
            </a:r>
            <a:br>
              <a:rPr lang="en-US" sz="3200" dirty="0"/>
            </a:br>
            <a:r>
              <a:rPr lang="en-US" sz="3200" dirty="0"/>
              <a:t>6. Oculovestibular responses</a:t>
            </a:r>
            <a:br>
              <a:rPr lang="en-US" sz="3200" dirty="0"/>
            </a:br>
            <a:r>
              <a:rPr lang="en-US" sz="3200" dirty="0"/>
              <a:t>7. Limb posture/motor response to pain</a:t>
            </a:r>
            <a:br>
              <a:rPr lang="en-US" sz="3200" dirty="0"/>
            </a:br>
            <a:r>
              <a:rPr lang="en-US" sz="3200" dirty="0"/>
              <a:t>Tone</a:t>
            </a:r>
            <a:br>
              <a:rPr lang="en-US" sz="3200" dirty="0"/>
            </a:br>
            <a:r>
              <a:rPr lang="en-US" sz="3200" dirty="0"/>
              <a:t>8. Reflexes</a:t>
            </a:r>
          </a:p>
        </p:txBody>
      </p:sp>
    </p:spTree>
    <p:extLst>
      <p:ext uri="{BB962C8B-B14F-4D97-AF65-F5344CB8AC3E}">
        <p14:creationId xmlns:p14="http://schemas.microsoft.com/office/powerpoint/2010/main" val="4204010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024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 y="590550"/>
            <a:ext cx="8932863"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344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 y="382588"/>
            <a:ext cx="8932863" cy="609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77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6798-4562-4EAC-ACE0-C1D5EC525483}"/>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Definition</a:t>
            </a:r>
          </a:p>
        </p:txBody>
      </p:sp>
      <p:sp>
        <p:nvSpPr>
          <p:cNvPr id="3" name="Content Placeholder 2">
            <a:extLst>
              <a:ext uri="{FF2B5EF4-FFF2-40B4-BE49-F238E27FC236}">
                <a16:creationId xmlns:a16="http://schemas.microsoft.com/office/drawing/2014/main" id="{EB7333CF-9088-43EA-A1A3-CC8AE4269B18}"/>
              </a:ext>
            </a:extLst>
          </p:cNvPr>
          <p:cNvSpPr>
            <a:spLocks noGrp="1"/>
          </p:cNvSpPr>
          <p:nvPr>
            <p:ph idx="1"/>
          </p:nvPr>
        </p:nvSpPr>
        <p:spPr>
          <a:xfrm>
            <a:off x="54732" y="1442752"/>
            <a:ext cx="8424936" cy="4983162"/>
          </a:xfrm>
        </p:spPr>
        <p:txBody>
          <a:bodyPr>
            <a:noAutofit/>
          </a:bodyPr>
          <a:lstStyle/>
          <a:p>
            <a:r>
              <a:rPr lang="en-GB" sz="2400" dirty="0">
                <a:latin typeface="Times New Roman" panose="02020603050405020304" pitchFamily="18" charset="0"/>
                <a:cs typeface="Times New Roman" panose="02020603050405020304" pitchFamily="18" charset="0"/>
              </a:rPr>
              <a:t>The term unconsciousness can be defined as “an abnormal loss of awareness of self and one’s surrounding due to a reduced level of activity in the reticular formation of the brainstem”.</a:t>
            </a:r>
          </a:p>
          <a:p>
            <a:r>
              <a:rPr lang="en-GB" sz="2400" dirty="0">
                <a:latin typeface="Times New Roman" panose="02020603050405020304" pitchFamily="18" charset="0"/>
                <a:cs typeface="Times New Roman" panose="02020603050405020304" pitchFamily="18" charset="0"/>
              </a:rPr>
              <a:t>It is a sleep-like state in which the patient makes no purposeful response to the environment and from which he or she cannot be easily aroused.</a:t>
            </a:r>
          </a:p>
          <a:p>
            <a:r>
              <a:rPr lang="en-GB" sz="2400" dirty="0">
                <a:latin typeface="Times New Roman" panose="02020603050405020304" pitchFamily="18" charset="0"/>
                <a:cs typeface="Times New Roman" panose="02020603050405020304" pitchFamily="18" charset="0"/>
              </a:rPr>
              <a:t>An unconscious patient can be roused only with difficulty or not at all.</a:t>
            </a:r>
          </a:p>
          <a:p>
            <a:r>
              <a:rPr lang="en-GB" sz="2400" dirty="0">
                <a:latin typeface="Times New Roman" panose="02020603050405020304" pitchFamily="18" charset="0"/>
                <a:cs typeface="Times New Roman" panose="02020603050405020304" pitchFamily="18" charset="0"/>
              </a:rPr>
              <a:t>It aroused from a disturbance of either;</a:t>
            </a:r>
          </a:p>
          <a:p>
            <a:r>
              <a:rPr lang="en-GB" sz="2400" dirty="0">
                <a:latin typeface="Times New Roman" panose="02020603050405020304" pitchFamily="18" charset="0"/>
                <a:cs typeface="Times New Roman" panose="02020603050405020304" pitchFamily="18" charset="0"/>
              </a:rPr>
              <a:t>-Brainstem RAS above the mid-pons or</a:t>
            </a:r>
          </a:p>
          <a:p>
            <a:r>
              <a:rPr lang="en-GB" sz="2400" dirty="0">
                <a:latin typeface="Times New Roman" panose="02020603050405020304" pitchFamily="18" charset="0"/>
                <a:cs typeface="Times New Roman" panose="02020603050405020304" pitchFamily="18" charset="0"/>
              </a:rPr>
              <a:t>-Both cerebral hemispheres</a:t>
            </a:r>
          </a:p>
        </p:txBody>
      </p:sp>
    </p:spTree>
    <p:extLst>
      <p:ext uri="{BB962C8B-B14F-4D97-AF65-F5344CB8AC3E}">
        <p14:creationId xmlns:p14="http://schemas.microsoft.com/office/powerpoint/2010/main" val="1752829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A606-73F2-4D45-85EC-4AE7314512D0}"/>
              </a:ext>
            </a:extLst>
          </p:cNvPr>
          <p:cNvSpPr>
            <a:spLocks noGrp="1"/>
          </p:cNvSpPr>
          <p:nvPr>
            <p:ph type="title"/>
          </p:nvPr>
        </p:nvSpPr>
        <p:spPr/>
        <p:txBody>
          <a:bodyPr/>
          <a:lstStyle/>
          <a:p>
            <a:r>
              <a:rPr lang="en-GB" dirty="0"/>
              <a:t>Eye examination</a:t>
            </a:r>
          </a:p>
        </p:txBody>
      </p:sp>
      <p:sp>
        <p:nvSpPr>
          <p:cNvPr id="3" name="Content Placeholder 2">
            <a:extLst>
              <a:ext uri="{FF2B5EF4-FFF2-40B4-BE49-F238E27FC236}">
                <a16:creationId xmlns:a16="http://schemas.microsoft.com/office/drawing/2014/main" id="{50997D74-6801-4FA6-A928-2FC8F5E58D53}"/>
              </a:ext>
            </a:extLst>
          </p:cNvPr>
          <p:cNvSpPr>
            <a:spLocks noGrp="1"/>
          </p:cNvSpPr>
          <p:nvPr>
            <p:ph idx="1"/>
          </p:nvPr>
        </p:nvSpPr>
        <p:spPr/>
        <p:txBody>
          <a:bodyPr/>
          <a:lstStyle/>
          <a:p>
            <a:r>
              <a:rPr lang="en-GB" dirty="0"/>
              <a:t>Pupillary abnormalities in coma generally herald structural changes in brain, where as in metabolic coma such abnormalities  are not present viz;</a:t>
            </a:r>
          </a:p>
          <a:p>
            <a:endParaRPr lang="en-GB" dirty="0"/>
          </a:p>
          <a:p>
            <a:r>
              <a:rPr lang="en-GB" dirty="0"/>
              <a:t>Small pupil (&lt;2mm) ; opioid toxicity or a pontine lesion</a:t>
            </a:r>
          </a:p>
          <a:p>
            <a:endParaRPr lang="en-GB" dirty="0"/>
          </a:p>
          <a:p>
            <a:r>
              <a:rPr lang="en-GB" dirty="0"/>
              <a:t>Middle pupils (4-6mm); unresponsive to light ; midbrain lesion</a:t>
            </a:r>
          </a:p>
          <a:p>
            <a:endParaRPr lang="en-GB" dirty="0"/>
          </a:p>
          <a:p>
            <a:r>
              <a:rPr lang="en-GB" dirty="0"/>
              <a:t>Pinpoint pupils; Narcotic overdose, bilateral pontine damage</a:t>
            </a:r>
          </a:p>
          <a:p>
            <a:endParaRPr lang="en-GB" dirty="0"/>
          </a:p>
          <a:p>
            <a:r>
              <a:rPr lang="en-GB" dirty="0"/>
              <a:t>Fixed and dilated pupils (&gt;7mm) unreactive to light. Present in the terminal stage of brain death.</a:t>
            </a:r>
          </a:p>
        </p:txBody>
      </p:sp>
    </p:spTree>
    <p:extLst>
      <p:ext uri="{BB962C8B-B14F-4D97-AF65-F5344CB8AC3E}">
        <p14:creationId xmlns:p14="http://schemas.microsoft.com/office/powerpoint/2010/main" val="450818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36069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476A-C582-4280-97FC-274A0C50E259}"/>
              </a:ext>
            </a:extLst>
          </p:cNvPr>
          <p:cNvSpPr>
            <a:spLocks noGrp="1"/>
          </p:cNvSpPr>
          <p:nvPr>
            <p:ph type="title"/>
          </p:nvPr>
        </p:nvSpPr>
        <p:spPr/>
        <p:txBody>
          <a:bodyPr/>
          <a:lstStyle/>
          <a:p>
            <a:r>
              <a:rPr lang="en-GB" dirty="0"/>
              <a:t>Oculocephalic reflex(doll’s eyes)</a:t>
            </a:r>
          </a:p>
        </p:txBody>
      </p:sp>
      <p:sp>
        <p:nvSpPr>
          <p:cNvPr id="3" name="Content Placeholder 2">
            <a:extLst>
              <a:ext uri="{FF2B5EF4-FFF2-40B4-BE49-F238E27FC236}">
                <a16:creationId xmlns:a16="http://schemas.microsoft.com/office/drawing/2014/main" id="{2414F3FA-E3C6-4495-A44B-EF9923E61E1A}"/>
              </a:ext>
            </a:extLst>
          </p:cNvPr>
          <p:cNvSpPr>
            <a:spLocks noGrp="1"/>
          </p:cNvSpPr>
          <p:nvPr>
            <p:ph idx="1"/>
          </p:nvPr>
        </p:nvSpPr>
        <p:spPr/>
        <p:txBody>
          <a:bodyPr>
            <a:normAutofit fontScale="92500" lnSpcReduction="10000"/>
          </a:bodyPr>
          <a:lstStyle/>
          <a:p>
            <a:r>
              <a:rPr lang="en-GB" dirty="0"/>
              <a:t>Used to access intact brainstem in comatose patients</a:t>
            </a:r>
          </a:p>
          <a:p>
            <a:endParaRPr lang="en-GB" dirty="0"/>
          </a:p>
          <a:p>
            <a:r>
              <a:rPr lang="en-GB" dirty="0"/>
              <a:t>Patient’s eyes are held open.</a:t>
            </a:r>
          </a:p>
          <a:p>
            <a:endParaRPr lang="en-GB" dirty="0"/>
          </a:p>
          <a:p>
            <a:r>
              <a:rPr lang="en-GB" dirty="0"/>
              <a:t>The head is briskly turned from side to side with the head held briefly at the end of each turn.</a:t>
            </a:r>
          </a:p>
          <a:p>
            <a:endParaRPr lang="en-GB" dirty="0"/>
          </a:p>
          <a:p>
            <a:r>
              <a:rPr lang="en-GB" dirty="0"/>
              <a:t>Positive response occurs when the eyes rotate to the opposite side to the direction of head rotation</a:t>
            </a:r>
          </a:p>
          <a:p>
            <a:endParaRPr lang="en-GB" dirty="0"/>
          </a:p>
          <a:p>
            <a:r>
              <a:rPr lang="en-GB" dirty="0"/>
              <a:t>Also when the head is flexed and extended – a positive  result is downward deviation of the eyes during extension.</a:t>
            </a:r>
          </a:p>
          <a:p>
            <a:r>
              <a:rPr lang="en-GB" dirty="0"/>
              <a:t>Negative response occurs when eyes remain midline or move in same direction  of head movement indicating a </a:t>
            </a:r>
            <a:r>
              <a:rPr lang="en-GB"/>
              <a:t>severe brainstem </a:t>
            </a:r>
          </a:p>
          <a:p>
            <a:endParaRPr lang="en-GB" dirty="0"/>
          </a:p>
        </p:txBody>
      </p:sp>
    </p:spTree>
    <p:extLst>
      <p:ext uri="{BB962C8B-B14F-4D97-AF65-F5344CB8AC3E}">
        <p14:creationId xmlns:p14="http://schemas.microsoft.com/office/powerpoint/2010/main" val="2696634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C52D-C590-4500-99B0-DFA344A22C39}"/>
              </a:ext>
            </a:extLst>
          </p:cNvPr>
          <p:cNvSpPr>
            <a:spLocks noGrp="1"/>
          </p:cNvSpPr>
          <p:nvPr>
            <p:ph type="title"/>
          </p:nvPr>
        </p:nvSpPr>
        <p:spPr/>
        <p:txBody>
          <a:bodyPr/>
          <a:lstStyle/>
          <a:p>
            <a:r>
              <a:rPr lang="en-GB" dirty="0"/>
              <a:t>Oculovestibular reflex (caloric stimulation)</a:t>
            </a:r>
          </a:p>
        </p:txBody>
      </p:sp>
      <p:sp>
        <p:nvSpPr>
          <p:cNvPr id="3" name="Content Placeholder 2">
            <a:extLst>
              <a:ext uri="{FF2B5EF4-FFF2-40B4-BE49-F238E27FC236}">
                <a16:creationId xmlns:a16="http://schemas.microsoft.com/office/drawing/2014/main" id="{CAE4E580-9539-4946-AEC3-C6A7F2824A07}"/>
              </a:ext>
            </a:extLst>
          </p:cNvPr>
          <p:cNvSpPr>
            <a:spLocks noGrp="1"/>
          </p:cNvSpPr>
          <p:nvPr>
            <p:ph idx="1"/>
          </p:nvPr>
        </p:nvSpPr>
        <p:spPr/>
        <p:txBody>
          <a:bodyPr>
            <a:normAutofit lnSpcReduction="10000"/>
          </a:bodyPr>
          <a:lstStyle/>
          <a:p>
            <a:r>
              <a:rPr lang="en-GB" dirty="0"/>
              <a:t>For this reflex, check that the tympanum is intact and that the external ear canal is clear.</a:t>
            </a:r>
          </a:p>
          <a:p>
            <a:endParaRPr lang="en-GB" dirty="0"/>
          </a:p>
          <a:p>
            <a:r>
              <a:rPr lang="en-GB" dirty="0"/>
              <a:t>Introduce cold or warm water into the external ear canal through a small catheter until one of (nystagmus, ocular deviation or 200ml of water has been instilled).</a:t>
            </a:r>
          </a:p>
          <a:p>
            <a:endParaRPr lang="en-GB" dirty="0"/>
          </a:p>
          <a:p>
            <a:r>
              <a:rPr lang="en-GB" dirty="0"/>
              <a:t>If the brainstem is intact, cold water causes the eyes to deviate downwards and warm water causes the eyes to deviate upwards.</a:t>
            </a:r>
          </a:p>
          <a:p>
            <a:pPr marL="114300" indent="0">
              <a:buNone/>
            </a:pPr>
            <a:endParaRPr lang="en-GB" dirty="0"/>
          </a:p>
          <a:p>
            <a:r>
              <a:rPr lang="en-GB" dirty="0"/>
              <a:t>Both oculocephalic and oculovestibular positive responses described above are only seen in comatose patient with intact brainstem.</a:t>
            </a:r>
          </a:p>
        </p:txBody>
      </p:sp>
    </p:spTree>
    <p:extLst>
      <p:ext uri="{BB962C8B-B14F-4D97-AF65-F5344CB8AC3E}">
        <p14:creationId xmlns:p14="http://schemas.microsoft.com/office/powerpoint/2010/main" val="1679207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4436-414B-4ADD-86AE-BDA2354C4D3B}"/>
              </a:ext>
            </a:extLst>
          </p:cNvPr>
          <p:cNvSpPr>
            <a:spLocks noGrp="1"/>
          </p:cNvSpPr>
          <p:nvPr>
            <p:ph type="title"/>
          </p:nvPr>
        </p:nvSpPr>
        <p:spPr/>
        <p:txBody>
          <a:bodyPr/>
          <a:lstStyle/>
          <a:p>
            <a:r>
              <a:rPr lang="en-GB" dirty="0"/>
              <a:t>Limb posturing</a:t>
            </a:r>
          </a:p>
        </p:txBody>
      </p:sp>
      <p:sp>
        <p:nvSpPr>
          <p:cNvPr id="3" name="Content Placeholder 2">
            <a:extLst>
              <a:ext uri="{FF2B5EF4-FFF2-40B4-BE49-F238E27FC236}">
                <a16:creationId xmlns:a16="http://schemas.microsoft.com/office/drawing/2014/main" id="{6F0DDB07-6D67-4AFB-9BA5-E89E2BE1D431}"/>
              </a:ext>
            </a:extLst>
          </p:cNvPr>
          <p:cNvSpPr>
            <a:spLocks noGrp="1"/>
          </p:cNvSpPr>
          <p:nvPr>
            <p:ph idx="1"/>
          </p:nvPr>
        </p:nvSpPr>
        <p:spPr/>
        <p:txBody>
          <a:bodyPr>
            <a:normAutofit fontScale="92500" lnSpcReduction="10000"/>
          </a:bodyPr>
          <a:lstStyle/>
          <a:p>
            <a:r>
              <a:rPr lang="en-GB" dirty="0"/>
              <a:t>Assessed by applying strong pressure on the supraorbital ridge, sternum or nail beds.</a:t>
            </a:r>
          </a:p>
          <a:p>
            <a:endParaRPr lang="en-GB" dirty="0"/>
          </a:p>
          <a:p>
            <a:r>
              <a:rPr lang="en-GB" dirty="0"/>
              <a:t>Limb posturing/motor response to pain is observed.</a:t>
            </a:r>
          </a:p>
          <a:p>
            <a:endParaRPr lang="en-GB" dirty="0"/>
          </a:p>
          <a:p>
            <a:r>
              <a:rPr lang="en-GB" dirty="0"/>
              <a:t>Response can indicate whether condition causing the coma affects the brain symmetrically (metabolic or diffuse encephalopathy) or asymmetrically (unilateral focal cause)</a:t>
            </a:r>
          </a:p>
          <a:p>
            <a:endParaRPr lang="en-GB" dirty="0"/>
          </a:p>
          <a:p>
            <a:r>
              <a:rPr lang="en-GB" dirty="0"/>
              <a:t>Decorticate posturing- associated with lesions that involve the thalamus directly or large masses that compress the thalamus from above</a:t>
            </a:r>
          </a:p>
          <a:p>
            <a:endParaRPr lang="en-GB" dirty="0"/>
          </a:p>
          <a:p>
            <a:r>
              <a:rPr lang="en-GB" dirty="0"/>
              <a:t>Decerebrate posturing- occurs when brain dysfunction has descended to the level of the midbrain</a:t>
            </a:r>
          </a:p>
        </p:txBody>
      </p:sp>
    </p:spTree>
    <p:extLst>
      <p:ext uri="{BB962C8B-B14F-4D97-AF65-F5344CB8AC3E}">
        <p14:creationId xmlns:p14="http://schemas.microsoft.com/office/powerpoint/2010/main" val="1108709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0EB4-D2CF-493C-B161-8B5FD8F982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F2A6D3-CD7B-443C-A475-A8AA6D76CCC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6605C20-B368-4669-99E7-AAB2694A2E1C}"/>
              </a:ext>
            </a:extLst>
          </p:cNvPr>
          <p:cNvPicPr/>
          <p:nvPr/>
        </p:nvPicPr>
        <p:blipFill>
          <a:blip r:embed="rId2"/>
          <a:stretch>
            <a:fillRect/>
          </a:stretch>
        </p:blipFill>
        <p:spPr>
          <a:xfrm>
            <a:off x="0" y="-99392"/>
            <a:ext cx="9144000" cy="6858000"/>
          </a:xfrm>
          <a:prstGeom prst="rect">
            <a:avLst/>
          </a:prstGeom>
        </p:spPr>
      </p:pic>
    </p:spTree>
    <p:extLst>
      <p:ext uri="{BB962C8B-B14F-4D97-AF65-F5344CB8AC3E}">
        <p14:creationId xmlns:p14="http://schemas.microsoft.com/office/powerpoint/2010/main" val="3530401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5432251" cy="580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169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25B0-6AEA-4E88-90BC-4505E26F4506}"/>
              </a:ext>
            </a:extLst>
          </p:cNvPr>
          <p:cNvSpPr>
            <a:spLocks noGrp="1"/>
          </p:cNvSpPr>
          <p:nvPr>
            <p:ph type="title"/>
          </p:nvPr>
        </p:nvSpPr>
        <p:spPr/>
        <p:txBody>
          <a:bodyPr/>
          <a:lstStyle/>
          <a:p>
            <a:r>
              <a:rPr lang="en-GB" dirty="0"/>
              <a:t>Investigations</a:t>
            </a:r>
          </a:p>
        </p:txBody>
      </p:sp>
      <p:sp>
        <p:nvSpPr>
          <p:cNvPr id="3" name="Content Placeholder 2">
            <a:extLst>
              <a:ext uri="{FF2B5EF4-FFF2-40B4-BE49-F238E27FC236}">
                <a16:creationId xmlns:a16="http://schemas.microsoft.com/office/drawing/2014/main" id="{589AA9F9-8348-4798-8774-6E885C0AB36A}"/>
              </a:ext>
            </a:extLst>
          </p:cNvPr>
          <p:cNvSpPr>
            <a:spLocks noGrp="1"/>
          </p:cNvSpPr>
          <p:nvPr>
            <p:ph idx="1"/>
          </p:nvPr>
        </p:nvSpPr>
        <p:spPr/>
        <p:txBody>
          <a:bodyPr>
            <a:normAutofit fontScale="92500" lnSpcReduction="10000"/>
          </a:bodyPr>
          <a:lstStyle/>
          <a:p>
            <a:r>
              <a:rPr lang="en-GB" dirty="0"/>
              <a:t>Blood/Imaging</a:t>
            </a:r>
          </a:p>
          <a:p>
            <a:endParaRPr lang="en-GB" dirty="0"/>
          </a:p>
          <a:p>
            <a:r>
              <a:rPr lang="en-GB" dirty="0"/>
              <a:t>BLOOD</a:t>
            </a:r>
          </a:p>
          <a:p>
            <a:r>
              <a:rPr lang="en-GB" dirty="0"/>
              <a:t>Complete blood count</a:t>
            </a:r>
          </a:p>
          <a:p>
            <a:r>
              <a:rPr lang="en-GB" dirty="0"/>
              <a:t>Blood culture</a:t>
            </a:r>
          </a:p>
          <a:p>
            <a:r>
              <a:rPr lang="en-GB" dirty="0"/>
              <a:t>Blood glucose(RBG)</a:t>
            </a:r>
          </a:p>
          <a:p>
            <a:r>
              <a:rPr lang="en-GB" dirty="0"/>
              <a:t>E/U/CR, serum calcium, magnesium</a:t>
            </a:r>
          </a:p>
          <a:p>
            <a:r>
              <a:rPr lang="en-GB" dirty="0"/>
              <a:t>Liver function test</a:t>
            </a:r>
          </a:p>
          <a:p>
            <a:r>
              <a:rPr lang="en-GB" dirty="0"/>
              <a:t>Arterial blood gases(ABG)</a:t>
            </a:r>
          </a:p>
          <a:p>
            <a:r>
              <a:rPr lang="en-GB" dirty="0"/>
              <a:t>Others are</a:t>
            </a:r>
          </a:p>
          <a:p>
            <a:r>
              <a:rPr lang="en-GB" dirty="0"/>
              <a:t>-LP for CSF analysis</a:t>
            </a:r>
          </a:p>
          <a:p>
            <a:r>
              <a:rPr lang="en-GB" dirty="0"/>
              <a:t>-Toxicology analysis of blood and urine</a:t>
            </a:r>
          </a:p>
          <a:p>
            <a:r>
              <a:rPr lang="en-US" dirty="0"/>
              <a:t>-Blood alcohol concentration test</a:t>
            </a:r>
            <a:endParaRPr lang="en-GB" dirty="0"/>
          </a:p>
          <a:p>
            <a:r>
              <a:rPr lang="en-GB" dirty="0"/>
              <a:t>-Tumour markers assay</a:t>
            </a:r>
          </a:p>
        </p:txBody>
      </p:sp>
    </p:spTree>
    <p:extLst>
      <p:ext uri="{BB962C8B-B14F-4D97-AF65-F5344CB8AC3E}">
        <p14:creationId xmlns:p14="http://schemas.microsoft.com/office/powerpoint/2010/main" val="3166701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F616-2049-4AC8-9E8C-3A6C2393F61B}"/>
              </a:ext>
            </a:extLst>
          </p:cNvPr>
          <p:cNvSpPr>
            <a:spLocks noGrp="1"/>
          </p:cNvSpPr>
          <p:nvPr>
            <p:ph type="title"/>
          </p:nvPr>
        </p:nvSpPr>
        <p:spPr/>
        <p:txBody>
          <a:bodyPr/>
          <a:lstStyle/>
          <a:p>
            <a:r>
              <a:rPr lang="en-GB" dirty="0"/>
              <a:t>Imaging</a:t>
            </a:r>
          </a:p>
        </p:txBody>
      </p:sp>
      <p:sp>
        <p:nvSpPr>
          <p:cNvPr id="3" name="Content Placeholder 2">
            <a:extLst>
              <a:ext uri="{FF2B5EF4-FFF2-40B4-BE49-F238E27FC236}">
                <a16:creationId xmlns:a16="http://schemas.microsoft.com/office/drawing/2014/main" id="{38119F09-2D98-4CE5-8F48-13CDB0023DC1}"/>
              </a:ext>
            </a:extLst>
          </p:cNvPr>
          <p:cNvSpPr>
            <a:spLocks noGrp="1"/>
          </p:cNvSpPr>
          <p:nvPr>
            <p:ph idx="1"/>
          </p:nvPr>
        </p:nvSpPr>
        <p:spPr/>
        <p:txBody>
          <a:bodyPr/>
          <a:lstStyle/>
          <a:p>
            <a:r>
              <a:rPr lang="en-GB" dirty="0"/>
              <a:t>Cranial CT scan/ MRI</a:t>
            </a:r>
          </a:p>
          <a:p>
            <a:r>
              <a:rPr lang="en-US" dirty="0"/>
              <a:t>Chest X-ray</a:t>
            </a:r>
            <a:endParaRPr lang="en-GB" dirty="0"/>
          </a:p>
          <a:p>
            <a:r>
              <a:rPr lang="en-GB" dirty="0"/>
              <a:t>Electrocardiography(ECG)</a:t>
            </a:r>
          </a:p>
          <a:p>
            <a:r>
              <a:rPr lang="en-GB" dirty="0"/>
              <a:t>Echocardiography(Echo)</a:t>
            </a:r>
          </a:p>
          <a:p>
            <a:r>
              <a:rPr lang="en-GB" dirty="0"/>
              <a:t>Electroencephalography(EEG)</a:t>
            </a:r>
          </a:p>
          <a:p>
            <a:endParaRPr lang="en-GB" dirty="0"/>
          </a:p>
          <a:p>
            <a:endParaRPr lang="en-GB" dirty="0"/>
          </a:p>
        </p:txBody>
      </p:sp>
    </p:spTree>
    <p:extLst>
      <p:ext uri="{BB962C8B-B14F-4D97-AF65-F5344CB8AC3E}">
        <p14:creationId xmlns:p14="http://schemas.microsoft.com/office/powerpoint/2010/main" val="653191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3951" y="2276872"/>
            <a:ext cx="8356601" cy="4286250"/>
            <a:chOff x="0" y="0"/>
            <a:chExt cx="8356601" cy="4286250"/>
          </a:xfrm>
        </p:grpSpPr>
        <p:pic>
          <p:nvPicPr>
            <p:cNvPr id="3" name="Picture 2"/>
            <p:cNvPicPr/>
            <p:nvPr/>
          </p:nvPicPr>
          <p:blipFill>
            <a:blip r:embed="rId2"/>
            <a:stretch>
              <a:fillRect/>
            </a:stretch>
          </p:blipFill>
          <p:spPr>
            <a:xfrm>
              <a:off x="0" y="71120"/>
              <a:ext cx="4142740" cy="4215130"/>
            </a:xfrm>
            <a:prstGeom prst="rect">
              <a:avLst/>
            </a:prstGeom>
          </p:spPr>
        </p:pic>
        <p:pic>
          <p:nvPicPr>
            <p:cNvPr id="4" name="Picture 3"/>
            <p:cNvPicPr/>
            <p:nvPr/>
          </p:nvPicPr>
          <p:blipFill>
            <a:blip r:embed="rId3"/>
            <a:stretch>
              <a:fillRect/>
            </a:stretch>
          </p:blipFill>
          <p:spPr>
            <a:xfrm>
              <a:off x="4213860" y="0"/>
              <a:ext cx="4142741" cy="4286250"/>
            </a:xfrm>
            <a:prstGeom prst="rect">
              <a:avLst/>
            </a:prstGeom>
          </p:spPr>
        </p:pic>
      </p:grpSp>
      <p:sp>
        <p:nvSpPr>
          <p:cNvPr id="5" name="Rectangle 4"/>
          <p:cNvSpPr/>
          <p:nvPr/>
        </p:nvSpPr>
        <p:spPr>
          <a:xfrm>
            <a:off x="2250882" y="1219511"/>
            <a:ext cx="3833286" cy="400110"/>
          </a:xfrm>
          <a:prstGeom prst="rect">
            <a:avLst/>
          </a:prstGeom>
        </p:spPr>
        <p:txBody>
          <a:bodyPr wrap="square">
            <a:spAutoFit/>
          </a:bodyPr>
          <a:lstStyle/>
          <a:p>
            <a:r>
              <a:rPr lang="en-US" sz="2000" b="1" dirty="0"/>
              <a:t>Some brain CT findings in coma </a:t>
            </a:r>
          </a:p>
        </p:txBody>
      </p:sp>
    </p:spTree>
    <p:extLst>
      <p:ext uri="{BB962C8B-B14F-4D97-AF65-F5344CB8AC3E}">
        <p14:creationId xmlns:p14="http://schemas.microsoft.com/office/powerpoint/2010/main" val="385781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620000" cy="1143000"/>
          </a:xfrm>
        </p:spPr>
        <p:txBody>
          <a:bodyPr/>
          <a:lstStyle/>
          <a:p>
            <a:pPr marL="0" indent="0"/>
            <a:r>
              <a:rPr lang="en-US" sz="2400" b="1" dirty="0"/>
              <a:t>                                  Anatomic basis of coma</a:t>
            </a:r>
            <a:br>
              <a:rPr lang="en-US" sz="2400" b="1" dirty="0"/>
            </a:br>
            <a:br>
              <a:rPr lang="en-GB" sz="2400" dirty="0"/>
            </a:br>
            <a:endParaRPr lang="en-GB"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80729"/>
            <a:ext cx="7681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682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42CD-C863-4E50-87D9-D038B037D7E9}"/>
              </a:ext>
            </a:extLst>
          </p:cNvPr>
          <p:cNvSpPr>
            <a:spLocks noGrp="1"/>
          </p:cNvSpPr>
          <p:nvPr>
            <p:ph type="title"/>
          </p:nvPr>
        </p:nvSpPr>
        <p:spPr/>
        <p:txBody>
          <a:bodyPr/>
          <a:lstStyle/>
          <a:p>
            <a:r>
              <a:rPr lang="en-US" dirty="0"/>
              <a:t>Treatment of coma</a:t>
            </a:r>
            <a:endParaRPr lang="en-GB" dirty="0"/>
          </a:p>
        </p:txBody>
      </p:sp>
      <p:sp>
        <p:nvSpPr>
          <p:cNvPr id="3" name="Content Placeholder 2">
            <a:extLst>
              <a:ext uri="{FF2B5EF4-FFF2-40B4-BE49-F238E27FC236}">
                <a16:creationId xmlns:a16="http://schemas.microsoft.com/office/drawing/2014/main" id="{4D35D282-653D-4832-BAAA-9163E933AD69}"/>
              </a:ext>
            </a:extLst>
          </p:cNvPr>
          <p:cNvSpPr>
            <a:spLocks noGrp="1"/>
          </p:cNvSpPr>
          <p:nvPr>
            <p:ph idx="1"/>
          </p:nvPr>
        </p:nvSpPr>
        <p:spPr/>
        <p:txBody>
          <a:bodyPr>
            <a:normAutofit fontScale="92500" lnSpcReduction="10000"/>
          </a:bodyPr>
          <a:lstStyle/>
          <a:p>
            <a:pPr marL="114300" indent="0">
              <a:buNone/>
            </a:pPr>
            <a:endParaRPr lang="en-GB" dirty="0"/>
          </a:p>
          <a:p>
            <a:r>
              <a:rPr lang="en-US" dirty="0"/>
              <a:t>This depends on the underlying cause viz;</a:t>
            </a:r>
          </a:p>
          <a:p>
            <a:endParaRPr lang="en-US" dirty="0"/>
          </a:p>
          <a:p>
            <a:r>
              <a:rPr lang="en-US" dirty="0"/>
              <a:t>Acute bacterial meningitis </a:t>
            </a:r>
            <a:r>
              <a:rPr lang="en-GB" sz="2000" dirty="0"/>
              <a:t>→</a:t>
            </a:r>
            <a:r>
              <a:rPr lang="en-US" dirty="0"/>
              <a:t> antibiotics</a:t>
            </a:r>
          </a:p>
          <a:p>
            <a:endParaRPr lang="en-US" dirty="0"/>
          </a:p>
          <a:p>
            <a:r>
              <a:rPr lang="en-US" dirty="0"/>
              <a:t>Septicemia </a:t>
            </a:r>
            <a:r>
              <a:rPr lang="en-GB" sz="2000" dirty="0"/>
              <a:t>→</a:t>
            </a:r>
            <a:r>
              <a:rPr lang="en-US" dirty="0"/>
              <a:t> antibiotics</a:t>
            </a:r>
          </a:p>
          <a:p>
            <a:endParaRPr lang="en-US" dirty="0"/>
          </a:p>
          <a:p>
            <a:r>
              <a:rPr lang="en-US" dirty="0"/>
              <a:t>Subdural hemorrhage </a:t>
            </a:r>
            <a:r>
              <a:rPr lang="en-GB" sz="2000" dirty="0"/>
              <a:t>→</a:t>
            </a:r>
            <a:r>
              <a:rPr lang="en-US" dirty="0"/>
              <a:t> burr hole drainage</a:t>
            </a:r>
          </a:p>
          <a:p>
            <a:endParaRPr lang="en-US" dirty="0"/>
          </a:p>
          <a:p>
            <a:r>
              <a:rPr lang="en-US" dirty="0"/>
              <a:t>Extradural hemorrhage </a:t>
            </a:r>
            <a:r>
              <a:rPr lang="en-GB" sz="2000" dirty="0"/>
              <a:t>→</a:t>
            </a:r>
            <a:r>
              <a:rPr lang="en-US" dirty="0"/>
              <a:t>  surgical drainage</a:t>
            </a:r>
          </a:p>
          <a:p>
            <a:endParaRPr lang="en-US" dirty="0"/>
          </a:p>
          <a:p>
            <a:r>
              <a:rPr lang="en-US" dirty="0"/>
              <a:t>Hypoglycemia </a:t>
            </a:r>
            <a:r>
              <a:rPr lang="en-GB" sz="2000" dirty="0"/>
              <a:t>→</a:t>
            </a:r>
            <a:r>
              <a:rPr lang="en-US" dirty="0"/>
              <a:t> 50%DW, IM glucagon</a:t>
            </a:r>
          </a:p>
          <a:p>
            <a:endParaRPr lang="en-US" dirty="0"/>
          </a:p>
          <a:p>
            <a:r>
              <a:rPr lang="en-US" dirty="0"/>
              <a:t>Seizures</a:t>
            </a:r>
            <a:r>
              <a:rPr lang="en-GB" sz="2000" dirty="0"/>
              <a:t> →</a:t>
            </a:r>
            <a:r>
              <a:rPr lang="en-US" dirty="0"/>
              <a:t> AEDs</a:t>
            </a:r>
            <a:endParaRPr lang="en-GB" dirty="0"/>
          </a:p>
        </p:txBody>
      </p:sp>
    </p:spTree>
    <p:extLst>
      <p:ext uri="{BB962C8B-B14F-4D97-AF65-F5344CB8AC3E}">
        <p14:creationId xmlns:p14="http://schemas.microsoft.com/office/powerpoint/2010/main" val="3695126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487363"/>
            <a:ext cx="8932863"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149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951B-5072-478E-AAA2-C4809D8620FC}"/>
              </a:ext>
            </a:extLst>
          </p:cNvPr>
          <p:cNvSpPr>
            <a:spLocks noGrp="1"/>
          </p:cNvSpPr>
          <p:nvPr>
            <p:ph type="title"/>
          </p:nvPr>
        </p:nvSpPr>
        <p:spPr/>
        <p:txBody>
          <a:bodyPr/>
          <a:lstStyle/>
          <a:p>
            <a:r>
              <a:rPr lang="en-GB" dirty="0"/>
              <a:t>   Differential diagnosis of coma</a:t>
            </a:r>
          </a:p>
        </p:txBody>
      </p:sp>
      <p:sp>
        <p:nvSpPr>
          <p:cNvPr id="3" name="Content Placeholder 2">
            <a:extLst>
              <a:ext uri="{FF2B5EF4-FFF2-40B4-BE49-F238E27FC236}">
                <a16:creationId xmlns:a16="http://schemas.microsoft.com/office/drawing/2014/main" id="{22965FC1-D955-4378-8A94-FB0728A26C02}"/>
              </a:ext>
            </a:extLst>
          </p:cNvPr>
          <p:cNvSpPr>
            <a:spLocks noGrp="1"/>
          </p:cNvSpPr>
          <p:nvPr>
            <p:ph idx="1"/>
          </p:nvPr>
        </p:nvSpPr>
        <p:spPr/>
        <p:txBody>
          <a:bodyPr/>
          <a:lstStyle/>
          <a:p>
            <a:r>
              <a:rPr lang="en-GB" dirty="0"/>
              <a:t>Locked-in state</a:t>
            </a:r>
          </a:p>
          <a:p>
            <a:endParaRPr lang="en-GB" dirty="0"/>
          </a:p>
          <a:p>
            <a:endParaRPr lang="en-GB" dirty="0"/>
          </a:p>
          <a:p>
            <a:r>
              <a:rPr lang="en-GB" dirty="0"/>
              <a:t>Persistent vegetative state</a:t>
            </a:r>
          </a:p>
          <a:p>
            <a:endParaRPr lang="en-GB" dirty="0"/>
          </a:p>
          <a:p>
            <a:endParaRPr lang="en-GB" dirty="0"/>
          </a:p>
          <a:p>
            <a:r>
              <a:rPr lang="en-GB" dirty="0"/>
              <a:t>Brain death</a:t>
            </a:r>
          </a:p>
        </p:txBody>
      </p:sp>
    </p:spTree>
    <p:extLst>
      <p:ext uri="{BB962C8B-B14F-4D97-AF65-F5344CB8AC3E}">
        <p14:creationId xmlns:p14="http://schemas.microsoft.com/office/powerpoint/2010/main" val="808414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 y="742950"/>
            <a:ext cx="8932863"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246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C83A-5F77-48D1-AA60-1C2661279AFD}"/>
              </a:ext>
            </a:extLst>
          </p:cNvPr>
          <p:cNvSpPr>
            <a:spLocks noGrp="1"/>
          </p:cNvSpPr>
          <p:nvPr>
            <p:ph type="title"/>
          </p:nvPr>
        </p:nvSpPr>
        <p:spPr/>
        <p:txBody>
          <a:bodyPr/>
          <a:lstStyle/>
          <a:p>
            <a:r>
              <a:rPr lang="en-GB" dirty="0"/>
              <a:t>   Vegetative State</a:t>
            </a:r>
          </a:p>
        </p:txBody>
      </p:sp>
      <p:sp>
        <p:nvSpPr>
          <p:cNvPr id="3" name="Content Placeholder 2">
            <a:extLst>
              <a:ext uri="{FF2B5EF4-FFF2-40B4-BE49-F238E27FC236}">
                <a16:creationId xmlns:a16="http://schemas.microsoft.com/office/drawing/2014/main" id="{17485E1E-5916-4F92-8B0E-6AA695A80761}"/>
              </a:ext>
            </a:extLst>
          </p:cNvPr>
          <p:cNvSpPr>
            <a:spLocks noGrp="1"/>
          </p:cNvSpPr>
          <p:nvPr>
            <p:ph idx="1"/>
          </p:nvPr>
        </p:nvSpPr>
        <p:spPr/>
        <p:txBody>
          <a:bodyPr>
            <a:normAutofit lnSpcReduction="10000"/>
          </a:bodyPr>
          <a:lstStyle/>
          <a:p>
            <a:r>
              <a:rPr lang="en-GB" dirty="0"/>
              <a:t>Vegetative state(vs) is a chronic state of brain dysfunction in which a person shows no sign of awareness.</a:t>
            </a:r>
          </a:p>
          <a:p>
            <a:endParaRPr lang="en-GB" dirty="0"/>
          </a:p>
          <a:p>
            <a:r>
              <a:rPr lang="en-GB" dirty="0"/>
              <a:t>VS is a disorder of consciousness in which patients with severe brain damage are in a state of partial arousal rather than awareness.</a:t>
            </a:r>
          </a:p>
          <a:p>
            <a:endParaRPr lang="en-GB" dirty="0"/>
          </a:p>
          <a:p>
            <a:r>
              <a:rPr lang="en-GB" dirty="0"/>
              <a:t>After four weeks in a vegetative state, the patient is classified as being in a Persistent Vegetative State(PVS)</a:t>
            </a:r>
          </a:p>
          <a:p>
            <a:endParaRPr lang="en-GB" dirty="0"/>
          </a:p>
          <a:p>
            <a:r>
              <a:rPr lang="en-GB" dirty="0"/>
              <a:t>PVS is classified as a permanent vegetative state 3-6months after a non traumatic brain injury or one year after a traumatic brain injury.</a:t>
            </a:r>
          </a:p>
        </p:txBody>
      </p:sp>
    </p:spTree>
    <p:extLst>
      <p:ext uri="{BB962C8B-B14F-4D97-AF65-F5344CB8AC3E}">
        <p14:creationId xmlns:p14="http://schemas.microsoft.com/office/powerpoint/2010/main" val="3706445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60" y="620688"/>
            <a:ext cx="8932863" cy="603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923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6030416" cy="1200329"/>
          </a:xfrm>
          <a:prstGeom prst="rect">
            <a:avLst/>
          </a:prstGeom>
        </p:spPr>
        <p:txBody>
          <a:bodyPr wrap="square">
            <a:spAutoFit/>
          </a:bodyPr>
          <a:lstStyle/>
          <a:p>
            <a:r>
              <a:rPr lang="en-US" b="1" dirty="0"/>
              <a:t>BRAIN HERNIATION SYNDROMES</a:t>
            </a:r>
          </a:p>
          <a:p>
            <a:r>
              <a:rPr lang="en-US" dirty="0"/>
              <a:t>Occurs when brain tissues, CSF and blood shift from their normal position inside the skull resulting from bleeding(head injury), stroke or brain tumor.</a:t>
            </a:r>
          </a:p>
        </p:txBody>
      </p:sp>
      <p:pic>
        <p:nvPicPr>
          <p:cNvPr id="4" name="Picture 3"/>
          <p:cNvPicPr/>
          <p:nvPr/>
        </p:nvPicPr>
        <p:blipFill>
          <a:blip r:embed="rId2"/>
          <a:stretch>
            <a:fillRect/>
          </a:stretch>
        </p:blipFill>
        <p:spPr>
          <a:xfrm>
            <a:off x="175274" y="1412776"/>
            <a:ext cx="4142740" cy="4714240"/>
          </a:xfrm>
          <a:prstGeom prst="rect">
            <a:avLst/>
          </a:prstGeom>
        </p:spPr>
      </p:pic>
      <p:sp>
        <p:nvSpPr>
          <p:cNvPr id="3" name="Rectangle 2"/>
          <p:cNvSpPr/>
          <p:nvPr/>
        </p:nvSpPr>
        <p:spPr>
          <a:xfrm>
            <a:off x="4329458" y="2348880"/>
            <a:ext cx="4130974" cy="1477328"/>
          </a:xfrm>
          <a:prstGeom prst="rect">
            <a:avLst/>
          </a:prstGeom>
        </p:spPr>
        <p:txBody>
          <a:bodyPr wrap="square">
            <a:spAutoFit/>
          </a:bodyPr>
          <a:lstStyle/>
          <a:p>
            <a:r>
              <a:rPr lang="en-US" b="1" dirty="0"/>
              <a:t>                    </a:t>
            </a:r>
            <a:r>
              <a:rPr lang="en-US" b="1" dirty="0">
                <a:latin typeface="+mj-lt"/>
              </a:rPr>
              <a:t>BRAIN DEATH </a:t>
            </a:r>
          </a:p>
          <a:p>
            <a:r>
              <a:rPr lang="en-US" dirty="0">
                <a:latin typeface="+mj-lt"/>
              </a:rPr>
              <a:t>• This is the irreversible cessation of all brain and brainstem function due to a known, irreversible, and mostly supratentorial injury. </a:t>
            </a:r>
          </a:p>
        </p:txBody>
      </p:sp>
    </p:spTree>
    <p:extLst>
      <p:ext uri="{BB962C8B-B14F-4D97-AF65-F5344CB8AC3E}">
        <p14:creationId xmlns:p14="http://schemas.microsoft.com/office/powerpoint/2010/main" val="3312448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204C-ABD1-43BF-B110-BEC718FA9AC3}"/>
              </a:ext>
            </a:extLst>
          </p:cNvPr>
          <p:cNvSpPr>
            <a:spLocks noGrp="1"/>
          </p:cNvSpPr>
          <p:nvPr>
            <p:ph type="title"/>
          </p:nvPr>
        </p:nvSpPr>
        <p:spPr/>
        <p:txBody>
          <a:bodyPr/>
          <a:lstStyle/>
          <a:p>
            <a:r>
              <a:rPr lang="en-GB" dirty="0"/>
              <a:t>   RECOMMENDATIONS</a:t>
            </a:r>
          </a:p>
        </p:txBody>
      </p:sp>
      <p:sp>
        <p:nvSpPr>
          <p:cNvPr id="3" name="Content Placeholder 2">
            <a:extLst>
              <a:ext uri="{FF2B5EF4-FFF2-40B4-BE49-F238E27FC236}">
                <a16:creationId xmlns:a16="http://schemas.microsoft.com/office/drawing/2014/main" id="{7E675F5C-AFC6-45D8-9B0C-0A683BCA94C3}"/>
              </a:ext>
            </a:extLst>
          </p:cNvPr>
          <p:cNvSpPr>
            <a:spLocks noGrp="1"/>
          </p:cNvSpPr>
          <p:nvPr>
            <p:ph idx="1"/>
          </p:nvPr>
        </p:nvSpPr>
        <p:spPr/>
        <p:txBody>
          <a:bodyPr/>
          <a:lstStyle/>
          <a:p>
            <a:r>
              <a:rPr lang="en-GB" dirty="0"/>
              <a:t>Need to have an effective ambulance service placed in strategic places all over the city.</a:t>
            </a:r>
          </a:p>
          <a:p>
            <a:endParaRPr lang="en-GB" dirty="0"/>
          </a:p>
          <a:p>
            <a:r>
              <a:rPr lang="en-GB" dirty="0"/>
              <a:t>Need to have AED in various public places including motor parks, schools, churches, mosques, beaches, markets etc.</a:t>
            </a:r>
          </a:p>
          <a:p>
            <a:endParaRPr lang="en-GB" dirty="0"/>
          </a:p>
          <a:p>
            <a:r>
              <a:rPr lang="en-GB" dirty="0"/>
              <a:t>Need for training and re-training of all in the skill of BLS</a:t>
            </a:r>
          </a:p>
          <a:p>
            <a:endParaRPr lang="en-GB" dirty="0"/>
          </a:p>
          <a:p>
            <a:r>
              <a:rPr lang="en-GB" dirty="0"/>
              <a:t>Incorporation of BLS in all curriculum from elementary school.</a:t>
            </a:r>
          </a:p>
        </p:txBody>
      </p:sp>
    </p:spTree>
    <p:extLst>
      <p:ext uri="{BB962C8B-B14F-4D97-AF65-F5344CB8AC3E}">
        <p14:creationId xmlns:p14="http://schemas.microsoft.com/office/powerpoint/2010/main" val="2208751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B4DA-7CC7-43D8-AC61-DCFA53C3698A}"/>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F2554BC0-BCF5-43E2-9E60-EF94E1D2E60F}"/>
              </a:ext>
            </a:extLst>
          </p:cNvPr>
          <p:cNvSpPr>
            <a:spLocks noGrp="1"/>
          </p:cNvSpPr>
          <p:nvPr>
            <p:ph idx="1"/>
          </p:nvPr>
        </p:nvSpPr>
        <p:spPr/>
        <p:txBody>
          <a:bodyPr>
            <a:normAutofit/>
          </a:bodyPr>
          <a:lstStyle/>
          <a:p>
            <a:r>
              <a:rPr lang="en-GB" dirty="0"/>
              <a:t>1.Joint Royal Colleges of Physicians Training Board Specialty training curriculum for Acute Internal Medicine. (2009) amended (August 2012)</a:t>
            </a:r>
          </a:p>
          <a:p>
            <a:r>
              <a:rPr lang="en-GB" dirty="0"/>
              <a:t>2.Erickson,T.B, Thompson, T.M, &amp; Lu, J. J (2007). The approach to the unconscious patient</a:t>
            </a:r>
          </a:p>
          <a:p>
            <a:r>
              <a:rPr lang="en-GB" dirty="0"/>
              <a:t>3.Malik, K., &amp; Hess, D. C. (2002) Evaluating the comatose patient. </a:t>
            </a:r>
            <a:r>
              <a:rPr lang="en-GB" dirty="0">
                <a:hlinkClick r:id="rId2"/>
              </a:rPr>
              <a:t>www.postgradmed.com/issues/2002/02_02/malik.htm(10</a:t>
            </a:r>
            <a:r>
              <a:rPr lang="en-GB" dirty="0"/>
              <a:t> </a:t>
            </a:r>
            <a:r>
              <a:rPr lang="en-GB" dirty="0" err="1"/>
              <a:t>jul</a:t>
            </a:r>
            <a:r>
              <a:rPr lang="en-GB" dirty="0"/>
              <a:t> 2007).</a:t>
            </a:r>
          </a:p>
          <a:p>
            <a:r>
              <a:rPr lang="en-GB" dirty="0"/>
              <a:t>4. Young, G.B. “Stupor and coma in adults.” (2006).</a:t>
            </a:r>
          </a:p>
          <a:p>
            <a:r>
              <a:rPr lang="en-GB" dirty="0"/>
              <a:t>5.Edlow  J. </a:t>
            </a:r>
            <a:r>
              <a:rPr lang="en-GB" dirty="0" err="1"/>
              <a:t>Rabinstein</a:t>
            </a:r>
            <a:r>
              <a:rPr lang="en-GB" dirty="0"/>
              <a:t>, A.  Diagnosis of reversible causes of coma (2014)</a:t>
            </a:r>
          </a:p>
          <a:p>
            <a:r>
              <a:rPr lang="en-GB" dirty="0"/>
              <a:t>6.Wijdicks, E. The bare essentials practical Neurology (2010) .</a:t>
            </a:r>
          </a:p>
          <a:p>
            <a:endParaRPr lang="en-GB" dirty="0"/>
          </a:p>
          <a:p>
            <a:endParaRPr lang="en-GB" dirty="0"/>
          </a:p>
        </p:txBody>
      </p:sp>
    </p:spTree>
    <p:extLst>
      <p:ext uri="{BB962C8B-B14F-4D97-AF65-F5344CB8AC3E}">
        <p14:creationId xmlns:p14="http://schemas.microsoft.com/office/powerpoint/2010/main" val="341399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8726-D765-4D24-9421-6FFE9C2B2D92}"/>
              </a:ext>
            </a:extLst>
          </p:cNvPr>
          <p:cNvSpPr>
            <a:spLocks noGrp="1"/>
          </p:cNvSpPr>
          <p:nvPr>
            <p:ph type="title"/>
          </p:nvPr>
        </p:nvSpPr>
        <p:spPr/>
        <p:txBody>
          <a:bodyPr/>
          <a:lstStyle/>
          <a:p>
            <a:r>
              <a:rPr lang="en-GB" dirty="0" err="1"/>
              <a:t>Refrences</a:t>
            </a:r>
            <a:r>
              <a:rPr lang="en-GB" dirty="0"/>
              <a:t>  </a:t>
            </a:r>
            <a:r>
              <a:rPr lang="en-GB" dirty="0" err="1"/>
              <a:t>cont</a:t>
            </a:r>
            <a:r>
              <a:rPr lang="en-GB" dirty="0"/>
              <a:t>’</a:t>
            </a:r>
          </a:p>
        </p:txBody>
      </p:sp>
      <p:sp>
        <p:nvSpPr>
          <p:cNvPr id="3" name="Content Placeholder 2">
            <a:extLst>
              <a:ext uri="{FF2B5EF4-FFF2-40B4-BE49-F238E27FC236}">
                <a16:creationId xmlns:a16="http://schemas.microsoft.com/office/drawing/2014/main" id="{6E626553-E816-4A7A-AED8-0229E650C7E8}"/>
              </a:ext>
            </a:extLst>
          </p:cNvPr>
          <p:cNvSpPr>
            <a:spLocks noGrp="1"/>
          </p:cNvSpPr>
          <p:nvPr>
            <p:ph idx="1"/>
          </p:nvPr>
        </p:nvSpPr>
        <p:spPr/>
        <p:txBody>
          <a:bodyPr>
            <a:normAutofit lnSpcReduction="10000"/>
          </a:bodyPr>
          <a:lstStyle/>
          <a:p>
            <a:r>
              <a:rPr lang="en-GB" dirty="0"/>
              <a:t>7.Cooksley T. Holland M. The management of coma (2017)</a:t>
            </a:r>
          </a:p>
          <a:p>
            <a:r>
              <a:rPr lang="en-GB" dirty="0"/>
              <a:t>8 </a:t>
            </a:r>
            <a:r>
              <a:rPr lang="en-GB" dirty="0" err="1"/>
              <a:t>Braum</a:t>
            </a:r>
            <a:r>
              <a:rPr lang="en-GB" dirty="0"/>
              <a:t> M. Schmidt WU, </a:t>
            </a:r>
            <a:r>
              <a:rPr lang="en-GB" dirty="0" err="1"/>
              <a:t>Mockel</a:t>
            </a:r>
            <a:r>
              <a:rPr lang="en-GB" dirty="0"/>
              <a:t> M. Romer M, et al.  Coma of unknown origin in the emergency department .</a:t>
            </a:r>
          </a:p>
          <a:p>
            <a:r>
              <a:rPr lang="en-GB" dirty="0"/>
              <a:t>9.Kamanyire R. </a:t>
            </a:r>
            <a:r>
              <a:rPr lang="en-GB" dirty="0" err="1"/>
              <a:t>Karalliedde</a:t>
            </a:r>
            <a:r>
              <a:rPr lang="en-GB" dirty="0"/>
              <a:t> L. Organophosphate toxicity and occupational exposure(2004) (pub med) Google scholar</a:t>
            </a:r>
          </a:p>
          <a:p>
            <a:r>
              <a:rPr lang="en-GB" dirty="0"/>
              <a:t>10.Giza  C, </a:t>
            </a:r>
            <a:r>
              <a:rPr lang="en-GB" dirty="0" err="1"/>
              <a:t>Hovda</a:t>
            </a:r>
            <a:r>
              <a:rPr lang="en-GB" dirty="0"/>
              <a:t> D. The  new neurometabolic cascade of concussion Neurosurgery  2014.</a:t>
            </a:r>
          </a:p>
          <a:p>
            <a:r>
              <a:rPr lang="en-GB" dirty="0"/>
              <a:t>11.Forsberg S. Hojer., J. </a:t>
            </a:r>
            <a:r>
              <a:rPr lang="en-GB" dirty="0" err="1"/>
              <a:t>Ludwigs</a:t>
            </a:r>
            <a:r>
              <a:rPr lang="en-GB" dirty="0"/>
              <a:t>., U. </a:t>
            </a:r>
            <a:r>
              <a:rPr lang="en-GB" dirty="0" err="1"/>
              <a:t>Nystom</a:t>
            </a:r>
            <a:r>
              <a:rPr lang="en-GB" dirty="0"/>
              <a:t>  Metabolic  vs structural coma in the ED, an observational study 2012</a:t>
            </a:r>
          </a:p>
          <a:p>
            <a:r>
              <a:rPr lang="en-GB" dirty="0"/>
              <a:t>12.Horsting M., Franken M., </a:t>
            </a:r>
            <a:r>
              <a:rPr lang="en-GB" dirty="0" err="1"/>
              <a:t>Meulenbelt</a:t>
            </a:r>
            <a:r>
              <a:rPr lang="en-GB" dirty="0"/>
              <a:t> J., Van </a:t>
            </a:r>
            <a:r>
              <a:rPr lang="en-GB" dirty="0" err="1"/>
              <a:t>Klei</a:t>
            </a:r>
            <a:r>
              <a:rPr lang="en-GB" dirty="0"/>
              <a:t> de Lange., The </a:t>
            </a:r>
            <a:r>
              <a:rPr lang="en-GB" dirty="0" err="1"/>
              <a:t>etiology</a:t>
            </a:r>
            <a:r>
              <a:rPr lang="en-GB" dirty="0"/>
              <a:t> and outcome of non-traumatic coma in critical care, a systemic review 2015</a:t>
            </a:r>
          </a:p>
          <a:p>
            <a:r>
              <a:rPr lang="en-GB" dirty="0"/>
              <a:t>13.Zubler  F., Koenig C. </a:t>
            </a:r>
            <a:r>
              <a:rPr lang="en-GB" dirty="0" err="1"/>
              <a:t>Steimer</a:t>
            </a:r>
            <a:r>
              <a:rPr lang="en-GB" dirty="0"/>
              <a:t> A et al prognostics and diagnostic value of EEG signal  coupling measures in coma </a:t>
            </a:r>
          </a:p>
          <a:p>
            <a:pPr marL="114300" indent="0">
              <a:buNone/>
            </a:pPr>
            <a:endParaRPr lang="en-GB" dirty="0"/>
          </a:p>
        </p:txBody>
      </p:sp>
    </p:spTree>
    <p:extLst>
      <p:ext uri="{BB962C8B-B14F-4D97-AF65-F5344CB8AC3E}">
        <p14:creationId xmlns:p14="http://schemas.microsoft.com/office/powerpoint/2010/main" val="225102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212A-1CE5-4AC4-8F81-216E54A3B5DD}"/>
              </a:ext>
            </a:extLst>
          </p:cNvPr>
          <p:cNvSpPr>
            <a:spLocks noGrp="1"/>
          </p:cNvSpPr>
          <p:nvPr>
            <p:ph type="title"/>
          </p:nvPr>
        </p:nvSpPr>
        <p:spPr>
          <a:xfrm>
            <a:off x="467544" y="5467"/>
            <a:ext cx="7620000" cy="1143000"/>
          </a:xfrm>
        </p:spPr>
        <p:txBody>
          <a:bodyPr/>
          <a:lstStyle/>
          <a:p>
            <a:r>
              <a:rPr lang="en-GB" dirty="0">
                <a:latin typeface="Times New Roman" panose="02020603050405020304" pitchFamily="18" charset="0"/>
                <a:cs typeface="Times New Roman" panose="02020603050405020304" pitchFamily="18" charset="0"/>
              </a:rPr>
              <a:t>Definition continue</a:t>
            </a:r>
          </a:p>
        </p:txBody>
      </p:sp>
      <p:sp>
        <p:nvSpPr>
          <p:cNvPr id="3" name="Content Placeholder 2">
            <a:extLst>
              <a:ext uri="{FF2B5EF4-FFF2-40B4-BE49-F238E27FC236}">
                <a16:creationId xmlns:a16="http://schemas.microsoft.com/office/drawing/2014/main" id="{32BB08FA-271A-465F-B791-470E48F40244}"/>
              </a:ext>
            </a:extLst>
          </p:cNvPr>
          <p:cNvSpPr>
            <a:spLocks noGrp="1"/>
          </p:cNvSpPr>
          <p:nvPr>
            <p:ph idx="1"/>
          </p:nvPr>
        </p:nvSpPr>
        <p:spPr>
          <a:xfrm>
            <a:off x="22444" y="1052736"/>
            <a:ext cx="8928992" cy="5141168"/>
          </a:xfrm>
        </p:spPr>
        <p:txBody>
          <a:bodyPr>
            <a:noAutofit/>
          </a:bodyPr>
          <a:lstStyle/>
          <a:p>
            <a:r>
              <a:rPr lang="en-GB" sz="2800" dirty="0">
                <a:latin typeface="Times New Roman" panose="02020603050405020304" pitchFamily="18" charset="0"/>
                <a:cs typeface="Times New Roman" panose="02020603050405020304" pitchFamily="18" charset="0"/>
              </a:rPr>
              <a:t>Unconsciousness may be brief or light as in fainting (syncope)</a:t>
            </a:r>
          </a:p>
          <a:p>
            <a:r>
              <a:rPr lang="en-GB" sz="2800" dirty="0">
                <a:latin typeface="Times New Roman" panose="02020603050405020304" pitchFamily="18" charset="0"/>
                <a:cs typeface="Times New Roman" panose="02020603050405020304" pitchFamily="18" charset="0"/>
              </a:rPr>
              <a:t>Or concussion, deep or prolonged.</a:t>
            </a:r>
          </a:p>
          <a:p>
            <a:r>
              <a:rPr lang="en-GB" sz="2800" dirty="0">
                <a:latin typeface="Times New Roman" panose="02020603050405020304" pitchFamily="18" charset="0"/>
                <a:cs typeface="Times New Roman" panose="02020603050405020304" pitchFamily="18" charset="0"/>
              </a:rPr>
              <a:t>When it becomes prolonged or persistent it is termed COMA.</a:t>
            </a:r>
          </a:p>
          <a:p>
            <a:r>
              <a:rPr lang="en-GB" sz="2800" dirty="0">
                <a:latin typeface="Times New Roman" panose="02020603050405020304" pitchFamily="18" charset="0"/>
                <a:cs typeface="Times New Roman" panose="02020603050405020304" pitchFamily="18" charset="0"/>
              </a:rPr>
              <a:t>Coma is a medical emergency which present diagnostics as well as therapeutic challenges</a:t>
            </a:r>
          </a:p>
          <a:p>
            <a:r>
              <a:rPr lang="en-GB" sz="2800" dirty="0">
                <a:latin typeface="Times New Roman" panose="02020603050405020304" pitchFamily="18" charset="0"/>
                <a:cs typeface="Times New Roman" panose="02020603050405020304" pitchFamily="18" charset="0"/>
              </a:rPr>
              <a:t>Incidence of coma are poorly reported.</a:t>
            </a:r>
          </a:p>
          <a:p>
            <a:r>
              <a:rPr lang="en-GB" sz="2800" dirty="0">
                <a:latin typeface="Times New Roman" panose="02020603050405020304" pitchFamily="18" charset="0"/>
                <a:cs typeface="Times New Roman" panose="02020603050405020304" pitchFamily="18" charset="0"/>
              </a:rPr>
              <a:t>Incidence of non traumatic coma 30/10,000 per year and traumatic coma 670/10,000 per year.</a:t>
            </a:r>
          </a:p>
          <a:p>
            <a:r>
              <a:rPr lang="en-GB" sz="2800" dirty="0">
                <a:latin typeface="Times New Roman" panose="02020603050405020304" pitchFamily="18" charset="0"/>
                <a:cs typeface="Times New Roman" panose="02020603050405020304" pitchFamily="18" charset="0"/>
              </a:rPr>
              <a:t>CNS infections is the most common cause of non traumatic coma in children.</a:t>
            </a:r>
          </a:p>
        </p:txBody>
      </p:sp>
    </p:spTree>
    <p:extLst>
      <p:ext uri="{BB962C8B-B14F-4D97-AF65-F5344CB8AC3E}">
        <p14:creationId xmlns:p14="http://schemas.microsoft.com/office/powerpoint/2010/main" val="439237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AFB2BB-8561-43BF-B9AF-EF491E65A610}"/>
              </a:ext>
            </a:extLst>
          </p:cNvPr>
          <p:cNvSpPr>
            <a:spLocks noGrp="1"/>
          </p:cNvSpPr>
          <p:nvPr>
            <p:ph type="title"/>
          </p:nvPr>
        </p:nvSpPr>
        <p:spPr/>
        <p:txBody>
          <a:bodyPr/>
          <a:lstStyle/>
          <a:p>
            <a:r>
              <a:rPr lang="en-GB" dirty="0"/>
              <a:t>THANKS FOR LISTENING</a:t>
            </a:r>
          </a:p>
        </p:txBody>
      </p:sp>
    </p:spTree>
    <p:extLst>
      <p:ext uri="{BB962C8B-B14F-4D97-AF65-F5344CB8AC3E}">
        <p14:creationId xmlns:p14="http://schemas.microsoft.com/office/powerpoint/2010/main" val="134111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5118-1965-4658-B1EB-D1BD98938819}"/>
              </a:ext>
            </a:extLst>
          </p:cNvPr>
          <p:cNvSpPr>
            <a:spLocks noGrp="1"/>
          </p:cNvSpPr>
          <p:nvPr>
            <p:ph type="title"/>
          </p:nvPr>
        </p:nvSpPr>
        <p:spPr>
          <a:xfrm>
            <a:off x="539552" y="116632"/>
            <a:ext cx="7620000" cy="1143000"/>
          </a:xfrm>
        </p:spPr>
        <p:txBody>
          <a:bodyPr/>
          <a:lstStyle/>
          <a:p>
            <a:r>
              <a:rPr lang="en-GB" dirty="0">
                <a:latin typeface="Times New Roman" panose="02020603050405020304" pitchFamily="18" charset="0"/>
                <a:cs typeface="Times New Roman" panose="02020603050405020304" pitchFamily="18" charset="0"/>
              </a:rPr>
              <a:t>Components of consciousness</a:t>
            </a:r>
          </a:p>
        </p:txBody>
      </p:sp>
      <p:sp>
        <p:nvSpPr>
          <p:cNvPr id="3" name="Content Placeholder 2">
            <a:extLst>
              <a:ext uri="{FF2B5EF4-FFF2-40B4-BE49-F238E27FC236}">
                <a16:creationId xmlns:a16="http://schemas.microsoft.com/office/drawing/2014/main" id="{308062AA-FD09-47F5-B904-0F88AF4DAB89}"/>
              </a:ext>
            </a:extLst>
          </p:cNvPr>
          <p:cNvSpPr>
            <a:spLocks noGrp="1"/>
          </p:cNvSpPr>
          <p:nvPr>
            <p:ph idx="1"/>
          </p:nvPr>
        </p:nvSpPr>
        <p:spPr>
          <a:xfrm>
            <a:off x="179512" y="1259632"/>
            <a:ext cx="8568952" cy="5141168"/>
          </a:xfrm>
        </p:spPr>
        <p:txBody>
          <a:bodyPr>
            <a:noAutofit/>
          </a:bodyPr>
          <a:lstStyle/>
          <a:p>
            <a:r>
              <a:rPr lang="en-GB" sz="2800" dirty="0">
                <a:latin typeface="Times New Roman" panose="02020603050405020304" pitchFamily="18" charset="0"/>
                <a:cs typeface="Times New Roman" panose="02020603050405020304" pitchFamily="18" charset="0"/>
              </a:rPr>
              <a:t>Consciousness has two components;</a:t>
            </a:r>
          </a:p>
          <a:p>
            <a:r>
              <a:rPr lang="en-GB" sz="2800" dirty="0">
                <a:latin typeface="Times New Roman" panose="02020603050405020304" pitchFamily="18" charset="0"/>
                <a:cs typeface="Times New Roman" panose="02020603050405020304" pitchFamily="18" charset="0"/>
              </a:rPr>
              <a:t>Arousal(or wakefulness)</a:t>
            </a:r>
          </a:p>
          <a:p>
            <a:r>
              <a:rPr lang="en-GB" sz="2800" dirty="0">
                <a:latin typeface="Times New Roman" panose="02020603050405020304" pitchFamily="18" charset="0"/>
                <a:cs typeface="Times New Roman" panose="02020603050405020304" pitchFamily="18" charset="0"/>
              </a:rPr>
              <a:t>Awareness(or responsiveness)</a:t>
            </a:r>
          </a:p>
          <a:p>
            <a:r>
              <a:rPr lang="en-GB" sz="2800" dirty="0">
                <a:latin typeface="Times New Roman" panose="02020603050405020304" pitchFamily="18" charset="0"/>
                <a:cs typeface="Times New Roman" panose="02020603050405020304" pitchFamily="18" charset="0"/>
              </a:rPr>
              <a:t>Coma is characterized by the absence of arousal and awareness</a:t>
            </a:r>
          </a:p>
          <a:p>
            <a:r>
              <a:rPr lang="en-GB" sz="2800" dirty="0">
                <a:latin typeface="Times New Roman" panose="02020603050405020304" pitchFamily="18" charset="0"/>
                <a:cs typeface="Times New Roman" panose="02020603050405020304" pitchFamily="18" charset="0"/>
              </a:rPr>
              <a:t>These two components are used to identify the major conditions of abnormal consciousness such as;</a:t>
            </a:r>
          </a:p>
          <a:p>
            <a:r>
              <a:rPr lang="en-GB" sz="2800" dirty="0">
                <a:latin typeface="Times New Roman" panose="02020603050405020304" pitchFamily="18" charset="0"/>
                <a:cs typeface="Times New Roman" panose="02020603050405020304" pitchFamily="18" charset="0"/>
              </a:rPr>
              <a:t>Coma</a:t>
            </a:r>
          </a:p>
          <a:p>
            <a:r>
              <a:rPr lang="en-GB" sz="2800" dirty="0">
                <a:latin typeface="Times New Roman" panose="02020603050405020304" pitchFamily="18" charset="0"/>
                <a:cs typeface="Times New Roman" panose="02020603050405020304" pitchFamily="18" charset="0"/>
              </a:rPr>
              <a:t>Vegetative state</a:t>
            </a:r>
          </a:p>
          <a:p>
            <a:r>
              <a:rPr lang="en-GB" sz="2800" dirty="0">
                <a:latin typeface="Times New Roman" panose="02020603050405020304" pitchFamily="18" charset="0"/>
                <a:cs typeface="Times New Roman" panose="02020603050405020304" pitchFamily="18" charset="0"/>
              </a:rPr>
              <a:t>Locked in state</a:t>
            </a:r>
          </a:p>
        </p:txBody>
      </p:sp>
    </p:spTree>
    <p:extLst>
      <p:ext uri="{BB962C8B-B14F-4D97-AF65-F5344CB8AC3E}">
        <p14:creationId xmlns:p14="http://schemas.microsoft.com/office/powerpoint/2010/main" val="90055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68" y="116632"/>
            <a:ext cx="7620000" cy="1143000"/>
          </a:xfrm>
        </p:spPr>
        <p:txBody>
          <a:bodyPr>
            <a:normAutofit fontScale="90000"/>
          </a:bodyPr>
          <a:lstStyle/>
          <a:p>
            <a:r>
              <a:rPr lang="en-GB" dirty="0">
                <a:latin typeface="Times New Roman" panose="02020603050405020304" pitchFamily="18" charset="0"/>
                <a:cs typeface="Times New Roman" panose="02020603050405020304" pitchFamily="18" charset="0"/>
              </a:rPr>
              <a:t>                 Causes of coma</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1417638"/>
            <a:ext cx="8352928" cy="4983162"/>
          </a:xfrm>
        </p:spPr>
        <p:txBody>
          <a:bodyPr/>
          <a:lstStyle/>
          <a:p>
            <a:pPr marL="114300" indent="0">
              <a:buNone/>
            </a:pPr>
            <a:endParaRPr lang="en-US" dirty="0">
              <a:latin typeface="Times New Roman" panose="02020603050405020304" pitchFamily="18" charset="0"/>
              <a:cs typeface="Times New Roman" panose="02020603050405020304" pitchFamily="18" charset="0"/>
            </a:endParaRPr>
          </a:p>
          <a:p>
            <a:pPr>
              <a:buFont typeface="Wingdings" pitchFamily="2" charset="2"/>
              <a:buChar char="§"/>
            </a:pPr>
            <a:r>
              <a:rPr lang="en-US" dirty="0">
                <a:latin typeface="Times New Roman" panose="02020603050405020304" pitchFamily="18" charset="0"/>
                <a:cs typeface="Times New Roman" panose="02020603050405020304" pitchFamily="18" charset="0"/>
              </a:rPr>
              <a:t>The causes of coma can be classified under two broad groups:</a:t>
            </a:r>
          </a:p>
          <a:p>
            <a:pPr>
              <a:buFont typeface="Wingdings" pitchFamily="2" charset="2"/>
              <a:buChar char="§"/>
            </a:pPr>
            <a:endParaRPr lang="en-US" dirty="0">
              <a:latin typeface="Times New Roman" panose="02020603050405020304" pitchFamily="18" charset="0"/>
              <a:cs typeface="Times New Roman" panose="02020603050405020304" pitchFamily="18" charset="0"/>
            </a:endParaRPr>
          </a:p>
          <a:p>
            <a:pPr>
              <a:buFont typeface="Wingdings" pitchFamily="2" charset="2"/>
              <a:buChar char="§"/>
            </a:pPr>
            <a:r>
              <a:rPr lang="en-US" dirty="0">
                <a:latin typeface="Times New Roman" panose="02020603050405020304" pitchFamily="18" charset="0"/>
                <a:cs typeface="Times New Roman" panose="02020603050405020304" pitchFamily="18" charset="0"/>
              </a:rPr>
              <a:t>Structural or Metabolic</a:t>
            </a:r>
          </a:p>
          <a:p>
            <a:pPr>
              <a:buFont typeface="Wingdings" pitchFamily="2" charset="2"/>
              <a:buChar char="§"/>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07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064896" cy="11430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STRUCTURAL CAUSES OF COMA</a:t>
            </a:r>
            <a:br>
              <a:rPr lang="en-US"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196752"/>
            <a:ext cx="8280920" cy="5204048"/>
          </a:xfrm>
        </p:spPr>
        <p:txBody>
          <a:bodyPr>
            <a:noAutofit/>
          </a:bodyPr>
          <a:lstStyle/>
          <a:p>
            <a:pPr algn="just"/>
            <a:r>
              <a:rPr lang="en-US" sz="2800" dirty="0">
                <a:latin typeface="Times New Roman" panose="02020603050405020304" pitchFamily="18" charset="0"/>
                <a:cs typeface="Times New Roman" panose="02020603050405020304" pitchFamily="18" charset="0"/>
              </a:rPr>
              <a:t>Tumors: primary brain tumors, metastasis.</a:t>
            </a:r>
          </a:p>
          <a:p>
            <a:pPr algn="just"/>
            <a:endParaRPr lang="en-US" sz="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Trauma: Subdural hematoma (SDH), Epidural hematoma  (EDH), traumatic Subarachnoid hemorrhage (SAH).</a:t>
            </a:r>
          </a:p>
          <a:p>
            <a:pPr algn="just"/>
            <a:endParaRPr lang="en-US" sz="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Vascular: Ischemic stroke, hemorrhagic stroke,</a:t>
            </a:r>
          </a:p>
          <a:p>
            <a:pPr algn="just"/>
            <a:endParaRPr lang="en-US" sz="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Infections: Meningitis, encephalitis, brain abscess.</a:t>
            </a:r>
          </a:p>
          <a:p>
            <a:pPr algn="just"/>
            <a:endParaRPr lang="en-US" sz="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Demyelination: Multiple sclerosis (MS), Acute disseminated encephalomyelitis (ADEM)</a:t>
            </a:r>
          </a:p>
          <a:p>
            <a:pPr algn="just"/>
            <a:endParaRPr lang="en-US" sz="2800" dirty="0">
              <a:latin typeface="Times New Roman" panose="02020603050405020304" pitchFamily="18" charset="0"/>
              <a:cs typeface="Times New Roman" panose="02020603050405020304" pitchFamily="18" charset="0"/>
            </a:endParaRPr>
          </a:p>
          <a:p>
            <a:pPr algn="just"/>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826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9592</TotalTime>
  <Words>3003</Words>
  <Application>Microsoft Office PowerPoint</Application>
  <PresentationFormat>On-screen Show (4:3)</PresentationFormat>
  <Paragraphs>371</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Cambria</vt:lpstr>
      <vt:lpstr>Times New Roman</vt:lpstr>
      <vt:lpstr>Wingdings</vt:lpstr>
      <vt:lpstr>Adjacency</vt:lpstr>
      <vt:lpstr>EVALUATION AND MANAGEMENT OF THE UNCONSCIOUS PATIENT  Dr. Gabriel Aigbokhae GMS UNIT, FNPH, Benin</vt:lpstr>
      <vt:lpstr>       Outline </vt:lpstr>
      <vt:lpstr>Introduction</vt:lpstr>
      <vt:lpstr>Definition</vt:lpstr>
      <vt:lpstr>                                  Anatomic basis of coma  </vt:lpstr>
      <vt:lpstr>Definition continue</vt:lpstr>
      <vt:lpstr>Components of consciousness</vt:lpstr>
      <vt:lpstr>                 Causes of coma </vt:lpstr>
      <vt:lpstr>STRUCTURAL CAUSES OF COMA </vt:lpstr>
      <vt:lpstr>METABOLIC CAUSES OF COMA </vt:lpstr>
      <vt:lpstr>Metabolic Causes Of Coma </vt:lpstr>
      <vt:lpstr>PowerPoint Presentation</vt:lpstr>
      <vt:lpstr>PowerPoint Presentation</vt:lpstr>
      <vt:lpstr>                                  Anatomic basis of coma  </vt:lpstr>
      <vt:lpstr>Approach to evaluating coma </vt:lpstr>
      <vt:lpstr>                        Emergency Assessment ABCDE! A-Airway B-Breathing C-Circulation D-Disability and drugs to stabilize patient emergently E-exposure/environment looking out for physical clues that could point to cause of coma </vt:lpstr>
      <vt:lpstr>Airway</vt:lpstr>
      <vt:lpstr>Breathing</vt:lpstr>
      <vt:lpstr>Breathing 2</vt:lpstr>
      <vt:lpstr>PowerPoint Presentation</vt:lpstr>
      <vt:lpstr>Circulation</vt:lpstr>
      <vt:lpstr>Disability</vt:lpstr>
      <vt:lpstr>        AVPU</vt:lpstr>
      <vt:lpstr>PowerPoint Presentation</vt:lpstr>
      <vt:lpstr>               D-Drugs for stabilization IV mannitol → to reduce cerebral edema 50% DW (50mls)→ hypoglycemia  Naloxone (0.4-1.2mg)→ opiate overdose  Thiamine (100 mg, IV) →alcoholics and malnourished  Flumazenil (1-10mg) →benzodiazepine overdose  CO Poisoning- high flow oxygen  Antipyretics →fever, hyperthermia </vt:lpstr>
      <vt:lpstr>Exposure and Environment </vt:lpstr>
      <vt:lpstr>Exposure </vt:lpstr>
      <vt:lpstr>  Basic Life Support (BLS)</vt:lpstr>
      <vt:lpstr>STEP 2</vt:lpstr>
      <vt:lpstr> BLS Continue</vt:lpstr>
      <vt:lpstr>     BLS Continue</vt:lpstr>
      <vt:lpstr>      Management</vt:lpstr>
      <vt:lpstr>                    History </vt:lpstr>
      <vt:lpstr>History con’t</vt:lpstr>
      <vt:lpstr>History con’t</vt:lpstr>
      <vt:lpstr>                Neurologic examination of coma 1. Glasgow coma score 2. Signs of meningeal irritation 3. Fundoscopy 4. Pupil examination 5. Oculocephalic responses 6. Oculovestibular responses 7. Limb posture/motor response to pain Tone 8. Reflexes</vt:lpstr>
      <vt:lpstr>PowerPoint Presentation</vt:lpstr>
      <vt:lpstr>PowerPoint Presentation</vt:lpstr>
      <vt:lpstr>PowerPoint Presentation</vt:lpstr>
      <vt:lpstr>Eye examination</vt:lpstr>
      <vt:lpstr>PowerPoint Presentation</vt:lpstr>
      <vt:lpstr>Oculocephalic reflex(doll’s eyes)</vt:lpstr>
      <vt:lpstr>Oculovestibular reflex (caloric stimulation)</vt:lpstr>
      <vt:lpstr>Limb posturing</vt:lpstr>
      <vt:lpstr>PowerPoint Presentation</vt:lpstr>
      <vt:lpstr>PowerPoint Presentation</vt:lpstr>
      <vt:lpstr>Investigations</vt:lpstr>
      <vt:lpstr>Imaging</vt:lpstr>
      <vt:lpstr>PowerPoint Presentation</vt:lpstr>
      <vt:lpstr>Treatment of coma</vt:lpstr>
      <vt:lpstr>PowerPoint Presentation</vt:lpstr>
      <vt:lpstr>   Differential diagnosis of coma</vt:lpstr>
      <vt:lpstr>PowerPoint Presentation</vt:lpstr>
      <vt:lpstr>   Vegetative State</vt:lpstr>
      <vt:lpstr>PowerPoint Presentation</vt:lpstr>
      <vt:lpstr>PowerPoint Presentation</vt:lpstr>
      <vt:lpstr>   RECOMMENDATIONS</vt:lpstr>
      <vt:lpstr>References</vt:lpstr>
      <vt:lpstr>Refrences  cont’</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BLOOD DONATION  TO  BE  PRESENTED BY  LABORATORY DEPT</dc:title>
  <dc:creator>Laboratory</dc:creator>
  <cp:lastModifiedBy>DR GABRIEL</cp:lastModifiedBy>
  <cp:revision>192</cp:revision>
  <dcterms:created xsi:type="dcterms:W3CDTF">2023-08-01T07:20:15Z</dcterms:created>
  <dcterms:modified xsi:type="dcterms:W3CDTF">2024-05-07T17:36:57Z</dcterms:modified>
</cp:coreProperties>
</file>