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57" r:id="rId4"/>
    <p:sldId id="258" r:id="rId5"/>
    <p:sldId id="282" r:id="rId6"/>
    <p:sldId id="259" r:id="rId7"/>
    <p:sldId id="273" r:id="rId8"/>
    <p:sldId id="260" r:id="rId9"/>
    <p:sldId id="278" r:id="rId10"/>
    <p:sldId id="279" r:id="rId11"/>
    <p:sldId id="274" r:id="rId12"/>
    <p:sldId id="284" r:id="rId13"/>
    <p:sldId id="280" r:id="rId14"/>
    <p:sldId id="283" r:id="rId15"/>
    <p:sldId id="261" r:id="rId16"/>
    <p:sldId id="267" r:id="rId17"/>
    <p:sldId id="264" r:id="rId18"/>
    <p:sldId id="276" r:id="rId19"/>
    <p:sldId id="265" r:id="rId20"/>
    <p:sldId id="277" r:id="rId21"/>
    <p:sldId id="266" r:id="rId22"/>
    <p:sldId id="268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3FFE2-6F68-4458-B110-31A387E135FF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E50B-2008-46C0-B384-645418E047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69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1A1A-082E-4FD2-9AB4-A8241CFDA2DC}" type="datetime1">
              <a:rPr lang="en-GB" smtClean="0"/>
              <a:t>22/03/2024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CC86-F441-4DB0-9041-6C3F4FA67C54}" type="datetime1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2550-E36E-4A21-9F3B-488EAE66FB41}" type="datetime1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8AA-BD74-4D5A-9B48-5ECA1D5E99B7}" type="datetime1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CEE9-B4CA-4D79-B6A2-6CB865A1EB2E}" type="datetime1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A921-E7D1-4B2B-9645-66DD905ED2AC}" type="datetime1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4EA0-6601-48A5-8024-086F8B3C94AD}" type="datetime1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F2F15-2028-4DA1-8BFB-9CFFBB221919}" type="datetime1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DF5B8-3E4D-4CEE-8AB6-AAF7B150D926}" type="datetime1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335-5EA9-4FAB-A582-CA0421940A63}" type="datetime1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F745-DCA1-43AA-A908-75D6D69EECE2}" type="datetime1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7E70B00-3134-4946-BD4F-6913EF391BC5}" type="datetime1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0757236-6C24-4A4A-86E0-1F18A018D2D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GRIEF AND ADJUSTMENT TO BEREAVEMENT</a:t>
            </a:r>
            <a:br>
              <a:rPr lang="en-US" sz="3600" dirty="0" smtClean="0"/>
            </a:br>
            <a:r>
              <a:rPr lang="en-US" sz="3600" dirty="0" smtClean="0"/>
              <a:t>presented by;</a:t>
            </a:r>
            <a:br>
              <a:rPr lang="en-US" sz="3600" dirty="0" smtClean="0"/>
            </a:br>
            <a:r>
              <a:rPr lang="en-US" sz="3600" dirty="0" smtClean="0"/>
              <a:t>Dr Ajayi S. A</a:t>
            </a:r>
            <a:br>
              <a:rPr lang="en-US" sz="3600" dirty="0" smtClean="0"/>
            </a:br>
            <a:r>
              <a:rPr lang="en-US" sz="3600" dirty="0" smtClean="0"/>
              <a:t>Registrar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Federal Neuropsychiatric Hospital</a:t>
            </a:r>
            <a:br>
              <a:rPr lang="en-US" sz="3600" dirty="0" smtClean="0"/>
            </a:br>
            <a:r>
              <a:rPr lang="en-US" sz="3600" dirty="0" smtClean="0"/>
              <a:t>Uselu, Benin city.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814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Depression In The course of Grief Reaction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occur in about 20% of abnormal grief reaction.</a:t>
            </a:r>
          </a:p>
          <a:p>
            <a:r>
              <a:rPr lang="en-US" dirty="0" smtClean="0"/>
              <a:t>It is diagnosed when depressive symptoms persist for more than 6months.</a:t>
            </a:r>
          </a:p>
          <a:p>
            <a:r>
              <a:rPr lang="en-US" dirty="0" smtClean="0"/>
              <a:t>Symptoms of retardation</a:t>
            </a:r>
          </a:p>
          <a:p>
            <a:r>
              <a:rPr lang="en-US" dirty="0" smtClean="0"/>
              <a:t>Global loss of self esteem</a:t>
            </a:r>
          </a:p>
          <a:p>
            <a:r>
              <a:rPr lang="en-US" dirty="0" smtClean="0"/>
              <a:t>Guilt </a:t>
            </a:r>
          </a:p>
          <a:p>
            <a:r>
              <a:rPr lang="en-US" dirty="0" smtClean="0"/>
              <a:t>Suicidal thoughts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57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/>
              <a:t>A</a:t>
            </a:r>
            <a:r>
              <a:rPr lang="en-US" dirty="0" smtClean="0"/>
              <a:t>ffecting </a:t>
            </a:r>
            <a:r>
              <a:rPr lang="en-US" dirty="0"/>
              <a:t>G</a:t>
            </a:r>
            <a:r>
              <a:rPr lang="en-US" dirty="0" smtClean="0"/>
              <a:t>rief Responses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with the deceased person</a:t>
            </a:r>
          </a:p>
          <a:p>
            <a:r>
              <a:rPr lang="en-US" dirty="0" smtClean="0"/>
              <a:t>Cultural and religious beliefs</a:t>
            </a:r>
          </a:p>
          <a:p>
            <a:r>
              <a:rPr lang="en-US" dirty="0"/>
              <a:t>Survivor is insecure or has difficulty in expressing their </a:t>
            </a:r>
            <a:r>
              <a:rPr lang="en-US" dirty="0" smtClean="0"/>
              <a:t>feelings.</a:t>
            </a:r>
            <a:endParaRPr lang="en-US" dirty="0"/>
          </a:p>
          <a:p>
            <a:r>
              <a:rPr lang="en-US" dirty="0"/>
              <a:t>Responsibility left behind by the deceased</a:t>
            </a:r>
          </a:p>
          <a:p>
            <a:r>
              <a:rPr lang="en-US" dirty="0"/>
              <a:t>Sudden or unexpected death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Distinguishing between Grief and Depression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Abnormal grief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Depression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12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is an identifiable loss</a:t>
            </a:r>
          </a:p>
          <a:p>
            <a:r>
              <a:rPr lang="en-US" dirty="0" err="1" smtClean="0"/>
              <a:t>Fluctuacting</a:t>
            </a:r>
            <a:r>
              <a:rPr lang="en-US" dirty="0" smtClean="0"/>
              <a:t> physical symptoms</a:t>
            </a:r>
          </a:p>
          <a:p>
            <a:r>
              <a:rPr lang="en-US" dirty="0" smtClean="0"/>
              <a:t>May express some </a:t>
            </a:r>
            <a:r>
              <a:rPr lang="en-US" dirty="0" err="1" smtClean="0"/>
              <a:t>guilts</a:t>
            </a:r>
            <a:r>
              <a:rPr lang="en-US" dirty="0" smtClean="0"/>
              <a:t> over some aspect of loss</a:t>
            </a:r>
          </a:p>
          <a:p>
            <a:r>
              <a:rPr lang="en-US" dirty="0" smtClean="0"/>
              <a:t>Self esteem is usually preserved after the loss</a:t>
            </a:r>
          </a:p>
          <a:p>
            <a:r>
              <a:rPr lang="en-US" dirty="0" smtClean="0"/>
              <a:t>Closeness of others is usually comforting</a:t>
            </a:r>
          </a:p>
          <a:p>
            <a:r>
              <a:rPr lang="en-US" dirty="0" smtClean="0"/>
              <a:t>Suicidal thoughts is related to being reunited with loved one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Specific loss may or may not be identified</a:t>
            </a:r>
          </a:p>
          <a:p>
            <a:r>
              <a:rPr lang="en-US" dirty="0" smtClean="0"/>
              <a:t>Functional impairment is marked</a:t>
            </a:r>
          </a:p>
          <a:p>
            <a:r>
              <a:rPr lang="en-US" dirty="0" smtClean="0"/>
              <a:t>There is feeling of guilt</a:t>
            </a:r>
          </a:p>
          <a:p>
            <a:r>
              <a:rPr lang="en-US" dirty="0" smtClean="0"/>
              <a:t>Feeling of </a:t>
            </a:r>
            <a:r>
              <a:rPr lang="en-US" dirty="0" err="1" smtClean="0"/>
              <a:t>worthlessness,hopelessness</a:t>
            </a:r>
            <a:r>
              <a:rPr lang="en-US" dirty="0" smtClean="0"/>
              <a:t> is </a:t>
            </a:r>
            <a:r>
              <a:rPr lang="en-US" dirty="0" err="1" smtClean="0"/>
              <a:t>intensed</a:t>
            </a:r>
            <a:endParaRPr lang="en-US" dirty="0" smtClean="0"/>
          </a:p>
          <a:p>
            <a:r>
              <a:rPr lang="en-US" dirty="0" smtClean="0"/>
              <a:t>Persistent isolation from others </a:t>
            </a:r>
          </a:p>
          <a:p>
            <a:r>
              <a:rPr lang="en-US" dirty="0" smtClean="0"/>
              <a:t>Suicidal thoughts is related to feeling of worthlessness and hopelessness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95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GRIEF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psychological models describing the stages of grief.</a:t>
            </a:r>
          </a:p>
          <a:p>
            <a:r>
              <a:rPr lang="en-US" dirty="0" smtClean="0"/>
              <a:t>KUBLER ROSS MODEL(1969)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Denial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Anger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Bargaining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Depression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Acceptance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12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grief..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models</a:t>
            </a:r>
          </a:p>
          <a:p>
            <a:r>
              <a:rPr lang="en-US" dirty="0" smtClean="0"/>
              <a:t>John </a:t>
            </a:r>
            <a:r>
              <a:rPr lang="en-US" dirty="0" err="1"/>
              <a:t>Bowlby</a:t>
            </a:r>
            <a:r>
              <a:rPr lang="en-US" dirty="0"/>
              <a:t> (1980s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Numbing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Yearning and searching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Reorganization </a:t>
            </a:r>
            <a:endParaRPr lang="en-US" dirty="0"/>
          </a:p>
          <a:p>
            <a:r>
              <a:rPr lang="en-US" dirty="0"/>
              <a:t>Worden (1991)</a:t>
            </a:r>
          </a:p>
          <a:p>
            <a:r>
              <a:rPr lang="en-US" dirty="0"/>
              <a:t>Silverman and </a:t>
            </a:r>
            <a:r>
              <a:rPr lang="en-US" dirty="0" err="1"/>
              <a:t>Klass</a:t>
            </a:r>
            <a:r>
              <a:rPr lang="en-US" dirty="0"/>
              <a:t> (1996)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24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GRIEF..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basically three stages of grief , </a:t>
            </a:r>
            <a:r>
              <a:rPr lang="en-US" dirty="0" err="1" smtClean="0"/>
              <a:t>viz</a:t>
            </a:r>
            <a:r>
              <a:rPr lang="en-US" dirty="0" smtClean="0"/>
              <a:t>;</a:t>
            </a:r>
          </a:p>
          <a:p>
            <a:r>
              <a:rPr lang="en-US" dirty="0" smtClean="0"/>
              <a:t>Stage 1: hours to days</a:t>
            </a:r>
          </a:p>
          <a:p>
            <a:r>
              <a:rPr lang="en-US" dirty="0" smtClean="0"/>
              <a:t>Stage 2: weeks to 6months</a:t>
            </a:r>
          </a:p>
          <a:p>
            <a:r>
              <a:rPr lang="en-US" dirty="0" smtClean="0"/>
              <a:t>Stage 3: weeks to months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107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Decreased lymphocyte proliferation</a:t>
            </a:r>
          </a:p>
          <a:p>
            <a:r>
              <a:rPr lang="en-US" dirty="0" smtClean="0"/>
              <a:t>Impaired functioning of natural killer cells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619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Morbidity of Bereavement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studies have shown an increased rate of mortality among spouses of the bereaved in the first 6months after bereavement.</a:t>
            </a:r>
          </a:p>
          <a:p>
            <a:r>
              <a:rPr lang="en-US" dirty="0" smtClean="0"/>
              <a:t>Suicidal risk is increased.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921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1.Social</a:t>
            </a:r>
            <a:r>
              <a:rPr lang="en-US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Counseling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Support group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Coping strategies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028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Psychological 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Psychotherapy,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Breathing exercises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31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give an overview of grief, abnormal grief and bereavement.</a:t>
            </a:r>
          </a:p>
          <a:p>
            <a:r>
              <a:rPr lang="en-US" dirty="0" smtClean="0"/>
              <a:t>To outline management option for abnormal grief and its complications</a:t>
            </a:r>
            <a:r>
              <a:rPr lang="en-US" sz="2800" dirty="0" smtClean="0"/>
              <a:t>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98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Pharmacotherapy 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Antidepressants.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Benzodiazepines.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20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Grief is a natural process that we experience after a significant loss.</a:t>
            </a:r>
          </a:p>
          <a:p>
            <a:r>
              <a:rPr lang="en-US" dirty="0" smtClean="0"/>
              <a:t>The pain of loss can be overwhelming, but there are healthy ways to cope with grief and bereavement and learn to heal.</a:t>
            </a:r>
          </a:p>
          <a:p>
            <a:r>
              <a:rPr lang="en-US" dirty="0" smtClean="0"/>
              <a:t>People act differently from what they normally would, however, if it persist or prolong than the normal duration , expert </a:t>
            </a:r>
          </a:p>
          <a:p>
            <a:pPr marL="0" indent="0">
              <a:buNone/>
            </a:pPr>
            <a:r>
              <a:rPr lang="en-US" dirty="0" smtClean="0"/>
              <a:t>   management should be sorted 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252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Parkes</a:t>
            </a:r>
            <a:r>
              <a:rPr lang="en-US" dirty="0" smtClean="0"/>
              <a:t> CM, 2010, </a:t>
            </a:r>
            <a:r>
              <a:rPr lang="en-US" i="1" dirty="0" smtClean="0"/>
              <a:t>Bereavement. </a:t>
            </a:r>
            <a:r>
              <a:rPr lang="en-US" dirty="0" smtClean="0"/>
              <a:t>Penguin Book, London. (A comprehensive account of grief written for the layman but contain useful information for the professionals.)</a:t>
            </a:r>
          </a:p>
          <a:p>
            <a:r>
              <a:rPr lang="en-US" dirty="0" smtClean="0"/>
              <a:t>Simon NM (2013). Treating complicated grief. Journal of the American Medical Association, 310, 416–23</a:t>
            </a:r>
          </a:p>
          <a:p>
            <a:r>
              <a:rPr lang="en-US" dirty="0"/>
              <a:t>Shear MK et al. (2011). Complicated grief and related bereavement issues for DSM5. Depression and Anxiety, 28, 103–17.</a:t>
            </a:r>
            <a:endParaRPr lang="en-GB" i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10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LISTENING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96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40560"/>
          </a:xfrm>
        </p:spPr>
        <p:txBody>
          <a:bodyPr>
            <a:no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Definition of Terms</a:t>
            </a:r>
          </a:p>
          <a:p>
            <a:r>
              <a:rPr lang="en-US" dirty="0" smtClean="0"/>
              <a:t>Symptoms of Grief</a:t>
            </a:r>
          </a:p>
          <a:p>
            <a:r>
              <a:rPr lang="en-US" dirty="0" smtClean="0"/>
              <a:t>Types of Grief Reactions</a:t>
            </a:r>
          </a:p>
          <a:p>
            <a:r>
              <a:rPr lang="en-US" dirty="0" smtClean="0"/>
              <a:t>Factors affecting Grief Responses</a:t>
            </a:r>
          </a:p>
          <a:p>
            <a:r>
              <a:rPr lang="en-US" dirty="0" smtClean="0"/>
              <a:t>Biological Perspective</a:t>
            </a:r>
          </a:p>
          <a:p>
            <a:r>
              <a:rPr lang="en-US" dirty="0" smtClean="0"/>
              <a:t>Morbidity after Bereavement</a:t>
            </a:r>
          </a:p>
          <a:p>
            <a:r>
              <a:rPr lang="en-US" dirty="0" smtClean="0"/>
              <a:t>Stages of Grief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3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Grief ,bereavement and mourning are psychological reactions of those who survived a significant loss.</a:t>
            </a:r>
          </a:p>
          <a:p>
            <a:r>
              <a:rPr lang="en-US" dirty="0" smtClean="0"/>
              <a:t>John </a:t>
            </a:r>
            <a:r>
              <a:rPr lang="en-US" dirty="0" smtClean="0"/>
              <a:t>Bowl by </a:t>
            </a:r>
            <a:r>
              <a:rPr lang="en-US" dirty="0" smtClean="0"/>
              <a:t>describes grief as an instinctive universal response to separation.</a:t>
            </a:r>
          </a:p>
          <a:p>
            <a:r>
              <a:rPr lang="en-US" dirty="0" smtClean="0"/>
              <a:t>Grief is a continuous process and a subjective feeling.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3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BOWLBY’S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5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39175" cy="537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14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Terms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Bereavement : this is the loss of a loved one through death.</a:t>
            </a:r>
          </a:p>
          <a:p>
            <a:r>
              <a:rPr lang="en-US" dirty="0" smtClean="0"/>
              <a:t>Grief : is the involuntary emotional and behavioral response to bereavement.</a:t>
            </a:r>
          </a:p>
          <a:p>
            <a:r>
              <a:rPr lang="en-US" dirty="0" smtClean="0"/>
              <a:t>Mourning : is the expression of </a:t>
            </a:r>
            <a:r>
              <a:rPr lang="en-US" dirty="0" err="1" smtClean="0"/>
              <a:t>behaviours</a:t>
            </a:r>
            <a:r>
              <a:rPr lang="en-US" dirty="0" smtClean="0"/>
              <a:t> and rituals that are socially sanctioned responses to bereavement.</a:t>
            </a:r>
          </a:p>
          <a:p>
            <a:r>
              <a:rPr lang="en-US" dirty="0" smtClean="0"/>
              <a:t>Grieving :the process of coming to term with the loss.</a:t>
            </a:r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3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of Grief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include;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Emotional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Spiritual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69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Anticipatory grief</a:t>
            </a:r>
          </a:p>
          <a:p>
            <a:r>
              <a:rPr lang="en-US" dirty="0" smtClean="0"/>
              <a:t>Anniversary reactions</a:t>
            </a:r>
          </a:p>
          <a:p>
            <a:r>
              <a:rPr lang="en-US" dirty="0" smtClean="0"/>
              <a:t>Normal grief; emotional response to loss</a:t>
            </a:r>
          </a:p>
          <a:p>
            <a:r>
              <a:rPr lang="en-US" dirty="0" smtClean="0"/>
              <a:t>Complicated/abnormal grief </a:t>
            </a:r>
          </a:p>
          <a:p>
            <a:r>
              <a:rPr lang="en-US" dirty="0" smtClean="0"/>
              <a:t>Hypertrophic grief.</a:t>
            </a:r>
          </a:p>
          <a:p>
            <a:r>
              <a:rPr lang="en-US" dirty="0" smtClean="0"/>
              <a:t>Chronic grief.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625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 Grief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grief is considered abnormal if it is inhibited, delayed, unusually intense and prolonged. </a:t>
            </a:r>
          </a:p>
          <a:p>
            <a:r>
              <a:rPr lang="en-US" dirty="0" smtClean="0"/>
              <a:t>It is also known as pathological or complicated grief. </a:t>
            </a:r>
          </a:p>
          <a:p>
            <a:r>
              <a:rPr lang="en-US" dirty="0" smtClean="0"/>
              <a:t>It is caused by 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Previous history of loss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Underlying psychiatric disorder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Survivor is insecure.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236-6C24-4A4A-86E0-1F18A018D2D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28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713</TotalTime>
  <Words>713</Words>
  <Application>Microsoft Office PowerPoint</Application>
  <PresentationFormat>On-screen Show (4:3)</PresentationFormat>
  <Paragraphs>151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Executive</vt:lpstr>
      <vt:lpstr>GRIEF AND ADJUSTMENT TO BEREAVEMENT presented by; Dr Ajayi S. A Registrar  Federal Neuropsychiatric Hospital Uselu, Benin city.</vt:lpstr>
      <vt:lpstr>Objectives </vt:lpstr>
      <vt:lpstr>Outline</vt:lpstr>
      <vt:lpstr>INTRODUCTION</vt:lpstr>
      <vt:lpstr>JOHN BOWLBY’S MODEL</vt:lpstr>
      <vt:lpstr>Definition of Terms </vt:lpstr>
      <vt:lpstr>Symptoms of Grief</vt:lpstr>
      <vt:lpstr>Types of Grief</vt:lpstr>
      <vt:lpstr>Abnormal Grief</vt:lpstr>
      <vt:lpstr>Depression In The course of Grief Reaction</vt:lpstr>
      <vt:lpstr>Factors Affecting Grief Responses</vt:lpstr>
      <vt:lpstr>Distinguishing between Grief and Depression</vt:lpstr>
      <vt:lpstr>STAGES OF GRIEF</vt:lpstr>
      <vt:lpstr>Stages of grief..</vt:lpstr>
      <vt:lpstr>STAGES OF GRIEF..</vt:lpstr>
      <vt:lpstr>Biological Perspective</vt:lpstr>
      <vt:lpstr>Morbidity of Bereavement</vt:lpstr>
      <vt:lpstr>Management </vt:lpstr>
      <vt:lpstr>Management..</vt:lpstr>
      <vt:lpstr>Management..</vt:lpstr>
      <vt:lpstr>Conclusion </vt:lpstr>
      <vt:lpstr>References </vt:lpstr>
      <vt:lpstr>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SUNNY ADE</dc:creator>
  <cp:lastModifiedBy>TEGA</cp:lastModifiedBy>
  <cp:revision>112</cp:revision>
  <dcterms:created xsi:type="dcterms:W3CDTF">2024-03-05T14:47:25Z</dcterms:created>
  <dcterms:modified xsi:type="dcterms:W3CDTF">2024-03-22T10:18:04Z</dcterms:modified>
</cp:coreProperties>
</file>