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305" r:id="rId5"/>
    <p:sldId id="317" r:id="rId6"/>
    <p:sldId id="296" r:id="rId7"/>
    <p:sldId id="306" r:id="rId8"/>
    <p:sldId id="318" r:id="rId9"/>
    <p:sldId id="319" r:id="rId10"/>
    <p:sldId id="336" r:id="rId11"/>
    <p:sldId id="259" r:id="rId12"/>
    <p:sldId id="320" r:id="rId13"/>
    <p:sldId id="321" r:id="rId14"/>
    <p:sldId id="322" r:id="rId15"/>
    <p:sldId id="323" r:id="rId16"/>
    <p:sldId id="324" r:id="rId17"/>
    <p:sldId id="325" r:id="rId18"/>
    <p:sldId id="326" r:id="rId19"/>
    <p:sldId id="335" r:id="rId20"/>
    <p:sldId id="327" r:id="rId21"/>
    <p:sldId id="328" r:id="rId22"/>
    <p:sldId id="329" r:id="rId23"/>
    <p:sldId id="333" r:id="rId24"/>
    <p:sldId id="330" r:id="rId25"/>
    <p:sldId id="334" r:id="rId26"/>
    <p:sldId id="331" r:id="rId27"/>
    <p:sldId id="332" r:id="rId28"/>
    <p:sldId id="314" r:id="rId29"/>
    <p:sldId id="294" r:id="rId30"/>
    <p:sldId id="337" r:id="rId31"/>
    <p:sldId id="31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94879" autoAdjust="0"/>
  </p:normalViewPr>
  <p:slideViewPr>
    <p:cSldViewPr snapToGrid="0">
      <p:cViewPr>
        <p:scale>
          <a:sx n="73" d="100"/>
          <a:sy n="73" d="100"/>
        </p:scale>
        <p:origin x="-180"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D7B746-5005-4638-8DB2-83029148BB60}" type="doc">
      <dgm:prSet loTypeId="urn:microsoft.com/office/officeart/2005/8/layout/radial6#1" loCatId="cycle" qsTypeId="urn:microsoft.com/office/officeart/2005/8/quickstyle/3d1" qsCatId="3D" csTypeId="urn:microsoft.com/office/officeart/2005/8/colors/accent1_2" csCatId="accent1" phldr="1"/>
      <dgm:spPr/>
      <dgm:t>
        <a:bodyPr/>
        <a:lstStyle/>
        <a:p>
          <a:endParaRPr lang="x-none"/>
        </a:p>
      </dgm:t>
    </dgm:pt>
    <dgm:pt modelId="{34D2C798-D4A7-4B60-9C0C-436EA454ACDC}">
      <dgm:prSet phldrT="[Text]" custT="1"/>
      <dgm:spPr/>
      <dgm:t>
        <a:bodyPr/>
        <a:lstStyle/>
        <a:p>
          <a:pPr algn="ctr"/>
          <a:r>
            <a:rPr lang="en-US" sz="1600" dirty="0"/>
            <a:t>PALLIATIVE</a:t>
          </a:r>
        </a:p>
        <a:p>
          <a:pPr algn="ctr"/>
          <a:r>
            <a:rPr lang="en-US" sz="1600" dirty="0"/>
            <a:t>CARE</a:t>
          </a:r>
        </a:p>
      </dgm:t>
    </dgm:pt>
    <dgm:pt modelId="{46B72C43-F6DB-4C21-BE82-12571EFF1FAB}" type="parTrans" cxnId="{F0C4D1CA-1D9B-4E4F-B416-3CBEB59DFE86}">
      <dgm:prSet/>
      <dgm:spPr/>
      <dgm:t>
        <a:bodyPr/>
        <a:lstStyle/>
        <a:p>
          <a:endParaRPr lang="x-none"/>
        </a:p>
      </dgm:t>
    </dgm:pt>
    <dgm:pt modelId="{783BCE8A-7334-4336-9170-BBF65D83FFCD}" type="sibTrans" cxnId="{F0C4D1CA-1D9B-4E4F-B416-3CBEB59DFE86}">
      <dgm:prSet/>
      <dgm:spPr/>
      <dgm:t>
        <a:bodyPr/>
        <a:lstStyle/>
        <a:p>
          <a:endParaRPr lang="x-none"/>
        </a:p>
      </dgm:t>
    </dgm:pt>
    <dgm:pt modelId="{E8ADC945-B4F8-401B-8B25-101A42558C36}">
      <dgm:prSet phldrT="[Text]"/>
      <dgm:spPr/>
      <dgm:t>
        <a:bodyPr/>
        <a:lstStyle/>
        <a:p>
          <a:r>
            <a:rPr lang="en-US" dirty="0"/>
            <a:t>ACUTE</a:t>
          </a:r>
        </a:p>
        <a:p>
          <a:r>
            <a:rPr lang="en-US" dirty="0"/>
            <a:t>P.C</a:t>
          </a:r>
        </a:p>
        <a:p>
          <a:r>
            <a:rPr lang="en-US" dirty="0"/>
            <a:t>UNITS</a:t>
          </a:r>
          <a:endParaRPr lang="x-none" dirty="0"/>
        </a:p>
      </dgm:t>
    </dgm:pt>
    <dgm:pt modelId="{8545F3B4-C6C3-429D-B5D8-F186956FA68A}" type="parTrans" cxnId="{59246176-9906-4295-AFF0-EE9EA53B499C}">
      <dgm:prSet/>
      <dgm:spPr/>
      <dgm:t>
        <a:bodyPr/>
        <a:lstStyle/>
        <a:p>
          <a:endParaRPr lang="x-none"/>
        </a:p>
      </dgm:t>
    </dgm:pt>
    <dgm:pt modelId="{0FB9F627-8435-49D0-A946-C0AC41126A5B}" type="sibTrans" cxnId="{59246176-9906-4295-AFF0-EE9EA53B499C}">
      <dgm:prSet/>
      <dgm:spPr/>
      <dgm:t>
        <a:bodyPr/>
        <a:lstStyle/>
        <a:p>
          <a:endParaRPr lang="x-none"/>
        </a:p>
      </dgm:t>
    </dgm:pt>
    <dgm:pt modelId="{6F036F1A-474A-4142-925D-34098335A317}">
      <dgm:prSet phldrT="[Text]" custT="1"/>
      <dgm:spPr/>
      <dgm:t>
        <a:bodyPr/>
        <a:lstStyle/>
        <a:p>
          <a:r>
            <a:rPr lang="en-US" sz="700" dirty="0"/>
            <a:t>IN-PATIENT </a:t>
          </a:r>
        </a:p>
        <a:p>
          <a:r>
            <a:rPr lang="en-US" sz="1100" dirty="0"/>
            <a:t>CONSULTATIONS</a:t>
          </a:r>
          <a:endParaRPr lang="x-none" sz="1100" dirty="0"/>
        </a:p>
      </dgm:t>
    </dgm:pt>
    <dgm:pt modelId="{E294D4BB-13D8-4661-85E5-E71DE672BFD2}" type="parTrans" cxnId="{5A4FC70C-51EE-4AFE-8B34-A58F028F1A51}">
      <dgm:prSet/>
      <dgm:spPr/>
      <dgm:t>
        <a:bodyPr/>
        <a:lstStyle/>
        <a:p>
          <a:endParaRPr lang="x-none"/>
        </a:p>
      </dgm:t>
    </dgm:pt>
    <dgm:pt modelId="{DCE872D7-D707-4947-83F6-1E307C500303}" type="sibTrans" cxnId="{5A4FC70C-51EE-4AFE-8B34-A58F028F1A51}">
      <dgm:prSet/>
      <dgm:spPr/>
      <dgm:t>
        <a:bodyPr/>
        <a:lstStyle/>
        <a:p>
          <a:endParaRPr lang="x-none"/>
        </a:p>
      </dgm:t>
    </dgm:pt>
    <dgm:pt modelId="{0FD30B26-E44B-43B3-AEFD-F383B43E82E1}">
      <dgm:prSet phldrT="[Text]"/>
      <dgm:spPr/>
      <dgm:t>
        <a:bodyPr/>
        <a:lstStyle/>
        <a:p>
          <a:r>
            <a:rPr lang="en-US" dirty="0"/>
            <a:t>HOSPICE</a:t>
          </a:r>
          <a:endParaRPr lang="x-none" dirty="0"/>
        </a:p>
      </dgm:t>
    </dgm:pt>
    <dgm:pt modelId="{C1519A08-57C3-49BF-B8A3-DDFE7062990A}" type="parTrans" cxnId="{B8C70E29-FB96-4B83-9094-4C4B074A0591}">
      <dgm:prSet/>
      <dgm:spPr/>
      <dgm:t>
        <a:bodyPr/>
        <a:lstStyle/>
        <a:p>
          <a:endParaRPr lang="x-none"/>
        </a:p>
      </dgm:t>
    </dgm:pt>
    <dgm:pt modelId="{BC9865E1-22BB-44CE-BC3D-D25E70CF8879}" type="sibTrans" cxnId="{B8C70E29-FB96-4B83-9094-4C4B074A0591}">
      <dgm:prSet/>
      <dgm:spPr/>
      <dgm:t>
        <a:bodyPr/>
        <a:lstStyle/>
        <a:p>
          <a:endParaRPr lang="x-none"/>
        </a:p>
      </dgm:t>
    </dgm:pt>
    <dgm:pt modelId="{05CE89C1-655B-4676-91E8-F8C6A2D39410}">
      <dgm:prSet phldrT="[Text]" custT="1"/>
      <dgm:spPr/>
      <dgm:t>
        <a:bodyPr/>
        <a:lstStyle/>
        <a:p>
          <a:r>
            <a:rPr lang="en-US" sz="1400" dirty="0"/>
            <a:t>OPD CLINIC</a:t>
          </a:r>
          <a:endParaRPr lang="x-none" sz="1400" dirty="0"/>
        </a:p>
      </dgm:t>
    </dgm:pt>
    <dgm:pt modelId="{39C965C0-DD9E-4E99-A2EA-82CD949F6FBE}" type="sibTrans" cxnId="{93F45884-9269-48DC-98FB-FF1FD1ADC542}">
      <dgm:prSet/>
      <dgm:spPr/>
      <dgm:t>
        <a:bodyPr/>
        <a:lstStyle/>
        <a:p>
          <a:endParaRPr lang="x-none"/>
        </a:p>
      </dgm:t>
    </dgm:pt>
    <dgm:pt modelId="{F4CB5823-A19C-4DA0-BE79-CFC6D0843BEB}" type="parTrans" cxnId="{93F45884-9269-48DC-98FB-FF1FD1ADC542}">
      <dgm:prSet/>
      <dgm:spPr/>
      <dgm:t>
        <a:bodyPr/>
        <a:lstStyle/>
        <a:p>
          <a:endParaRPr lang="x-none"/>
        </a:p>
      </dgm:t>
    </dgm:pt>
    <dgm:pt modelId="{2551C8AE-E1E6-46EE-9495-1C81AE7790E7}" type="pres">
      <dgm:prSet presAssocID="{93D7B746-5005-4638-8DB2-83029148BB60}" presName="Name0" presStyleCnt="0">
        <dgm:presLayoutVars>
          <dgm:chMax val="1"/>
          <dgm:dir val="rev"/>
          <dgm:animLvl val="ctr"/>
          <dgm:resizeHandles val="exact"/>
        </dgm:presLayoutVars>
      </dgm:prSet>
      <dgm:spPr/>
      <dgm:t>
        <a:bodyPr/>
        <a:lstStyle/>
        <a:p>
          <a:endParaRPr lang="en-US"/>
        </a:p>
      </dgm:t>
    </dgm:pt>
    <dgm:pt modelId="{37C781CC-F7EF-470D-B04D-CB20B86B19BF}" type="pres">
      <dgm:prSet presAssocID="{34D2C798-D4A7-4B60-9C0C-436EA454ACDC}" presName="centerShape" presStyleLbl="node0" presStyleIdx="0" presStyleCnt="1"/>
      <dgm:spPr/>
      <dgm:t>
        <a:bodyPr/>
        <a:lstStyle/>
        <a:p>
          <a:endParaRPr lang="en-US"/>
        </a:p>
      </dgm:t>
    </dgm:pt>
    <dgm:pt modelId="{D3773D2E-67A7-4089-96F2-EE5F07C0AAAC}" type="pres">
      <dgm:prSet presAssocID="{E8ADC945-B4F8-401B-8B25-101A42558C36}" presName="node" presStyleLbl="node1" presStyleIdx="0" presStyleCnt="4">
        <dgm:presLayoutVars>
          <dgm:bulletEnabled val="1"/>
        </dgm:presLayoutVars>
      </dgm:prSet>
      <dgm:spPr/>
      <dgm:t>
        <a:bodyPr/>
        <a:lstStyle/>
        <a:p>
          <a:endParaRPr lang="en-US"/>
        </a:p>
      </dgm:t>
    </dgm:pt>
    <dgm:pt modelId="{79F02AAF-5222-461C-931A-EBF38CBCD354}" type="pres">
      <dgm:prSet presAssocID="{E8ADC945-B4F8-401B-8B25-101A42558C36}" presName="dummy" presStyleCnt="0"/>
      <dgm:spPr/>
    </dgm:pt>
    <dgm:pt modelId="{A277796D-3AD7-4F81-B16F-97DB20459975}" type="pres">
      <dgm:prSet presAssocID="{0FB9F627-8435-49D0-A946-C0AC41126A5B}" presName="sibTrans" presStyleLbl="sibTrans2D1" presStyleIdx="0" presStyleCnt="4"/>
      <dgm:spPr/>
      <dgm:t>
        <a:bodyPr/>
        <a:lstStyle/>
        <a:p>
          <a:endParaRPr lang="en-US"/>
        </a:p>
      </dgm:t>
    </dgm:pt>
    <dgm:pt modelId="{6940FB02-DB5C-4E0F-AECF-8D08B84EEC1B}" type="pres">
      <dgm:prSet presAssocID="{6F036F1A-474A-4142-925D-34098335A317}" presName="node" presStyleLbl="node1" presStyleIdx="1" presStyleCnt="4">
        <dgm:presLayoutVars>
          <dgm:bulletEnabled val="1"/>
        </dgm:presLayoutVars>
      </dgm:prSet>
      <dgm:spPr/>
      <dgm:t>
        <a:bodyPr/>
        <a:lstStyle/>
        <a:p>
          <a:endParaRPr lang="en-US"/>
        </a:p>
      </dgm:t>
    </dgm:pt>
    <dgm:pt modelId="{AFD06195-FE57-496A-BCA2-7B81B375E9AE}" type="pres">
      <dgm:prSet presAssocID="{6F036F1A-474A-4142-925D-34098335A317}" presName="dummy" presStyleCnt="0"/>
      <dgm:spPr/>
    </dgm:pt>
    <dgm:pt modelId="{7D534EB4-89FE-4DB8-BF49-7B89DC7A173C}" type="pres">
      <dgm:prSet presAssocID="{DCE872D7-D707-4947-83F6-1E307C500303}" presName="sibTrans" presStyleLbl="sibTrans2D1" presStyleIdx="1" presStyleCnt="4"/>
      <dgm:spPr/>
      <dgm:t>
        <a:bodyPr/>
        <a:lstStyle/>
        <a:p>
          <a:endParaRPr lang="en-US"/>
        </a:p>
      </dgm:t>
    </dgm:pt>
    <dgm:pt modelId="{479479D0-68C9-4036-B517-04BF2250AF1E}" type="pres">
      <dgm:prSet presAssocID="{0FD30B26-E44B-43B3-AEFD-F383B43E82E1}" presName="node" presStyleLbl="node1" presStyleIdx="2" presStyleCnt="4">
        <dgm:presLayoutVars>
          <dgm:bulletEnabled val="1"/>
        </dgm:presLayoutVars>
      </dgm:prSet>
      <dgm:spPr/>
      <dgm:t>
        <a:bodyPr/>
        <a:lstStyle/>
        <a:p>
          <a:endParaRPr lang="en-US"/>
        </a:p>
      </dgm:t>
    </dgm:pt>
    <dgm:pt modelId="{94514A53-E50E-446E-B6E5-B05A71980343}" type="pres">
      <dgm:prSet presAssocID="{0FD30B26-E44B-43B3-AEFD-F383B43E82E1}" presName="dummy" presStyleCnt="0"/>
      <dgm:spPr/>
    </dgm:pt>
    <dgm:pt modelId="{A762A43D-ED6B-4A39-B172-99896FAFF838}" type="pres">
      <dgm:prSet presAssocID="{BC9865E1-22BB-44CE-BC3D-D25E70CF8879}" presName="sibTrans" presStyleLbl="sibTrans2D1" presStyleIdx="2" presStyleCnt="4"/>
      <dgm:spPr/>
      <dgm:t>
        <a:bodyPr/>
        <a:lstStyle/>
        <a:p>
          <a:endParaRPr lang="en-US"/>
        </a:p>
      </dgm:t>
    </dgm:pt>
    <dgm:pt modelId="{658CB1E4-3AF8-45E5-9D40-E54047106731}" type="pres">
      <dgm:prSet presAssocID="{05CE89C1-655B-4676-91E8-F8C6A2D39410}" presName="node" presStyleLbl="node1" presStyleIdx="3" presStyleCnt="4" custRadScaleRad="107290" custRadScaleInc="-11196">
        <dgm:presLayoutVars>
          <dgm:bulletEnabled val="1"/>
        </dgm:presLayoutVars>
      </dgm:prSet>
      <dgm:spPr/>
      <dgm:t>
        <a:bodyPr/>
        <a:lstStyle/>
        <a:p>
          <a:endParaRPr lang="en-US"/>
        </a:p>
      </dgm:t>
    </dgm:pt>
    <dgm:pt modelId="{5479ED96-04DD-42EC-93BC-2B2A314017B9}" type="pres">
      <dgm:prSet presAssocID="{05CE89C1-655B-4676-91E8-F8C6A2D39410}" presName="dummy" presStyleCnt="0"/>
      <dgm:spPr/>
    </dgm:pt>
    <dgm:pt modelId="{53D9F2A6-8A17-4160-B0A5-8219A8A9DCEA}" type="pres">
      <dgm:prSet presAssocID="{39C965C0-DD9E-4E99-A2EA-82CD949F6FBE}" presName="sibTrans" presStyleLbl="sibTrans2D1" presStyleIdx="3" presStyleCnt="4"/>
      <dgm:spPr/>
      <dgm:t>
        <a:bodyPr/>
        <a:lstStyle/>
        <a:p>
          <a:endParaRPr lang="en-US"/>
        </a:p>
      </dgm:t>
    </dgm:pt>
  </dgm:ptLst>
  <dgm:cxnLst>
    <dgm:cxn modelId="{59246176-9906-4295-AFF0-EE9EA53B499C}" srcId="{34D2C798-D4A7-4B60-9C0C-436EA454ACDC}" destId="{E8ADC945-B4F8-401B-8B25-101A42558C36}" srcOrd="0" destOrd="0" parTransId="{8545F3B4-C6C3-429D-B5D8-F186956FA68A}" sibTransId="{0FB9F627-8435-49D0-A946-C0AC41126A5B}"/>
    <dgm:cxn modelId="{2358B551-AF1F-4357-87EF-1E07AF632D6B}" type="presOf" srcId="{0FD30B26-E44B-43B3-AEFD-F383B43E82E1}" destId="{479479D0-68C9-4036-B517-04BF2250AF1E}" srcOrd="0" destOrd="0" presId="urn:microsoft.com/office/officeart/2005/8/layout/radial6#1"/>
    <dgm:cxn modelId="{F752EC70-7DC3-4246-A7F7-DE3023419678}" type="presOf" srcId="{0FB9F627-8435-49D0-A946-C0AC41126A5B}" destId="{A277796D-3AD7-4F81-B16F-97DB20459975}" srcOrd="0" destOrd="0" presId="urn:microsoft.com/office/officeart/2005/8/layout/radial6#1"/>
    <dgm:cxn modelId="{93F45884-9269-48DC-98FB-FF1FD1ADC542}" srcId="{34D2C798-D4A7-4B60-9C0C-436EA454ACDC}" destId="{05CE89C1-655B-4676-91E8-F8C6A2D39410}" srcOrd="3" destOrd="0" parTransId="{F4CB5823-A19C-4DA0-BE79-CFC6D0843BEB}" sibTransId="{39C965C0-DD9E-4E99-A2EA-82CD949F6FBE}"/>
    <dgm:cxn modelId="{3BA97E69-913B-426B-863E-ABCFEEA9458E}" type="presOf" srcId="{BC9865E1-22BB-44CE-BC3D-D25E70CF8879}" destId="{A762A43D-ED6B-4A39-B172-99896FAFF838}" srcOrd="0" destOrd="0" presId="urn:microsoft.com/office/officeart/2005/8/layout/radial6#1"/>
    <dgm:cxn modelId="{25E49C0F-0751-46A2-9A1F-F4185FDD2C52}" type="presOf" srcId="{DCE872D7-D707-4947-83F6-1E307C500303}" destId="{7D534EB4-89FE-4DB8-BF49-7B89DC7A173C}" srcOrd="0" destOrd="0" presId="urn:microsoft.com/office/officeart/2005/8/layout/radial6#1"/>
    <dgm:cxn modelId="{A5CF363E-A5C3-425F-9C7C-94174342B090}" type="presOf" srcId="{05CE89C1-655B-4676-91E8-F8C6A2D39410}" destId="{658CB1E4-3AF8-45E5-9D40-E54047106731}" srcOrd="0" destOrd="0" presId="urn:microsoft.com/office/officeart/2005/8/layout/radial6#1"/>
    <dgm:cxn modelId="{E05FC415-BD8F-4220-A297-6AC771A5CE6E}" type="presOf" srcId="{93D7B746-5005-4638-8DB2-83029148BB60}" destId="{2551C8AE-E1E6-46EE-9495-1C81AE7790E7}" srcOrd="0" destOrd="0" presId="urn:microsoft.com/office/officeart/2005/8/layout/radial6#1"/>
    <dgm:cxn modelId="{F0C4D1CA-1D9B-4E4F-B416-3CBEB59DFE86}" srcId="{93D7B746-5005-4638-8DB2-83029148BB60}" destId="{34D2C798-D4A7-4B60-9C0C-436EA454ACDC}" srcOrd="0" destOrd="0" parTransId="{46B72C43-F6DB-4C21-BE82-12571EFF1FAB}" sibTransId="{783BCE8A-7334-4336-9170-BBF65D83FFCD}"/>
    <dgm:cxn modelId="{B8C70E29-FB96-4B83-9094-4C4B074A0591}" srcId="{34D2C798-D4A7-4B60-9C0C-436EA454ACDC}" destId="{0FD30B26-E44B-43B3-AEFD-F383B43E82E1}" srcOrd="2" destOrd="0" parTransId="{C1519A08-57C3-49BF-B8A3-DDFE7062990A}" sibTransId="{BC9865E1-22BB-44CE-BC3D-D25E70CF8879}"/>
    <dgm:cxn modelId="{5A4FC70C-51EE-4AFE-8B34-A58F028F1A51}" srcId="{34D2C798-D4A7-4B60-9C0C-436EA454ACDC}" destId="{6F036F1A-474A-4142-925D-34098335A317}" srcOrd="1" destOrd="0" parTransId="{E294D4BB-13D8-4661-85E5-E71DE672BFD2}" sibTransId="{DCE872D7-D707-4947-83F6-1E307C500303}"/>
    <dgm:cxn modelId="{7929BDB3-6182-43A5-B08B-0317934D153E}" type="presOf" srcId="{34D2C798-D4A7-4B60-9C0C-436EA454ACDC}" destId="{37C781CC-F7EF-470D-B04D-CB20B86B19BF}" srcOrd="0" destOrd="0" presId="urn:microsoft.com/office/officeart/2005/8/layout/radial6#1"/>
    <dgm:cxn modelId="{21C41D86-179C-48EF-A116-0ABAD3C53592}" type="presOf" srcId="{6F036F1A-474A-4142-925D-34098335A317}" destId="{6940FB02-DB5C-4E0F-AECF-8D08B84EEC1B}" srcOrd="0" destOrd="0" presId="urn:microsoft.com/office/officeart/2005/8/layout/radial6#1"/>
    <dgm:cxn modelId="{33AA43C9-4F57-4A43-A0E5-B0743BE297A9}" type="presOf" srcId="{39C965C0-DD9E-4E99-A2EA-82CD949F6FBE}" destId="{53D9F2A6-8A17-4160-B0A5-8219A8A9DCEA}" srcOrd="0" destOrd="0" presId="urn:microsoft.com/office/officeart/2005/8/layout/radial6#1"/>
    <dgm:cxn modelId="{0FFD1A3E-A1B0-41F8-8493-2C40132991B2}" type="presOf" srcId="{E8ADC945-B4F8-401B-8B25-101A42558C36}" destId="{D3773D2E-67A7-4089-96F2-EE5F07C0AAAC}" srcOrd="0" destOrd="0" presId="urn:microsoft.com/office/officeart/2005/8/layout/radial6#1"/>
    <dgm:cxn modelId="{821F548C-F841-40A5-B60A-A3466FAC3AD1}" type="presParOf" srcId="{2551C8AE-E1E6-46EE-9495-1C81AE7790E7}" destId="{37C781CC-F7EF-470D-B04D-CB20B86B19BF}" srcOrd="0" destOrd="0" presId="urn:microsoft.com/office/officeart/2005/8/layout/radial6#1"/>
    <dgm:cxn modelId="{99573CCF-7406-40FE-AF20-1D160D410E15}" type="presParOf" srcId="{2551C8AE-E1E6-46EE-9495-1C81AE7790E7}" destId="{D3773D2E-67A7-4089-96F2-EE5F07C0AAAC}" srcOrd="1" destOrd="0" presId="urn:microsoft.com/office/officeart/2005/8/layout/radial6#1"/>
    <dgm:cxn modelId="{3275A705-1021-40D5-8660-72D6C663790B}" type="presParOf" srcId="{2551C8AE-E1E6-46EE-9495-1C81AE7790E7}" destId="{79F02AAF-5222-461C-931A-EBF38CBCD354}" srcOrd="2" destOrd="0" presId="urn:microsoft.com/office/officeart/2005/8/layout/radial6#1"/>
    <dgm:cxn modelId="{BEDFB161-FD74-4098-A81F-7C3F09B50B5A}" type="presParOf" srcId="{2551C8AE-E1E6-46EE-9495-1C81AE7790E7}" destId="{A277796D-3AD7-4F81-B16F-97DB20459975}" srcOrd="3" destOrd="0" presId="urn:microsoft.com/office/officeart/2005/8/layout/radial6#1"/>
    <dgm:cxn modelId="{B0683800-15D3-4E32-BBF3-CC9DD696E483}" type="presParOf" srcId="{2551C8AE-E1E6-46EE-9495-1C81AE7790E7}" destId="{6940FB02-DB5C-4E0F-AECF-8D08B84EEC1B}" srcOrd="4" destOrd="0" presId="urn:microsoft.com/office/officeart/2005/8/layout/radial6#1"/>
    <dgm:cxn modelId="{BBA9FC23-87BC-4266-9E04-54C1B3173ED3}" type="presParOf" srcId="{2551C8AE-E1E6-46EE-9495-1C81AE7790E7}" destId="{AFD06195-FE57-496A-BCA2-7B81B375E9AE}" srcOrd="5" destOrd="0" presId="urn:microsoft.com/office/officeart/2005/8/layout/radial6#1"/>
    <dgm:cxn modelId="{6863E26E-1BC4-41A8-AB0F-152F8D9091C0}" type="presParOf" srcId="{2551C8AE-E1E6-46EE-9495-1C81AE7790E7}" destId="{7D534EB4-89FE-4DB8-BF49-7B89DC7A173C}" srcOrd="6" destOrd="0" presId="urn:microsoft.com/office/officeart/2005/8/layout/radial6#1"/>
    <dgm:cxn modelId="{F188DF4B-1DA8-44ED-90F6-26D81F8EB03D}" type="presParOf" srcId="{2551C8AE-E1E6-46EE-9495-1C81AE7790E7}" destId="{479479D0-68C9-4036-B517-04BF2250AF1E}" srcOrd="7" destOrd="0" presId="urn:microsoft.com/office/officeart/2005/8/layout/radial6#1"/>
    <dgm:cxn modelId="{C591AA59-AB0C-4BE1-B03C-0FC222F4B984}" type="presParOf" srcId="{2551C8AE-E1E6-46EE-9495-1C81AE7790E7}" destId="{94514A53-E50E-446E-B6E5-B05A71980343}" srcOrd="8" destOrd="0" presId="urn:microsoft.com/office/officeart/2005/8/layout/radial6#1"/>
    <dgm:cxn modelId="{F74FC1B7-C7CA-47D5-8F1B-2BEE240B8B3B}" type="presParOf" srcId="{2551C8AE-E1E6-46EE-9495-1C81AE7790E7}" destId="{A762A43D-ED6B-4A39-B172-99896FAFF838}" srcOrd="9" destOrd="0" presId="urn:microsoft.com/office/officeart/2005/8/layout/radial6#1"/>
    <dgm:cxn modelId="{53DC8036-D823-43A4-9CD1-552456585DD6}" type="presParOf" srcId="{2551C8AE-E1E6-46EE-9495-1C81AE7790E7}" destId="{658CB1E4-3AF8-45E5-9D40-E54047106731}" srcOrd="10" destOrd="0" presId="urn:microsoft.com/office/officeart/2005/8/layout/radial6#1"/>
    <dgm:cxn modelId="{FD423851-2FF0-42E5-9C68-C14902C29B09}" type="presParOf" srcId="{2551C8AE-E1E6-46EE-9495-1C81AE7790E7}" destId="{5479ED96-04DD-42EC-93BC-2B2A314017B9}" srcOrd="11" destOrd="0" presId="urn:microsoft.com/office/officeart/2005/8/layout/radial6#1"/>
    <dgm:cxn modelId="{70DD4405-51AA-45FE-BABC-ADAC67EBA7DE}" type="presParOf" srcId="{2551C8AE-E1E6-46EE-9495-1C81AE7790E7}" destId="{53D9F2A6-8A17-4160-B0A5-8219A8A9DCEA}" srcOrd="12" destOrd="0" presId="urn:microsoft.com/office/officeart/2005/8/layout/radial6#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1">
  <dgm:title val=""/>
  <dgm:desc val=""/>
  <dgm:catLst>
    <dgm:cat type="cycle" pri="9000"/>
    <dgm:cat type="relationship" pri="101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6/14/2023</a:t>
            </a:fld>
            <a:endParaRPr lang="en-US" dirty="0"/>
          </a:p>
        </p:txBody>
      </p:sp>
      <p:sp>
        <p:nvSpPr>
          <p:cNvPr id="4" name="Footer Placeholder 3">
            <a:extLst>
              <a:ext uri="{FF2B5EF4-FFF2-40B4-BE49-F238E27FC236}">
                <a16:creationId xmlns:a16="http://schemas.microsoft.com/office/drawing/2014/main" xmlns=""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6/14/2023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3</a:t>
            </a:fld>
            <a:endParaRPr lang="en-US" dirty="0"/>
          </a:p>
        </p:txBody>
      </p:sp>
    </p:spTree>
    <p:extLst>
      <p:ext uri="{BB962C8B-B14F-4D97-AF65-F5344CB8AC3E}">
        <p14:creationId xmlns:p14="http://schemas.microsoft.com/office/powerpoint/2010/main" val="3270232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Prepares them for the impending bereavement that may follow.</a:t>
            </a:r>
          </a:p>
          <a:p>
            <a:r>
              <a:rPr lang="en-US" dirty="0"/>
              <a:t>For those with younger children, support and guidance helps on how to break the news to the younger ones ( sensitively informing children of parental illness is usually encouraged). Failure to do this can cause both parties becoming increasingly distant from themselves. </a:t>
            </a:r>
            <a:endParaRPr lang="x-none" dirty="0"/>
          </a:p>
        </p:txBody>
      </p:sp>
      <p:sp>
        <p:nvSpPr>
          <p:cNvPr id="4" name="Slide Number Placeholder 3"/>
          <p:cNvSpPr>
            <a:spLocks noGrp="1"/>
          </p:cNvSpPr>
          <p:nvPr>
            <p:ph type="sldNum" sz="quarter" idx="5"/>
          </p:nvPr>
        </p:nvSpPr>
        <p:spPr/>
        <p:txBody>
          <a:bodyPr/>
          <a:lstStyle/>
          <a:p>
            <a:fld id="{0775476F-A808-1F46-A368-07984F6DA22E}" type="slidenum">
              <a:rPr lang="en-US" smtClean="0"/>
              <a:t>18</a:t>
            </a:fld>
            <a:endParaRPr lang="en-US" dirty="0"/>
          </a:p>
        </p:txBody>
      </p:sp>
    </p:spTree>
    <p:extLst>
      <p:ext uri="{BB962C8B-B14F-4D97-AF65-F5344CB8AC3E}">
        <p14:creationId xmlns:p14="http://schemas.microsoft.com/office/powerpoint/2010/main" val="2743953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this wont cut across board, as some of the illnesses we treat could be of a short term. Giving short acting benzodiazepines for anxiety.</a:t>
            </a:r>
            <a:endParaRPr lang="x-none" dirty="0"/>
          </a:p>
        </p:txBody>
      </p:sp>
      <p:sp>
        <p:nvSpPr>
          <p:cNvPr id="4" name="Slide Number Placeholder 3"/>
          <p:cNvSpPr>
            <a:spLocks noGrp="1"/>
          </p:cNvSpPr>
          <p:nvPr>
            <p:ph type="sldNum" sz="quarter" idx="5"/>
          </p:nvPr>
        </p:nvSpPr>
        <p:spPr/>
        <p:txBody>
          <a:bodyPr/>
          <a:lstStyle/>
          <a:p>
            <a:fld id="{0775476F-A808-1F46-A368-07984F6DA22E}" type="slidenum">
              <a:rPr lang="en-US" smtClean="0"/>
              <a:t>19</a:t>
            </a:fld>
            <a:endParaRPr lang="en-US" dirty="0"/>
          </a:p>
        </p:txBody>
      </p:sp>
    </p:spTree>
    <p:extLst>
      <p:ext uri="{BB962C8B-B14F-4D97-AF65-F5344CB8AC3E}">
        <p14:creationId xmlns:p14="http://schemas.microsoft.com/office/powerpoint/2010/main" val="950694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Diagnostic overshadowing.</a:t>
            </a:r>
          </a:p>
          <a:p>
            <a:r>
              <a:rPr lang="en-US" dirty="0"/>
              <a:t>In Netherlands and Belgium physician assisted suicide is allowed in non terminal cases of lasting and unbearable suffering or when suffering is constant &amp; cannot be alleviated.</a:t>
            </a:r>
          </a:p>
          <a:p>
            <a:r>
              <a:rPr lang="en-US" dirty="0"/>
              <a:t>Assisted suicide is also allowed for patients with severe mental illness in Switzerland.</a:t>
            </a:r>
          </a:p>
          <a:p>
            <a:r>
              <a:rPr lang="en-US" dirty="0"/>
              <a:t>I do believe that if proper and aggressive palliative services are initiated early on , there would be no need for assisted suicides.</a:t>
            </a:r>
            <a:endParaRPr lang="x-none" dirty="0"/>
          </a:p>
        </p:txBody>
      </p:sp>
      <p:sp>
        <p:nvSpPr>
          <p:cNvPr id="4" name="Slide Number Placeholder 3"/>
          <p:cNvSpPr>
            <a:spLocks noGrp="1"/>
          </p:cNvSpPr>
          <p:nvPr>
            <p:ph type="sldNum" sz="quarter" idx="5"/>
          </p:nvPr>
        </p:nvSpPr>
        <p:spPr/>
        <p:txBody>
          <a:bodyPr/>
          <a:lstStyle/>
          <a:p>
            <a:fld id="{0775476F-A808-1F46-A368-07984F6DA22E}" type="slidenum">
              <a:rPr lang="en-US" smtClean="0"/>
              <a:t>20</a:t>
            </a:fld>
            <a:endParaRPr lang="en-US" dirty="0"/>
          </a:p>
        </p:txBody>
      </p:sp>
    </p:spTree>
    <p:extLst>
      <p:ext uri="{BB962C8B-B14F-4D97-AF65-F5344CB8AC3E}">
        <p14:creationId xmlns:p14="http://schemas.microsoft.com/office/powerpoint/2010/main" val="1910783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believe it’s a death sentence, equals end of life care, however it can be initiated at all stages of illness and at any age.  Hospice care is often for those with less than 6months to live. </a:t>
            </a:r>
          </a:p>
          <a:p>
            <a:r>
              <a:rPr lang="en-US" dirty="0" err="1"/>
              <a:t>p.C</a:t>
            </a:r>
            <a:r>
              <a:rPr lang="en-US" dirty="0"/>
              <a:t> is not about waiting to die  rather its about extending and making most of ones time while alive, once one can grasp this, the quality of life can improve.</a:t>
            </a:r>
          </a:p>
          <a:p>
            <a:r>
              <a:rPr lang="en-US" dirty="0"/>
              <a:t>Due to this people do not access </a:t>
            </a:r>
            <a:r>
              <a:rPr lang="en-US" dirty="0" err="1"/>
              <a:t>p.c</a:t>
            </a:r>
            <a:r>
              <a:rPr lang="en-US" dirty="0"/>
              <a:t> until very late</a:t>
            </a:r>
            <a:endParaRPr lang="x-none" dirty="0"/>
          </a:p>
        </p:txBody>
      </p:sp>
      <p:sp>
        <p:nvSpPr>
          <p:cNvPr id="4" name="Slide Number Placeholder 3"/>
          <p:cNvSpPr>
            <a:spLocks noGrp="1"/>
          </p:cNvSpPr>
          <p:nvPr>
            <p:ph type="sldNum" sz="quarter" idx="5"/>
          </p:nvPr>
        </p:nvSpPr>
        <p:spPr/>
        <p:txBody>
          <a:bodyPr/>
          <a:lstStyle/>
          <a:p>
            <a:fld id="{0775476F-A808-1F46-A368-07984F6DA22E}" type="slidenum">
              <a:rPr lang="en-US" smtClean="0"/>
              <a:t>21</a:t>
            </a:fld>
            <a:endParaRPr lang="en-US" dirty="0"/>
          </a:p>
        </p:txBody>
      </p:sp>
    </p:spTree>
    <p:extLst>
      <p:ext uri="{BB962C8B-B14F-4D97-AF65-F5344CB8AC3E}">
        <p14:creationId xmlns:p14="http://schemas.microsoft.com/office/powerpoint/2010/main" val="20102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 of </a:t>
            </a:r>
            <a:r>
              <a:rPr lang="en-US" dirty="0" err="1"/>
              <a:t>p.c</a:t>
            </a:r>
            <a:r>
              <a:rPr lang="en-US" dirty="0"/>
              <a:t> is to help patients live as actively as they possible could up until cure is achieved or death. </a:t>
            </a:r>
          </a:p>
          <a:p>
            <a:r>
              <a:rPr lang="en-US" dirty="0"/>
              <a:t>Relieve some of the discomforting symptoms there by relieving suffering and maintaining respect and dignity to the patient. </a:t>
            </a:r>
            <a:endParaRPr lang="x-none" dirty="0"/>
          </a:p>
        </p:txBody>
      </p:sp>
      <p:sp>
        <p:nvSpPr>
          <p:cNvPr id="4" name="Slide Number Placeholder 3"/>
          <p:cNvSpPr>
            <a:spLocks noGrp="1"/>
          </p:cNvSpPr>
          <p:nvPr>
            <p:ph type="sldNum" sz="quarter" idx="5"/>
          </p:nvPr>
        </p:nvSpPr>
        <p:spPr/>
        <p:txBody>
          <a:bodyPr/>
          <a:lstStyle/>
          <a:p>
            <a:fld id="{0775476F-A808-1F46-A368-07984F6DA22E}" type="slidenum">
              <a:rPr lang="en-US" smtClean="0"/>
              <a:t>5</a:t>
            </a:fld>
            <a:endParaRPr lang="en-US" dirty="0"/>
          </a:p>
        </p:txBody>
      </p:sp>
    </p:spTree>
    <p:extLst>
      <p:ext uri="{BB962C8B-B14F-4D97-AF65-F5344CB8AC3E}">
        <p14:creationId xmlns:p14="http://schemas.microsoft.com/office/powerpoint/2010/main" val="1390337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8</a:t>
            </a:fld>
            <a:endParaRPr lang="en-US" dirty="0"/>
          </a:p>
        </p:txBody>
      </p:sp>
    </p:spTree>
    <p:extLst>
      <p:ext uri="{BB962C8B-B14F-4D97-AF65-F5344CB8AC3E}">
        <p14:creationId xmlns:p14="http://schemas.microsoft.com/office/powerpoint/2010/main" val="12428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Elisabeth described the stages of grief.</a:t>
            </a:r>
            <a:endParaRPr lang="x-none" dirty="0"/>
          </a:p>
        </p:txBody>
      </p:sp>
      <p:sp>
        <p:nvSpPr>
          <p:cNvPr id="4" name="Slide Number Placeholder 3"/>
          <p:cNvSpPr>
            <a:spLocks noGrp="1"/>
          </p:cNvSpPr>
          <p:nvPr>
            <p:ph type="sldNum" sz="quarter" idx="5"/>
          </p:nvPr>
        </p:nvSpPr>
        <p:spPr/>
        <p:txBody>
          <a:bodyPr/>
          <a:lstStyle/>
          <a:p>
            <a:fld id="{0775476F-A808-1F46-A368-07984F6DA22E}" type="slidenum">
              <a:rPr lang="en-US" smtClean="0"/>
              <a:t>9</a:t>
            </a:fld>
            <a:endParaRPr lang="en-US" dirty="0"/>
          </a:p>
        </p:txBody>
      </p:sp>
    </p:spTree>
    <p:extLst>
      <p:ext uri="{BB962C8B-B14F-4D97-AF65-F5344CB8AC3E}">
        <p14:creationId xmlns:p14="http://schemas.microsoft.com/office/powerpoint/2010/main" val="2891492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 283333 people can fit into a unit… how? Where? What manpower is available for that?</a:t>
            </a:r>
          </a:p>
          <a:p>
            <a:r>
              <a:rPr lang="en-US" dirty="0"/>
              <a:t>As of today the </a:t>
            </a:r>
            <a:r>
              <a:rPr lang="en-US" dirty="0" err="1"/>
              <a:t>centre</a:t>
            </a:r>
            <a:r>
              <a:rPr lang="en-US" dirty="0"/>
              <a:t> for palliative care services in Ibadan is temporarily closed… one down 5 to go .</a:t>
            </a:r>
            <a:endParaRPr lang="x-none" dirty="0"/>
          </a:p>
        </p:txBody>
      </p:sp>
      <p:sp>
        <p:nvSpPr>
          <p:cNvPr id="4" name="Slide Number Placeholder 3"/>
          <p:cNvSpPr>
            <a:spLocks noGrp="1"/>
          </p:cNvSpPr>
          <p:nvPr>
            <p:ph type="sldNum" sz="quarter" idx="5"/>
          </p:nvPr>
        </p:nvSpPr>
        <p:spPr/>
        <p:txBody>
          <a:bodyPr/>
          <a:lstStyle/>
          <a:p>
            <a:fld id="{0775476F-A808-1F46-A368-07984F6DA22E}" type="slidenum">
              <a:rPr lang="en-US" smtClean="0"/>
              <a:t>11</a:t>
            </a:fld>
            <a:endParaRPr lang="en-US" dirty="0"/>
          </a:p>
        </p:txBody>
      </p:sp>
    </p:spTree>
    <p:extLst>
      <p:ext uri="{BB962C8B-B14F-4D97-AF65-F5344CB8AC3E}">
        <p14:creationId xmlns:p14="http://schemas.microsoft.com/office/powerpoint/2010/main" val="3541609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 pain, nausea, shortness of breathe, </a:t>
            </a:r>
            <a:r>
              <a:rPr lang="en-US" dirty="0" err="1"/>
              <a:t>etc</a:t>
            </a:r>
            <a:endParaRPr lang="en-US" dirty="0"/>
          </a:p>
          <a:p>
            <a:r>
              <a:rPr lang="en-US" dirty="0"/>
              <a:t>Effective communication is key, carrying </a:t>
            </a:r>
            <a:r>
              <a:rPr lang="en-US" dirty="0" err="1"/>
              <a:t>px</a:t>
            </a:r>
            <a:r>
              <a:rPr lang="en-US" dirty="0"/>
              <a:t> and relatives along every step of the way goes a long way in their acceptance and compliance with treatment, even grief.</a:t>
            </a:r>
            <a:endParaRPr lang="x-none" dirty="0"/>
          </a:p>
        </p:txBody>
      </p:sp>
      <p:sp>
        <p:nvSpPr>
          <p:cNvPr id="4" name="Slide Number Placeholder 3"/>
          <p:cNvSpPr>
            <a:spLocks noGrp="1"/>
          </p:cNvSpPr>
          <p:nvPr>
            <p:ph type="sldNum" sz="quarter" idx="5"/>
          </p:nvPr>
        </p:nvSpPr>
        <p:spPr/>
        <p:txBody>
          <a:bodyPr/>
          <a:lstStyle/>
          <a:p>
            <a:fld id="{0775476F-A808-1F46-A368-07984F6DA22E}" type="slidenum">
              <a:rPr lang="en-US" smtClean="0"/>
              <a:t>12</a:t>
            </a:fld>
            <a:endParaRPr lang="en-US" dirty="0"/>
          </a:p>
        </p:txBody>
      </p:sp>
    </p:spTree>
    <p:extLst>
      <p:ext uri="{BB962C8B-B14F-4D97-AF65-F5344CB8AC3E}">
        <p14:creationId xmlns:p14="http://schemas.microsoft.com/office/powerpoint/2010/main" val="1321220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0775476F-A808-1F46-A368-07984F6DA22E}" type="slidenum">
              <a:rPr lang="en-US" smtClean="0"/>
              <a:t>14</a:t>
            </a:fld>
            <a:endParaRPr lang="en-US" dirty="0"/>
          </a:p>
        </p:txBody>
      </p:sp>
    </p:spTree>
    <p:extLst>
      <p:ext uri="{BB962C8B-B14F-4D97-AF65-F5344CB8AC3E}">
        <p14:creationId xmlns:p14="http://schemas.microsoft.com/office/powerpoint/2010/main" val="2554228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P.C can also be community based and done in the comfort of nursing homes, or homes. </a:t>
            </a:r>
            <a:endParaRPr lang="x-none" dirty="0"/>
          </a:p>
        </p:txBody>
      </p:sp>
      <p:sp>
        <p:nvSpPr>
          <p:cNvPr id="4" name="Slide Number Placeholder 3"/>
          <p:cNvSpPr>
            <a:spLocks noGrp="1"/>
          </p:cNvSpPr>
          <p:nvPr>
            <p:ph type="sldNum" sz="quarter" idx="5"/>
          </p:nvPr>
        </p:nvSpPr>
        <p:spPr/>
        <p:txBody>
          <a:bodyPr/>
          <a:lstStyle/>
          <a:p>
            <a:fld id="{0775476F-A808-1F46-A368-07984F6DA22E}" type="slidenum">
              <a:rPr lang="en-US" smtClean="0"/>
              <a:t>15</a:t>
            </a:fld>
            <a:endParaRPr lang="en-US" dirty="0"/>
          </a:p>
        </p:txBody>
      </p:sp>
    </p:spTree>
    <p:extLst>
      <p:ext uri="{BB962C8B-B14F-4D97-AF65-F5344CB8AC3E}">
        <p14:creationId xmlns:p14="http://schemas.microsoft.com/office/powerpoint/2010/main" val="1198640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Anything= catatonia, uncooperative </a:t>
            </a:r>
            <a:r>
              <a:rPr lang="en-US" dirty="0" err="1"/>
              <a:t>px</a:t>
            </a:r>
            <a:endParaRPr lang="en-US" dirty="0"/>
          </a:p>
          <a:p>
            <a:r>
              <a:rPr lang="en-US" dirty="0"/>
              <a:t>Determine if </a:t>
            </a:r>
            <a:r>
              <a:rPr lang="en-US" dirty="0" err="1"/>
              <a:t>px</a:t>
            </a:r>
            <a:r>
              <a:rPr lang="en-US" dirty="0"/>
              <a:t> requires more medications or a more structured psychotherapy</a:t>
            </a:r>
            <a:endParaRPr lang="x-none" dirty="0"/>
          </a:p>
        </p:txBody>
      </p:sp>
      <p:sp>
        <p:nvSpPr>
          <p:cNvPr id="4" name="Slide Number Placeholder 3"/>
          <p:cNvSpPr>
            <a:spLocks noGrp="1"/>
          </p:cNvSpPr>
          <p:nvPr>
            <p:ph type="sldNum" sz="quarter" idx="5"/>
          </p:nvPr>
        </p:nvSpPr>
        <p:spPr/>
        <p:txBody>
          <a:bodyPr/>
          <a:lstStyle/>
          <a:p>
            <a:fld id="{0775476F-A808-1F46-A368-07984F6DA22E}" type="slidenum">
              <a:rPr lang="en-US" smtClean="0"/>
              <a:t>17</a:t>
            </a:fld>
            <a:endParaRPr lang="en-US" dirty="0"/>
          </a:p>
        </p:txBody>
      </p:sp>
    </p:spTree>
    <p:extLst>
      <p:ext uri="{BB962C8B-B14F-4D97-AF65-F5344CB8AC3E}">
        <p14:creationId xmlns:p14="http://schemas.microsoft.com/office/powerpoint/2010/main" val="1414815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xmlns=""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xmlns=""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xmlns=""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xmlns=""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xmlns=""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xmlns=""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xmlns=""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xmlns=""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xmlns=""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xmlns=""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xmlns=""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xmlns=""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xmlns="" id="{C6C79F3B-6B68-BA3C-6CBE-C26E339E450E}"/>
              </a:ext>
            </a:extLst>
          </p:cNvPr>
          <p:cNvSpPr>
            <a:spLocks noGrp="1"/>
          </p:cNvSpPr>
          <p:nvPr>
            <p:ph type="ftr" sz="quarter" idx="10"/>
          </p:nvPr>
        </p:nvSpPr>
        <p:spPr/>
        <p:txBody>
          <a:bodyPr/>
          <a:lstStyle/>
          <a:p>
            <a:r>
              <a:rPr lang="en-US"/>
              <a:t>psychiatric role in palliative care</a:t>
            </a:r>
            <a:endParaRPr lang="en-US" dirty="0"/>
          </a:p>
        </p:txBody>
      </p:sp>
      <p:sp>
        <p:nvSpPr>
          <p:cNvPr id="15" name="Slide Number Placeholder 14">
            <a:extLst>
              <a:ext uri="{FF2B5EF4-FFF2-40B4-BE49-F238E27FC236}">
                <a16:creationId xmlns:a16="http://schemas.microsoft.com/office/drawing/2014/main" xmlns=""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xmlns=""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xmlns=""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xmlns="" id="{E158D7F8-0920-52BA-580D-07249122876C}"/>
              </a:ext>
            </a:extLst>
          </p:cNvPr>
          <p:cNvSpPr>
            <a:spLocks noGrp="1"/>
          </p:cNvSpPr>
          <p:nvPr>
            <p:ph type="ftr" sz="quarter" idx="10"/>
          </p:nvPr>
        </p:nvSpPr>
        <p:spPr/>
        <p:txBody>
          <a:bodyPr/>
          <a:lstStyle/>
          <a:p>
            <a:r>
              <a:rPr lang="en-US"/>
              <a:t>psychiatric role in palliative care</a:t>
            </a:r>
            <a:endParaRPr lang="en-US" dirty="0"/>
          </a:p>
        </p:txBody>
      </p:sp>
      <p:sp>
        <p:nvSpPr>
          <p:cNvPr id="4" name="Slide Number Placeholder 3">
            <a:extLst>
              <a:ext uri="{FF2B5EF4-FFF2-40B4-BE49-F238E27FC236}">
                <a16:creationId xmlns:a16="http://schemas.microsoft.com/office/drawing/2014/main" xmlns=""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xmlns=""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xmlns=""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xmlns=""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xmlns="" id="{3A51CCCC-1589-401D-AE98-FC28716301EF}"/>
              </a:ext>
            </a:extLst>
          </p:cNvPr>
          <p:cNvSpPr>
            <a:spLocks noGrp="1"/>
          </p:cNvSpPr>
          <p:nvPr>
            <p:ph type="ftr" sz="quarter" idx="11"/>
          </p:nvPr>
        </p:nvSpPr>
        <p:spPr/>
        <p:txBody>
          <a:bodyPr/>
          <a:lstStyle/>
          <a:p>
            <a:r>
              <a:rPr lang="en-US"/>
              <a:t>psychiatric role in palliative care</a:t>
            </a:r>
            <a:endParaRPr lang="en-US" dirty="0"/>
          </a:p>
        </p:txBody>
      </p:sp>
      <p:sp>
        <p:nvSpPr>
          <p:cNvPr id="9" name="Slide Number Placeholder 8">
            <a:extLst>
              <a:ext uri="{FF2B5EF4-FFF2-40B4-BE49-F238E27FC236}">
                <a16:creationId xmlns:a16="http://schemas.microsoft.com/office/drawing/2014/main" xmlns=""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xmlns=""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xmlns=""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xmlns=""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xmlns=""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xmlns=""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xmlns=""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xmlns=""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xmlns=""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xmlns=""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xmlns="" id="{3A51CCCC-1589-401D-AE98-FC28716301EF}"/>
              </a:ext>
            </a:extLst>
          </p:cNvPr>
          <p:cNvSpPr>
            <a:spLocks noGrp="1"/>
          </p:cNvSpPr>
          <p:nvPr>
            <p:ph type="ftr" sz="quarter" idx="11"/>
          </p:nvPr>
        </p:nvSpPr>
        <p:spPr/>
        <p:txBody>
          <a:bodyPr/>
          <a:lstStyle/>
          <a:p>
            <a:r>
              <a:rPr lang="en-US"/>
              <a:t>psychiatric role in palliative care</a:t>
            </a:r>
            <a:endParaRPr lang="en-US" dirty="0"/>
          </a:p>
        </p:txBody>
      </p:sp>
      <p:sp>
        <p:nvSpPr>
          <p:cNvPr id="9" name="Slide Number Placeholder 8">
            <a:extLst>
              <a:ext uri="{FF2B5EF4-FFF2-40B4-BE49-F238E27FC236}">
                <a16:creationId xmlns:a16="http://schemas.microsoft.com/office/drawing/2014/main" xmlns=""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xmlns=""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xmlns=""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xmlns=""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xmlns=""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xmlns=""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xmlns=""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xmlns=""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xmlns=""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xmlns=""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xmlns=""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xmlns=""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xmlns="" id="{C119B248-9F11-0A11-E6AF-776D371E14A3}"/>
              </a:ext>
            </a:extLst>
          </p:cNvPr>
          <p:cNvSpPr>
            <a:spLocks noGrp="1"/>
          </p:cNvSpPr>
          <p:nvPr>
            <p:ph type="ftr" sz="quarter" idx="10"/>
          </p:nvPr>
        </p:nvSpPr>
        <p:spPr/>
        <p:txBody>
          <a:bodyPr/>
          <a:lstStyle/>
          <a:p>
            <a:r>
              <a:rPr lang="en-US"/>
              <a:t>psychiatric role in palliative care</a:t>
            </a:r>
            <a:endParaRPr lang="en-US" dirty="0"/>
          </a:p>
        </p:txBody>
      </p:sp>
      <p:sp>
        <p:nvSpPr>
          <p:cNvPr id="8" name="Slide Number Placeholder 7">
            <a:extLst>
              <a:ext uri="{FF2B5EF4-FFF2-40B4-BE49-F238E27FC236}">
                <a16:creationId xmlns:a16="http://schemas.microsoft.com/office/drawing/2014/main" xmlns=""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xmlns=""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xmlns=""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xmlns="" id="{96356206-85FD-45F5-A1F7-128DB34C860F}"/>
              </a:ext>
            </a:extLst>
          </p:cNvPr>
          <p:cNvSpPr>
            <a:spLocks noGrp="1"/>
          </p:cNvSpPr>
          <p:nvPr>
            <p:ph type="ftr" sz="quarter" idx="11"/>
          </p:nvPr>
        </p:nvSpPr>
        <p:spPr/>
        <p:txBody>
          <a:bodyPr/>
          <a:lstStyle/>
          <a:p>
            <a:r>
              <a:rPr lang="en-US"/>
              <a:t>psychiatric role in palliative care</a:t>
            </a:r>
            <a:endParaRPr lang="en-US" dirty="0"/>
          </a:p>
        </p:txBody>
      </p:sp>
      <p:sp>
        <p:nvSpPr>
          <p:cNvPr id="5" name="Slide Number Placeholder 4">
            <a:extLst>
              <a:ext uri="{FF2B5EF4-FFF2-40B4-BE49-F238E27FC236}">
                <a16:creationId xmlns:a16="http://schemas.microsoft.com/office/drawing/2014/main" xmlns=""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xmlns="" id="{7AC6CA6E-C1AB-4B24-80C7-A4B12640BE6F}"/>
              </a:ext>
            </a:extLst>
          </p:cNvPr>
          <p:cNvSpPr>
            <a:spLocks noGrp="1"/>
          </p:cNvSpPr>
          <p:nvPr>
            <p:ph type="ftr" sz="quarter" idx="11"/>
          </p:nvPr>
        </p:nvSpPr>
        <p:spPr/>
        <p:txBody>
          <a:bodyPr/>
          <a:lstStyle/>
          <a:p>
            <a:r>
              <a:rPr lang="en-US"/>
              <a:t>psychiatric role in palliative care</a:t>
            </a:r>
            <a:endParaRPr lang="en-US" dirty="0"/>
          </a:p>
        </p:txBody>
      </p:sp>
      <p:sp>
        <p:nvSpPr>
          <p:cNvPr id="4" name="Slide Number Placeholder 3">
            <a:extLst>
              <a:ext uri="{FF2B5EF4-FFF2-40B4-BE49-F238E27FC236}">
                <a16:creationId xmlns:a16="http://schemas.microsoft.com/office/drawing/2014/main" xmlns=""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xmlns="" id="{F5AEF53B-C85C-47DB-ADE4-C1D9FA682945}"/>
              </a:ext>
            </a:extLst>
          </p:cNvPr>
          <p:cNvSpPr>
            <a:spLocks noGrp="1"/>
          </p:cNvSpPr>
          <p:nvPr>
            <p:ph type="ftr" sz="quarter" idx="11"/>
          </p:nvPr>
        </p:nvSpPr>
        <p:spPr/>
        <p:txBody>
          <a:bodyPr/>
          <a:lstStyle/>
          <a:p>
            <a:r>
              <a:rPr lang="en-US"/>
              <a:t>psychiatric role in palliative care</a:t>
            </a:r>
            <a:endParaRPr lang="en-US" dirty="0"/>
          </a:p>
        </p:txBody>
      </p:sp>
      <p:sp>
        <p:nvSpPr>
          <p:cNvPr id="7" name="Slide Number Placeholder 6">
            <a:extLst>
              <a:ext uri="{FF2B5EF4-FFF2-40B4-BE49-F238E27FC236}">
                <a16:creationId xmlns:a16="http://schemas.microsoft.com/office/drawing/2014/main" xmlns=""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xmlns="" id="{08DA4DA3-10C7-48A6-9B15-38222B8CAD42}"/>
              </a:ext>
            </a:extLst>
          </p:cNvPr>
          <p:cNvSpPr>
            <a:spLocks noGrp="1"/>
          </p:cNvSpPr>
          <p:nvPr>
            <p:ph type="ftr" sz="quarter" idx="11"/>
          </p:nvPr>
        </p:nvSpPr>
        <p:spPr/>
        <p:txBody>
          <a:bodyPr/>
          <a:lstStyle/>
          <a:p>
            <a:r>
              <a:rPr lang="en-US"/>
              <a:t>psychiatric role in palliative care</a:t>
            </a:r>
            <a:endParaRPr lang="en-US" dirty="0"/>
          </a:p>
        </p:txBody>
      </p:sp>
      <p:sp>
        <p:nvSpPr>
          <p:cNvPr id="7" name="Slide Number Placeholder 6">
            <a:extLst>
              <a:ext uri="{FF2B5EF4-FFF2-40B4-BE49-F238E27FC236}">
                <a16:creationId xmlns:a16="http://schemas.microsoft.com/office/drawing/2014/main" xmlns=""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xmlns=""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xmlns=""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xmlns=""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xmlns=""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xmlns="" id="{3A51CCCC-1589-401D-AE98-FC28716301EF}"/>
              </a:ext>
            </a:extLst>
          </p:cNvPr>
          <p:cNvSpPr>
            <a:spLocks noGrp="1"/>
          </p:cNvSpPr>
          <p:nvPr>
            <p:ph type="ftr" sz="quarter" idx="11"/>
          </p:nvPr>
        </p:nvSpPr>
        <p:spPr/>
        <p:txBody>
          <a:bodyPr/>
          <a:lstStyle/>
          <a:p>
            <a:r>
              <a:rPr lang="en-US"/>
              <a:t>psychiatric role in palliative care</a:t>
            </a:r>
            <a:endParaRPr lang="en-US" dirty="0"/>
          </a:p>
        </p:txBody>
      </p:sp>
      <p:sp>
        <p:nvSpPr>
          <p:cNvPr id="9" name="Slide Number Placeholder 8">
            <a:extLst>
              <a:ext uri="{FF2B5EF4-FFF2-40B4-BE49-F238E27FC236}">
                <a16:creationId xmlns:a16="http://schemas.microsoft.com/office/drawing/2014/main" xmlns=""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xmlns=""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xmlns=""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xmlns=""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xmlns=""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xmlns=""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xmlns=""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xmlns=""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xmlns="" id="{2F05D25C-B703-1868-603E-D468EF44D794}"/>
              </a:ext>
            </a:extLst>
          </p:cNvPr>
          <p:cNvSpPr>
            <a:spLocks noGrp="1"/>
          </p:cNvSpPr>
          <p:nvPr>
            <p:ph type="ftr" sz="quarter" idx="10"/>
          </p:nvPr>
        </p:nvSpPr>
        <p:spPr/>
        <p:txBody>
          <a:bodyPr/>
          <a:lstStyle/>
          <a:p>
            <a:r>
              <a:rPr lang="en-US"/>
              <a:t>psychiatric role in palliative care</a:t>
            </a:r>
            <a:endParaRPr lang="en-US" dirty="0"/>
          </a:p>
        </p:txBody>
      </p:sp>
      <p:sp>
        <p:nvSpPr>
          <p:cNvPr id="15" name="Slide Number Placeholder 14">
            <a:extLst>
              <a:ext uri="{FF2B5EF4-FFF2-40B4-BE49-F238E27FC236}">
                <a16:creationId xmlns:a16="http://schemas.microsoft.com/office/drawing/2014/main" xmlns=""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xmlns=""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xmlns=""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xmlns=""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xmlns=""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xmlns=""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xmlns=""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74170EA9-DC14-D6B7-054C-51C9E1FE932C}"/>
              </a:ext>
            </a:extLst>
          </p:cNvPr>
          <p:cNvSpPr>
            <a:spLocks noGrp="1"/>
          </p:cNvSpPr>
          <p:nvPr>
            <p:ph type="ftr" sz="quarter" idx="10"/>
          </p:nvPr>
        </p:nvSpPr>
        <p:spPr/>
        <p:txBody>
          <a:bodyPr/>
          <a:lstStyle/>
          <a:p>
            <a:r>
              <a:rPr lang="en-US"/>
              <a:t>psychiatric role in palliative care</a:t>
            </a:r>
            <a:endParaRPr lang="en-US" dirty="0"/>
          </a:p>
        </p:txBody>
      </p:sp>
      <p:sp>
        <p:nvSpPr>
          <p:cNvPr id="7" name="Slide Number Placeholder 6">
            <a:extLst>
              <a:ext uri="{FF2B5EF4-FFF2-40B4-BE49-F238E27FC236}">
                <a16:creationId xmlns:a16="http://schemas.microsoft.com/office/drawing/2014/main" xmlns=""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xmlns="" id="{74170EA9-DC14-D6B7-054C-51C9E1FE932C}"/>
              </a:ext>
            </a:extLst>
          </p:cNvPr>
          <p:cNvSpPr>
            <a:spLocks noGrp="1"/>
          </p:cNvSpPr>
          <p:nvPr>
            <p:ph type="ftr" sz="quarter" idx="10"/>
          </p:nvPr>
        </p:nvSpPr>
        <p:spPr/>
        <p:txBody>
          <a:bodyPr/>
          <a:lstStyle/>
          <a:p>
            <a:r>
              <a:rPr lang="en-US"/>
              <a:t>psychiatric role in palliative care</a:t>
            </a:r>
            <a:endParaRPr lang="en-US" dirty="0"/>
          </a:p>
        </p:txBody>
      </p:sp>
      <p:sp>
        <p:nvSpPr>
          <p:cNvPr id="7" name="Slide Number Placeholder 6">
            <a:extLst>
              <a:ext uri="{FF2B5EF4-FFF2-40B4-BE49-F238E27FC236}">
                <a16:creationId xmlns:a16="http://schemas.microsoft.com/office/drawing/2014/main" xmlns=""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xmlns=""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xmlns=""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xmlns=""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xmlns=""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xmlns=""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xmlns=""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xmlns=""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xmlns=""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xmlns=""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xmlns=""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xmlns=""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xmlns=""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xmlns=""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xmlns=""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xmlns=""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xmlns=""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xmlns=""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xmlns=""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xmlns=""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xmlns=""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xmlns=""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xmlns="" id="{08AD4DF5-3AA4-926D-00B1-1C24F968F4AD}"/>
              </a:ext>
            </a:extLst>
          </p:cNvPr>
          <p:cNvSpPr>
            <a:spLocks noGrp="1"/>
          </p:cNvSpPr>
          <p:nvPr>
            <p:ph type="ftr" sz="quarter" idx="10"/>
          </p:nvPr>
        </p:nvSpPr>
        <p:spPr/>
        <p:txBody>
          <a:bodyPr/>
          <a:lstStyle/>
          <a:p>
            <a:r>
              <a:rPr lang="en-US"/>
              <a:t>psychiatric role in palliative care</a:t>
            </a:r>
            <a:endParaRPr lang="en-US" dirty="0"/>
          </a:p>
        </p:txBody>
      </p:sp>
      <p:sp>
        <p:nvSpPr>
          <p:cNvPr id="4" name="Slide Number Placeholder 3">
            <a:extLst>
              <a:ext uri="{FF2B5EF4-FFF2-40B4-BE49-F238E27FC236}">
                <a16:creationId xmlns:a16="http://schemas.microsoft.com/office/drawing/2014/main" xmlns=""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xmlns=""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xmlns=""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xmlns=""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xmlns=""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xmlns=""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xmlns=""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xmlns=""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xmlns=""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xmlns=""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xmlns=""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xmlns=""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xmlns=""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xmlns=""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xmlns=""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xmlns=""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xmlns=""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xmlns=""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xmlns=""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xmlns=""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xmlns=""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xmlns=""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xmlns=""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xmlns=""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xmlns=""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xmlns=""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xmlns=""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xmlns="" id="{08AD4DF5-3AA4-926D-00B1-1C24F968F4AD}"/>
              </a:ext>
            </a:extLst>
          </p:cNvPr>
          <p:cNvSpPr>
            <a:spLocks noGrp="1"/>
          </p:cNvSpPr>
          <p:nvPr>
            <p:ph type="ftr" sz="quarter" idx="10"/>
          </p:nvPr>
        </p:nvSpPr>
        <p:spPr/>
        <p:txBody>
          <a:bodyPr/>
          <a:lstStyle/>
          <a:p>
            <a:r>
              <a:rPr lang="en-US"/>
              <a:t>psychiatric role in palliative care</a:t>
            </a:r>
            <a:endParaRPr lang="en-US" dirty="0"/>
          </a:p>
        </p:txBody>
      </p:sp>
      <p:sp>
        <p:nvSpPr>
          <p:cNvPr id="4" name="Slide Number Placeholder 3">
            <a:extLst>
              <a:ext uri="{FF2B5EF4-FFF2-40B4-BE49-F238E27FC236}">
                <a16:creationId xmlns:a16="http://schemas.microsoft.com/office/drawing/2014/main" xmlns=""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xmlns=""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psychiatric role in palliative care</a:t>
            </a:r>
            <a:endParaRPr lang="en-US" dirty="0"/>
          </a:p>
        </p:txBody>
      </p:sp>
      <p:sp>
        <p:nvSpPr>
          <p:cNvPr id="6" name="Slide Number Placeholder 5">
            <a:extLst>
              <a:ext uri="{FF2B5EF4-FFF2-40B4-BE49-F238E27FC236}">
                <a16:creationId xmlns:a16="http://schemas.microsoft.com/office/drawing/2014/main" xmlns=""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hyperlink" Target="https://doi.org/10.1093/acprof:oso/9780199206803.003.0015" TargetMode="Externa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24180B-35BA-C28E-820F-59C84FBDD99A}"/>
              </a:ext>
            </a:extLst>
          </p:cNvPr>
          <p:cNvSpPr>
            <a:spLocks noGrp="1"/>
          </p:cNvSpPr>
          <p:nvPr>
            <p:ph type="ctrTitle"/>
          </p:nvPr>
        </p:nvSpPr>
        <p:spPr>
          <a:xfrm>
            <a:off x="3867807" y="1629104"/>
            <a:ext cx="4761186" cy="2676985"/>
          </a:xfrm>
        </p:spPr>
        <p:txBody>
          <a:bodyPr/>
          <a:lstStyle/>
          <a:p>
            <a:r>
              <a:rPr lang="en-US" dirty="0"/>
              <a:t>PSYCHIATRIC ROLE </a:t>
            </a:r>
            <a:br>
              <a:rPr lang="en-US" dirty="0"/>
            </a:br>
            <a:r>
              <a:rPr lang="en-US" dirty="0"/>
              <a:t>IN PALLIATIVE </a:t>
            </a:r>
            <a:br>
              <a:rPr lang="en-US" dirty="0"/>
            </a:br>
            <a:r>
              <a:rPr lang="en-US" dirty="0"/>
              <a:t>CARE</a:t>
            </a:r>
          </a:p>
        </p:txBody>
      </p:sp>
      <p:sp>
        <p:nvSpPr>
          <p:cNvPr id="3" name="Subtitle 2">
            <a:extLst>
              <a:ext uri="{FF2B5EF4-FFF2-40B4-BE49-F238E27FC236}">
                <a16:creationId xmlns:a16="http://schemas.microsoft.com/office/drawing/2014/main" xmlns="" id="{626260E8-21BF-1371-4767-5E86248A7A7B}"/>
              </a:ext>
            </a:extLst>
          </p:cNvPr>
          <p:cNvSpPr>
            <a:spLocks noGrp="1"/>
          </p:cNvSpPr>
          <p:nvPr>
            <p:ph type="subTitle" idx="1"/>
          </p:nvPr>
        </p:nvSpPr>
        <p:spPr>
          <a:xfrm>
            <a:off x="3505200" y="4464374"/>
            <a:ext cx="5181599" cy="1305805"/>
          </a:xfrm>
        </p:spPr>
        <p:txBody>
          <a:bodyPr>
            <a:noAutofit/>
          </a:bodyPr>
          <a:lstStyle/>
          <a:p>
            <a:r>
              <a:rPr lang="en-US" b="1" i="1" dirty="0"/>
              <a:t>DR. IGBINOVIA IKPONMWOSA .S</a:t>
            </a:r>
          </a:p>
          <a:p>
            <a:r>
              <a:rPr lang="en-US" b="1" i="1" dirty="0"/>
              <a:t>REGISTRAR</a:t>
            </a:r>
          </a:p>
          <a:p>
            <a:r>
              <a:rPr lang="en-US" b="1" i="1" dirty="0"/>
              <a:t>FNPH, USELU.</a:t>
            </a: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B40ECE1-8F11-9109-5E1E-8DF039793D25}"/>
              </a:ext>
            </a:extLst>
          </p:cNvPr>
          <p:cNvSpPr>
            <a:spLocks noGrp="1"/>
          </p:cNvSpPr>
          <p:nvPr>
            <p:ph type="title"/>
          </p:nvPr>
        </p:nvSpPr>
        <p:spPr/>
        <p:txBody>
          <a:bodyPr/>
          <a:lstStyle/>
          <a:p>
            <a:r>
              <a:rPr lang="en-US" dirty="0"/>
              <a:t>HISTORY CONT’D</a:t>
            </a:r>
            <a:endParaRPr lang="x-none" dirty="0"/>
          </a:p>
        </p:txBody>
      </p:sp>
      <p:sp>
        <p:nvSpPr>
          <p:cNvPr id="7" name="Content Placeholder 6">
            <a:extLst>
              <a:ext uri="{FF2B5EF4-FFF2-40B4-BE49-F238E27FC236}">
                <a16:creationId xmlns:a16="http://schemas.microsoft.com/office/drawing/2014/main" xmlns="" id="{B6778B97-7729-160F-3CA5-BE7397669A27}"/>
              </a:ext>
            </a:extLst>
          </p:cNvPr>
          <p:cNvSpPr>
            <a:spLocks noGrp="1"/>
          </p:cNvSpPr>
          <p:nvPr>
            <p:ph idx="1"/>
          </p:nvPr>
        </p:nvSpPr>
        <p:spPr/>
        <p:txBody>
          <a:bodyPr>
            <a:normAutofit lnSpcReduction="10000"/>
          </a:bodyPr>
          <a:lstStyle/>
          <a:p>
            <a:r>
              <a:rPr lang="en-US" dirty="0"/>
              <a:t>Since then, palliative care has been adopted world wide by the WHO </a:t>
            </a:r>
          </a:p>
          <a:p>
            <a:endParaRPr lang="en-US" dirty="0"/>
          </a:p>
          <a:p>
            <a:r>
              <a:rPr lang="en-US" dirty="0"/>
              <a:t>A lot of advances have been made regarding the services rendered.</a:t>
            </a:r>
          </a:p>
          <a:p>
            <a:endParaRPr lang="en-US" dirty="0"/>
          </a:p>
          <a:p>
            <a:r>
              <a:rPr lang="en-US" dirty="0"/>
              <a:t>It was initially disease orientated.</a:t>
            </a:r>
          </a:p>
          <a:p>
            <a:endParaRPr lang="en-US" dirty="0"/>
          </a:p>
          <a:p>
            <a:r>
              <a:rPr lang="en-US" dirty="0"/>
              <a:t>Today it is more on patient centered approach</a:t>
            </a:r>
          </a:p>
          <a:p>
            <a:endParaRPr lang="en-US" dirty="0"/>
          </a:p>
          <a:p>
            <a:r>
              <a:rPr lang="en-US" dirty="0"/>
              <a:t>Principles of care are applied as early as possible to any chronic or fatal illness.</a:t>
            </a:r>
            <a:endParaRPr lang="x-none" dirty="0"/>
          </a:p>
        </p:txBody>
      </p:sp>
      <p:sp>
        <p:nvSpPr>
          <p:cNvPr id="2" name="Footer Placeholder 1">
            <a:extLst>
              <a:ext uri="{FF2B5EF4-FFF2-40B4-BE49-F238E27FC236}">
                <a16:creationId xmlns:a16="http://schemas.microsoft.com/office/drawing/2014/main" xmlns="" id="{81434BF9-45C0-BDCB-5C9A-F2AE24E550E1}"/>
              </a:ext>
            </a:extLst>
          </p:cNvPr>
          <p:cNvSpPr>
            <a:spLocks noGrp="1"/>
          </p:cNvSpPr>
          <p:nvPr>
            <p:ph type="ftr" sz="quarter" idx="10"/>
          </p:nvPr>
        </p:nvSpPr>
        <p:spPr/>
        <p:txBody>
          <a:bodyPr/>
          <a:lstStyle/>
          <a:p>
            <a:r>
              <a:rPr lang="en-US"/>
              <a:t>psychiatric role in palliative care</a:t>
            </a:r>
            <a:endParaRPr lang="en-US" dirty="0"/>
          </a:p>
        </p:txBody>
      </p:sp>
      <p:sp>
        <p:nvSpPr>
          <p:cNvPr id="3" name="Slide Number Placeholder 2">
            <a:extLst>
              <a:ext uri="{FF2B5EF4-FFF2-40B4-BE49-F238E27FC236}">
                <a16:creationId xmlns:a16="http://schemas.microsoft.com/office/drawing/2014/main" xmlns="" id="{36E648D5-FAD2-E24A-A3C4-45A60569AFB3}"/>
              </a:ext>
            </a:extLst>
          </p:cNvPr>
          <p:cNvSpPr>
            <a:spLocks noGrp="1"/>
          </p:cNvSpPr>
          <p:nvPr>
            <p:ph type="sldNum" sz="quarter" idx="11"/>
          </p:nvPr>
        </p:nvSpPr>
        <p:spPr/>
        <p:txBody>
          <a:bodyPr/>
          <a:lstStyle/>
          <a:p>
            <a:fld id="{294A09A9-5501-47C1-A89A-A340965A2BE2}" type="slidenum">
              <a:rPr lang="en-US" smtClean="0"/>
              <a:pPr/>
              <a:t>10</a:t>
            </a:fld>
            <a:endParaRPr lang="en-US" dirty="0"/>
          </a:p>
        </p:txBody>
      </p:sp>
    </p:spTree>
    <p:extLst>
      <p:ext uri="{BB962C8B-B14F-4D97-AF65-F5344CB8AC3E}">
        <p14:creationId xmlns:p14="http://schemas.microsoft.com/office/powerpoint/2010/main" val="597635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384DE7-97A6-8296-0ECF-ADFF9DCC6C4F}"/>
              </a:ext>
            </a:extLst>
          </p:cNvPr>
          <p:cNvSpPr>
            <a:spLocks noGrp="1"/>
          </p:cNvSpPr>
          <p:nvPr>
            <p:ph type="title"/>
          </p:nvPr>
        </p:nvSpPr>
        <p:spPr/>
        <p:txBody>
          <a:bodyPr/>
          <a:lstStyle/>
          <a:p>
            <a:r>
              <a:rPr lang="en-US" dirty="0"/>
              <a:t>EPIDEMIOLOGY</a:t>
            </a:r>
            <a:endParaRPr lang="x-none" dirty="0"/>
          </a:p>
        </p:txBody>
      </p:sp>
      <p:sp>
        <p:nvSpPr>
          <p:cNvPr id="3" name="Content Placeholder 2">
            <a:extLst>
              <a:ext uri="{FF2B5EF4-FFF2-40B4-BE49-F238E27FC236}">
                <a16:creationId xmlns:a16="http://schemas.microsoft.com/office/drawing/2014/main" xmlns="" id="{C42F1DC9-C535-FCE4-B465-39CFF6B39847}"/>
              </a:ext>
            </a:extLst>
          </p:cNvPr>
          <p:cNvSpPr>
            <a:spLocks noGrp="1"/>
          </p:cNvSpPr>
          <p:nvPr>
            <p:ph idx="1"/>
          </p:nvPr>
        </p:nvSpPr>
        <p:spPr/>
        <p:txBody>
          <a:bodyPr/>
          <a:lstStyle/>
          <a:p>
            <a:r>
              <a:rPr lang="en-US" dirty="0"/>
              <a:t>Each year, 56.8million people with terminal illnesses, with 25.7million of them in their last year of life are in need of palliative care globally.</a:t>
            </a:r>
          </a:p>
          <a:p>
            <a:endParaRPr lang="en-US" dirty="0"/>
          </a:p>
          <a:p>
            <a:r>
              <a:rPr lang="en-US" dirty="0"/>
              <a:t>78% of these people live in the low and middle income countries.</a:t>
            </a:r>
          </a:p>
          <a:p>
            <a:endParaRPr lang="en-US" dirty="0"/>
          </a:p>
          <a:p>
            <a:r>
              <a:rPr lang="en-US" dirty="0"/>
              <a:t>Only 14% of them currently receive care. </a:t>
            </a:r>
          </a:p>
          <a:p>
            <a:r>
              <a:rPr lang="en-US" dirty="0"/>
              <a:t>As at 2015, only six university teaching hospitals offered palliative care services in Nigeria, with 1.7million people in need of this services.</a:t>
            </a:r>
            <a:endParaRPr lang="x-none" dirty="0"/>
          </a:p>
        </p:txBody>
      </p:sp>
      <p:sp>
        <p:nvSpPr>
          <p:cNvPr id="4" name="Footer Placeholder 3">
            <a:extLst>
              <a:ext uri="{FF2B5EF4-FFF2-40B4-BE49-F238E27FC236}">
                <a16:creationId xmlns:a16="http://schemas.microsoft.com/office/drawing/2014/main" xmlns="" id="{518F74FF-3F7D-0B5E-83CA-3A534EDBAAAC}"/>
              </a:ext>
            </a:extLst>
          </p:cNvPr>
          <p:cNvSpPr>
            <a:spLocks noGrp="1"/>
          </p:cNvSpPr>
          <p:nvPr>
            <p:ph type="ftr" sz="quarter" idx="10"/>
          </p:nvPr>
        </p:nvSpPr>
        <p:spPr/>
        <p:txBody>
          <a:bodyPr/>
          <a:lstStyle/>
          <a:p>
            <a:r>
              <a:rPr lang="en-US"/>
              <a:t>psychiatric role in palliative care</a:t>
            </a:r>
            <a:endParaRPr lang="en-US" dirty="0"/>
          </a:p>
        </p:txBody>
      </p:sp>
      <p:sp>
        <p:nvSpPr>
          <p:cNvPr id="5" name="Slide Number Placeholder 4">
            <a:extLst>
              <a:ext uri="{FF2B5EF4-FFF2-40B4-BE49-F238E27FC236}">
                <a16:creationId xmlns:a16="http://schemas.microsoft.com/office/drawing/2014/main" xmlns="" id="{8FDB7004-759F-BB77-D378-7BD5AC89C48E}"/>
              </a:ext>
            </a:extLst>
          </p:cNvPr>
          <p:cNvSpPr>
            <a:spLocks noGrp="1"/>
          </p:cNvSpPr>
          <p:nvPr>
            <p:ph type="sldNum" sz="quarter" idx="11"/>
          </p:nvPr>
        </p:nvSpPr>
        <p:spPr/>
        <p:txBody>
          <a:bodyPr/>
          <a:lstStyle/>
          <a:p>
            <a:fld id="{294A09A9-5501-47C1-A89A-A340965A2BE2}" type="slidenum">
              <a:rPr lang="en-US" smtClean="0"/>
              <a:pPr/>
              <a:t>11</a:t>
            </a:fld>
            <a:endParaRPr lang="en-US" dirty="0"/>
          </a:p>
        </p:txBody>
      </p:sp>
    </p:spTree>
    <p:extLst>
      <p:ext uri="{BB962C8B-B14F-4D97-AF65-F5344CB8AC3E}">
        <p14:creationId xmlns:p14="http://schemas.microsoft.com/office/powerpoint/2010/main" val="270218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7154BC-2FF9-C76D-11DC-0124E43C9E81}"/>
              </a:ext>
            </a:extLst>
          </p:cNvPr>
          <p:cNvSpPr>
            <a:spLocks noGrp="1"/>
          </p:cNvSpPr>
          <p:nvPr>
            <p:ph type="title"/>
          </p:nvPr>
        </p:nvSpPr>
        <p:spPr/>
        <p:txBody>
          <a:bodyPr/>
          <a:lstStyle/>
          <a:p>
            <a:r>
              <a:rPr lang="en-US" dirty="0"/>
              <a:t>PRINCIPLES OF PALLIATIVE CARE</a:t>
            </a:r>
            <a:endParaRPr lang="x-none" dirty="0"/>
          </a:p>
        </p:txBody>
      </p:sp>
      <p:sp>
        <p:nvSpPr>
          <p:cNvPr id="3" name="Content Placeholder 2">
            <a:extLst>
              <a:ext uri="{FF2B5EF4-FFF2-40B4-BE49-F238E27FC236}">
                <a16:creationId xmlns:a16="http://schemas.microsoft.com/office/drawing/2014/main" xmlns="" id="{2DBEC1EE-9203-F7E8-F635-91B327552743}"/>
              </a:ext>
            </a:extLst>
          </p:cNvPr>
          <p:cNvSpPr>
            <a:spLocks noGrp="1"/>
          </p:cNvSpPr>
          <p:nvPr>
            <p:ph idx="1"/>
          </p:nvPr>
        </p:nvSpPr>
        <p:spPr>
          <a:xfrm>
            <a:off x="978408" y="1516117"/>
            <a:ext cx="10972800" cy="4572000"/>
          </a:xfrm>
        </p:spPr>
        <p:txBody>
          <a:bodyPr>
            <a:normAutofit fontScale="92500" lnSpcReduction="20000"/>
          </a:bodyPr>
          <a:lstStyle/>
          <a:p>
            <a:pPr marL="514350" indent="-514350">
              <a:buFont typeface="+mj-lt"/>
              <a:buAutoNum type="arabicPeriod"/>
            </a:pPr>
            <a:r>
              <a:rPr lang="en-US" b="1" dirty="0"/>
              <a:t>Holistic approach</a:t>
            </a:r>
          </a:p>
          <a:p>
            <a:r>
              <a:rPr lang="en-US" dirty="0"/>
              <a:t>Addresses the individual as whole; the physical, psychosocial, spiritual aspects of that persons well being.</a:t>
            </a:r>
          </a:p>
          <a:p>
            <a:endParaRPr lang="en-US" dirty="0"/>
          </a:p>
          <a:p>
            <a:pPr marL="0" indent="0">
              <a:buNone/>
            </a:pPr>
            <a:r>
              <a:rPr lang="en-US" dirty="0"/>
              <a:t>2</a:t>
            </a:r>
            <a:r>
              <a:rPr lang="en-US" b="1" dirty="0"/>
              <a:t>. Pain and symptom management.</a:t>
            </a:r>
          </a:p>
          <a:p>
            <a:r>
              <a:rPr lang="en-US" dirty="0"/>
              <a:t>Develop a personalized plan to alienate suffering, optimize comfort and improve quality of life of the person.</a:t>
            </a:r>
          </a:p>
          <a:p>
            <a:pPr marL="0" indent="0">
              <a:buNone/>
            </a:pPr>
            <a:endParaRPr lang="en-US" dirty="0"/>
          </a:p>
          <a:p>
            <a:pPr marL="0" indent="0">
              <a:buNone/>
            </a:pPr>
            <a:r>
              <a:rPr lang="en-US" dirty="0"/>
              <a:t>3</a:t>
            </a:r>
            <a:r>
              <a:rPr lang="en-US" b="1" dirty="0"/>
              <a:t>. Communication and shared decision making</a:t>
            </a:r>
            <a:r>
              <a:rPr lang="en-US" dirty="0"/>
              <a:t>.</a:t>
            </a:r>
          </a:p>
          <a:p>
            <a:r>
              <a:rPr lang="en-US" dirty="0"/>
              <a:t>Engaging them in honest discussions regarding illness, treatment, outcomes.</a:t>
            </a:r>
          </a:p>
          <a:p>
            <a:r>
              <a:rPr lang="en-US" dirty="0"/>
              <a:t>In turn helps them make informed choices that align with their values and goals.</a:t>
            </a:r>
          </a:p>
          <a:p>
            <a:pPr marL="0" indent="0">
              <a:buNone/>
            </a:pPr>
            <a:endParaRPr lang="x-none" dirty="0"/>
          </a:p>
        </p:txBody>
      </p:sp>
      <p:sp>
        <p:nvSpPr>
          <p:cNvPr id="4" name="Footer Placeholder 3">
            <a:extLst>
              <a:ext uri="{FF2B5EF4-FFF2-40B4-BE49-F238E27FC236}">
                <a16:creationId xmlns:a16="http://schemas.microsoft.com/office/drawing/2014/main" xmlns="" id="{63D35855-8B4A-9B3A-E3BA-A12228FB6A79}"/>
              </a:ext>
            </a:extLst>
          </p:cNvPr>
          <p:cNvSpPr>
            <a:spLocks noGrp="1"/>
          </p:cNvSpPr>
          <p:nvPr>
            <p:ph type="ftr" sz="quarter" idx="10"/>
          </p:nvPr>
        </p:nvSpPr>
        <p:spPr/>
        <p:txBody>
          <a:bodyPr/>
          <a:lstStyle/>
          <a:p>
            <a:r>
              <a:rPr lang="en-US"/>
              <a:t>psychiatric role in palliative care</a:t>
            </a:r>
            <a:endParaRPr lang="en-US" dirty="0"/>
          </a:p>
        </p:txBody>
      </p:sp>
      <p:sp>
        <p:nvSpPr>
          <p:cNvPr id="5" name="Slide Number Placeholder 4">
            <a:extLst>
              <a:ext uri="{FF2B5EF4-FFF2-40B4-BE49-F238E27FC236}">
                <a16:creationId xmlns:a16="http://schemas.microsoft.com/office/drawing/2014/main" xmlns="" id="{F088BC1D-1C3C-ADA8-B313-3120B8990562}"/>
              </a:ext>
            </a:extLst>
          </p:cNvPr>
          <p:cNvSpPr>
            <a:spLocks noGrp="1"/>
          </p:cNvSpPr>
          <p:nvPr>
            <p:ph type="sldNum" sz="quarter" idx="11"/>
          </p:nvPr>
        </p:nvSpPr>
        <p:spPr/>
        <p:txBody>
          <a:bodyPr/>
          <a:lstStyle/>
          <a:p>
            <a:fld id="{294A09A9-5501-47C1-A89A-A340965A2BE2}" type="slidenum">
              <a:rPr lang="en-US" smtClean="0"/>
              <a:pPr/>
              <a:t>12</a:t>
            </a:fld>
            <a:endParaRPr lang="en-US" dirty="0"/>
          </a:p>
        </p:txBody>
      </p:sp>
    </p:spTree>
    <p:extLst>
      <p:ext uri="{BB962C8B-B14F-4D97-AF65-F5344CB8AC3E}">
        <p14:creationId xmlns:p14="http://schemas.microsoft.com/office/powerpoint/2010/main" val="3801524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9D8C71-46A0-7E19-FC40-7981FFBA3273}"/>
              </a:ext>
            </a:extLst>
          </p:cNvPr>
          <p:cNvSpPr>
            <a:spLocks noGrp="1"/>
          </p:cNvSpPr>
          <p:nvPr>
            <p:ph type="title"/>
          </p:nvPr>
        </p:nvSpPr>
        <p:spPr/>
        <p:txBody>
          <a:bodyPr/>
          <a:lstStyle/>
          <a:p>
            <a:r>
              <a:rPr lang="en-US" dirty="0"/>
              <a:t>PRINCIPLES CONT’D</a:t>
            </a:r>
            <a:endParaRPr lang="x-none" dirty="0"/>
          </a:p>
        </p:txBody>
      </p:sp>
      <p:sp>
        <p:nvSpPr>
          <p:cNvPr id="3" name="Content Placeholder 2">
            <a:extLst>
              <a:ext uri="{FF2B5EF4-FFF2-40B4-BE49-F238E27FC236}">
                <a16:creationId xmlns:a16="http://schemas.microsoft.com/office/drawing/2014/main" xmlns="" id="{7DF7D91F-A9BF-D7DA-A957-8805EFC75A8E}"/>
              </a:ext>
            </a:extLst>
          </p:cNvPr>
          <p:cNvSpPr>
            <a:spLocks noGrp="1"/>
          </p:cNvSpPr>
          <p:nvPr>
            <p:ph idx="1"/>
          </p:nvPr>
        </p:nvSpPr>
        <p:spPr>
          <a:xfrm>
            <a:off x="609600" y="1316421"/>
            <a:ext cx="10972800" cy="4572000"/>
          </a:xfrm>
        </p:spPr>
        <p:txBody>
          <a:bodyPr>
            <a:noAutofit/>
          </a:bodyPr>
          <a:lstStyle/>
          <a:p>
            <a:r>
              <a:rPr lang="en-US" dirty="0"/>
              <a:t>4. Continuity of care</a:t>
            </a:r>
          </a:p>
          <a:p>
            <a:r>
              <a:rPr lang="en-US" dirty="0"/>
              <a:t>From diagnosis to curative treatment to end of life phase.</a:t>
            </a:r>
          </a:p>
          <a:p>
            <a:endParaRPr lang="en-US" dirty="0"/>
          </a:p>
          <a:p>
            <a:r>
              <a:rPr lang="en-US" dirty="0"/>
              <a:t>5. Family and caregiver support</a:t>
            </a:r>
          </a:p>
          <a:p>
            <a:r>
              <a:rPr lang="en-US" dirty="0"/>
              <a:t>Emotional support</a:t>
            </a:r>
          </a:p>
          <a:p>
            <a:r>
              <a:rPr lang="en-US" dirty="0"/>
              <a:t>Education</a:t>
            </a:r>
          </a:p>
          <a:p>
            <a:r>
              <a:rPr lang="en-US" dirty="0"/>
              <a:t>Guidance to help cope</a:t>
            </a:r>
          </a:p>
          <a:p>
            <a:endParaRPr lang="en-US" dirty="0"/>
          </a:p>
        </p:txBody>
      </p:sp>
      <p:sp>
        <p:nvSpPr>
          <p:cNvPr id="4" name="Footer Placeholder 3">
            <a:extLst>
              <a:ext uri="{FF2B5EF4-FFF2-40B4-BE49-F238E27FC236}">
                <a16:creationId xmlns:a16="http://schemas.microsoft.com/office/drawing/2014/main" xmlns="" id="{6EEA0C51-EC12-9F98-5C00-2471D9F06095}"/>
              </a:ext>
            </a:extLst>
          </p:cNvPr>
          <p:cNvSpPr>
            <a:spLocks noGrp="1"/>
          </p:cNvSpPr>
          <p:nvPr>
            <p:ph type="ftr" sz="quarter" idx="10"/>
          </p:nvPr>
        </p:nvSpPr>
        <p:spPr/>
        <p:txBody>
          <a:bodyPr/>
          <a:lstStyle/>
          <a:p>
            <a:r>
              <a:rPr lang="en-US"/>
              <a:t>psychiatric role in palliative care</a:t>
            </a:r>
            <a:endParaRPr lang="en-US" dirty="0"/>
          </a:p>
        </p:txBody>
      </p:sp>
      <p:sp>
        <p:nvSpPr>
          <p:cNvPr id="5" name="Slide Number Placeholder 4">
            <a:extLst>
              <a:ext uri="{FF2B5EF4-FFF2-40B4-BE49-F238E27FC236}">
                <a16:creationId xmlns:a16="http://schemas.microsoft.com/office/drawing/2014/main" xmlns="" id="{2C5673D1-B42D-6A64-B155-AFAC16381A15}"/>
              </a:ext>
            </a:extLst>
          </p:cNvPr>
          <p:cNvSpPr>
            <a:spLocks noGrp="1"/>
          </p:cNvSpPr>
          <p:nvPr>
            <p:ph type="sldNum" sz="quarter" idx="11"/>
          </p:nvPr>
        </p:nvSpPr>
        <p:spPr/>
        <p:txBody>
          <a:bodyPr/>
          <a:lstStyle/>
          <a:p>
            <a:fld id="{294A09A9-5501-47C1-A89A-A340965A2BE2}" type="slidenum">
              <a:rPr lang="en-US" smtClean="0"/>
              <a:pPr/>
              <a:t>13</a:t>
            </a:fld>
            <a:endParaRPr lang="en-US" dirty="0"/>
          </a:p>
        </p:txBody>
      </p:sp>
    </p:spTree>
    <p:extLst>
      <p:ext uri="{BB962C8B-B14F-4D97-AF65-F5344CB8AC3E}">
        <p14:creationId xmlns:p14="http://schemas.microsoft.com/office/powerpoint/2010/main" val="3156069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7C097C-5677-1E12-D2D6-F32ED0C0A86D}"/>
              </a:ext>
            </a:extLst>
          </p:cNvPr>
          <p:cNvSpPr>
            <a:spLocks noGrp="1"/>
          </p:cNvSpPr>
          <p:nvPr>
            <p:ph type="title"/>
          </p:nvPr>
        </p:nvSpPr>
        <p:spPr/>
        <p:txBody>
          <a:bodyPr/>
          <a:lstStyle/>
          <a:p>
            <a:r>
              <a:rPr lang="en-US" dirty="0"/>
              <a:t>PRINCIPLES CONT’D</a:t>
            </a:r>
            <a:endParaRPr lang="x-none" dirty="0"/>
          </a:p>
        </p:txBody>
      </p:sp>
      <p:sp>
        <p:nvSpPr>
          <p:cNvPr id="3" name="Content Placeholder 2">
            <a:extLst>
              <a:ext uri="{FF2B5EF4-FFF2-40B4-BE49-F238E27FC236}">
                <a16:creationId xmlns:a16="http://schemas.microsoft.com/office/drawing/2014/main" xmlns="" id="{9AE22D18-CF1D-B84E-3426-C4E54791FF20}"/>
              </a:ext>
            </a:extLst>
          </p:cNvPr>
          <p:cNvSpPr>
            <a:spLocks noGrp="1"/>
          </p:cNvSpPr>
          <p:nvPr>
            <p:ph idx="1"/>
          </p:nvPr>
        </p:nvSpPr>
        <p:spPr>
          <a:xfrm>
            <a:off x="838200" y="1905001"/>
            <a:ext cx="10972800" cy="4572000"/>
          </a:xfrm>
        </p:spPr>
        <p:txBody>
          <a:bodyPr/>
          <a:lstStyle/>
          <a:p>
            <a:r>
              <a:rPr lang="en-US" dirty="0"/>
              <a:t>6. </a:t>
            </a:r>
            <a:r>
              <a:rPr lang="en-US" b="1" dirty="0"/>
              <a:t>Bereavement support</a:t>
            </a:r>
          </a:p>
          <a:p>
            <a:r>
              <a:rPr lang="en-US" dirty="0"/>
              <a:t>Helps give support to the family loved ones after death</a:t>
            </a:r>
          </a:p>
          <a:p>
            <a:r>
              <a:rPr lang="en-US" dirty="0"/>
              <a:t>Help navigate through the grieving process.</a:t>
            </a:r>
            <a:endParaRPr lang="x-none" dirty="0"/>
          </a:p>
          <a:p>
            <a:endParaRPr lang="en-US" dirty="0"/>
          </a:p>
          <a:p>
            <a:r>
              <a:rPr lang="en-US" dirty="0"/>
              <a:t>7</a:t>
            </a:r>
            <a:r>
              <a:rPr lang="en-US" b="1" dirty="0"/>
              <a:t>. Interdisciplinary team</a:t>
            </a:r>
          </a:p>
          <a:p>
            <a:r>
              <a:rPr lang="en-US" dirty="0"/>
              <a:t>Consists of doctors, nurses, social workers, occupational therapists, psychologists, physiotherapists, chaplains etc.</a:t>
            </a:r>
            <a:endParaRPr lang="x-none" dirty="0"/>
          </a:p>
        </p:txBody>
      </p:sp>
      <p:sp>
        <p:nvSpPr>
          <p:cNvPr id="4" name="Footer Placeholder 3">
            <a:extLst>
              <a:ext uri="{FF2B5EF4-FFF2-40B4-BE49-F238E27FC236}">
                <a16:creationId xmlns:a16="http://schemas.microsoft.com/office/drawing/2014/main" xmlns="" id="{227FDE2B-45A4-5967-C390-D6625E6E8142}"/>
              </a:ext>
            </a:extLst>
          </p:cNvPr>
          <p:cNvSpPr>
            <a:spLocks noGrp="1"/>
          </p:cNvSpPr>
          <p:nvPr>
            <p:ph type="ftr" sz="quarter" idx="10"/>
          </p:nvPr>
        </p:nvSpPr>
        <p:spPr/>
        <p:txBody>
          <a:bodyPr/>
          <a:lstStyle/>
          <a:p>
            <a:r>
              <a:rPr lang="en-US"/>
              <a:t>psychiatric role in palliative care</a:t>
            </a:r>
            <a:endParaRPr lang="en-US" dirty="0"/>
          </a:p>
        </p:txBody>
      </p:sp>
      <p:sp>
        <p:nvSpPr>
          <p:cNvPr id="5" name="Slide Number Placeholder 4">
            <a:extLst>
              <a:ext uri="{FF2B5EF4-FFF2-40B4-BE49-F238E27FC236}">
                <a16:creationId xmlns:a16="http://schemas.microsoft.com/office/drawing/2014/main" xmlns="" id="{5EC817AC-D3C6-7742-7EAC-865C4365FA19}"/>
              </a:ext>
            </a:extLst>
          </p:cNvPr>
          <p:cNvSpPr>
            <a:spLocks noGrp="1"/>
          </p:cNvSpPr>
          <p:nvPr>
            <p:ph type="sldNum" sz="quarter" idx="11"/>
          </p:nvPr>
        </p:nvSpPr>
        <p:spPr/>
        <p:txBody>
          <a:bodyPr/>
          <a:lstStyle/>
          <a:p>
            <a:fld id="{294A09A9-5501-47C1-A89A-A340965A2BE2}" type="slidenum">
              <a:rPr lang="en-US" smtClean="0"/>
              <a:pPr/>
              <a:t>14</a:t>
            </a:fld>
            <a:endParaRPr lang="en-US" dirty="0"/>
          </a:p>
        </p:txBody>
      </p:sp>
    </p:spTree>
    <p:extLst>
      <p:ext uri="{BB962C8B-B14F-4D97-AF65-F5344CB8AC3E}">
        <p14:creationId xmlns:p14="http://schemas.microsoft.com/office/powerpoint/2010/main" val="806413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AD0C6DBB-2437-D501-0FF4-288BE74B7F98}"/>
              </a:ext>
            </a:extLst>
          </p:cNvPr>
          <p:cNvSpPr>
            <a:spLocks noGrp="1"/>
          </p:cNvSpPr>
          <p:nvPr>
            <p:ph type="title"/>
          </p:nvPr>
        </p:nvSpPr>
        <p:spPr/>
        <p:txBody>
          <a:bodyPr/>
          <a:lstStyle/>
          <a:p>
            <a:r>
              <a:rPr lang="en-US" dirty="0"/>
              <a:t>MODELS</a:t>
            </a:r>
            <a:endParaRPr lang="x-none" dirty="0"/>
          </a:p>
        </p:txBody>
      </p:sp>
      <p:graphicFrame>
        <p:nvGraphicFramePr>
          <p:cNvPr id="9" name="Content Placeholder 8">
            <a:extLst>
              <a:ext uri="{FF2B5EF4-FFF2-40B4-BE49-F238E27FC236}">
                <a16:creationId xmlns:a16="http://schemas.microsoft.com/office/drawing/2014/main" xmlns="" id="{A49A502C-0B97-FCE9-7A4B-3351DF71CACE}"/>
              </a:ext>
            </a:extLst>
          </p:cNvPr>
          <p:cNvGraphicFramePr>
            <a:graphicFrameLocks noGrp="1"/>
          </p:cNvGraphicFramePr>
          <p:nvPr>
            <p:ph idx="1"/>
            <p:extLst>
              <p:ext uri="{D42A27DB-BD31-4B8C-83A1-F6EECF244321}">
                <p14:modId xmlns:p14="http://schemas.microsoft.com/office/powerpoint/2010/main" val="4025105267"/>
              </p:ext>
            </p:extLst>
          </p:nvPr>
        </p:nvGraphicFramePr>
        <p:xfrm>
          <a:off x="7112776" y="1242467"/>
          <a:ext cx="4739523" cy="4383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xmlns="" id="{5EE981A2-7E48-E835-BF85-35E94FA8427D}"/>
              </a:ext>
            </a:extLst>
          </p:cNvPr>
          <p:cNvSpPr>
            <a:spLocks noGrp="1"/>
          </p:cNvSpPr>
          <p:nvPr>
            <p:ph type="ftr" sz="quarter" idx="4294967295"/>
          </p:nvPr>
        </p:nvSpPr>
        <p:spPr>
          <a:xfrm>
            <a:off x="0" y="6356350"/>
            <a:ext cx="4114800" cy="365125"/>
          </a:xfrm>
        </p:spPr>
        <p:txBody>
          <a:bodyPr/>
          <a:lstStyle/>
          <a:p>
            <a:r>
              <a:rPr lang="en-US"/>
              <a:t>psychiatric role in palliative care</a:t>
            </a:r>
            <a:endParaRPr lang="en-US" dirty="0"/>
          </a:p>
        </p:txBody>
      </p:sp>
      <p:sp>
        <p:nvSpPr>
          <p:cNvPr id="5" name="Slide Number Placeholder 4">
            <a:extLst>
              <a:ext uri="{FF2B5EF4-FFF2-40B4-BE49-F238E27FC236}">
                <a16:creationId xmlns:a16="http://schemas.microsoft.com/office/drawing/2014/main" xmlns="" id="{C13B44D7-931D-24F7-B0E2-27050CD78914}"/>
              </a:ext>
            </a:extLst>
          </p:cNvPr>
          <p:cNvSpPr>
            <a:spLocks noGrp="1"/>
          </p:cNvSpPr>
          <p:nvPr>
            <p:ph type="sldNum" sz="quarter" idx="4294967295"/>
          </p:nvPr>
        </p:nvSpPr>
        <p:spPr>
          <a:xfrm>
            <a:off x="9448800" y="6356350"/>
            <a:ext cx="2743200" cy="365125"/>
          </a:xfrm>
        </p:spPr>
        <p:txBody>
          <a:bodyPr/>
          <a:lstStyle/>
          <a:p>
            <a:fld id="{294A09A9-5501-47C1-A89A-A340965A2BE2}" type="slidenum">
              <a:rPr lang="en-US" smtClean="0"/>
              <a:pPr/>
              <a:t>15</a:t>
            </a:fld>
            <a:endParaRPr lang="en-US" dirty="0"/>
          </a:p>
        </p:txBody>
      </p:sp>
    </p:spTree>
    <p:extLst>
      <p:ext uri="{BB962C8B-B14F-4D97-AF65-F5344CB8AC3E}">
        <p14:creationId xmlns:p14="http://schemas.microsoft.com/office/powerpoint/2010/main" val="151534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E661046-1AFF-1771-2F32-DB62D0FCF5FF}"/>
              </a:ext>
            </a:extLst>
          </p:cNvPr>
          <p:cNvSpPr>
            <a:spLocks noGrp="1"/>
          </p:cNvSpPr>
          <p:nvPr>
            <p:ph type="title"/>
          </p:nvPr>
        </p:nvSpPr>
        <p:spPr/>
        <p:txBody>
          <a:bodyPr/>
          <a:lstStyle/>
          <a:p>
            <a:r>
              <a:rPr lang="en-US" dirty="0"/>
              <a:t>PALLIATIVE CARE VS HOSPICE </a:t>
            </a:r>
            <a:endParaRPr lang="x-none" dirty="0"/>
          </a:p>
        </p:txBody>
      </p:sp>
      <p:pic>
        <p:nvPicPr>
          <p:cNvPr id="9" name="Content Placeholder 8">
            <a:extLst>
              <a:ext uri="{FF2B5EF4-FFF2-40B4-BE49-F238E27FC236}">
                <a16:creationId xmlns:a16="http://schemas.microsoft.com/office/drawing/2014/main" xmlns="" id="{AD93936D-5FEC-3089-6CFF-1BF0C8EB78DB}"/>
              </a:ext>
            </a:extLst>
          </p:cNvPr>
          <p:cNvPicPr>
            <a:picLocks noGrp="1" noChangeAspect="1"/>
          </p:cNvPicPr>
          <p:nvPr>
            <p:ph idx="1"/>
          </p:nvPr>
        </p:nvPicPr>
        <p:blipFill>
          <a:blip r:embed="rId2"/>
          <a:stretch>
            <a:fillRect/>
          </a:stretch>
        </p:blipFill>
        <p:spPr>
          <a:xfrm>
            <a:off x="719847" y="1391055"/>
            <a:ext cx="10972799" cy="5466945"/>
          </a:xfrm>
        </p:spPr>
      </p:pic>
    </p:spTree>
    <p:extLst>
      <p:ext uri="{BB962C8B-B14F-4D97-AF65-F5344CB8AC3E}">
        <p14:creationId xmlns:p14="http://schemas.microsoft.com/office/powerpoint/2010/main" val="3517294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0EEA072-B7A1-AF89-07BF-FA82A3898E9C}"/>
              </a:ext>
            </a:extLst>
          </p:cNvPr>
          <p:cNvSpPr>
            <a:spLocks noGrp="1"/>
          </p:cNvSpPr>
          <p:nvPr>
            <p:ph type="title"/>
          </p:nvPr>
        </p:nvSpPr>
        <p:spPr/>
        <p:txBody>
          <a:bodyPr/>
          <a:lstStyle/>
          <a:p>
            <a:r>
              <a:rPr lang="en-US" dirty="0"/>
              <a:t>ROLE OF PSYCHIATRY</a:t>
            </a:r>
            <a:endParaRPr lang="x-none" dirty="0"/>
          </a:p>
        </p:txBody>
      </p:sp>
      <p:sp>
        <p:nvSpPr>
          <p:cNvPr id="5" name="Content Placeholder 4">
            <a:extLst>
              <a:ext uri="{FF2B5EF4-FFF2-40B4-BE49-F238E27FC236}">
                <a16:creationId xmlns:a16="http://schemas.microsoft.com/office/drawing/2014/main" xmlns="" id="{6CF41A21-6DB9-028D-D40A-DC6B81E6E1AF}"/>
              </a:ext>
            </a:extLst>
          </p:cNvPr>
          <p:cNvSpPr>
            <a:spLocks noGrp="1"/>
          </p:cNvSpPr>
          <p:nvPr>
            <p:ph sz="quarter" idx="12"/>
          </p:nvPr>
        </p:nvSpPr>
        <p:spPr>
          <a:xfrm>
            <a:off x="446442" y="2516572"/>
            <a:ext cx="10241280" cy="3319272"/>
          </a:xfrm>
        </p:spPr>
        <p:txBody>
          <a:bodyPr>
            <a:normAutofit fontScale="25000" lnSpcReduction="20000"/>
          </a:bodyPr>
          <a:lstStyle/>
          <a:p>
            <a:pPr marL="514350" indent="-514350">
              <a:buFont typeface="+mj-lt"/>
              <a:buAutoNum type="arabicPeriod"/>
            </a:pPr>
            <a:r>
              <a:rPr lang="en-US" sz="11200" b="1" dirty="0"/>
              <a:t>ASSESSMENT AND DIAGNOSIS </a:t>
            </a:r>
          </a:p>
          <a:p>
            <a:r>
              <a:rPr lang="en-US" sz="11200" dirty="0"/>
              <a:t>Assess the psychological well-being of the patient</a:t>
            </a:r>
          </a:p>
          <a:p>
            <a:r>
              <a:rPr lang="en-US" sz="11200" dirty="0"/>
              <a:t>Evaluate for mental health conditions; depression, anxiety, delirium, adjustment disorders &amp; anything that can arise in the course of the illness and treatment.</a:t>
            </a:r>
          </a:p>
          <a:p>
            <a:pPr marL="0" indent="0">
              <a:buNone/>
            </a:pPr>
            <a:endParaRPr lang="en-US" sz="11200" dirty="0"/>
          </a:p>
          <a:p>
            <a:pPr marL="0" indent="0">
              <a:buNone/>
            </a:pPr>
            <a:r>
              <a:rPr lang="en-US" sz="11200" dirty="0"/>
              <a:t>2. </a:t>
            </a:r>
            <a:r>
              <a:rPr lang="en-US" sz="11200" b="1" dirty="0"/>
              <a:t>TREATMENT OF PSYCHIATRIC SYMPTOMS/COMPLICATIONS</a:t>
            </a:r>
          </a:p>
          <a:p>
            <a:r>
              <a:rPr lang="en-US" sz="11200" dirty="0"/>
              <a:t>Provide pharmacological treatment and counselling to both patients and caregivers.</a:t>
            </a:r>
          </a:p>
          <a:p>
            <a:r>
              <a:rPr lang="en-US" sz="11200" dirty="0"/>
              <a:t>Partner with the psychologists on individual or group psychotherapy session, family therapies.</a:t>
            </a:r>
          </a:p>
          <a:p>
            <a:pPr marL="0" indent="0">
              <a:buNone/>
            </a:pPr>
            <a:endParaRPr lang="en-US" sz="11200" dirty="0"/>
          </a:p>
          <a:p>
            <a:pPr marL="514350" indent="-514350">
              <a:buFont typeface="+mj-lt"/>
              <a:buAutoNum type="arabicPeriod"/>
            </a:pPr>
            <a:endParaRPr lang="x-none" dirty="0"/>
          </a:p>
        </p:txBody>
      </p:sp>
    </p:spTree>
    <p:extLst>
      <p:ext uri="{BB962C8B-B14F-4D97-AF65-F5344CB8AC3E}">
        <p14:creationId xmlns:p14="http://schemas.microsoft.com/office/powerpoint/2010/main" val="4130465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E2C547-F8F7-0F38-19CB-4A7FCA0EB118}"/>
              </a:ext>
            </a:extLst>
          </p:cNvPr>
          <p:cNvSpPr>
            <a:spLocks noGrp="1"/>
          </p:cNvSpPr>
          <p:nvPr>
            <p:ph type="title"/>
          </p:nvPr>
        </p:nvSpPr>
        <p:spPr/>
        <p:txBody>
          <a:bodyPr/>
          <a:lstStyle/>
          <a:p>
            <a:r>
              <a:rPr lang="en-US" dirty="0"/>
              <a:t>ROLE CONT’D</a:t>
            </a:r>
            <a:endParaRPr lang="x-none" dirty="0"/>
          </a:p>
        </p:txBody>
      </p:sp>
      <p:sp>
        <p:nvSpPr>
          <p:cNvPr id="3" name="Footer Placeholder 2">
            <a:extLst>
              <a:ext uri="{FF2B5EF4-FFF2-40B4-BE49-F238E27FC236}">
                <a16:creationId xmlns:a16="http://schemas.microsoft.com/office/drawing/2014/main" xmlns="" id="{07842412-B8A7-2464-A349-4750102E0232}"/>
              </a:ext>
            </a:extLst>
          </p:cNvPr>
          <p:cNvSpPr>
            <a:spLocks noGrp="1"/>
          </p:cNvSpPr>
          <p:nvPr>
            <p:ph type="ftr" sz="quarter" idx="10"/>
          </p:nvPr>
        </p:nvSpPr>
        <p:spPr/>
        <p:txBody>
          <a:bodyPr/>
          <a:lstStyle/>
          <a:p>
            <a:r>
              <a:rPr lang="en-US"/>
              <a:t>psychiatric role in palliative care</a:t>
            </a:r>
            <a:endParaRPr lang="en-US" dirty="0"/>
          </a:p>
        </p:txBody>
      </p:sp>
      <p:sp>
        <p:nvSpPr>
          <p:cNvPr id="4" name="Slide Number Placeholder 3">
            <a:extLst>
              <a:ext uri="{FF2B5EF4-FFF2-40B4-BE49-F238E27FC236}">
                <a16:creationId xmlns:a16="http://schemas.microsoft.com/office/drawing/2014/main" xmlns="" id="{3339503F-58C3-4FD5-4D79-D50629942613}"/>
              </a:ext>
            </a:extLst>
          </p:cNvPr>
          <p:cNvSpPr>
            <a:spLocks noGrp="1"/>
          </p:cNvSpPr>
          <p:nvPr>
            <p:ph type="sldNum" sz="quarter" idx="11"/>
          </p:nvPr>
        </p:nvSpPr>
        <p:spPr/>
        <p:txBody>
          <a:bodyPr/>
          <a:lstStyle/>
          <a:p>
            <a:fld id="{294A09A9-5501-47C1-A89A-A340965A2BE2}" type="slidenum">
              <a:rPr lang="en-US" smtClean="0"/>
              <a:pPr/>
              <a:t>18</a:t>
            </a:fld>
            <a:endParaRPr lang="en-US" dirty="0"/>
          </a:p>
        </p:txBody>
      </p:sp>
      <p:sp>
        <p:nvSpPr>
          <p:cNvPr id="5" name="Content Placeholder 4">
            <a:extLst>
              <a:ext uri="{FF2B5EF4-FFF2-40B4-BE49-F238E27FC236}">
                <a16:creationId xmlns:a16="http://schemas.microsoft.com/office/drawing/2014/main" xmlns="" id="{06C2D19B-0E85-66DA-118C-F6C75E0BD06B}"/>
              </a:ext>
            </a:extLst>
          </p:cNvPr>
          <p:cNvSpPr>
            <a:spLocks noGrp="1"/>
          </p:cNvSpPr>
          <p:nvPr>
            <p:ph sz="quarter" idx="12"/>
          </p:nvPr>
        </p:nvSpPr>
        <p:spPr/>
        <p:txBody>
          <a:bodyPr>
            <a:normAutofit fontScale="70000" lnSpcReduction="20000"/>
          </a:bodyPr>
          <a:lstStyle/>
          <a:p>
            <a:pPr marL="0" indent="0">
              <a:buNone/>
            </a:pPr>
            <a:r>
              <a:rPr lang="en-US" dirty="0"/>
              <a:t>3. </a:t>
            </a:r>
            <a:r>
              <a:rPr lang="en-US" b="1" dirty="0"/>
              <a:t>ASSESSING MENTAL CAPACITY /TESTAMENTARY CAPACITY</a:t>
            </a:r>
          </a:p>
          <a:p>
            <a:r>
              <a:rPr lang="en-US" dirty="0"/>
              <a:t>When making decisions regarding treatment ( DNR, Advance directives </a:t>
            </a:r>
            <a:r>
              <a:rPr lang="en-US" dirty="0" err="1"/>
              <a:t>e.t.c</a:t>
            </a:r>
            <a:r>
              <a:rPr lang="en-US" dirty="0"/>
              <a:t> )</a:t>
            </a:r>
          </a:p>
          <a:p>
            <a:r>
              <a:rPr lang="en-US" dirty="0"/>
              <a:t>Making a will .</a:t>
            </a:r>
          </a:p>
          <a:p>
            <a:endParaRPr lang="en-US" dirty="0"/>
          </a:p>
          <a:p>
            <a:pPr marL="0" indent="0">
              <a:buNone/>
            </a:pPr>
            <a:r>
              <a:rPr lang="en-US" dirty="0"/>
              <a:t>4. </a:t>
            </a:r>
            <a:r>
              <a:rPr lang="en-US" b="1" dirty="0"/>
              <a:t>PROVIDE EMOTIONAL SUPPORT</a:t>
            </a:r>
          </a:p>
          <a:p>
            <a:r>
              <a:rPr lang="en-US" dirty="0"/>
              <a:t>Relatives and caregivers need to be duly informed, carried along with the process, this would aid to feel a bit at ease while being with their loved ones.</a:t>
            </a:r>
          </a:p>
          <a:p>
            <a:r>
              <a:rPr lang="en-US" dirty="0"/>
              <a:t>Gives them opportunity to talk about how they feel</a:t>
            </a:r>
          </a:p>
          <a:p>
            <a:endParaRPr lang="en-US" dirty="0"/>
          </a:p>
          <a:p>
            <a:pPr marL="0" indent="0">
              <a:buNone/>
            </a:pPr>
            <a:r>
              <a:rPr lang="en-US" dirty="0"/>
              <a:t>5. </a:t>
            </a:r>
            <a:r>
              <a:rPr lang="en-US" b="1" dirty="0"/>
              <a:t>LIASON WITH MEDICAL STAFF</a:t>
            </a:r>
          </a:p>
          <a:p>
            <a:endParaRPr lang="x-none" dirty="0"/>
          </a:p>
        </p:txBody>
      </p:sp>
    </p:spTree>
    <p:extLst>
      <p:ext uri="{BB962C8B-B14F-4D97-AF65-F5344CB8AC3E}">
        <p14:creationId xmlns:p14="http://schemas.microsoft.com/office/powerpoint/2010/main" val="3226656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3454B7-8464-5A40-7813-FD21AFD14359}"/>
              </a:ext>
            </a:extLst>
          </p:cNvPr>
          <p:cNvSpPr>
            <a:spLocks noGrp="1"/>
          </p:cNvSpPr>
          <p:nvPr>
            <p:ph type="title"/>
          </p:nvPr>
        </p:nvSpPr>
        <p:spPr/>
        <p:txBody>
          <a:bodyPr/>
          <a:lstStyle/>
          <a:p>
            <a:r>
              <a:rPr lang="en-US" dirty="0"/>
              <a:t>PALLIATIVE PSYCHIATRY</a:t>
            </a:r>
            <a:endParaRPr lang="x-none" dirty="0"/>
          </a:p>
        </p:txBody>
      </p:sp>
      <p:sp>
        <p:nvSpPr>
          <p:cNvPr id="3" name="Footer Placeholder 2">
            <a:extLst>
              <a:ext uri="{FF2B5EF4-FFF2-40B4-BE49-F238E27FC236}">
                <a16:creationId xmlns:a16="http://schemas.microsoft.com/office/drawing/2014/main" xmlns="" id="{8B931D79-D3EB-EAE4-D2A5-1F0D52DB3A4E}"/>
              </a:ext>
            </a:extLst>
          </p:cNvPr>
          <p:cNvSpPr>
            <a:spLocks noGrp="1"/>
          </p:cNvSpPr>
          <p:nvPr>
            <p:ph type="ftr" sz="quarter" idx="10"/>
          </p:nvPr>
        </p:nvSpPr>
        <p:spPr/>
        <p:txBody>
          <a:bodyPr/>
          <a:lstStyle/>
          <a:p>
            <a:r>
              <a:rPr lang="en-US"/>
              <a:t>psychiatric role in palliative care</a:t>
            </a:r>
            <a:endParaRPr lang="en-US" dirty="0"/>
          </a:p>
        </p:txBody>
      </p:sp>
      <p:sp>
        <p:nvSpPr>
          <p:cNvPr id="4" name="Slide Number Placeholder 3">
            <a:extLst>
              <a:ext uri="{FF2B5EF4-FFF2-40B4-BE49-F238E27FC236}">
                <a16:creationId xmlns:a16="http://schemas.microsoft.com/office/drawing/2014/main" xmlns="" id="{9ED2ED94-602C-7D36-5ACE-3AAE20CE34CF}"/>
              </a:ext>
            </a:extLst>
          </p:cNvPr>
          <p:cNvSpPr>
            <a:spLocks noGrp="1"/>
          </p:cNvSpPr>
          <p:nvPr>
            <p:ph type="sldNum" sz="quarter" idx="11"/>
          </p:nvPr>
        </p:nvSpPr>
        <p:spPr/>
        <p:txBody>
          <a:bodyPr/>
          <a:lstStyle/>
          <a:p>
            <a:fld id="{294A09A9-5501-47C1-A89A-A340965A2BE2}" type="slidenum">
              <a:rPr lang="en-US" smtClean="0"/>
              <a:pPr/>
              <a:t>19</a:t>
            </a:fld>
            <a:endParaRPr lang="en-US" dirty="0"/>
          </a:p>
        </p:txBody>
      </p:sp>
      <p:sp>
        <p:nvSpPr>
          <p:cNvPr id="5" name="Content Placeholder 4">
            <a:extLst>
              <a:ext uri="{FF2B5EF4-FFF2-40B4-BE49-F238E27FC236}">
                <a16:creationId xmlns:a16="http://schemas.microsoft.com/office/drawing/2014/main" xmlns="" id="{105DF6D9-7000-0B0F-7993-9C8ADAB19E4A}"/>
              </a:ext>
            </a:extLst>
          </p:cNvPr>
          <p:cNvSpPr>
            <a:spLocks noGrp="1"/>
          </p:cNvSpPr>
          <p:nvPr>
            <p:ph sz="quarter" idx="12"/>
          </p:nvPr>
        </p:nvSpPr>
        <p:spPr/>
        <p:txBody>
          <a:bodyPr>
            <a:normAutofit fontScale="92500" lnSpcReduction="10000"/>
          </a:bodyPr>
          <a:lstStyle/>
          <a:p>
            <a:r>
              <a:rPr lang="en-US" dirty="0"/>
              <a:t>Psychiatry in itself offers palliative care as most of the mental health disorders are not curative.</a:t>
            </a:r>
          </a:p>
          <a:p>
            <a:endParaRPr lang="en-US" dirty="0"/>
          </a:p>
          <a:p>
            <a:r>
              <a:rPr lang="en-US" dirty="0"/>
              <a:t>Palliative psychiatry focuses on patients with severe persistent mental illness. E.g. schizophrenia, anorexia nervosa etc.</a:t>
            </a:r>
          </a:p>
          <a:p>
            <a:endParaRPr lang="en-US" dirty="0"/>
          </a:p>
          <a:p>
            <a:r>
              <a:rPr lang="en-US" dirty="0"/>
              <a:t>It shifts focus on not just the symptoms of the illness but on optimal management of the disability caused by the illness overtime.</a:t>
            </a:r>
          </a:p>
          <a:p>
            <a:endParaRPr lang="x-none" dirty="0"/>
          </a:p>
        </p:txBody>
      </p:sp>
    </p:spTree>
    <p:extLst>
      <p:ext uri="{BB962C8B-B14F-4D97-AF65-F5344CB8AC3E}">
        <p14:creationId xmlns:p14="http://schemas.microsoft.com/office/powerpoint/2010/main" val="1408322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13D299-CEF5-604A-1C51-D4D1522FD5B2}"/>
              </a:ext>
            </a:extLst>
          </p:cNvPr>
          <p:cNvSpPr>
            <a:spLocks noGrp="1"/>
          </p:cNvSpPr>
          <p:nvPr>
            <p:ph type="title"/>
          </p:nvPr>
        </p:nvSpPr>
        <p:spPr>
          <a:xfrm>
            <a:off x="6575797" y="136525"/>
            <a:ext cx="3749040" cy="1325880"/>
          </a:xfrm>
        </p:spPr>
        <p:txBody>
          <a:bodyPr/>
          <a:lstStyle/>
          <a:p>
            <a:r>
              <a:rPr lang="en-US" dirty="0"/>
              <a:t>OBJECTIVES</a:t>
            </a:r>
            <a:endParaRPr lang="x-none" dirty="0"/>
          </a:p>
        </p:txBody>
      </p:sp>
      <p:sp>
        <p:nvSpPr>
          <p:cNvPr id="3" name="Footer Placeholder 2">
            <a:extLst>
              <a:ext uri="{FF2B5EF4-FFF2-40B4-BE49-F238E27FC236}">
                <a16:creationId xmlns:a16="http://schemas.microsoft.com/office/drawing/2014/main" xmlns="" id="{5A6E92B8-8E30-25B6-5EA2-4982E883C867}"/>
              </a:ext>
            </a:extLst>
          </p:cNvPr>
          <p:cNvSpPr>
            <a:spLocks noGrp="1"/>
          </p:cNvSpPr>
          <p:nvPr>
            <p:ph type="ftr" sz="quarter" idx="11"/>
          </p:nvPr>
        </p:nvSpPr>
        <p:spPr/>
        <p:txBody>
          <a:bodyPr/>
          <a:lstStyle/>
          <a:p>
            <a:r>
              <a:rPr lang="en-US"/>
              <a:t>psychiatric role in palliative care</a:t>
            </a:r>
            <a:endParaRPr lang="en-US" dirty="0"/>
          </a:p>
        </p:txBody>
      </p:sp>
      <p:sp>
        <p:nvSpPr>
          <p:cNvPr id="4" name="Slide Number Placeholder 3">
            <a:extLst>
              <a:ext uri="{FF2B5EF4-FFF2-40B4-BE49-F238E27FC236}">
                <a16:creationId xmlns:a16="http://schemas.microsoft.com/office/drawing/2014/main" xmlns="" id="{2DFB65D7-36E9-1DA3-6775-C8801291E07C}"/>
              </a:ext>
            </a:extLst>
          </p:cNvPr>
          <p:cNvSpPr>
            <a:spLocks noGrp="1"/>
          </p:cNvSpPr>
          <p:nvPr>
            <p:ph type="sldNum" sz="quarter" idx="12"/>
          </p:nvPr>
        </p:nvSpPr>
        <p:spPr/>
        <p:txBody>
          <a:bodyPr/>
          <a:lstStyle/>
          <a:p>
            <a:fld id="{294A09A9-5501-47C1-A89A-A340965A2BE2}" type="slidenum">
              <a:rPr lang="en-US" smtClean="0"/>
              <a:t>2</a:t>
            </a:fld>
            <a:endParaRPr lang="en-US" dirty="0"/>
          </a:p>
        </p:txBody>
      </p:sp>
      <p:sp>
        <p:nvSpPr>
          <p:cNvPr id="5" name="Content Placeholder 4">
            <a:extLst>
              <a:ext uri="{FF2B5EF4-FFF2-40B4-BE49-F238E27FC236}">
                <a16:creationId xmlns:a16="http://schemas.microsoft.com/office/drawing/2014/main" xmlns="" id="{5F3B21D7-BC7A-AC05-5706-173077A8B593}"/>
              </a:ext>
            </a:extLst>
          </p:cNvPr>
          <p:cNvSpPr>
            <a:spLocks noGrp="1"/>
          </p:cNvSpPr>
          <p:nvPr>
            <p:ph sz="quarter" idx="4"/>
          </p:nvPr>
        </p:nvSpPr>
        <p:spPr>
          <a:xfrm>
            <a:off x="6912127" y="1048931"/>
            <a:ext cx="4954051" cy="5435951"/>
          </a:xfrm>
        </p:spPr>
        <p:txBody>
          <a:bodyPr>
            <a:normAutofit/>
          </a:bodyPr>
          <a:lstStyle/>
          <a:p>
            <a:pPr marL="342900" indent="-342900">
              <a:buFont typeface="Arial" panose="020B0604020202020204" pitchFamily="34" charset="0"/>
              <a:buChar char="•"/>
            </a:pPr>
            <a:r>
              <a:rPr lang="en-US" sz="3200" dirty="0"/>
              <a:t>To have a brief overview about what palliative care is all about .</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To highlight the roles psychiatry plays in it.</a:t>
            </a:r>
            <a:endParaRPr lang="x-none" sz="3200" dirty="0"/>
          </a:p>
        </p:txBody>
      </p:sp>
      <p:sp>
        <p:nvSpPr>
          <p:cNvPr id="6" name="Text Placeholder 5">
            <a:extLst>
              <a:ext uri="{FF2B5EF4-FFF2-40B4-BE49-F238E27FC236}">
                <a16:creationId xmlns:a16="http://schemas.microsoft.com/office/drawing/2014/main" xmlns="" id="{C559EA9D-85A0-D402-B92F-77F4EC5A51D2}"/>
              </a:ext>
            </a:extLst>
          </p:cNvPr>
          <p:cNvSpPr>
            <a:spLocks noGrp="1"/>
          </p:cNvSpPr>
          <p:nvPr>
            <p:ph type="body" sz="quarter" idx="13"/>
          </p:nvPr>
        </p:nvSpPr>
        <p:spPr/>
        <p:txBody>
          <a:bodyPr/>
          <a:lstStyle/>
          <a:p>
            <a:r>
              <a:rPr lang="en-US" dirty="0"/>
              <a:t>O</a:t>
            </a:r>
            <a:endParaRPr lang="x-none" dirty="0"/>
          </a:p>
        </p:txBody>
      </p:sp>
    </p:spTree>
    <p:extLst>
      <p:ext uri="{BB962C8B-B14F-4D97-AF65-F5344CB8AC3E}">
        <p14:creationId xmlns:p14="http://schemas.microsoft.com/office/powerpoint/2010/main" val="3692464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169D21-51C3-6F02-206E-CB0C3912D098}"/>
              </a:ext>
            </a:extLst>
          </p:cNvPr>
          <p:cNvSpPr>
            <a:spLocks noGrp="1"/>
          </p:cNvSpPr>
          <p:nvPr>
            <p:ph type="title"/>
          </p:nvPr>
        </p:nvSpPr>
        <p:spPr/>
        <p:txBody>
          <a:bodyPr/>
          <a:lstStyle/>
          <a:p>
            <a:r>
              <a:rPr lang="en-US" dirty="0"/>
              <a:t>PALLIATIVE PSYCHIATRY</a:t>
            </a:r>
            <a:endParaRPr lang="x-none" dirty="0"/>
          </a:p>
        </p:txBody>
      </p:sp>
      <p:sp>
        <p:nvSpPr>
          <p:cNvPr id="3" name="Footer Placeholder 2">
            <a:extLst>
              <a:ext uri="{FF2B5EF4-FFF2-40B4-BE49-F238E27FC236}">
                <a16:creationId xmlns:a16="http://schemas.microsoft.com/office/drawing/2014/main" xmlns="" id="{2023003B-203D-A7D7-333C-640FCB8CAE24}"/>
              </a:ext>
            </a:extLst>
          </p:cNvPr>
          <p:cNvSpPr>
            <a:spLocks noGrp="1"/>
          </p:cNvSpPr>
          <p:nvPr>
            <p:ph type="ftr" sz="quarter" idx="10"/>
          </p:nvPr>
        </p:nvSpPr>
        <p:spPr/>
        <p:txBody>
          <a:bodyPr/>
          <a:lstStyle/>
          <a:p>
            <a:r>
              <a:rPr lang="en-US"/>
              <a:t>psychiatric role in palliative care</a:t>
            </a:r>
            <a:endParaRPr lang="en-US" dirty="0"/>
          </a:p>
        </p:txBody>
      </p:sp>
      <p:sp>
        <p:nvSpPr>
          <p:cNvPr id="4" name="Slide Number Placeholder 3">
            <a:extLst>
              <a:ext uri="{FF2B5EF4-FFF2-40B4-BE49-F238E27FC236}">
                <a16:creationId xmlns:a16="http://schemas.microsoft.com/office/drawing/2014/main" xmlns="" id="{7D717E01-BEB0-9BAF-1C27-35F16C9E5BFA}"/>
              </a:ext>
            </a:extLst>
          </p:cNvPr>
          <p:cNvSpPr>
            <a:spLocks noGrp="1"/>
          </p:cNvSpPr>
          <p:nvPr>
            <p:ph type="sldNum" sz="quarter" idx="11"/>
          </p:nvPr>
        </p:nvSpPr>
        <p:spPr/>
        <p:txBody>
          <a:bodyPr/>
          <a:lstStyle/>
          <a:p>
            <a:fld id="{294A09A9-5501-47C1-A89A-A340965A2BE2}" type="slidenum">
              <a:rPr lang="en-US" smtClean="0"/>
              <a:pPr/>
              <a:t>20</a:t>
            </a:fld>
            <a:endParaRPr lang="en-US" dirty="0"/>
          </a:p>
        </p:txBody>
      </p:sp>
      <p:sp>
        <p:nvSpPr>
          <p:cNvPr id="5" name="Content Placeholder 4">
            <a:extLst>
              <a:ext uri="{FF2B5EF4-FFF2-40B4-BE49-F238E27FC236}">
                <a16:creationId xmlns:a16="http://schemas.microsoft.com/office/drawing/2014/main" xmlns="" id="{7D010009-D95D-7597-48C6-BD031A6D7B5A}"/>
              </a:ext>
            </a:extLst>
          </p:cNvPr>
          <p:cNvSpPr>
            <a:spLocks noGrp="1"/>
          </p:cNvSpPr>
          <p:nvPr>
            <p:ph sz="quarter" idx="12"/>
          </p:nvPr>
        </p:nvSpPr>
        <p:spPr/>
        <p:txBody>
          <a:bodyPr>
            <a:normAutofit fontScale="92500"/>
          </a:bodyPr>
          <a:lstStyle/>
          <a:p>
            <a:r>
              <a:rPr lang="en-US" dirty="0"/>
              <a:t>It also encourages liaison with other medical team as these individuals often have a higher morbidity &amp; mortality rates due to undiagnosed medical illness.</a:t>
            </a:r>
          </a:p>
          <a:p>
            <a:r>
              <a:rPr lang="en-US" dirty="0"/>
              <a:t>It focuses on improving the quality of life of these persons and also reduce the risk of suicide.</a:t>
            </a:r>
          </a:p>
          <a:p>
            <a:r>
              <a:rPr lang="en-US" dirty="0"/>
              <a:t>Grey areas: </a:t>
            </a:r>
          </a:p>
          <a:p>
            <a:pPr marL="0" indent="0">
              <a:buNone/>
            </a:pPr>
            <a:r>
              <a:rPr lang="en-US" dirty="0"/>
              <a:t> palliative sedation, “right to die” : physician assisted suicide</a:t>
            </a:r>
          </a:p>
          <a:p>
            <a:pPr marL="0" indent="0">
              <a:buNone/>
            </a:pPr>
            <a:r>
              <a:rPr lang="en-US" dirty="0"/>
              <a:t>( all of this is controversial and still deliberated due to a lot of ethical issues)</a:t>
            </a:r>
            <a:endParaRPr lang="x-none" dirty="0"/>
          </a:p>
        </p:txBody>
      </p:sp>
    </p:spTree>
    <p:extLst>
      <p:ext uri="{BB962C8B-B14F-4D97-AF65-F5344CB8AC3E}">
        <p14:creationId xmlns:p14="http://schemas.microsoft.com/office/powerpoint/2010/main" val="801565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24449C-D76D-FB54-FD2C-0407348220BD}"/>
              </a:ext>
            </a:extLst>
          </p:cNvPr>
          <p:cNvSpPr>
            <a:spLocks noGrp="1"/>
          </p:cNvSpPr>
          <p:nvPr>
            <p:ph type="title"/>
          </p:nvPr>
        </p:nvSpPr>
        <p:spPr/>
        <p:txBody>
          <a:bodyPr/>
          <a:lstStyle/>
          <a:p>
            <a:r>
              <a:rPr lang="en-US" dirty="0"/>
              <a:t>CHALLENGES</a:t>
            </a:r>
            <a:endParaRPr lang="x-none" dirty="0"/>
          </a:p>
        </p:txBody>
      </p:sp>
      <p:sp>
        <p:nvSpPr>
          <p:cNvPr id="3" name="Footer Placeholder 2">
            <a:extLst>
              <a:ext uri="{FF2B5EF4-FFF2-40B4-BE49-F238E27FC236}">
                <a16:creationId xmlns:a16="http://schemas.microsoft.com/office/drawing/2014/main" xmlns="" id="{35B8E189-49FF-BDBA-533F-A71DFF3E30D4}"/>
              </a:ext>
            </a:extLst>
          </p:cNvPr>
          <p:cNvSpPr>
            <a:spLocks noGrp="1"/>
          </p:cNvSpPr>
          <p:nvPr>
            <p:ph type="ftr" sz="quarter" idx="10"/>
          </p:nvPr>
        </p:nvSpPr>
        <p:spPr/>
        <p:txBody>
          <a:bodyPr/>
          <a:lstStyle/>
          <a:p>
            <a:r>
              <a:rPr lang="en-US"/>
              <a:t>psychiatric role in palliative care</a:t>
            </a:r>
            <a:endParaRPr lang="en-US" dirty="0"/>
          </a:p>
        </p:txBody>
      </p:sp>
      <p:sp>
        <p:nvSpPr>
          <p:cNvPr id="4" name="Slide Number Placeholder 3">
            <a:extLst>
              <a:ext uri="{FF2B5EF4-FFF2-40B4-BE49-F238E27FC236}">
                <a16:creationId xmlns:a16="http://schemas.microsoft.com/office/drawing/2014/main" xmlns="" id="{CF9C5B3B-CA97-0849-50FE-BE4D5DC45DF8}"/>
              </a:ext>
            </a:extLst>
          </p:cNvPr>
          <p:cNvSpPr>
            <a:spLocks noGrp="1"/>
          </p:cNvSpPr>
          <p:nvPr>
            <p:ph type="sldNum" sz="quarter" idx="11"/>
          </p:nvPr>
        </p:nvSpPr>
        <p:spPr/>
        <p:txBody>
          <a:bodyPr/>
          <a:lstStyle/>
          <a:p>
            <a:fld id="{294A09A9-5501-47C1-A89A-A340965A2BE2}" type="slidenum">
              <a:rPr lang="en-US" smtClean="0"/>
              <a:pPr/>
              <a:t>21</a:t>
            </a:fld>
            <a:endParaRPr lang="en-US" dirty="0"/>
          </a:p>
        </p:txBody>
      </p:sp>
      <p:sp>
        <p:nvSpPr>
          <p:cNvPr id="5" name="Content Placeholder 4">
            <a:extLst>
              <a:ext uri="{FF2B5EF4-FFF2-40B4-BE49-F238E27FC236}">
                <a16:creationId xmlns:a16="http://schemas.microsoft.com/office/drawing/2014/main" xmlns="" id="{98AE0103-6541-F110-2862-D19D3770B8BD}"/>
              </a:ext>
            </a:extLst>
          </p:cNvPr>
          <p:cNvSpPr>
            <a:spLocks noGrp="1"/>
          </p:cNvSpPr>
          <p:nvPr>
            <p:ph sz="quarter" idx="12"/>
          </p:nvPr>
        </p:nvSpPr>
        <p:spPr/>
        <p:txBody>
          <a:bodyPr>
            <a:normAutofit lnSpcReduction="10000"/>
          </a:bodyPr>
          <a:lstStyle/>
          <a:p>
            <a:r>
              <a:rPr lang="en-US" b="1" u="sng" dirty="0"/>
              <a:t>GLOBALLY</a:t>
            </a:r>
          </a:p>
          <a:p>
            <a:r>
              <a:rPr lang="en-US" dirty="0"/>
              <a:t>Combatting misconceptions and negative perceptions surrounding palliative care.</a:t>
            </a:r>
          </a:p>
          <a:p>
            <a:endParaRPr lang="en-US" dirty="0"/>
          </a:p>
          <a:p>
            <a:r>
              <a:rPr lang="en-US" dirty="0"/>
              <a:t>Late referrals.</a:t>
            </a:r>
          </a:p>
          <a:p>
            <a:endParaRPr lang="en-US" dirty="0"/>
          </a:p>
          <a:p>
            <a:r>
              <a:rPr lang="en-US" dirty="0"/>
              <a:t>Managing expectations from patients and their families.</a:t>
            </a:r>
            <a:endParaRPr lang="x-none" dirty="0"/>
          </a:p>
        </p:txBody>
      </p:sp>
    </p:spTree>
    <p:extLst>
      <p:ext uri="{BB962C8B-B14F-4D97-AF65-F5344CB8AC3E}">
        <p14:creationId xmlns:p14="http://schemas.microsoft.com/office/powerpoint/2010/main" val="3630612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FBE52F-D3FE-8011-AA43-4C492C48952A}"/>
              </a:ext>
            </a:extLst>
          </p:cNvPr>
          <p:cNvSpPr>
            <a:spLocks noGrp="1"/>
          </p:cNvSpPr>
          <p:nvPr>
            <p:ph type="title"/>
          </p:nvPr>
        </p:nvSpPr>
        <p:spPr/>
        <p:txBody>
          <a:bodyPr/>
          <a:lstStyle/>
          <a:p>
            <a:r>
              <a:rPr lang="en-US" dirty="0"/>
              <a:t>CHALLENGES</a:t>
            </a:r>
            <a:endParaRPr lang="x-none" dirty="0"/>
          </a:p>
        </p:txBody>
      </p:sp>
      <p:sp>
        <p:nvSpPr>
          <p:cNvPr id="3" name="Footer Placeholder 2">
            <a:extLst>
              <a:ext uri="{FF2B5EF4-FFF2-40B4-BE49-F238E27FC236}">
                <a16:creationId xmlns:a16="http://schemas.microsoft.com/office/drawing/2014/main" xmlns="" id="{F7B7807E-5AEA-68A7-ECF1-D9F721665263}"/>
              </a:ext>
            </a:extLst>
          </p:cNvPr>
          <p:cNvSpPr>
            <a:spLocks noGrp="1"/>
          </p:cNvSpPr>
          <p:nvPr>
            <p:ph type="ftr" sz="quarter" idx="10"/>
          </p:nvPr>
        </p:nvSpPr>
        <p:spPr/>
        <p:txBody>
          <a:bodyPr/>
          <a:lstStyle/>
          <a:p>
            <a:r>
              <a:rPr lang="en-US"/>
              <a:t>psychiatric role in palliative care</a:t>
            </a:r>
            <a:endParaRPr lang="en-US" dirty="0"/>
          </a:p>
        </p:txBody>
      </p:sp>
      <p:sp>
        <p:nvSpPr>
          <p:cNvPr id="4" name="Slide Number Placeholder 3">
            <a:extLst>
              <a:ext uri="{FF2B5EF4-FFF2-40B4-BE49-F238E27FC236}">
                <a16:creationId xmlns:a16="http://schemas.microsoft.com/office/drawing/2014/main" xmlns="" id="{09FD8024-FE6F-232A-1D69-123256B15BC7}"/>
              </a:ext>
            </a:extLst>
          </p:cNvPr>
          <p:cNvSpPr>
            <a:spLocks noGrp="1"/>
          </p:cNvSpPr>
          <p:nvPr>
            <p:ph type="sldNum" sz="quarter" idx="11"/>
          </p:nvPr>
        </p:nvSpPr>
        <p:spPr/>
        <p:txBody>
          <a:bodyPr/>
          <a:lstStyle/>
          <a:p>
            <a:fld id="{294A09A9-5501-47C1-A89A-A340965A2BE2}" type="slidenum">
              <a:rPr lang="en-US" smtClean="0"/>
              <a:pPr/>
              <a:t>22</a:t>
            </a:fld>
            <a:endParaRPr lang="en-US" dirty="0"/>
          </a:p>
        </p:txBody>
      </p:sp>
      <p:sp>
        <p:nvSpPr>
          <p:cNvPr id="5" name="Content Placeholder 4">
            <a:extLst>
              <a:ext uri="{FF2B5EF4-FFF2-40B4-BE49-F238E27FC236}">
                <a16:creationId xmlns:a16="http://schemas.microsoft.com/office/drawing/2014/main" xmlns="" id="{BC45C8C0-CD27-681F-C3BB-10D0F9DFE537}"/>
              </a:ext>
            </a:extLst>
          </p:cNvPr>
          <p:cNvSpPr>
            <a:spLocks noGrp="1"/>
          </p:cNvSpPr>
          <p:nvPr>
            <p:ph sz="quarter" idx="12"/>
          </p:nvPr>
        </p:nvSpPr>
        <p:spPr/>
        <p:txBody>
          <a:bodyPr>
            <a:normAutofit fontScale="92500" lnSpcReduction="20000"/>
          </a:bodyPr>
          <a:lstStyle/>
          <a:p>
            <a:r>
              <a:rPr lang="en-US" b="1" u="sng" dirty="0"/>
              <a:t>NIGERIA</a:t>
            </a:r>
          </a:p>
          <a:p>
            <a:r>
              <a:rPr lang="en-US" dirty="0"/>
              <a:t>Lack of resources and facilities.</a:t>
            </a:r>
          </a:p>
          <a:p>
            <a:r>
              <a:rPr lang="en-US" dirty="0"/>
              <a:t>Poor awareness and knowledge.</a:t>
            </a:r>
          </a:p>
          <a:p>
            <a:r>
              <a:rPr lang="en-US" dirty="0"/>
              <a:t>Influence of tradomedical and unorthodox practices.</a:t>
            </a:r>
          </a:p>
          <a:p>
            <a:r>
              <a:rPr lang="en-US" dirty="0"/>
              <a:t>Lack of trained professionals.</a:t>
            </a:r>
          </a:p>
          <a:p>
            <a:r>
              <a:rPr lang="en-US" dirty="0"/>
              <a:t>Communication gap and language barrier amongst patients and health care professionals.</a:t>
            </a:r>
          </a:p>
          <a:p>
            <a:r>
              <a:rPr lang="en-US" dirty="0"/>
              <a:t>Lack of government policies/ priorities.</a:t>
            </a:r>
          </a:p>
          <a:p>
            <a:endParaRPr lang="en-US" dirty="0"/>
          </a:p>
          <a:p>
            <a:endParaRPr lang="x-none" dirty="0"/>
          </a:p>
        </p:txBody>
      </p:sp>
    </p:spTree>
    <p:extLst>
      <p:ext uri="{BB962C8B-B14F-4D97-AF65-F5344CB8AC3E}">
        <p14:creationId xmlns:p14="http://schemas.microsoft.com/office/powerpoint/2010/main" val="855645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087295-DF6F-9064-5993-339FD4AC6B4E}"/>
              </a:ext>
            </a:extLst>
          </p:cNvPr>
          <p:cNvSpPr>
            <a:spLocks noGrp="1"/>
          </p:cNvSpPr>
          <p:nvPr>
            <p:ph type="title"/>
          </p:nvPr>
        </p:nvSpPr>
        <p:spPr/>
        <p:txBody>
          <a:bodyPr/>
          <a:lstStyle/>
          <a:p>
            <a:r>
              <a:rPr lang="en-US" dirty="0"/>
              <a:t>RECOMMENDATIONS</a:t>
            </a:r>
            <a:endParaRPr lang="x-none" dirty="0"/>
          </a:p>
        </p:txBody>
      </p:sp>
      <p:sp>
        <p:nvSpPr>
          <p:cNvPr id="3" name="Footer Placeholder 2">
            <a:extLst>
              <a:ext uri="{FF2B5EF4-FFF2-40B4-BE49-F238E27FC236}">
                <a16:creationId xmlns:a16="http://schemas.microsoft.com/office/drawing/2014/main" xmlns="" id="{B1FE1960-3BF1-530A-0347-673873536D81}"/>
              </a:ext>
            </a:extLst>
          </p:cNvPr>
          <p:cNvSpPr>
            <a:spLocks noGrp="1"/>
          </p:cNvSpPr>
          <p:nvPr>
            <p:ph type="ftr" sz="quarter" idx="10"/>
          </p:nvPr>
        </p:nvSpPr>
        <p:spPr/>
        <p:txBody>
          <a:bodyPr/>
          <a:lstStyle/>
          <a:p>
            <a:r>
              <a:rPr lang="en-US"/>
              <a:t>psychiatric role in palliative care</a:t>
            </a:r>
            <a:endParaRPr lang="en-US" dirty="0"/>
          </a:p>
        </p:txBody>
      </p:sp>
      <p:sp>
        <p:nvSpPr>
          <p:cNvPr id="4" name="Slide Number Placeholder 3">
            <a:extLst>
              <a:ext uri="{FF2B5EF4-FFF2-40B4-BE49-F238E27FC236}">
                <a16:creationId xmlns:a16="http://schemas.microsoft.com/office/drawing/2014/main" xmlns="" id="{E11BE4C7-04D6-1DF9-00BE-7775FEC1508A}"/>
              </a:ext>
            </a:extLst>
          </p:cNvPr>
          <p:cNvSpPr>
            <a:spLocks noGrp="1"/>
          </p:cNvSpPr>
          <p:nvPr>
            <p:ph type="sldNum" sz="quarter" idx="11"/>
          </p:nvPr>
        </p:nvSpPr>
        <p:spPr/>
        <p:txBody>
          <a:bodyPr/>
          <a:lstStyle/>
          <a:p>
            <a:fld id="{294A09A9-5501-47C1-A89A-A340965A2BE2}" type="slidenum">
              <a:rPr lang="en-US" smtClean="0"/>
              <a:pPr/>
              <a:t>23</a:t>
            </a:fld>
            <a:endParaRPr lang="en-US" dirty="0"/>
          </a:p>
        </p:txBody>
      </p:sp>
      <p:sp>
        <p:nvSpPr>
          <p:cNvPr id="5" name="Content Placeholder 4">
            <a:extLst>
              <a:ext uri="{FF2B5EF4-FFF2-40B4-BE49-F238E27FC236}">
                <a16:creationId xmlns:a16="http://schemas.microsoft.com/office/drawing/2014/main" xmlns="" id="{06C7C9AF-4E7F-4C6F-B661-97998645E52F}"/>
              </a:ext>
            </a:extLst>
          </p:cNvPr>
          <p:cNvSpPr>
            <a:spLocks noGrp="1"/>
          </p:cNvSpPr>
          <p:nvPr>
            <p:ph sz="quarter" idx="12"/>
          </p:nvPr>
        </p:nvSpPr>
        <p:spPr/>
        <p:txBody>
          <a:bodyPr>
            <a:normAutofit fontScale="92500" lnSpcReduction="10000"/>
          </a:bodyPr>
          <a:lstStyle/>
          <a:p>
            <a:r>
              <a:rPr lang="en-US" dirty="0"/>
              <a:t>Incorporate palliative care into the undergraduate and post graduate training programs.</a:t>
            </a:r>
          </a:p>
          <a:p>
            <a:r>
              <a:rPr lang="en-US" dirty="0"/>
              <a:t>Enlightening the public on what palliative care truly is .</a:t>
            </a:r>
          </a:p>
          <a:p>
            <a:r>
              <a:rPr lang="en-US" dirty="0"/>
              <a:t>Creating and implementing policies that will help put palliative care in place.</a:t>
            </a:r>
          </a:p>
          <a:p>
            <a:r>
              <a:rPr lang="en-US" dirty="0"/>
              <a:t>Prioritizing the health care system.</a:t>
            </a:r>
          </a:p>
          <a:p>
            <a:r>
              <a:rPr lang="en-US" dirty="0"/>
              <a:t>Advocacy from the private and public sectors ( public private partnership)</a:t>
            </a:r>
          </a:p>
          <a:p>
            <a:r>
              <a:rPr lang="en-US" dirty="0"/>
              <a:t>Policies also need to be revised regarding some of the medications used in palliative care . </a:t>
            </a:r>
          </a:p>
        </p:txBody>
      </p:sp>
    </p:spTree>
    <p:extLst>
      <p:ext uri="{BB962C8B-B14F-4D97-AF65-F5344CB8AC3E}">
        <p14:creationId xmlns:p14="http://schemas.microsoft.com/office/powerpoint/2010/main" val="582818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0A3E7A-6B4F-41D1-43A1-7877C1881EFF}"/>
              </a:ext>
            </a:extLst>
          </p:cNvPr>
          <p:cNvSpPr>
            <a:spLocks noGrp="1"/>
          </p:cNvSpPr>
          <p:nvPr>
            <p:ph type="title"/>
          </p:nvPr>
        </p:nvSpPr>
        <p:spPr/>
        <p:txBody>
          <a:bodyPr/>
          <a:lstStyle/>
          <a:p>
            <a:r>
              <a:rPr lang="en-US" dirty="0"/>
              <a:t>CONCLUSION</a:t>
            </a:r>
            <a:endParaRPr lang="x-none" dirty="0"/>
          </a:p>
        </p:txBody>
      </p:sp>
      <p:sp>
        <p:nvSpPr>
          <p:cNvPr id="8" name="Content Placeholder 7">
            <a:extLst>
              <a:ext uri="{FF2B5EF4-FFF2-40B4-BE49-F238E27FC236}">
                <a16:creationId xmlns:a16="http://schemas.microsoft.com/office/drawing/2014/main" xmlns="" id="{60FC8CA2-DF0F-DA35-26DC-4C7ECF9C3133}"/>
              </a:ext>
            </a:extLst>
          </p:cNvPr>
          <p:cNvSpPr>
            <a:spLocks noGrp="1"/>
          </p:cNvSpPr>
          <p:nvPr>
            <p:ph idx="1"/>
          </p:nvPr>
        </p:nvSpPr>
        <p:spPr/>
        <p:txBody>
          <a:bodyPr/>
          <a:lstStyle/>
          <a:p>
            <a:r>
              <a:rPr lang="en-US" dirty="0"/>
              <a:t>Palliative care is a crucial part of a people-centered health service.</a:t>
            </a:r>
          </a:p>
          <a:p>
            <a:endParaRPr lang="en-US" dirty="0"/>
          </a:p>
          <a:p>
            <a:r>
              <a:rPr lang="en-US" dirty="0"/>
              <a:t>Provision of psychiatric, psychotherapeutic and psychosocial care in addition to all other modes of medical treatment in advanced medical diseases and in people with severe and persistent mental illness is an indicator of a good high quality palliative care.</a:t>
            </a:r>
            <a:endParaRPr lang="x-none" dirty="0"/>
          </a:p>
        </p:txBody>
      </p:sp>
      <p:sp>
        <p:nvSpPr>
          <p:cNvPr id="3" name="Footer Placeholder 2">
            <a:extLst>
              <a:ext uri="{FF2B5EF4-FFF2-40B4-BE49-F238E27FC236}">
                <a16:creationId xmlns:a16="http://schemas.microsoft.com/office/drawing/2014/main" xmlns="" id="{3913EC50-7A40-B8CC-335F-7833EF288850}"/>
              </a:ext>
            </a:extLst>
          </p:cNvPr>
          <p:cNvSpPr>
            <a:spLocks noGrp="1"/>
          </p:cNvSpPr>
          <p:nvPr>
            <p:ph type="ftr" sz="quarter" idx="10"/>
          </p:nvPr>
        </p:nvSpPr>
        <p:spPr/>
        <p:txBody>
          <a:bodyPr/>
          <a:lstStyle/>
          <a:p>
            <a:r>
              <a:rPr lang="en-US"/>
              <a:t>psychiatric role in palliative care</a:t>
            </a:r>
            <a:endParaRPr lang="en-US" dirty="0"/>
          </a:p>
        </p:txBody>
      </p:sp>
      <p:sp>
        <p:nvSpPr>
          <p:cNvPr id="4" name="Slide Number Placeholder 3">
            <a:extLst>
              <a:ext uri="{FF2B5EF4-FFF2-40B4-BE49-F238E27FC236}">
                <a16:creationId xmlns:a16="http://schemas.microsoft.com/office/drawing/2014/main" xmlns="" id="{87C90B5D-F73D-C283-868F-7D64F48B453E}"/>
              </a:ext>
            </a:extLst>
          </p:cNvPr>
          <p:cNvSpPr>
            <a:spLocks noGrp="1"/>
          </p:cNvSpPr>
          <p:nvPr>
            <p:ph type="sldNum" sz="quarter" idx="11"/>
          </p:nvPr>
        </p:nvSpPr>
        <p:spPr/>
        <p:txBody>
          <a:bodyPr/>
          <a:lstStyle/>
          <a:p>
            <a:fld id="{294A09A9-5501-47C1-A89A-A340965A2BE2}" type="slidenum">
              <a:rPr lang="en-US" smtClean="0"/>
              <a:pPr/>
              <a:t>24</a:t>
            </a:fld>
            <a:endParaRPr lang="en-US" dirty="0"/>
          </a:p>
        </p:txBody>
      </p:sp>
    </p:spTree>
    <p:extLst>
      <p:ext uri="{BB962C8B-B14F-4D97-AF65-F5344CB8AC3E}">
        <p14:creationId xmlns:p14="http://schemas.microsoft.com/office/powerpoint/2010/main" val="3236264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C7E564-4283-8AE2-ADD2-7B3FFCFA26C7}"/>
              </a:ext>
            </a:extLst>
          </p:cNvPr>
          <p:cNvSpPr>
            <a:spLocks noGrp="1"/>
          </p:cNvSpPr>
          <p:nvPr>
            <p:ph type="title"/>
          </p:nvPr>
        </p:nvSpPr>
        <p:spPr>
          <a:xfrm>
            <a:off x="1743456" y="2228199"/>
            <a:ext cx="8705088" cy="2002536"/>
          </a:xfrm>
        </p:spPr>
        <p:txBody>
          <a:bodyPr>
            <a:normAutofit fontScale="90000"/>
          </a:bodyPr>
          <a:lstStyle/>
          <a:p>
            <a:r>
              <a:rPr lang="en-US" sz="4000" dirty="0"/>
              <a:t>You matter because you are you.</a:t>
            </a:r>
            <a:br>
              <a:rPr lang="en-US" sz="4000" dirty="0"/>
            </a:br>
            <a:r>
              <a:rPr lang="en-US" sz="4000" dirty="0"/>
              <a:t>You matter to the last moment of your life, and we will do all we can, not only to help you die peacefully but also live until you die</a:t>
            </a:r>
            <a:r>
              <a:rPr lang="en-US" dirty="0"/>
              <a:t>.</a:t>
            </a:r>
          </a:p>
        </p:txBody>
      </p:sp>
      <p:sp>
        <p:nvSpPr>
          <p:cNvPr id="10" name="Text Placeholder 9">
            <a:extLst>
              <a:ext uri="{FF2B5EF4-FFF2-40B4-BE49-F238E27FC236}">
                <a16:creationId xmlns:a16="http://schemas.microsoft.com/office/drawing/2014/main" xmlns="" id="{FA47ED29-D9DA-9DC6-8B43-80EC2A2E5B50}"/>
              </a:ext>
            </a:extLst>
          </p:cNvPr>
          <p:cNvSpPr>
            <a:spLocks noGrp="1"/>
          </p:cNvSpPr>
          <p:nvPr>
            <p:ph type="body" sz="quarter" idx="10"/>
          </p:nvPr>
        </p:nvSpPr>
        <p:spPr>
          <a:xfrm>
            <a:off x="330707" y="1796932"/>
            <a:ext cx="941832" cy="1936750"/>
          </a:xfrm>
        </p:spPr>
        <p:txBody>
          <a:bodyPr/>
          <a:lstStyle/>
          <a:p>
            <a:r>
              <a:rPr lang="en-US" dirty="0"/>
              <a:t>“</a:t>
            </a:r>
          </a:p>
        </p:txBody>
      </p:sp>
      <p:sp>
        <p:nvSpPr>
          <p:cNvPr id="3" name="Text Placeholder 2">
            <a:extLst>
              <a:ext uri="{FF2B5EF4-FFF2-40B4-BE49-F238E27FC236}">
                <a16:creationId xmlns:a16="http://schemas.microsoft.com/office/drawing/2014/main" xmlns="" id="{C9CFA000-38C2-F344-E543-42483390408A}"/>
              </a:ext>
            </a:extLst>
          </p:cNvPr>
          <p:cNvSpPr>
            <a:spLocks noGrp="1"/>
          </p:cNvSpPr>
          <p:nvPr>
            <p:ph type="body" idx="1"/>
          </p:nvPr>
        </p:nvSpPr>
        <p:spPr>
          <a:xfrm>
            <a:off x="1419258" y="4346902"/>
            <a:ext cx="8705089" cy="457200"/>
          </a:xfrm>
        </p:spPr>
        <p:txBody>
          <a:bodyPr>
            <a:noAutofit/>
          </a:bodyPr>
          <a:lstStyle/>
          <a:p>
            <a:r>
              <a:rPr lang="en-US" sz="3200" i="1" dirty="0"/>
              <a:t>Dame Cicely Saunders</a:t>
            </a:r>
          </a:p>
        </p:txBody>
      </p:sp>
      <p:sp>
        <p:nvSpPr>
          <p:cNvPr id="11" name="Text Placeholder 10">
            <a:extLst>
              <a:ext uri="{FF2B5EF4-FFF2-40B4-BE49-F238E27FC236}">
                <a16:creationId xmlns:a16="http://schemas.microsoft.com/office/drawing/2014/main" xmlns="" id="{CB634FAD-36DD-9FB0-7030-266A29178C42}"/>
              </a:ext>
            </a:extLst>
          </p:cNvPr>
          <p:cNvSpPr>
            <a:spLocks noGrp="1"/>
          </p:cNvSpPr>
          <p:nvPr>
            <p:ph type="body" sz="quarter" idx="11"/>
          </p:nvPr>
        </p:nvSpPr>
        <p:spPr>
          <a:xfrm>
            <a:off x="10781435" y="4193117"/>
            <a:ext cx="945473" cy="1936750"/>
          </a:xfrm>
        </p:spPr>
        <p:txBody>
          <a:bodyPr/>
          <a:lstStyle/>
          <a:p>
            <a:r>
              <a:rPr lang="en-US" dirty="0"/>
              <a:t>”</a:t>
            </a:r>
          </a:p>
        </p:txBody>
      </p:sp>
    </p:spTree>
    <p:extLst>
      <p:ext uri="{BB962C8B-B14F-4D97-AF65-F5344CB8AC3E}">
        <p14:creationId xmlns:p14="http://schemas.microsoft.com/office/powerpoint/2010/main" val="1563980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256B7E-1633-44AB-8584-82DF5B726834}"/>
              </a:ext>
            </a:extLst>
          </p:cNvPr>
          <p:cNvSpPr>
            <a:spLocks noGrp="1"/>
          </p:cNvSpPr>
          <p:nvPr>
            <p:ph type="title"/>
          </p:nvPr>
        </p:nvSpPr>
        <p:spPr/>
        <p:txBody>
          <a:bodyPr/>
          <a:lstStyle/>
          <a:p>
            <a:r>
              <a:rPr lang="en-US" dirty="0"/>
              <a:t>REFERNCES</a:t>
            </a:r>
          </a:p>
        </p:txBody>
      </p:sp>
      <p:sp>
        <p:nvSpPr>
          <p:cNvPr id="26" name="Text Placeholder 25">
            <a:extLst>
              <a:ext uri="{FF2B5EF4-FFF2-40B4-BE49-F238E27FC236}">
                <a16:creationId xmlns:a16="http://schemas.microsoft.com/office/drawing/2014/main" xmlns="" id="{FAA80863-7DDD-E33E-7C2A-C806622CEF7D}"/>
              </a:ext>
            </a:extLst>
          </p:cNvPr>
          <p:cNvSpPr>
            <a:spLocks noGrp="1"/>
          </p:cNvSpPr>
          <p:nvPr>
            <p:ph type="body" sz="quarter" idx="13"/>
          </p:nvPr>
        </p:nvSpPr>
        <p:spPr/>
        <p:txBody>
          <a:bodyPr>
            <a:normAutofit fontScale="77500" lnSpcReduction="20000"/>
          </a:bodyPr>
          <a:lstStyle/>
          <a:p>
            <a:r>
              <a:rPr lang="en-US" dirty="0"/>
              <a:t>RF</a:t>
            </a:r>
          </a:p>
        </p:txBody>
      </p:sp>
      <p:pic>
        <p:nvPicPr>
          <p:cNvPr id="10" name="Picture 9" descr="Floral leaf accent">
            <a:extLst>
              <a:ext uri="{FF2B5EF4-FFF2-40B4-BE49-F238E27FC236}">
                <a16:creationId xmlns:a16="http://schemas.microsoft.com/office/drawing/2014/main" xmlns="" id="{1CABBF9A-AC19-48D9-D218-D09928CE1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sp>
        <p:nvSpPr>
          <p:cNvPr id="3" name="Text Placeholder 2">
            <a:extLst>
              <a:ext uri="{FF2B5EF4-FFF2-40B4-BE49-F238E27FC236}">
                <a16:creationId xmlns:a16="http://schemas.microsoft.com/office/drawing/2014/main" xmlns="" id="{EFB90AB4-D228-4548-B072-726498212362}"/>
              </a:ext>
            </a:extLst>
          </p:cNvPr>
          <p:cNvSpPr>
            <a:spLocks noGrp="1"/>
          </p:cNvSpPr>
          <p:nvPr>
            <p:ph type="body" idx="1"/>
          </p:nvPr>
        </p:nvSpPr>
        <p:spPr/>
        <p:txBody>
          <a:bodyPr>
            <a:normAutofit fontScale="77500" lnSpcReduction="20000"/>
          </a:bodyPr>
          <a:lstStyle/>
          <a:p>
            <a:pPr marL="342900" indent="-342900">
              <a:buFont typeface="Arial" panose="020B0604020202020204" pitchFamily="34" charset="0"/>
              <a:buChar char="•"/>
            </a:pPr>
            <a:r>
              <a:rPr lang="en-US" dirty="0">
                <a:latin typeface="+mn-lt"/>
              </a:rPr>
              <a:t>World Health Organization. https://www.who.int/health-topics/palliative-care</a:t>
            </a:r>
          </a:p>
        </p:txBody>
      </p:sp>
      <p:sp>
        <p:nvSpPr>
          <p:cNvPr id="4" name="Content Placeholder 3">
            <a:extLst>
              <a:ext uri="{FF2B5EF4-FFF2-40B4-BE49-F238E27FC236}">
                <a16:creationId xmlns:a16="http://schemas.microsoft.com/office/drawing/2014/main" xmlns="" id="{950677C9-3E42-427F-93B8-526692906471}"/>
              </a:ext>
            </a:extLst>
          </p:cNvPr>
          <p:cNvSpPr>
            <a:spLocks noGrp="1"/>
          </p:cNvSpPr>
          <p:nvPr>
            <p:ph sz="half" idx="2"/>
          </p:nvPr>
        </p:nvSpPr>
        <p:spPr/>
        <p:txBody>
          <a:bodyPr>
            <a:normAutofit fontScale="92500" lnSpcReduction="20000"/>
          </a:bodyPr>
          <a:lstStyle/>
          <a:p>
            <a:r>
              <a:rPr lang="en-US" dirty="0"/>
              <a:t>World health organization. Cancer pain relief and palliative care-report of a WHO expert committee. World Health Organization;1990.</a:t>
            </a:r>
          </a:p>
          <a:p>
            <a:r>
              <a:rPr lang="en-US" dirty="0"/>
              <a:t>David H. Gustafson. 2007. </a:t>
            </a:r>
            <a:r>
              <a:rPr lang="en-US" dirty="0" err="1"/>
              <a:t>Agooddeath</a:t>
            </a:r>
            <a:r>
              <a:rPr lang="en-US" dirty="0"/>
              <a:t>; 9(1): e6</a:t>
            </a:r>
          </a:p>
          <a:p>
            <a:r>
              <a:rPr lang="en-US" dirty="0" err="1"/>
              <a:t>Nnadi</a:t>
            </a:r>
            <a:r>
              <a:rPr lang="en-US" dirty="0"/>
              <a:t> Daniel </a:t>
            </a:r>
            <a:r>
              <a:rPr lang="en-US" dirty="0" err="1"/>
              <a:t>Chukwuyere</a:t>
            </a:r>
            <a:r>
              <a:rPr lang="en-US" dirty="0"/>
              <a:t>/ palliative care: The Nigerian perspective/2019/chapter </a:t>
            </a:r>
            <a:r>
              <a:rPr lang="en-US" dirty="0" err="1"/>
              <a:t>metris</a:t>
            </a:r>
            <a:r>
              <a:rPr lang="en-US" dirty="0"/>
              <a:t> overview. https://www.intechopen.com/chapters/66960</a:t>
            </a:r>
          </a:p>
        </p:txBody>
      </p:sp>
      <p:sp>
        <p:nvSpPr>
          <p:cNvPr id="6" name="Text Placeholder 5">
            <a:extLst>
              <a:ext uri="{FF2B5EF4-FFF2-40B4-BE49-F238E27FC236}">
                <a16:creationId xmlns:a16="http://schemas.microsoft.com/office/drawing/2014/main" xmlns="" id="{F5018B6D-E395-49AD-92AD-AD69E3AB40C3}"/>
              </a:ext>
            </a:extLst>
          </p:cNvPr>
          <p:cNvSpPr>
            <a:spLocks noGrp="1"/>
          </p:cNvSpPr>
          <p:nvPr>
            <p:ph type="body" sz="quarter" idx="3"/>
          </p:nvPr>
        </p:nvSpPr>
        <p:spPr>
          <a:xfrm>
            <a:off x="6245352" y="5059680"/>
            <a:ext cx="5065776" cy="448056"/>
          </a:xfrm>
        </p:spPr>
        <p:txBody>
          <a:bodyPr>
            <a:noAutofit/>
          </a:bodyPr>
          <a:lstStyle/>
          <a:p>
            <a:pPr marL="285750" indent="-285750">
              <a:buFont typeface="Arial" panose="020B0604020202020204" pitchFamily="34" charset="0"/>
              <a:buChar char="•"/>
            </a:pPr>
            <a:r>
              <a:rPr lang="en-US" sz="1600" dirty="0">
                <a:latin typeface="+mn-lt"/>
              </a:rPr>
              <a:t>Palliative care, Hospice Education/2018/</a:t>
            </a:r>
            <a:r>
              <a:rPr lang="en-US" sz="1600" dirty="0" err="1">
                <a:latin typeface="+mn-lt"/>
              </a:rPr>
              <a:t>crossroadshospice&amp;palliativecare</a:t>
            </a:r>
            <a:r>
              <a:rPr lang="en-US" sz="1600" dirty="0">
                <a:latin typeface="+mn-lt"/>
              </a:rPr>
              <a:t>/ https://www.crossroadhospice-palliative-care-blog/2018/December/06/3-big-challenges-in-hospice-and-palliative-care/</a:t>
            </a:r>
          </a:p>
        </p:txBody>
      </p:sp>
      <p:sp>
        <p:nvSpPr>
          <p:cNvPr id="5" name="Content Placeholder 4">
            <a:extLst>
              <a:ext uri="{FF2B5EF4-FFF2-40B4-BE49-F238E27FC236}">
                <a16:creationId xmlns:a16="http://schemas.microsoft.com/office/drawing/2014/main" xmlns="" id="{BDB9D020-1E25-453D-83DF-1420ACD3968D}"/>
              </a:ext>
            </a:extLst>
          </p:cNvPr>
          <p:cNvSpPr>
            <a:spLocks noGrp="1"/>
          </p:cNvSpPr>
          <p:nvPr>
            <p:ph sz="quarter" idx="4"/>
          </p:nvPr>
        </p:nvSpPr>
        <p:spPr>
          <a:xfrm>
            <a:off x="6289612" y="5507736"/>
            <a:ext cx="5065776" cy="1408176"/>
          </a:xfrm>
        </p:spPr>
        <p:txBody>
          <a:bodyPr/>
          <a:lstStyle/>
          <a:p>
            <a:r>
              <a:rPr lang="en-US" dirty="0" err="1"/>
              <a:t>Trachsel</a:t>
            </a:r>
            <a:r>
              <a:rPr lang="en-US" dirty="0"/>
              <a:t>, M., Irwin, S.A., Biller-</a:t>
            </a:r>
            <a:r>
              <a:rPr lang="en-US" dirty="0" err="1"/>
              <a:t>Andorno</a:t>
            </a:r>
            <a:r>
              <a:rPr lang="en-US" dirty="0"/>
              <a:t>, N. </a:t>
            </a:r>
            <a:r>
              <a:rPr lang="en-US" i="1" dirty="0"/>
              <a:t>et al.</a:t>
            </a:r>
            <a:r>
              <a:rPr lang="en-US" dirty="0"/>
              <a:t> Palliative psychiatry for severe persistent mental illness as a new approach to psychiatry? Definition, scope, benefits, and risks. </a:t>
            </a:r>
            <a:r>
              <a:rPr lang="en-US" i="1" dirty="0"/>
              <a:t>BMC Psychiatry</a:t>
            </a:r>
            <a:r>
              <a:rPr lang="en-US" dirty="0"/>
              <a:t> </a:t>
            </a:r>
            <a:r>
              <a:rPr lang="en-US" b="1" dirty="0"/>
              <a:t>16</a:t>
            </a:r>
            <a:r>
              <a:rPr lang="en-US" dirty="0"/>
              <a:t>, 260 (2016). https://doi.org/10.1186/s12888-016-0970-y</a:t>
            </a:r>
          </a:p>
          <a:p>
            <a:pPr marL="0" indent="0">
              <a:buNone/>
            </a:pPr>
            <a:endParaRPr lang="en-US" dirty="0"/>
          </a:p>
        </p:txBody>
      </p:sp>
      <p:sp>
        <p:nvSpPr>
          <p:cNvPr id="7" name="Footer Placeholder 6">
            <a:extLst>
              <a:ext uri="{FF2B5EF4-FFF2-40B4-BE49-F238E27FC236}">
                <a16:creationId xmlns:a16="http://schemas.microsoft.com/office/drawing/2014/main" xmlns="" id="{486CE65B-C283-8A90-DF86-161AC356BEA0}"/>
              </a:ext>
            </a:extLst>
          </p:cNvPr>
          <p:cNvSpPr>
            <a:spLocks noGrp="1"/>
          </p:cNvSpPr>
          <p:nvPr>
            <p:ph type="ftr" sz="quarter" idx="11"/>
          </p:nvPr>
        </p:nvSpPr>
        <p:spPr/>
        <p:txBody>
          <a:bodyPr/>
          <a:lstStyle/>
          <a:p>
            <a:r>
              <a:rPr lang="en-US"/>
              <a:t>psychiatric role in palliative care</a:t>
            </a:r>
            <a:endParaRPr lang="en-US" dirty="0"/>
          </a:p>
        </p:txBody>
      </p:sp>
      <p:sp>
        <p:nvSpPr>
          <p:cNvPr id="9" name="Slide Number Placeholder 7">
            <a:extLst>
              <a:ext uri="{FF2B5EF4-FFF2-40B4-BE49-F238E27FC236}">
                <a16:creationId xmlns:a16="http://schemas.microsoft.com/office/drawing/2014/main" xmlns="" id="{FEDDE84F-33A7-1FC6-0912-6F42974F3C31}"/>
              </a:ext>
            </a:extLst>
          </p:cNvPr>
          <p:cNvSpPr>
            <a:spLocks noGrp="1"/>
          </p:cNvSpPr>
          <p:nvPr>
            <p:ph type="sldNum" sz="quarter" idx="12"/>
          </p:nvPr>
        </p:nvSpPr>
        <p:spPr/>
        <p:txBody>
          <a:bodyPr/>
          <a:lstStyle/>
          <a:p>
            <a:fld id="{294A09A9-5501-47C1-A89A-A340965A2BE2}" type="slidenum">
              <a:rPr lang="en-US" smtClean="0"/>
              <a:pPr/>
              <a:t>26</a:t>
            </a:fld>
            <a:endParaRPr lang="en-US" dirty="0"/>
          </a:p>
        </p:txBody>
      </p:sp>
    </p:spTree>
    <p:extLst>
      <p:ext uri="{BB962C8B-B14F-4D97-AF65-F5344CB8AC3E}">
        <p14:creationId xmlns:p14="http://schemas.microsoft.com/office/powerpoint/2010/main" val="2985610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4BBB03-0ECC-E8D2-C738-0584940F07BF}"/>
              </a:ext>
            </a:extLst>
          </p:cNvPr>
          <p:cNvSpPr>
            <a:spLocks noGrp="1"/>
          </p:cNvSpPr>
          <p:nvPr>
            <p:ph type="title"/>
          </p:nvPr>
        </p:nvSpPr>
        <p:spPr>
          <a:xfrm>
            <a:off x="6289612" y="904621"/>
            <a:ext cx="4735068" cy="728472"/>
          </a:xfrm>
        </p:spPr>
        <p:txBody>
          <a:bodyPr/>
          <a:lstStyle/>
          <a:p>
            <a:r>
              <a:rPr lang="en-US" dirty="0"/>
              <a:t>REFERENCES</a:t>
            </a:r>
            <a:endParaRPr lang="x-none" dirty="0"/>
          </a:p>
        </p:txBody>
      </p:sp>
      <p:sp>
        <p:nvSpPr>
          <p:cNvPr id="3" name="Footer Placeholder 2">
            <a:extLst>
              <a:ext uri="{FF2B5EF4-FFF2-40B4-BE49-F238E27FC236}">
                <a16:creationId xmlns:a16="http://schemas.microsoft.com/office/drawing/2014/main" xmlns="" id="{74E49110-3130-32E7-7C39-1D03ADC75AB6}"/>
              </a:ext>
            </a:extLst>
          </p:cNvPr>
          <p:cNvSpPr>
            <a:spLocks noGrp="1"/>
          </p:cNvSpPr>
          <p:nvPr>
            <p:ph type="ftr" sz="quarter" idx="11"/>
          </p:nvPr>
        </p:nvSpPr>
        <p:spPr/>
        <p:txBody>
          <a:bodyPr/>
          <a:lstStyle/>
          <a:p>
            <a:r>
              <a:rPr lang="en-US"/>
              <a:t>psychiatric role in palliative care</a:t>
            </a:r>
            <a:endParaRPr lang="en-US" dirty="0"/>
          </a:p>
        </p:txBody>
      </p:sp>
      <p:sp>
        <p:nvSpPr>
          <p:cNvPr id="4" name="Slide Number Placeholder 3">
            <a:extLst>
              <a:ext uri="{FF2B5EF4-FFF2-40B4-BE49-F238E27FC236}">
                <a16:creationId xmlns:a16="http://schemas.microsoft.com/office/drawing/2014/main" xmlns="" id="{3E3CCF27-8D9C-3EBE-51BE-90D040EE3274}"/>
              </a:ext>
            </a:extLst>
          </p:cNvPr>
          <p:cNvSpPr>
            <a:spLocks noGrp="1"/>
          </p:cNvSpPr>
          <p:nvPr>
            <p:ph type="sldNum" sz="quarter" idx="12"/>
          </p:nvPr>
        </p:nvSpPr>
        <p:spPr/>
        <p:txBody>
          <a:bodyPr/>
          <a:lstStyle/>
          <a:p>
            <a:fld id="{294A09A9-5501-47C1-A89A-A340965A2BE2}" type="slidenum">
              <a:rPr lang="en-US" smtClean="0"/>
              <a:t>27</a:t>
            </a:fld>
            <a:endParaRPr lang="en-US" dirty="0"/>
          </a:p>
        </p:txBody>
      </p:sp>
      <p:sp>
        <p:nvSpPr>
          <p:cNvPr id="5" name="Text Placeholder 4">
            <a:extLst>
              <a:ext uri="{FF2B5EF4-FFF2-40B4-BE49-F238E27FC236}">
                <a16:creationId xmlns:a16="http://schemas.microsoft.com/office/drawing/2014/main" xmlns="" id="{20843DC4-5404-044B-04C0-D70D12C7FA21}"/>
              </a:ext>
            </a:extLst>
          </p:cNvPr>
          <p:cNvSpPr>
            <a:spLocks noGrp="1"/>
          </p:cNvSpPr>
          <p:nvPr>
            <p:ph type="body" idx="1"/>
          </p:nvPr>
        </p:nvSpPr>
        <p:spPr>
          <a:xfrm>
            <a:off x="6409509" y="1913655"/>
            <a:ext cx="5065776" cy="824103"/>
          </a:xfrm>
        </p:spPr>
        <p:txBody>
          <a:bodyPr>
            <a:normAutofit fontScale="85000" lnSpcReduction="10000"/>
          </a:bodyPr>
          <a:lstStyle/>
          <a:p>
            <a:pPr marL="342900" indent="-342900">
              <a:buFont typeface="Arial" panose="020B0604020202020204" pitchFamily="34" charset="0"/>
              <a:buChar char="•"/>
            </a:pPr>
            <a:r>
              <a:rPr lang="en-US" dirty="0" err="1">
                <a:latin typeface="+mn-lt"/>
              </a:rPr>
              <a:t>P.Harrison</a:t>
            </a:r>
            <a:r>
              <a:rPr lang="en-US" dirty="0">
                <a:latin typeface="+mn-lt"/>
              </a:rPr>
              <a:t>, P. Cowen, T. Burns, M. Fazel/chapter 7/shorter oxford textbook of psychiatry/2017/oxford university press/united kingdom/</a:t>
            </a:r>
            <a:r>
              <a:rPr lang="en-US" dirty="0" err="1">
                <a:latin typeface="+mn-lt"/>
              </a:rPr>
              <a:t>pg</a:t>
            </a:r>
            <a:r>
              <a:rPr lang="en-US" dirty="0">
                <a:latin typeface="+mn-lt"/>
              </a:rPr>
              <a:t> 154-155</a:t>
            </a:r>
            <a:endParaRPr lang="x-none" dirty="0">
              <a:latin typeface="+mn-lt"/>
            </a:endParaRPr>
          </a:p>
        </p:txBody>
      </p:sp>
      <p:sp>
        <p:nvSpPr>
          <p:cNvPr id="6" name="Content Placeholder 5">
            <a:extLst>
              <a:ext uri="{FF2B5EF4-FFF2-40B4-BE49-F238E27FC236}">
                <a16:creationId xmlns:a16="http://schemas.microsoft.com/office/drawing/2014/main" xmlns="" id="{B2DD1AFE-92B5-6926-26DD-CCA2D04024BB}"/>
              </a:ext>
            </a:extLst>
          </p:cNvPr>
          <p:cNvSpPr>
            <a:spLocks noGrp="1"/>
          </p:cNvSpPr>
          <p:nvPr>
            <p:ph sz="half" idx="2"/>
          </p:nvPr>
        </p:nvSpPr>
        <p:spPr>
          <a:xfrm>
            <a:off x="6409509" y="2752380"/>
            <a:ext cx="5065776" cy="1554480"/>
          </a:xfrm>
        </p:spPr>
        <p:txBody>
          <a:bodyPr/>
          <a:lstStyle/>
          <a:p>
            <a:r>
              <a:rPr lang="en-US" dirty="0"/>
              <a:t>Hui D, </a:t>
            </a:r>
            <a:r>
              <a:rPr lang="en-US" dirty="0" err="1"/>
              <a:t>Bruera</a:t>
            </a:r>
            <a:r>
              <a:rPr lang="en-US" dirty="0"/>
              <a:t> E. Models of Palliative Care Delivery for Patients With Cancer. J Clin Oncol. 2020 Mar 20;38(9):852-865. </a:t>
            </a:r>
            <a:r>
              <a:rPr lang="en-US" dirty="0" err="1"/>
              <a:t>doi</a:t>
            </a:r>
            <a:r>
              <a:rPr lang="en-US" dirty="0"/>
              <a:t>: 10.1200/JCO.18.02123. </a:t>
            </a:r>
            <a:r>
              <a:rPr lang="en-US" dirty="0" err="1"/>
              <a:t>Epub</a:t>
            </a:r>
            <a:r>
              <a:rPr lang="en-US" dirty="0"/>
              <a:t> 2020 Feb 5. PMID: 32023157; PMCID: PMC7082156.</a:t>
            </a:r>
          </a:p>
          <a:p>
            <a:endParaRPr lang="en-US" dirty="0"/>
          </a:p>
          <a:p>
            <a:endParaRPr lang="en-US" dirty="0"/>
          </a:p>
          <a:p>
            <a:endParaRPr lang="en-US" dirty="0"/>
          </a:p>
          <a:p>
            <a:endParaRPr lang="x-none" dirty="0"/>
          </a:p>
        </p:txBody>
      </p:sp>
      <p:sp>
        <p:nvSpPr>
          <p:cNvPr id="7" name="Text Placeholder 6">
            <a:extLst>
              <a:ext uri="{FF2B5EF4-FFF2-40B4-BE49-F238E27FC236}">
                <a16:creationId xmlns:a16="http://schemas.microsoft.com/office/drawing/2014/main" xmlns="" id="{18EC1A8A-4986-E500-A5DE-B94A509C256E}"/>
              </a:ext>
            </a:extLst>
          </p:cNvPr>
          <p:cNvSpPr>
            <a:spLocks noGrp="1"/>
          </p:cNvSpPr>
          <p:nvPr>
            <p:ph type="body" sz="quarter" idx="3"/>
          </p:nvPr>
        </p:nvSpPr>
        <p:spPr>
          <a:xfrm>
            <a:off x="6349560" y="3775611"/>
            <a:ext cx="4945880" cy="1219217"/>
          </a:xfrm>
        </p:spPr>
        <p:txBody>
          <a:bodyPr>
            <a:normAutofit fontScale="85000" lnSpcReduction="20000"/>
          </a:bodyPr>
          <a:lstStyle/>
          <a:p>
            <a:pPr marL="342900" indent="-342900">
              <a:buFont typeface="Arial" panose="020B0604020202020204" pitchFamily="34" charset="0"/>
              <a:buChar char="•"/>
            </a:pPr>
            <a:r>
              <a:rPr lang="en-US" dirty="0">
                <a:latin typeface="+mn-lt"/>
              </a:rPr>
              <a:t>Wright, Michael, David Clark, and Jennifer Hunt, 'Nigeria', </a:t>
            </a:r>
            <a:r>
              <a:rPr lang="en-US" i="1" dirty="0">
                <a:latin typeface="+mn-lt"/>
              </a:rPr>
              <a:t>Hospice and Palliative Care in Africa: A Review of Developments and Challenges</a:t>
            </a:r>
            <a:r>
              <a:rPr lang="en-US" dirty="0">
                <a:latin typeface="+mn-lt"/>
              </a:rPr>
              <a:t> (Oxford, 2006; online </a:t>
            </a:r>
            <a:r>
              <a:rPr lang="en-US" dirty="0" err="1">
                <a:latin typeface="+mn-lt"/>
              </a:rPr>
              <a:t>edn</a:t>
            </a:r>
            <a:r>
              <a:rPr lang="en-US" dirty="0">
                <a:latin typeface="+mn-lt"/>
              </a:rPr>
              <a:t>, Oxford Academic, 17 Nov. 2011), </a:t>
            </a:r>
            <a:r>
              <a:rPr lang="en-US" dirty="0">
                <a:latin typeface="+mn-lt"/>
                <a:hlinkClick r:id="rId2"/>
              </a:rPr>
              <a:t>https://doi.org/10.1093/acprof:oso/9780199206803.003.0015</a:t>
            </a:r>
            <a:r>
              <a:rPr lang="en-US" dirty="0">
                <a:latin typeface="+mn-lt"/>
              </a:rPr>
              <a:t>, accessed 3 June 2023</a:t>
            </a:r>
            <a:endParaRPr lang="x-none" dirty="0">
              <a:latin typeface="+mn-lt"/>
            </a:endParaRPr>
          </a:p>
        </p:txBody>
      </p:sp>
      <p:sp>
        <p:nvSpPr>
          <p:cNvPr id="8" name="Content Placeholder 7">
            <a:extLst>
              <a:ext uri="{FF2B5EF4-FFF2-40B4-BE49-F238E27FC236}">
                <a16:creationId xmlns:a16="http://schemas.microsoft.com/office/drawing/2014/main" xmlns="" id="{9B0A6BF3-2F49-6F6A-E798-6AA8BCB13E36}"/>
              </a:ext>
            </a:extLst>
          </p:cNvPr>
          <p:cNvSpPr>
            <a:spLocks noGrp="1"/>
          </p:cNvSpPr>
          <p:nvPr>
            <p:ph sz="quarter" idx="4"/>
          </p:nvPr>
        </p:nvSpPr>
        <p:spPr/>
        <p:txBody>
          <a:bodyPr/>
          <a:lstStyle/>
          <a:p>
            <a:pPr marL="0" indent="0">
              <a:buNone/>
            </a:pPr>
            <a:r>
              <a:rPr lang="en-US" dirty="0"/>
              <a:t>. </a:t>
            </a:r>
          </a:p>
          <a:p>
            <a:endParaRPr lang="x-none" dirty="0"/>
          </a:p>
        </p:txBody>
      </p:sp>
      <p:sp>
        <p:nvSpPr>
          <p:cNvPr id="9" name="Text Placeholder 8">
            <a:extLst>
              <a:ext uri="{FF2B5EF4-FFF2-40B4-BE49-F238E27FC236}">
                <a16:creationId xmlns:a16="http://schemas.microsoft.com/office/drawing/2014/main" xmlns="" id="{D993DA71-9731-3CFC-9FF6-B30B04813401}"/>
              </a:ext>
            </a:extLst>
          </p:cNvPr>
          <p:cNvSpPr>
            <a:spLocks noGrp="1"/>
          </p:cNvSpPr>
          <p:nvPr>
            <p:ph type="body" sz="quarter" idx="13"/>
          </p:nvPr>
        </p:nvSpPr>
        <p:spPr/>
        <p:txBody>
          <a:bodyPr>
            <a:normAutofit fontScale="77500" lnSpcReduction="20000"/>
          </a:bodyPr>
          <a:lstStyle/>
          <a:p>
            <a:r>
              <a:rPr lang="en-US" dirty="0"/>
              <a:t>RF</a:t>
            </a:r>
            <a:endParaRPr lang="x-none" dirty="0"/>
          </a:p>
        </p:txBody>
      </p:sp>
    </p:spTree>
    <p:extLst>
      <p:ext uri="{BB962C8B-B14F-4D97-AF65-F5344CB8AC3E}">
        <p14:creationId xmlns:p14="http://schemas.microsoft.com/office/powerpoint/2010/main" val="1575276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5EB5DC-8C2B-5750-6E12-9A35C0FFBA00}"/>
              </a:ext>
            </a:extLst>
          </p:cNvPr>
          <p:cNvSpPr>
            <a:spLocks noGrp="1"/>
          </p:cNvSpPr>
          <p:nvPr>
            <p:ph type="title"/>
          </p:nvPr>
        </p:nvSpPr>
        <p:spPr/>
        <p:txBody>
          <a:bodyPr/>
          <a:lstStyle/>
          <a:p>
            <a:r>
              <a:rPr lang="en-US" dirty="0"/>
              <a:t>Thank you</a:t>
            </a:r>
          </a:p>
        </p:txBody>
      </p:sp>
      <p:sp>
        <p:nvSpPr>
          <p:cNvPr id="4" name="Text Placeholder 3">
            <a:extLst>
              <a:ext uri="{FF2B5EF4-FFF2-40B4-BE49-F238E27FC236}">
                <a16:creationId xmlns:a16="http://schemas.microsoft.com/office/drawing/2014/main" xmlns="" id="{913B3906-CA8F-EC2E-2027-1B1B67450660}"/>
              </a:ext>
            </a:extLst>
          </p:cNvPr>
          <p:cNvSpPr>
            <a:spLocks noGrp="1"/>
          </p:cNvSpPr>
          <p:nvPr>
            <p:ph type="body" idx="1"/>
          </p:nvPr>
        </p:nvSpPr>
        <p:spPr/>
        <p:txBody>
          <a:bodyPr/>
          <a:lstStyle/>
          <a:p>
            <a:endParaRPr lang="x-none"/>
          </a:p>
        </p:txBody>
      </p:sp>
    </p:spTree>
    <p:extLst>
      <p:ext uri="{BB962C8B-B14F-4D97-AF65-F5344CB8AC3E}">
        <p14:creationId xmlns:p14="http://schemas.microsoft.com/office/powerpoint/2010/main" val="2790251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2DF434-28DB-4621-A497-D62C41CE0419}"/>
              </a:ext>
            </a:extLst>
          </p:cNvPr>
          <p:cNvSpPr>
            <a:spLocks noGrp="1"/>
          </p:cNvSpPr>
          <p:nvPr>
            <p:ph type="title"/>
          </p:nvPr>
        </p:nvSpPr>
        <p:spPr/>
        <p:txBody>
          <a:bodyPr>
            <a:normAutofit/>
          </a:bodyPr>
          <a:lstStyle/>
          <a:p>
            <a:r>
              <a:rPr lang="en-US" dirty="0">
                <a:latin typeface="Baskerville Old Face" panose="02020602080505020303" pitchFamily="18" charset="77"/>
                <a:cs typeface="Calibri Light"/>
              </a:rPr>
              <a:t>AGENDA</a:t>
            </a:r>
            <a:endParaRPr lang="en-US" dirty="0">
              <a:solidFill>
                <a:schemeClr val="accent3"/>
              </a:solidFill>
              <a:latin typeface="Baskerville Old Face" panose="02020602080505020303" pitchFamily="18" charset="77"/>
            </a:endParaRPr>
          </a:p>
        </p:txBody>
      </p:sp>
      <p:sp>
        <p:nvSpPr>
          <p:cNvPr id="3" name="Content Placeholder 2">
            <a:extLst>
              <a:ext uri="{FF2B5EF4-FFF2-40B4-BE49-F238E27FC236}">
                <a16:creationId xmlns:a16="http://schemas.microsoft.com/office/drawing/2014/main" xmlns="" id="{22788C46-D0BC-4307-AE55-7601A139E7CB}"/>
              </a:ext>
            </a:extLst>
          </p:cNvPr>
          <p:cNvSpPr>
            <a:spLocks noGrp="1"/>
          </p:cNvSpPr>
          <p:nvPr>
            <p:ph sz="half" idx="1"/>
          </p:nvPr>
        </p:nvSpPr>
        <p:spPr/>
        <p:txBody>
          <a:bodyPr vert="horz" lIns="91440" tIns="45720" rIns="91440" bIns="45720" rtlCol="0" anchor="t">
            <a:normAutofit fontScale="25000" lnSpcReduction="20000"/>
          </a:bodyPr>
          <a:lstStyle/>
          <a:p>
            <a:pPr marL="0" indent="0">
              <a:lnSpc>
                <a:spcPct val="150000"/>
              </a:lnSpc>
              <a:buNone/>
            </a:pPr>
            <a:r>
              <a:rPr lang="en-US" sz="11200" dirty="0">
                <a:solidFill>
                  <a:schemeClr val="accent3"/>
                </a:solidFill>
                <a:latin typeface="Gill Sans Nova Light" panose="020B0302020104020203" pitchFamily="34" charset="0"/>
                <a:cs typeface="Gill Sans Light" panose="020B0302020104020203" pitchFamily="34" charset="-79"/>
              </a:rPr>
              <a:t>Introduction</a:t>
            </a:r>
          </a:p>
          <a:p>
            <a:pPr marL="0" indent="0">
              <a:lnSpc>
                <a:spcPct val="150000"/>
              </a:lnSpc>
              <a:buNone/>
            </a:pPr>
            <a:r>
              <a:rPr lang="en-US" sz="11200" dirty="0">
                <a:latin typeface="Gill Sans Nova Light" panose="020B0302020104020203" pitchFamily="34" charset="0"/>
                <a:cs typeface="Gill Sans Light" panose="020B0302020104020203" pitchFamily="34" charset="-79"/>
              </a:rPr>
              <a:t>History of palliative care</a:t>
            </a:r>
          </a:p>
          <a:p>
            <a:pPr marL="0" indent="0">
              <a:lnSpc>
                <a:spcPct val="150000"/>
              </a:lnSpc>
              <a:buNone/>
            </a:pPr>
            <a:r>
              <a:rPr lang="en-US" sz="11200" dirty="0">
                <a:solidFill>
                  <a:schemeClr val="accent3"/>
                </a:solidFill>
                <a:latin typeface="Gill Sans Nova Light" panose="020B0302020104020203" pitchFamily="34" charset="0"/>
                <a:cs typeface="Gill Sans Light" panose="020B0302020104020203" pitchFamily="34" charset="-79"/>
              </a:rPr>
              <a:t>Epidemiology</a:t>
            </a:r>
          </a:p>
          <a:p>
            <a:pPr marL="0" indent="0">
              <a:lnSpc>
                <a:spcPct val="150000"/>
              </a:lnSpc>
              <a:buNone/>
            </a:pPr>
            <a:r>
              <a:rPr lang="en-US" sz="11200" dirty="0">
                <a:latin typeface="Gill Sans Nova Light" panose="020B0302020104020203" pitchFamily="34" charset="0"/>
                <a:cs typeface="Gill Sans Light" panose="020B0302020104020203" pitchFamily="34" charset="-79"/>
              </a:rPr>
              <a:t>Principles of palliative care</a:t>
            </a:r>
          </a:p>
          <a:p>
            <a:pPr marL="0" indent="0">
              <a:lnSpc>
                <a:spcPct val="150000"/>
              </a:lnSpc>
              <a:buNone/>
            </a:pPr>
            <a:r>
              <a:rPr lang="en-US" sz="11200" dirty="0">
                <a:solidFill>
                  <a:schemeClr val="accent3"/>
                </a:solidFill>
                <a:latin typeface="Gill Sans Nova Light" panose="020B0302020104020203" pitchFamily="34" charset="0"/>
                <a:cs typeface="Gill Sans Light" panose="020B0302020104020203" pitchFamily="34" charset="-79"/>
              </a:rPr>
              <a:t>Models </a:t>
            </a:r>
          </a:p>
          <a:p>
            <a:endParaRPr lang="en-US" dirty="0">
              <a:solidFill>
                <a:schemeClr val="accent3"/>
              </a:solidFill>
              <a:latin typeface="Gill Sans Nova Light" panose="020B0302020104020203" pitchFamily="34" charset="0"/>
              <a:cs typeface="Calibri"/>
            </a:endParaRPr>
          </a:p>
        </p:txBody>
      </p:sp>
      <p:sp>
        <p:nvSpPr>
          <p:cNvPr id="4" name="Text Placeholder 3">
            <a:extLst>
              <a:ext uri="{FF2B5EF4-FFF2-40B4-BE49-F238E27FC236}">
                <a16:creationId xmlns:a16="http://schemas.microsoft.com/office/drawing/2014/main" xmlns="" id="{7090AC0D-F624-B281-1AB5-687E5F6B3291}"/>
              </a:ext>
            </a:extLst>
          </p:cNvPr>
          <p:cNvSpPr>
            <a:spLocks noGrp="1"/>
          </p:cNvSpPr>
          <p:nvPr>
            <p:ph sz="half" idx="2"/>
          </p:nvPr>
        </p:nvSpPr>
        <p:spPr/>
        <p:txBody>
          <a:bodyPr>
            <a:normAutofit/>
          </a:bodyPr>
          <a:lstStyle/>
          <a:p>
            <a:pPr marL="0" indent="0">
              <a:lnSpc>
                <a:spcPct val="150000"/>
              </a:lnSpc>
              <a:buNone/>
            </a:pPr>
            <a:r>
              <a:rPr lang="en-US" dirty="0">
                <a:latin typeface="Gill Sans Nova Light" panose="020B0302020104020203" pitchFamily="34" charset="0"/>
                <a:cs typeface="Gill Sans Light" panose="020B0302020104020203" pitchFamily="34" charset="-79"/>
              </a:rPr>
              <a:t>The role of psychiatry</a:t>
            </a:r>
          </a:p>
          <a:p>
            <a:pPr marL="0" indent="0">
              <a:lnSpc>
                <a:spcPct val="150000"/>
              </a:lnSpc>
              <a:buNone/>
            </a:pPr>
            <a:r>
              <a:rPr lang="en-US" dirty="0">
                <a:latin typeface="Gill Sans Nova Light" panose="020B0302020104020203" pitchFamily="34" charset="0"/>
                <a:cs typeface="Gill Sans Light" panose="020B0302020104020203" pitchFamily="34" charset="-79"/>
              </a:rPr>
              <a:t>Challenges </a:t>
            </a:r>
          </a:p>
          <a:p>
            <a:pPr marL="0" indent="0">
              <a:lnSpc>
                <a:spcPct val="150000"/>
              </a:lnSpc>
              <a:buNone/>
            </a:pPr>
            <a:r>
              <a:rPr lang="en-US" dirty="0">
                <a:latin typeface="Gill Sans Nova Light" panose="020B0302020104020203" pitchFamily="34" charset="0"/>
                <a:cs typeface="Gill Sans Light" panose="020B0302020104020203" pitchFamily="34" charset="-79"/>
              </a:rPr>
              <a:t>Recommendations</a:t>
            </a:r>
          </a:p>
          <a:p>
            <a:pPr marL="0" indent="0">
              <a:lnSpc>
                <a:spcPct val="150000"/>
              </a:lnSpc>
              <a:buNone/>
            </a:pPr>
            <a:r>
              <a:rPr lang="en-US" dirty="0">
                <a:latin typeface="Gill Sans Nova Light" panose="020B0302020104020203" pitchFamily="34" charset="0"/>
                <a:cs typeface="Gill Sans Light" panose="020B0302020104020203" pitchFamily="34" charset="-79"/>
              </a:rPr>
              <a:t>Conclusion</a:t>
            </a:r>
          </a:p>
          <a:p>
            <a:endParaRPr lang="en-US" dirty="0"/>
          </a:p>
        </p:txBody>
      </p:sp>
      <p:sp>
        <p:nvSpPr>
          <p:cNvPr id="5" name="Footer Placeholder 4">
            <a:extLst>
              <a:ext uri="{FF2B5EF4-FFF2-40B4-BE49-F238E27FC236}">
                <a16:creationId xmlns:a16="http://schemas.microsoft.com/office/drawing/2014/main" xmlns="" id="{4A947406-5839-A735-732D-5690E6315B95}"/>
              </a:ext>
            </a:extLst>
          </p:cNvPr>
          <p:cNvSpPr>
            <a:spLocks noGrp="1"/>
          </p:cNvSpPr>
          <p:nvPr>
            <p:ph type="ftr" sz="quarter" idx="10"/>
          </p:nvPr>
        </p:nvSpPr>
        <p:spPr/>
        <p:txBody>
          <a:bodyPr/>
          <a:lstStyle/>
          <a:p>
            <a:r>
              <a:rPr lang="en-US"/>
              <a:t>psychiatric role in palliative care</a:t>
            </a:r>
            <a:endParaRPr lang="en-US" dirty="0"/>
          </a:p>
        </p:txBody>
      </p:sp>
      <p:sp>
        <p:nvSpPr>
          <p:cNvPr id="6" name="Slide Number Placeholder 5">
            <a:extLst>
              <a:ext uri="{FF2B5EF4-FFF2-40B4-BE49-F238E27FC236}">
                <a16:creationId xmlns:a16="http://schemas.microsoft.com/office/drawing/2014/main" xmlns="" id="{662884A3-BD82-0FC6-A582-54DD17DBCB4A}"/>
              </a:ext>
            </a:extLst>
          </p:cNvPr>
          <p:cNvSpPr>
            <a:spLocks noGrp="1"/>
          </p:cNvSpPr>
          <p:nvPr>
            <p:ph type="sldNum" sz="quarter" idx="11"/>
          </p:nvPr>
        </p:nvSpPr>
        <p:spPr/>
        <p:txBody>
          <a:bodyPr/>
          <a:lstStyle/>
          <a:p>
            <a:fld id="{294A09A9-5501-47C1-A89A-A340965A2BE2}" type="slidenum">
              <a:rPr lang="en-US" smtClean="0"/>
              <a:t>3</a:t>
            </a:fld>
            <a:endParaRPr lang="en-US" dirty="0"/>
          </a:p>
        </p:txBody>
      </p:sp>
      <p:pic>
        <p:nvPicPr>
          <p:cNvPr id="10" name="Picture 9" descr="Floral leaf accent">
            <a:extLst>
              <a:ext uri="{FF2B5EF4-FFF2-40B4-BE49-F238E27FC236}">
                <a16:creationId xmlns:a16="http://schemas.microsoft.com/office/drawing/2014/main" xmlns=""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xmlns=""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Tree>
    <p:extLst>
      <p:ext uri="{BB962C8B-B14F-4D97-AF65-F5344CB8AC3E}">
        <p14:creationId xmlns:p14="http://schemas.microsoft.com/office/powerpoint/2010/main" val="1859527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002655-34DF-25F9-4640-B2CE5329AD1A}"/>
              </a:ext>
            </a:extLst>
          </p:cNvPr>
          <p:cNvSpPr>
            <a:spLocks noGrp="1"/>
          </p:cNvSpPr>
          <p:nvPr>
            <p:ph type="title"/>
          </p:nvPr>
        </p:nvSpPr>
        <p:spPr>
          <a:xfrm>
            <a:off x="1748028" y="822325"/>
            <a:ext cx="8695944" cy="1325880"/>
          </a:xfrm>
        </p:spPr>
        <p:txBody>
          <a:bodyPr/>
          <a:lstStyle/>
          <a:p>
            <a:r>
              <a:rPr lang="en-US" dirty="0"/>
              <a:t>INTRODUCTION</a:t>
            </a:r>
          </a:p>
        </p:txBody>
      </p:sp>
      <p:sp>
        <p:nvSpPr>
          <p:cNvPr id="3" name="Content Placeholder 2">
            <a:extLst>
              <a:ext uri="{FF2B5EF4-FFF2-40B4-BE49-F238E27FC236}">
                <a16:creationId xmlns:a16="http://schemas.microsoft.com/office/drawing/2014/main" xmlns="" id="{1A585715-2793-160B-269E-D9516C84D73A}"/>
              </a:ext>
            </a:extLst>
          </p:cNvPr>
          <p:cNvSpPr>
            <a:spLocks noGrp="1"/>
          </p:cNvSpPr>
          <p:nvPr>
            <p:ph idx="1"/>
          </p:nvPr>
        </p:nvSpPr>
        <p:spPr>
          <a:xfrm>
            <a:off x="2699004" y="2545922"/>
            <a:ext cx="7744968" cy="3412710"/>
          </a:xfrm>
        </p:spPr>
        <p:txBody>
          <a:bodyPr>
            <a:normAutofit/>
          </a:bodyPr>
          <a:lstStyle/>
          <a:p>
            <a:pPr algn="l"/>
            <a:r>
              <a:rPr lang="en-US" sz="2800" dirty="0"/>
              <a:t>Palliative care is an interdisciplinary medical caregiving approach aimed at optimizing the quality of life and alienating the suffering amongst people with severe, complex and often terminal illnesses.</a:t>
            </a:r>
          </a:p>
        </p:txBody>
      </p:sp>
      <p:sp>
        <p:nvSpPr>
          <p:cNvPr id="4" name="Footer Placeholder 3">
            <a:extLst>
              <a:ext uri="{FF2B5EF4-FFF2-40B4-BE49-F238E27FC236}">
                <a16:creationId xmlns:a16="http://schemas.microsoft.com/office/drawing/2014/main" xmlns="" id="{A3609A75-5E9A-C165-5A1D-764F9E96B722}"/>
              </a:ext>
            </a:extLst>
          </p:cNvPr>
          <p:cNvSpPr>
            <a:spLocks noGrp="1"/>
          </p:cNvSpPr>
          <p:nvPr>
            <p:ph type="ftr" sz="quarter" idx="10"/>
          </p:nvPr>
        </p:nvSpPr>
        <p:spPr/>
        <p:txBody>
          <a:bodyPr/>
          <a:lstStyle/>
          <a:p>
            <a:r>
              <a:rPr lang="en-US"/>
              <a:t>psychiatric role in palliative care</a:t>
            </a:r>
            <a:endParaRPr lang="en-US" dirty="0"/>
          </a:p>
        </p:txBody>
      </p:sp>
      <p:sp>
        <p:nvSpPr>
          <p:cNvPr id="5" name="Slide Number Placeholder 4">
            <a:extLst>
              <a:ext uri="{FF2B5EF4-FFF2-40B4-BE49-F238E27FC236}">
                <a16:creationId xmlns:a16="http://schemas.microsoft.com/office/drawing/2014/main" xmlns="" id="{0108060B-6C9E-CFFF-55DE-F0D645C094DC}"/>
              </a:ext>
            </a:extLst>
          </p:cNvPr>
          <p:cNvSpPr>
            <a:spLocks noGrp="1"/>
          </p:cNvSpPr>
          <p:nvPr>
            <p:ph type="sldNum" sz="quarter" idx="11"/>
          </p:nvPr>
        </p:nvSpPr>
        <p:spPr/>
        <p:txBody>
          <a:bodyPr/>
          <a:lstStyle/>
          <a:p>
            <a:fld id="{294A09A9-5501-47C1-A89A-A340965A2BE2}" type="slidenum">
              <a:rPr lang="en-US" smtClean="0"/>
              <a:pPr/>
              <a:t>4</a:t>
            </a:fld>
            <a:endParaRPr lang="en-US" dirty="0"/>
          </a:p>
        </p:txBody>
      </p:sp>
    </p:spTree>
    <p:extLst>
      <p:ext uri="{BB962C8B-B14F-4D97-AF65-F5344CB8AC3E}">
        <p14:creationId xmlns:p14="http://schemas.microsoft.com/office/powerpoint/2010/main" val="1732999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E76855-5A24-3247-9DE0-0B8112956E5A}"/>
              </a:ext>
            </a:extLst>
          </p:cNvPr>
          <p:cNvSpPr>
            <a:spLocks noGrp="1"/>
          </p:cNvSpPr>
          <p:nvPr>
            <p:ph type="title"/>
          </p:nvPr>
        </p:nvSpPr>
        <p:spPr>
          <a:xfrm>
            <a:off x="1548331" y="822325"/>
            <a:ext cx="8695944" cy="1325880"/>
          </a:xfrm>
        </p:spPr>
        <p:txBody>
          <a:bodyPr/>
          <a:lstStyle/>
          <a:p>
            <a:r>
              <a:rPr lang="en-US" dirty="0"/>
              <a:t>INTRODUCTION</a:t>
            </a:r>
            <a:endParaRPr lang="x-none" dirty="0"/>
          </a:p>
        </p:txBody>
      </p:sp>
      <p:sp>
        <p:nvSpPr>
          <p:cNvPr id="3" name="Content Placeholder 2">
            <a:extLst>
              <a:ext uri="{FF2B5EF4-FFF2-40B4-BE49-F238E27FC236}">
                <a16:creationId xmlns:a16="http://schemas.microsoft.com/office/drawing/2014/main" xmlns="" id="{A635F49A-B221-FC33-ACBE-B3E9E0D96800}"/>
              </a:ext>
            </a:extLst>
          </p:cNvPr>
          <p:cNvSpPr>
            <a:spLocks noGrp="1"/>
          </p:cNvSpPr>
          <p:nvPr>
            <p:ph idx="1"/>
          </p:nvPr>
        </p:nvSpPr>
        <p:spPr>
          <a:xfrm>
            <a:off x="1947725" y="2012316"/>
            <a:ext cx="7744968" cy="2697480"/>
          </a:xfrm>
        </p:spPr>
        <p:txBody>
          <a:bodyPr>
            <a:normAutofit fontScale="92500" lnSpcReduction="10000"/>
          </a:bodyPr>
          <a:lstStyle/>
          <a:p>
            <a:pPr algn="l"/>
            <a:r>
              <a:rPr lang="en-US" b="1" i="1" dirty="0"/>
              <a:t>“  </a:t>
            </a:r>
            <a:r>
              <a:rPr lang="en-US" sz="2800" b="1" i="1" dirty="0"/>
              <a:t>an approach that improves the quality of life of patients and their families who are facing problems associated with life threatening illness. It prevents and relieves suffering through the early identification, correct assessment and treatment of pain and other problems whether physical, psychosocial or spiritual.”</a:t>
            </a:r>
          </a:p>
          <a:p>
            <a:pPr algn="r"/>
            <a:r>
              <a:rPr lang="en-US" b="1" i="1" dirty="0"/>
              <a:t>-</a:t>
            </a:r>
            <a:r>
              <a:rPr lang="en-US" dirty="0"/>
              <a:t>WORLD HEALTH ORGANISATION 2023</a:t>
            </a:r>
            <a:endParaRPr lang="x-none" dirty="0"/>
          </a:p>
        </p:txBody>
      </p:sp>
      <p:sp>
        <p:nvSpPr>
          <p:cNvPr id="4" name="Footer Placeholder 3">
            <a:extLst>
              <a:ext uri="{FF2B5EF4-FFF2-40B4-BE49-F238E27FC236}">
                <a16:creationId xmlns:a16="http://schemas.microsoft.com/office/drawing/2014/main" xmlns="" id="{58C3325D-0999-86E3-39AC-5729A8483CBC}"/>
              </a:ext>
            </a:extLst>
          </p:cNvPr>
          <p:cNvSpPr>
            <a:spLocks noGrp="1"/>
          </p:cNvSpPr>
          <p:nvPr>
            <p:ph type="ftr" sz="quarter" idx="10"/>
          </p:nvPr>
        </p:nvSpPr>
        <p:spPr/>
        <p:txBody>
          <a:bodyPr/>
          <a:lstStyle/>
          <a:p>
            <a:r>
              <a:rPr lang="en-US"/>
              <a:t>psychiatric role in palliative care</a:t>
            </a:r>
            <a:endParaRPr lang="en-US" dirty="0"/>
          </a:p>
        </p:txBody>
      </p:sp>
      <p:sp>
        <p:nvSpPr>
          <p:cNvPr id="5" name="Slide Number Placeholder 4">
            <a:extLst>
              <a:ext uri="{FF2B5EF4-FFF2-40B4-BE49-F238E27FC236}">
                <a16:creationId xmlns:a16="http://schemas.microsoft.com/office/drawing/2014/main" xmlns="" id="{29935600-AF85-6180-D2AB-22A6D5A6CFE4}"/>
              </a:ext>
            </a:extLst>
          </p:cNvPr>
          <p:cNvSpPr>
            <a:spLocks noGrp="1"/>
          </p:cNvSpPr>
          <p:nvPr>
            <p:ph type="sldNum" sz="quarter" idx="11"/>
          </p:nvPr>
        </p:nvSpPr>
        <p:spPr/>
        <p:txBody>
          <a:bodyPr/>
          <a:lstStyle/>
          <a:p>
            <a:fld id="{294A09A9-5501-47C1-A89A-A340965A2BE2}" type="slidenum">
              <a:rPr lang="en-US" smtClean="0"/>
              <a:pPr/>
              <a:t>5</a:t>
            </a:fld>
            <a:endParaRPr lang="en-US" dirty="0"/>
          </a:p>
        </p:txBody>
      </p:sp>
    </p:spTree>
    <p:extLst>
      <p:ext uri="{BB962C8B-B14F-4D97-AF65-F5344CB8AC3E}">
        <p14:creationId xmlns:p14="http://schemas.microsoft.com/office/powerpoint/2010/main" val="3081035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D74E2D-322B-F5C7-07D0-B13CEAACD5D4}"/>
              </a:ext>
            </a:extLst>
          </p:cNvPr>
          <p:cNvSpPr>
            <a:spLocks noGrp="1"/>
          </p:cNvSpPr>
          <p:nvPr>
            <p:ph type="title"/>
          </p:nvPr>
        </p:nvSpPr>
        <p:spPr>
          <a:xfrm>
            <a:off x="1348635" y="822325"/>
            <a:ext cx="8695944" cy="1325880"/>
          </a:xfrm>
        </p:spPr>
        <p:txBody>
          <a:bodyPr/>
          <a:lstStyle/>
          <a:p>
            <a:r>
              <a:rPr lang="en-US" dirty="0"/>
              <a:t>INTRODUCTION</a:t>
            </a:r>
            <a:endParaRPr lang="x-none" dirty="0"/>
          </a:p>
        </p:txBody>
      </p:sp>
      <p:sp>
        <p:nvSpPr>
          <p:cNvPr id="3" name="Content Placeholder 2">
            <a:extLst>
              <a:ext uri="{FF2B5EF4-FFF2-40B4-BE49-F238E27FC236}">
                <a16:creationId xmlns:a16="http://schemas.microsoft.com/office/drawing/2014/main" xmlns="" id="{2BA16FB5-9CE4-BAA4-76C3-F437E7711273}"/>
              </a:ext>
            </a:extLst>
          </p:cNvPr>
          <p:cNvSpPr>
            <a:spLocks noGrp="1"/>
          </p:cNvSpPr>
          <p:nvPr>
            <p:ph idx="1"/>
          </p:nvPr>
        </p:nvSpPr>
        <p:spPr>
          <a:xfrm>
            <a:off x="1960757" y="1842463"/>
            <a:ext cx="7744968" cy="2697480"/>
          </a:xfrm>
        </p:spPr>
        <p:txBody>
          <a:bodyPr>
            <a:normAutofit fontScale="92500" lnSpcReduction="20000"/>
          </a:bodyPr>
          <a:lstStyle/>
          <a:p>
            <a:pPr marL="342900" indent="-342900" algn="l">
              <a:buFont typeface="Arial" panose="020B0604020202020204" pitchFamily="34" charset="0"/>
              <a:buChar char="•"/>
            </a:pPr>
            <a:r>
              <a:rPr lang="en-US" sz="2800" dirty="0"/>
              <a:t>it can be offered in a wide range of chronic illnesses including mental health challenges.</a:t>
            </a:r>
          </a:p>
          <a:p>
            <a:pPr marL="342900" indent="-342900" algn="l">
              <a:buFont typeface="Arial" panose="020B0604020202020204" pitchFamily="34" charset="0"/>
              <a:buChar char="•"/>
            </a:pPr>
            <a:r>
              <a:rPr lang="en-US" sz="2800" dirty="0"/>
              <a:t>E.g. cardiovascular diseases ( 38.5%), cancers ( 34%)</a:t>
            </a:r>
          </a:p>
          <a:p>
            <a:pPr marL="342900" indent="-342900" algn="l">
              <a:buFont typeface="Arial" panose="020B0604020202020204" pitchFamily="34" charset="0"/>
              <a:buChar char="•"/>
            </a:pPr>
            <a:r>
              <a:rPr lang="en-US" sz="2800" dirty="0"/>
              <a:t>Chronic respiratory diseases ( 10.3%)</a:t>
            </a:r>
          </a:p>
          <a:p>
            <a:pPr marL="342900" indent="-342900" algn="l">
              <a:buFont typeface="Arial" panose="020B0604020202020204" pitchFamily="34" charset="0"/>
              <a:buChar char="•"/>
            </a:pPr>
            <a:r>
              <a:rPr lang="en-US" sz="2800" dirty="0"/>
              <a:t>Aids ( 5.7%)</a:t>
            </a:r>
          </a:p>
          <a:p>
            <a:pPr marL="342900" indent="-342900" algn="l">
              <a:buFont typeface="Arial" panose="020B0604020202020204" pitchFamily="34" charset="0"/>
              <a:buChar char="•"/>
            </a:pPr>
            <a:r>
              <a:rPr lang="en-US" sz="2800" dirty="0"/>
              <a:t>Diabetes ( 4.6%)</a:t>
            </a:r>
          </a:p>
          <a:p>
            <a:pPr marL="342900" indent="-342900" algn="l">
              <a:buFont typeface="Arial" panose="020B0604020202020204" pitchFamily="34" charset="0"/>
              <a:buChar char="•"/>
            </a:pPr>
            <a:endParaRPr lang="x-none" sz="2800" dirty="0"/>
          </a:p>
        </p:txBody>
      </p:sp>
      <p:sp>
        <p:nvSpPr>
          <p:cNvPr id="4" name="Footer Placeholder 3">
            <a:extLst>
              <a:ext uri="{FF2B5EF4-FFF2-40B4-BE49-F238E27FC236}">
                <a16:creationId xmlns:a16="http://schemas.microsoft.com/office/drawing/2014/main" xmlns="" id="{F679EF29-B59A-871F-C247-2FC089D6CB83}"/>
              </a:ext>
            </a:extLst>
          </p:cNvPr>
          <p:cNvSpPr>
            <a:spLocks noGrp="1"/>
          </p:cNvSpPr>
          <p:nvPr>
            <p:ph type="ftr" sz="quarter" idx="10"/>
          </p:nvPr>
        </p:nvSpPr>
        <p:spPr/>
        <p:txBody>
          <a:bodyPr/>
          <a:lstStyle/>
          <a:p>
            <a:r>
              <a:rPr lang="en-US"/>
              <a:t>psychiatric role in palliative care</a:t>
            </a:r>
            <a:endParaRPr lang="en-US" dirty="0"/>
          </a:p>
        </p:txBody>
      </p:sp>
      <p:sp>
        <p:nvSpPr>
          <p:cNvPr id="5" name="Slide Number Placeholder 4">
            <a:extLst>
              <a:ext uri="{FF2B5EF4-FFF2-40B4-BE49-F238E27FC236}">
                <a16:creationId xmlns:a16="http://schemas.microsoft.com/office/drawing/2014/main" xmlns="" id="{05F01C00-A2B2-76B3-1E27-954F8CC3AFE7}"/>
              </a:ext>
            </a:extLst>
          </p:cNvPr>
          <p:cNvSpPr>
            <a:spLocks noGrp="1"/>
          </p:cNvSpPr>
          <p:nvPr>
            <p:ph type="sldNum" sz="quarter" idx="11"/>
          </p:nvPr>
        </p:nvSpPr>
        <p:spPr/>
        <p:txBody>
          <a:bodyPr/>
          <a:lstStyle/>
          <a:p>
            <a:fld id="{294A09A9-5501-47C1-A89A-A340965A2BE2}" type="slidenum">
              <a:rPr lang="en-US" smtClean="0"/>
              <a:pPr/>
              <a:t>6</a:t>
            </a:fld>
            <a:endParaRPr lang="en-US" dirty="0"/>
          </a:p>
        </p:txBody>
      </p:sp>
    </p:spTree>
    <p:extLst>
      <p:ext uri="{BB962C8B-B14F-4D97-AF65-F5344CB8AC3E}">
        <p14:creationId xmlns:p14="http://schemas.microsoft.com/office/powerpoint/2010/main" val="3240997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127402-C795-455C-52AF-A2DC5DBA7E44}"/>
              </a:ext>
            </a:extLst>
          </p:cNvPr>
          <p:cNvSpPr>
            <a:spLocks noGrp="1"/>
          </p:cNvSpPr>
          <p:nvPr>
            <p:ph type="title"/>
          </p:nvPr>
        </p:nvSpPr>
        <p:spPr>
          <a:xfrm>
            <a:off x="1621568" y="981710"/>
            <a:ext cx="8695944" cy="1325880"/>
          </a:xfrm>
        </p:spPr>
        <p:txBody>
          <a:bodyPr/>
          <a:lstStyle/>
          <a:p>
            <a:r>
              <a:rPr lang="en-US" dirty="0"/>
              <a:t>INTRODUCTION CONT’D</a:t>
            </a:r>
            <a:endParaRPr lang="x-none" dirty="0"/>
          </a:p>
        </p:txBody>
      </p:sp>
      <p:sp>
        <p:nvSpPr>
          <p:cNvPr id="3" name="Content Placeholder 2">
            <a:extLst>
              <a:ext uri="{FF2B5EF4-FFF2-40B4-BE49-F238E27FC236}">
                <a16:creationId xmlns:a16="http://schemas.microsoft.com/office/drawing/2014/main" xmlns="" id="{E5E7D6E9-4856-B411-4F3A-A1E2D56452ED}"/>
              </a:ext>
            </a:extLst>
          </p:cNvPr>
          <p:cNvSpPr>
            <a:spLocks noGrp="1"/>
          </p:cNvSpPr>
          <p:nvPr>
            <p:ph idx="1"/>
          </p:nvPr>
        </p:nvSpPr>
        <p:spPr>
          <a:xfrm>
            <a:off x="1960869" y="2080260"/>
            <a:ext cx="7744968" cy="2697480"/>
          </a:xfrm>
        </p:spPr>
        <p:txBody>
          <a:bodyPr>
            <a:normAutofit/>
          </a:bodyPr>
          <a:lstStyle/>
          <a:p>
            <a:pPr algn="l"/>
            <a:r>
              <a:rPr lang="en-US" sz="2800" b="1" dirty="0"/>
              <a:t>What is a good death?</a:t>
            </a:r>
          </a:p>
          <a:p>
            <a:pPr algn="l"/>
            <a:r>
              <a:rPr lang="en-US" sz="2800" b="1" dirty="0"/>
              <a:t>  “ </a:t>
            </a:r>
            <a:r>
              <a:rPr lang="en-US" sz="2800" i="1" dirty="0"/>
              <a:t>A good death is one that is free from avoidable death and suffering for patients, families, and caregivers in general accordance with the patients’ and family wishes.</a:t>
            </a:r>
            <a:r>
              <a:rPr lang="en-US" sz="2800" b="1" i="1" dirty="0"/>
              <a:t>”</a:t>
            </a:r>
          </a:p>
          <a:p>
            <a:pPr algn="r"/>
            <a:r>
              <a:rPr lang="en-US" b="1" dirty="0"/>
              <a:t>-  INSTITUTE OF MEDICINE, 2007 </a:t>
            </a:r>
            <a:endParaRPr lang="x-none" b="1" dirty="0"/>
          </a:p>
        </p:txBody>
      </p:sp>
      <p:sp>
        <p:nvSpPr>
          <p:cNvPr id="4" name="Footer Placeholder 3">
            <a:extLst>
              <a:ext uri="{FF2B5EF4-FFF2-40B4-BE49-F238E27FC236}">
                <a16:creationId xmlns:a16="http://schemas.microsoft.com/office/drawing/2014/main" xmlns="" id="{A695A1AE-7914-DCF4-6E11-4E7F11E876D7}"/>
              </a:ext>
            </a:extLst>
          </p:cNvPr>
          <p:cNvSpPr>
            <a:spLocks noGrp="1"/>
          </p:cNvSpPr>
          <p:nvPr>
            <p:ph type="ftr" sz="quarter" idx="10"/>
          </p:nvPr>
        </p:nvSpPr>
        <p:spPr/>
        <p:txBody>
          <a:bodyPr/>
          <a:lstStyle/>
          <a:p>
            <a:r>
              <a:rPr lang="en-US"/>
              <a:t>psychiatric role in palliative care</a:t>
            </a:r>
            <a:endParaRPr lang="en-US" dirty="0"/>
          </a:p>
        </p:txBody>
      </p:sp>
      <p:sp>
        <p:nvSpPr>
          <p:cNvPr id="5" name="Slide Number Placeholder 4">
            <a:extLst>
              <a:ext uri="{FF2B5EF4-FFF2-40B4-BE49-F238E27FC236}">
                <a16:creationId xmlns:a16="http://schemas.microsoft.com/office/drawing/2014/main" xmlns="" id="{64E52417-2CFD-EECD-433E-AD3E17D940FC}"/>
              </a:ext>
            </a:extLst>
          </p:cNvPr>
          <p:cNvSpPr>
            <a:spLocks noGrp="1"/>
          </p:cNvSpPr>
          <p:nvPr>
            <p:ph type="sldNum" sz="quarter" idx="11"/>
          </p:nvPr>
        </p:nvSpPr>
        <p:spPr/>
        <p:txBody>
          <a:bodyPr/>
          <a:lstStyle/>
          <a:p>
            <a:fld id="{294A09A9-5501-47C1-A89A-A340965A2BE2}" type="slidenum">
              <a:rPr lang="en-US" smtClean="0"/>
              <a:pPr/>
              <a:t>7</a:t>
            </a:fld>
            <a:endParaRPr lang="en-US" dirty="0"/>
          </a:p>
        </p:txBody>
      </p:sp>
    </p:spTree>
    <p:extLst>
      <p:ext uri="{BB962C8B-B14F-4D97-AF65-F5344CB8AC3E}">
        <p14:creationId xmlns:p14="http://schemas.microsoft.com/office/powerpoint/2010/main" val="1475278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0295B-54B9-4937-90E3-BAB9CE69E30B}"/>
              </a:ext>
            </a:extLst>
          </p:cNvPr>
          <p:cNvSpPr>
            <a:spLocks noGrp="1"/>
          </p:cNvSpPr>
          <p:nvPr>
            <p:ph type="title"/>
          </p:nvPr>
        </p:nvSpPr>
        <p:spPr/>
        <p:txBody>
          <a:bodyPr/>
          <a:lstStyle/>
          <a:p>
            <a:r>
              <a:rPr lang="en-US" dirty="0"/>
              <a:t>HISTORY</a:t>
            </a:r>
          </a:p>
        </p:txBody>
      </p:sp>
      <p:sp>
        <p:nvSpPr>
          <p:cNvPr id="7" name="Text Placeholder 6">
            <a:extLst>
              <a:ext uri="{FF2B5EF4-FFF2-40B4-BE49-F238E27FC236}">
                <a16:creationId xmlns:a16="http://schemas.microsoft.com/office/drawing/2014/main" xmlns="" id="{42EC1F5E-66F0-AAA1-0967-2628DD6B6C91}"/>
              </a:ext>
            </a:extLst>
          </p:cNvPr>
          <p:cNvSpPr>
            <a:spLocks noGrp="1"/>
          </p:cNvSpPr>
          <p:nvPr>
            <p:ph type="body" idx="1"/>
          </p:nvPr>
        </p:nvSpPr>
        <p:spPr>
          <a:xfrm>
            <a:off x="1069585" y="4573892"/>
            <a:ext cx="9884664" cy="457200"/>
          </a:xfrm>
        </p:spPr>
        <p:txBody>
          <a:bodyPr/>
          <a:lstStyle/>
          <a:p>
            <a:r>
              <a:rPr lang="en-US" b="1" dirty="0"/>
              <a:t>of palliative care</a:t>
            </a:r>
            <a:endParaRPr lang="x-none" b="1" dirty="0"/>
          </a:p>
        </p:txBody>
      </p:sp>
    </p:spTree>
    <p:extLst>
      <p:ext uri="{BB962C8B-B14F-4D97-AF65-F5344CB8AC3E}">
        <p14:creationId xmlns:p14="http://schemas.microsoft.com/office/powerpoint/2010/main" val="3446797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90FC3774-0AE6-2662-84E4-94284F6336D9}"/>
              </a:ext>
            </a:extLst>
          </p:cNvPr>
          <p:cNvSpPr>
            <a:spLocks noGrp="1"/>
          </p:cNvSpPr>
          <p:nvPr>
            <p:ph idx="4294967295"/>
          </p:nvPr>
        </p:nvSpPr>
        <p:spPr>
          <a:xfrm>
            <a:off x="503494" y="174544"/>
            <a:ext cx="10882535" cy="7089856"/>
          </a:xfrm>
        </p:spPr>
        <p:txBody>
          <a:bodyPr>
            <a:noAutofit/>
          </a:bodyPr>
          <a:lstStyle/>
          <a:p>
            <a:pPr marL="342900" indent="-342900" algn="l">
              <a:buFont typeface="Arial" panose="020B0604020202020204" pitchFamily="34" charset="0"/>
              <a:buChar char="•"/>
            </a:pPr>
            <a:r>
              <a:rPr lang="en-US" sz="2800" dirty="0"/>
              <a:t>Palliative care coined from the Latin word “palliare”, meaning to cloak. ( 1974 – Balfour Mount)</a:t>
            </a:r>
          </a:p>
          <a:p>
            <a:pPr marL="342900" indent="-342900" algn="l">
              <a:buFont typeface="Arial" panose="020B0604020202020204" pitchFamily="34" charset="0"/>
              <a:buChar char="•"/>
            </a:pPr>
            <a:endParaRPr lang="en-US" sz="2800" dirty="0"/>
          </a:p>
          <a:p>
            <a:pPr marL="342900" indent="-342900" algn="l">
              <a:buFont typeface="Arial" panose="020B0604020202020204" pitchFamily="34" charset="0"/>
              <a:buChar char="•"/>
            </a:pPr>
            <a:r>
              <a:rPr lang="en-US" sz="2800" dirty="0"/>
              <a:t>Originated from the hospice movement in 1967, by Dame cicely Saunders, who founded the St. Christophers hospice for the terminally ill.</a:t>
            </a:r>
          </a:p>
          <a:p>
            <a:pPr marL="342900" indent="-342900" algn="l">
              <a:buFont typeface="Arial" panose="020B0604020202020204" pitchFamily="34" charset="0"/>
              <a:buChar char="•"/>
            </a:pPr>
            <a:endParaRPr lang="en-US" sz="2800" dirty="0"/>
          </a:p>
          <a:p>
            <a:pPr marL="342900" indent="-342900" algn="l">
              <a:buFont typeface="Arial" panose="020B0604020202020204" pitchFamily="34" charset="0"/>
              <a:buChar char="•"/>
            </a:pPr>
            <a:r>
              <a:rPr lang="en-US" sz="2800" dirty="0"/>
              <a:t>And by Elisabeth Kübler-Ross who published her work on death and dying in 1969.</a:t>
            </a:r>
          </a:p>
          <a:p>
            <a:pPr marL="342900" indent="-342900" algn="l">
              <a:buFont typeface="Arial" panose="020B0604020202020204" pitchFamily="34" charset="0"/>
              <a:buChar char="•"/>
            </a:pPr>
            <a:endParaRPr lang="en-US" sz="2800" dirty="0"/>
          </a:p>
          <a:p>
            <a:pPr marL="342900" indent="-342900" algn="l">
              <a:buFont typeface="Arial" panose="020B0604020202020204" pitchFamily="34" charset="0"/>
              <a:buChar char="•"/>
            </a:pPr>
            <a:r>
              <a:rPr lang="en-US" dirty="0"/>
              <a:t>It was introduced by Mrs. </a:t>
            </a:r>
            <a:r>
              <a:rPr lang="en-US" dirty="0" err="1"/>
              <a:t>Fatunmbi</a:t>
            </a:r>
            <a:r>
              <a:rPr lang="en-US" dirty="0"/>
              <a:t> and Dr. Anne Merriman in Nigeria in 1993.</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sz="2800" dirty="0"/>
              <a:t>In 2003, the center for palliative care Nigeria was introduced at the UCH, Ibadan.</a:t>
            </a:r>
            <a:endParaRPr lang="x-none" sz="2800" dirty="0"/>
          </a:p>
        </p:txBody>
      </p:sp>
    </p:spTree>
    <p:extLst>
      <p:ext uri="{BB962C8B-B14F-4D97-AF65-F5344CB8AC3E}">
        <p14:creationId xmlns:p14="http://schemas.microsoft.com/office/powerpoint/2010/main" val="3844331367"/>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2.xml><?xml version="1.0" encoding="utf-8"?>
<ds:datastoreItem xmlns:ds="http://schemas.openxmlformats.org/officeDocument/2006/customXml" ds:itemID="{8FBB2F3B-6257-41BB-8B64-5AC7494F274B}">
  <ds:schemaRefs>
    <ds:schemaRef ds:uri="http://schemas.microsoft.com/sharepoint/v3"/>
    <ds:schemaRef ds:uri="230e9df3-be65-4c73-a93b-d1236ebd677e"/>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{7A4E6484-ECB5-4BCB-B1B8-15EDC433B8EA}tf56410444_win32</Template>
  <TotalTime>534</TotalTime>
  <Words>1911</Words>
  <Application>Microsoft Office PowerPoint</Application>
  <PresentationFormat>Custom</PresentationFormat>
  <Paragraphs>250</Paragraphs>
  <Slides>28</Slides>
  <Notes>13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PSYCHIATRIC ROLE  IN PALLIATIVE  CARE</vt:lpstr>
      <vt:lpstr>OBJECTIVES</vt:lpstr>
      <vt:lpstr>AGENDA</vt:lpstr>
      <vt:lpstr>INTRODUCTION</vt:lpstr>
      <vt:lpstr>INTRODUCTION</vt:lpstr>
      <vt:lpstr>INTRODUCTION</vt:lpstr>
      <vt:lpstr>INTRODUCTION CONT’D</vt:lpstr>
      <vt:lpstr>HISTORY</vt:lpstr>
      <vt:lpstr>PowerPoint Presentation</vt:lpstr>
      <vt:lpstr>HISTORY CONT’D</vt:lpstr>
      <vt:lpstr>EPIDEMIOLOGY</vt:lpstr>
      <vt:lpstr>PRINCIPLES OF PALLIATIVE CARE</vt:lpstr>
      <vt:lpstr>PRINCIPLES CONT’D</vt:lpstr>
      <vt:lpstr>PRINCIPLES CONT’D</vt:lpstr>
      <vt:lpstr>MODELS</vt:lpstr>
      <vt:lpstr>PALLIATIVE CARE VS HOSPICE </vt:lpstr>
      <vt:lpstr>ROLE OF PSYCHIATRY</vt:lpstr>
      <vt:lpstr>ROLE CONT’D</vt:lpstr>
      <vt:lpstr>PALLIATIVE PSYCHIATRY</vt:lpstr>
      <vt:lpstr>PALLIATIVE PSYCHIATRY</vt:lpstr>
      <vt:lpstr>CHALLENGES</vt:lpstr>
      <vt:lpstr>CHALLENGES</vt:lpstr>
      <vt:lpstr>RECOMMENDATIONS</vt:lpstr>
      <vt:lpstr>CONCLUSION</vt:lpstr>
      <vt:lpstr>You matter because you are you. You matter to the last moment of your life, and we will do all we can, not only to help you die peacefully but also live until you die.</vt:lpstr>
      <vt:lpstr>REFERNCES</vt:lpstr>
      <vt:lpstr>REFERENCES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PSYCHIATRIC ROLE  IN PALLIATIVE  CARE</dc:title>
  <dc:creator>Dr. Ikponmwosa S. Igbinovia</dc:creator>
  <cp:lastModifiedBy>TEGA</cp:lastModifiedBy>
  <cp:revision>12</cp:revision>
  <dcterms:created xsi:type="dcterms:W3CDTF">2023-06-03T12:54:46Z</dcterms:created>
  <dcterms:modified xsi:type="dcterms:W3CDTF">2023-06-14T07:19:18Z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