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88" r:id="rId4"/>
    <p:sldId id="258" r:id="rId5"/>
    <p:sldId id="259" r:id="rId6"/>
    <p:sldId id="296" r:id="rId7"/>
    <p:sldId id="308" r:id="rId8"/>
    <p:sldId id="305" r:id="rId9"/>
    <p:sldId id="300" r:id="rId10"/>
    <p:sldId id="301" r:id="rId11"/>
    <p:sldId id="309" r:id="rId12"/>
    <p:sldId id="315" r:id="rId13"/>
    <p:sldId id="306" r:id="rId14"/>
    <p:sldId id="310" r:id="rId15"/>
    <p:sldId id="311" r:id="rId16"/>
    <p:sldId id="312" r:id="rId17"/>
    <p:sldId id="313" r:id="rId18"/>
    <p:sldId id="262" r:id="rId19"/>
    <p:sldId id="263" r:id="rId20"/>
    <p:sldId id="268" r:id="rId21"/>
    <p:sldId id="269" r:id="rId22"/>
    <p:sldId id="271" r:id="rId23"/>
    <p:sldId id="302" r:id="rId24"/>
    <p:sldId id="273" r:id="rId25"/>
    <p:sldId id="294" r:id="rId26"/>
    <p:sldId id="295" r:id="rId27"/>
    <p:sldId id="307" r:id="rId28"/>
    <p:sldId id="291" r:id="rId29"/>
    <p:sldId id="314" r:id="rId30"/>
    <p:sldId id="289" r:id="rId31"/>
    <p:sldId id="286"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621965-B7E9-4F55-8515-8CF48435D9CC}" type="datetimeFigureOut">
              <a:rPr lang="en-US" smtClean="0"/>
              <a:t>7/21/2022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3C673E-4C96-4C1D-9DB5-EDA300BC8063}" type="slidenum">
              <a:rPr lang="en-US" smtClean="0"/>
              <a:t>‹#›</a:t>
            </a:fld>
            <a:endParaRPr lang="en-US"/>
          </a:p>
        </p:txBody>
      </p:sp>
    </p:spTree>
    <p:extLst>
      <p:ext uri="{BB962C8B-B14F-4D97-AF65-F5344CB8AC3E}">
        <p14:creationId xmlns:p14="http://schemas.microsoft.com/office/powerpoint/2010/main" val="4108876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3C673E-4C96-4C1D-9DB5-EDA300BC8063}" type="slidenum">
              <a:rPr lang="en-US" smtClean="0"/>
              <a:t>2</a:t>
            </a:fld>
            <a:endParaRPr lang="en-US"/>
          </a:p>
        </p:txBody>
      </p:sp>
    </p:spTree>
    <p:extLst>
      <p:ext uri="{BB962C8B-B14F-4D97-AF65-F5344CB8AC3E}">
        <p14:creationId xmlns:p14="http://schemas.microsoft.com/office/powerpoint/2010/main" val="3764565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803C673E-4C96-4C1D-9DB5-EDA300BC8063}" type="slidenum">
              <a:rPr lang="en-US" smtClean="0"/>
              <a:t>24</a:t>
            </a:fld>
            <a:endParaRPr lang="en-US"/>
          </a:p>
        </p:txBody>
      </p:sp>
    </p:spTree>
    <p:extLst>
      <p:ext uri="{BB962C8B-B14F-4D97-AF65-F5344CB8AC3E}">
        <p14:creationId xmlns:p14="http://schemas.microsoft.com/office/powerpoint/2010/main" val="2459623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3C673E-4C96-4C1D-9DB5-EDA300BC8063}" type="slidenum">
              <a:rPr lang="en-US" smtClean="0"/>
              <a:t>25</a:t>
            </a:fld>
            <a:endParaRPr lang="en-US"/>
          </a:p>
        </p:txBody>
      </p:sp>
    </p:spTree>
    <p:extLst>
      <p:ext uri="{BB962C8B-B14F-4D97-AF65-F5344CB8AC3E}">
        <p14:creationId xmlns:p14="http://schemas.microsoft.com/office/powerpoint/2010/main" val="3801537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3200" dirty="0" smtClean="0"/>
          </a:p>
          <a:p>
            <a:endParaRPr lang="en-US" sz="3200" dirty="0"/>
          </a:p>
        </p:txBody>
      </p:sp>
      <p:sp>
        <p:nvSpPr>
          <p:cNvPr id="4" name="Slide Number Placeholder 3"/>
          <p:cNvSpPr>
            <a:spLocks noGrp="1"/>
          </p:cNvSpPr>
          <p:nvPr>
            <p:ph type="sldNum" sz="quarter" idx="10"/>
          </p:nvPr>
        </p:nvSpPr>
        <p:spPr/>
        <p:txBody>
          <a:bodyPr/>
          <a:lstStyle/>
          <a:p>
            <a:fld id="{803C673E-4C96-4C1D-9DB5-EDA300BC8063}" type="slidenum">
              <a:rPr lang="en-US" smtClean="0"/>
              <a:t>26</a:t>
            </a:fld>
            <a:endParaRPr lang="en-US"/>
          </a:p>
        </p:txBody>
      </p:sp>
    </p:spTree>
    <p:extLst>
      <p:ext uri="{BB962C8B-B14F-4D97-AF65-F5344CB8AC3E}">
        <p14:creationId xmlns:p14="http://schemas.microsoft.com/office/powerpoint/2010/main" val="3887535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3C673E-4C96-4C1D-9DB5-EDA300BC8063}" type="slidenum">
              <a:rPr lang="en-US" smtClean="0"/>
              <a:t>7</a:t>
            </a:fld>
            <a:endParaRPr lang="en-US"/>
          </a:p>
        </p:txBody>
      </p:sp>
    </p:spTree>
    <p:extLst>
      <p:ext uri="{BB962C8B-B14F-4D97-AF65-F5344CB8AC3E}">
        <p14:creationId xmlns:p14="http://schemas.microsoft.com/office/powerpoint/2010/main" val="449100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803C673E-4C96-4C1D-9DB5-EDA300BC8063}" type="slidenum">
              <a:rPr lang="en-US" smtClean="0"/>
              <a:t>10</a:t>
            </a:fld>
            <a:endParaRPr lang="en-US"/>
          </a:p>
        </p:txBody>
      </p:sp>
    </p:spTree>
    <p:extLst>
      <p:ext uri="{BB962C8B-B14F-4D97-AF65-F5344CB8AC3E}">
        <p14:creationId xmlns:p14="http://schemas.microsoft.com/office/powerpoint/2010/main" val="3934177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03C673E-4C96-4C1D-9DB5-EDA300BC8063}" type="slidenum">
              <a:rPr lang="en-US" smtClean="0"/>
              <a:t>11</a:t>
            </a:fld>
            <a:endParaRPr lang="en-US"/>
          </a:p>
        </p:txBody>
      </p:sp>
    </p:spTree>
    <p:extLst>
      <p:ext uri="{BB962C8B-B14F-4D97-AF65-F5344CB8AC3E}">
        <p14:creationId xmlns:p14="http://schemas.microsoft.com/office/powerpoint/2010/main" val="2492805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03C673E-4C96-4C1D-9DB5-EDA300BC8063}" type="slidenum">
              <a:rPr lang="en-US" smtClean="0"/>
              <a:t>12</a:t>
            </a:fld>
            <a:endParaRPr lang="en-US"/>
          </a:p>
        </p:txBody>
      </p:sp>
    </p:spTree>
    <p:extLst>
      <p:ext uri="{BB962C8B-B14F-4D97-AF65-F5344CB8AC3E}">
        <p14:creationId xmlns:p14="http://schemas.microsoft.com/office/powerpoint/2010/main" val="3054192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3C673E-4C96-4C1D-9DB5-EDA300BC8063}" type="slidenum">
              <a:rPr lang="en-US" smtClean="0"/>
              <a:t>14</a:t>
            </a:fld>
            <a:endParaRPr lang="en-US"/>
          </a:p>
        </p:txBody>
      </p:sp>
    </p:spTree>
    <p:extLst>
      <p:ext uri="{BB962C8B-B14F-4D97-AF65-F5344CB8AC3E}">
        <p14:creationId xmlns:p14="http://schemas.microsoft.com/office/powerpoint/2010/main" val="4160651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03C673E-4C96-4C1D-9DB5-EDA300BC8063}" type="slidenum">
              <a:rPr lang="en-US" smtClean="0"/>
              <a:t>17</a:t>
            </a:fld>
            <a:endParaRPr lang="en-US"/>
          </a:p>
        </p:txBody>
      </p:sp>
    </p:spTree>
    <p:extLst>
      <p:ext uri="{BB962C8B-B14F-4D97-AF65-F5344CB8AC3E}">
        <p14:creationId xmlns:p14="http://schemas.microsoft.com/office/powerpoint/2010/main" val="1084252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3C673E-4C96-4C1D-9DB5-EDA300BC8063}" type="slidenum">
              <a:rPr lang="en-US" smtClean="0"/>
              <a:t>18</a:t>
            </a:fld>
            <a:endParaRPr lang="en-US"/>
          </a:p>
        </p:txBody>
      </p:sp>
    </p:spTree>
    <p:extLst>
      <p:ext uri="{BB962C8B-B14F-4D97-AF65-F5344CB8AC3E}">
        <p14:creationId xmlns:p14="http://schemas.microsoft.com/office/powerpoint/2010/main" val="528413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dirty="0" smtClean="0"/>
          </a:p>
          <a:p>
            <a:endParaRPr lang="en-US" sz="2000" dirty="0"/>
          </a:p>
        </p:txBody>
      </p:sp>
      <p:sp>
        <p:nvSpPr>
          <p:cNvPr id="4" name="Slide Number Placeholder 3"/>
          <p:cNvSpPr>
            <a:spLocks noGrp="1"/>
          </p:cNvSpPr>
          <p:nvPr>
            <p:ph type="sldNum" sz="quarter" idx="10"/>
          </p:nvPr>
        </p:nvSpPr>
        <p:spPr/>
        <p:txBody>
          <a:bodyPr/>
          <a:lstStyle/>
          <a:p>
            <a:fld id="{803C673E-4C96-4C1D-9DB5-EDA300BC8063}" type="slidenum">
              <a:rPr lang="en-US" smtClean="0"/>
              <a:t>21</a:t>
            </a:fld>
            <a:endParaRPr lang="en-US"/>
          </a:p>
        </p:txBody>
      </p:sp>
    </p:spTree>
    <p:extLst>
      <p:ext uri="{BB962C8B-B14F-4D97-AF65-F5344CB8AC3E}">
        <p14:creationId xmlns:p14="http://schemas.microsoft.com/office/powerpoint/2010/main" val="2926670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23010D-8A0E-4767-8143-0BE9382567A1}" type="datetime1">
              <a:rPr lang="en-US" smtClean="0"/>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05161-3985-4A24-A313-9DE6CBC0C2A4}" type="slidenum">
              <a:rPr lang="en-US" smtClean="0"/>
              <a:t>‹#›</a:t>
            </a:fld>
            <a:endParaRPr lang="en-US"/>
          </a:p>
        </p:txBody>
      </p:sp>
    </p:spTree>
    <p:extLst>
      <p:ext uri="{BB962C8B-B14F-4D97-AF65-F5344CB8AC3E}">
        <p14:creationId xmlns:p14="http://schemas.microsoft.com/office/powerpoint/2010/main" val="3534146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E602E4-1924-48CB-935F-2CA01AF5A940}" type="datetime1">
              <a:rPr lang="en-US" smtClean="0"/>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05161-3985-4A24-A313-9DE6CBC0C2A4}" type="slidenum">
              <a:rPr lang="en-US" smtClean="0"/>
              <a:t>‹#›</a:t>
            </a:fld>
            <a:endParaRPr lang="en-US"/>
          </a:p>
        </p:txBody>
      </p:sp>
    </p:spTree>
    <p:extLst>
      <p:ext uri="{BB962C8B-B14F-4D97-AF65-F5344CB8AC3E}">
        <p14:creationId xmlns:p14="http://schemas.microsoft.com/office/powerpoint/2010/main" val="2821273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3D19B1-972C-4B11-A4F9-421CCD4D0ED6}" type="datetime1">
              <a:rPr lang="en-US" smtClean="0"/>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05161-3985-4A24-A313-9DE6CBC0C2A4}" type="slidenum">
              <a:rPr lang="en-US" smtClean="0"/>
              <a:t>‹#›</a:t>
            </a:fld>
            <a:endParaRPr lang="en-US"/>
          </a:p>
        </p:txBody>
      </p:sp>
    </p:spTree>
    <p:extLst>
      <p:ext uri="{BB962C8B-B14F-4D97-AF65-F5344CB8AC3E}">
        <p14:creationId xmlns:p14="http://schemas.microsoft.com/office/powerpoint/2010/main" val="72748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BF3CFB-8FFA-4F7E-BB26-99C6AA83E4E6}" type="datetime1">
              <a:rPr lang="en-US" smtClean="0"/>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05161-3985-4A24-A313-9DE6CBC0C2A4}" type="slidenum">
              <a:rPr lang="en-US" smtClean="0"/>
              <a:t>‹#›</a:t>
            </a:fld>
            <a:endParaRPr lang="en-US"/>
          </a:p>
        </p:txBody>
      </p:sp>
    </p:spTree>
    <p:extLst>
      <p:ext uri="{BB962C8B-B14F-4D97-AF65-F5344CB8AC3E}">
        <p14:creationId xmlns:p14="http://schemas.microsoft.com/office/powerpoint/2010/main" val="957573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54454D-966E-4F07-8148-70D64C688143}" type="datetime1">
              <a:rPr lang="en-US" smtClean="0"/>
              <a:t>7/21/2022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905161-3985-4A24-A313-9DE6CBC0C2A4}" type="slidenum">
              <a:rPr lang="en-US" smtClean="0"/>
              <a:t>‹#›</a:t>
            </a:fld>
            <a:endParaRPr lang="en-US"/>
          </a:p>
        </p:txBody>
      </p:sp>
    </p:spTree>
    <p:extLst>
      <p:ext uri="{BB962C8B-B14F-4D97-AF65-F5344CB8AC3E}">
        <p14:creationId xmlns:p14="http://schemas.microsoft.com/office/powerpoint/2010/main" val="2341700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1143A6-5692-4DC5-89B9-584E607166D0}" type="datetime1">
              <a:rPr lang="en-US" smtClean="0"/>
              <a:t>7/21/2022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05161-3985-4A24-A313-9DE6CBC0C2A4}" type="slidenum">
              <a:rPr lang="en-US" smtClean="0"/>
              <a:t>‹#›</a:t>
            </a:fld>
            <a:endParaRPr lang="en-US"/>
          </a:p>
        </p:txBody>
      </p:sp>
    </p:spTree>
    <p:extLst>
      <p:ext uri="{BB962C8B-B14F-4D97-AF65-F5344CB8AC3E}">
        <p14:creationId xmlns:p14="http://schemas.microsoft.com/office/powerpoint/2010/main" val="1700459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2C8D01-6291-42E0-8D57-E3C927BF43B3}" type="datetime1">
              <a:rPr lang="en-US" smtClean="0"/>
              <a:t>7/21/2022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905161-3985-4A24-A313-9DE6CBC0C2A4}" type="slidenum">
              <a:rPr lang="en-US" smtClean="0"/>
              <a:t>‹#›</a:t>
            </a:fld>
            <a:endParaRPr lang="en-US"/>
          </a:p>
        </p:txBody>
      </p:sp>
    </p:spTree>
    <p:extLst>
      <p:ext uri="{BB962C8B-B14F-4D97-AF65-F5344CB8AC3E}">
        <p14:creationId xmlns:p14="http://schemas.microsoft.com/office/powerpoint/2010/main" val="2695373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CC8417-E89A-40FA-8823-036C306ADB3D}" type="datetime1">
              <a:rPr lang="en-US" smtClean="0"/>
              <a:t>7/21/2022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905161-3985-4A24-A313-9DE6CBC0C2A4}" type="slidenum">
              <a:rPr lang="en-US" smtClean="0"/>
              <a:t>‹#›</a:t>
            </a:fld>
            <a:endParaRPr lang="en-US"/>
          </a:p>
        </p:txBody>
      </p:sp>
    </p:spTree>
    <p:extLst>
      <p:ext uri="{BB962C8B-B14F-4D97-AF65-F5344CB8AC3E}">
        <p14:creationId xmlns:p14="http://schemas.microsoft.com/office/powerpoint/2010/main" val="1143593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55F169-5F17-4E54-9AB5-1EAB2B11857F}" type="datetime1">
              <a:rPr lang="en-US" smtClean="0"/>
              <a:t>7/21/2022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905161-3985-4A24-A313-9DE6CBC0C2A4}" type="slidenum">
              <a:rPr lang="en-US" smtClean="0"/>
              <a:t>‹#›</a:t>
            </a:fld>
            <a:endParaRPr lang="en-US"/>
          </a:p>
        </p:txBody>
      </p:sp>
    </p:spTree>
    <p:extLst>
      <p:ext uri="{BB962C8B-B14F-4D97-AF65-F5344CB8AC3E}">
        <p14:creationId xmlns:p14="http://schemas.microsoft.com/office/powerpoint/2010/main" val="1208875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29D70F-339F-45D5-9D9B-9D83771F7EBB}" type="datetime1">
              <a:rPr lang="en-US" smtClean="0"/>
              <a:t>7/21/2022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05161-3985-4A24-A313-9DE6CBC0C2A4}" type="slidenum">
              <a:rPr lang="en-US" smtClean="0"/>
              <a:t>‹#›</a:t>
            </a:fld>
            <a:endParaRPr lang="en-US"/>
          </a:p>
        </p:txBody>
      </p:sp>
    </p:spTree>
    <p:extLst>
      <p:ext uri="{BB962C8B-B14F-4D97-AF65-F5344CB8AC3E}">
        <p14:creationId xmlns:p14="http://schemas.microsoft.com/office/powerpoint/2010/main" val="97638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544F0-FDF2-435B-A434-C9F2E9E7A353}" type="datetime1">
              <a:rPr lang="en-US" smtClean="0"/>
              <a:t>7/21/2022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905161-3985-4A24-A313-9DE6CBC0C2A4}" type="slidenum">
              <a:rPr lang="en-US" smtClean="0"/>
              <a:t>‹#›</a:t>
            </a:fld>
            <a:endParaRPr lang="en-US"/>
          </a:p>
        </p:txBody>
      </p:sp>
    </p:spTree>
    <p:extLst>
      <p:ext uri="{BB962C8B-B14F-4D97-AF65-F5344CB8AC3E}">
        <p14:creationId xmlns:p14="http://schemas.microsoft.com/office/powerpoint/2010/main" val="3390006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454AE-1678-4538-A166-A88DE7F09660}" type="datetime1">
              <a:rPr lang="en-US" smtClean="0"/>
              <a:t>7/21/2022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905161-3985-4A24-A313-9DE6CBC0C2A4}" type="slidenum">
              <a:rPr lang="en-US" smtClean="0"/>
              <a:t>‹#›</a:t>
            </a:fld>
            <a:endParaRPr lang="en-US"/>
          </a:p>
        </p:txBody>
      </p:sp>
    </p:spTree>
    <p:extLst>
      <p:ext uri="{BB962C8B-B14F-4D97-AF65-F5344CB8AC3E}">
        <p14:creationId xmlns:p14="http://schemas.microsoft.com/office/powerpoint/2010/main" val="3091819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975679"/>
          </a:xfrm>
        </p:spPr>
        <p:txBody>
          <a:bodyPr>
            <a:normAutofit fontScale="90000"/>
          </a:bodyPr>
          <a:lstStyle/>
          <a:p>
            <a:r>
              <a:rPr lang="en-US" sz="5400" dirty="0" smtClean="0">
                <a:solidFill>
                  <a:prstClr val="black"/>
                </a:solidFill>
              </a:rPr>
              <a:t>SIGNS AND SYMPTOMS IN PSYCHIATRY:</a:t>
            </a:r>
            <a:br>
              <a:rPr lang="en-US" sz="5400" dirty="0" smtClean="0">
                <a:solidFill>
                  <a:prstClr val="black"/>
                </a:solidFill>
              </a:rPr>
            </a:br>
            <a:r>
              <a:rPr lang="en-US" sz="5400" dirty="0" smtClean="0">
                <a:solidFill>
                  <a:prstClr val="black"/>
                </a:solidFill>
              </a:rPr>
              <a:t> DISORDERS </a:t>
            </a:r>
            <a:r>
              <a:rPr lang="en-US" sz="5400" dirty="0">
                <a:solidFill>
                  <a:prstClr val="black"/>
                </a:solidFill>
              </a:rPr>
              <a:t>OF THOUGHT</a:t>
            </a:r>
            <a:endParaRPr lang="en-US" dirty="0"/>
          </a:p>
        </p:txBody>
      </p:sp>
      <p:sp>
        <p:nvSpPr>
          <p:cNvPr id="3" name="Subtitle 2"/>
          <p:cNvSpPr>
            <a:spLocks noGrp="1"/>
          </p:cNvSpPr>
          <p:nvPr>
            <p:ph type="subTitle" idx="1"/>
          </p:nvPr>
        </p:nvSpPr>
        <p:spPr/>
        <p:txBody>
          <a:bodyPr>
            <a:normAutofit fontScale="92500" lnSpcReduction="10000"/>
          </a:bodyPr>
          <a:lstStyle/>
          <a:p>
            <a:pPr lvl="0"/>
            <a:r>
              <a:rPr lang="en-US" sz="2000" dirty="0">
                <a:solidFill>
                  <a:prstClr val="black"/>
                </a:solidFill>
                <a:latin typeface="Tahoma" panose="020B0604030504040204" pitchFamily="34" charset="0"/>
                <a:ea typeface="Tahoma" panose="020B0604030504040204" pitchFamily="34" charset="0"/>
                <a:cs typeface="Tahoma" panose="020B0604030504040204" pitchFamily="34" charset="0"/>
              </a:rPr>
              <a:t>PRESENTED AT CLINICAL MEETING OF FEDERAL NEUROPSYCHIATRIC HOSPITAL, USELU </a:t>
            </a:r>
          </a:p>
          <a:p>
            <a:pPr lvl="0"/>
            <a:r>
              <a:rPr lang="en-US" sz="2000" dirty="0">
                <a:solidFill>
                  <a:prstClr val="black"/>
                </a:solidFill>
                <a:latin typeface="Tahoma" panose="020B0604030504040204" pitchFamily="34" charset="0"/>
                <a:ea typeface="Tahoma" panose="020B0604030504040204" pitchFamily="34" charset="0"/>
                <a:cs typeface="Tahoma" panose="020B0604030504040204" pitchFamily="34" charset="0"/>
              </a:rPr>
              <a:t>ON THIS DAY </a:t>
            </a:r>
            <a:r>
              <a:rPr lang="en-US" sz="2000" dirty="0" smtClean="0">
                <a:solidFill>
                  <a:prstClr val="black"/>
                </a:solidFill>
                <a:latin typeface="Tahoma" panose="020B0604030504040204" pitchFamily="34" charset="0"/>
                <a:ea typeface="Tahoma" panose="020B0604030504040204" pitchFamily="34" charset="0"/>
                <a:cs typeface="Tahoma" panose="020B0604030504040204" pitchFamily="34" charset="0"/>
              </a:rPr>
              <a:t>20TH JULY,2022</a:t>
            </a:r>
            <a:endParaRPr lang="en-US" sz="20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lvl="0"/>
            <a:r>
              <a:rPr lang="en-US" sz="2000" dirty="0">
                <a:solidFill>
                  <a:prstClr val="black"/>
                </a:solidFill>
                <a:latin typeface="Tahoma" panose="020B0604030504040204" pitchFamily="34" charset="0"/>
                <a:ea typeface="Tahoma" panose="020B0604030504040204" pitchFamily="34" charset="0"/>
                <a:cs typeface="Tahoma" panose="020B0604030504040204" pitchFamily="34" charset="0"/>
              </a:rPr>
              <a:t>BY </a:t>
            </a:r>
          </a:p>
          <a:p>
            <a:pPr lvl="0"/>
            <a:r>
              <a:rPr lang="en-US" sz="2000" dirty="0">
                <a:solidFill>
                  <a:prstClr val="black"/>
                </a:solidFill>
                <a:latin typeface="Tahoma" panose="020B0604030504040204" pitchFamily="34" charset="0"/>
                <a:ea typeface="Tahoma" panose="020B0604030504040204" pitchFamily="34" charset="0"/>
                <a:cs typeface="Tahoma" panose="020B0604030504040204" pitchFamily="34" charset="0"/>
              </a:rPr>
              <a:t>DR UHUNMWUAGHO I. FAITH</a:t>
            </a:r>
          </a:p>
          <a:p>
            <a:endParaRPr lang="en-US" dirty="0"/>
          </a:p>
        </p:txBody>
      </p:sp>
      <p:sp>
        <p:nvSpPr>
          <p:cNvPr id="4" name="Slide Number Placeholder 3"/>
          <p:cNvSpPr>
            <a:spLocks noGrp="1"/>
          </p:cNvSpPr>
          <p:nvPr>
            <p:ph type="sldNum" sz="quarter" idx="12"/>
          </p:nvPr>
        </p:nvSpPr>
        <p:spPr/>
        <p:txBody>
          <a:bodyPr/>
          <a:lstStyle/>
          <a:p>
            <a:fld id="{8C905161-3985-4A24-A313-9DE6CBC0C2A4}" type="slidenum">
              <a:rPr lang="en-US" smtClean="0"/>
              <a:t>1</a:t>
            </a:fld>
            <a:endParaRPr lang="en-US"/>
          </a:p>
        </p:txBody>
      </p:sp>
    </p:spTree>
    <p:extLst>
      <p:ext uri="{BB962C8B-B14F-4D97-AF65-F5344CB8AC3E}">
        <p14:creationId xmlns:p14="http://schemas.microsoft.com/office/powerpoint/2010/main" val="852516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67138"/>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838200" y="764275"/>
            <a:ext cx="10515600" cy="5412688"/>
          </a:xfrm>
        </p:spPr>
        <p:txBody>
          <a:bodyPr>
            <a:normAutofit/>
          </a:bodyPr>
          <a:lstStyle/>
          <a:p>
            <a:pPr marL="0" indent="0">
              <a:buNone/>
            </a:pPr>
            <a:r>
              <a:rPr lang="en-US" sz="3200" dirty="0" smtClean="0"/>
              <a:t>-Knight’s move or derailment; this refers to a transition from one topic to another, either between sentences or in mid-sentence, with no logical relationship between the two topics and no evidence of the associations. There is extreme irrelevance. </a:t>
            </a:r>
          </a:p>
          <a:p>
            <a:r>
              <a:rPr lang="en-US" sz="3200" dirty="0" smtClean="0"/>
              <a:t>Neologisms </a:t>
            </a:r>
            <a:r>
              <a:rPr lang="en-US" sz="3200" dirty="0"/>
              <a:t>are word or phrases invented by the patient, often to describe a morbid experience</a:t>
            </a:r>
            <a:r>
              <a:rPr lang="en-US" sz="3200" dirty="0" smtClean="0"/>
              <a:t>.</a:t>
            </a:r>
          </a:p>
          <a:p>
            <a:pPr marL="0" indent="0">
              <a:buNone/>
            </a:pPr>
            <a:endParaRPr lang="en-US" sz="3200" dirty="0" smtClean="0"/>
          </a:p>
          <a:p>
            <a:pPr marL="0" indent="0">
              <a:buNone/>
            </a:pPr>
            <a:endParaRPr lang="en-US" sz="3200" dirty="0"/>
          </a:p>
        </p:txBody>
      </p:sp>
      <p:sp>
        <p:nvSpPr>
          <p:cNvPr id="4" name="Slide Number Placeholder 3"/>
          <p:cNvSpPr>
            <a:spLocks noGrp="1"/>
          </p:cNvSpPr>
          <p:nvPr>
            <p:ph type="sldNum" sz="quarter" idx="12"/>
          </p:nvPr>
        </p:nvSpPr>
        <p:spPr/>
        <p:txBody>
          <a:bodyPr/>
          <a:lstStyle/>
          <a:p>
            <a:fld id="{8C905161-3985-4A24-A313-9DE6CBC0C2A4}" type="slidenum">
              <a:rPr lang="en-US" smtClean="0"/>
              <a:t>10</a:t>
            </a:fld>
            <a:endParaRPr lang="en-US"/>
          </a:p>
        </p:txBody>
      </p:sp>
    </p:spTree>
    <p:extLst>
      <p:ext uri="{BB962C8B-B14F-4D97-AF65-F5344CB8AC3E}">
        <p14:creationId xmlns:p14="http://schemas.microsoft.com/office/powerpoint/2010/main" val="410149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715108"/>
          </a:xfrm>
        </p:spPr>
        <p:txBody>
          <a:bodyPr/>
          <a:lstStyle/>
          <a:p>
            <a:r>
              <a:rPr lang="en-US" dirty="0"/>
              <a:t> </a:t>
            </a:r>
            <a:r>
              <a:rPr lang="en-US" dirty="0" smtClean="0"/>
              <a:t>             </a:t>
            </a:r>
            <a:endParaRPr lang="en-US" sz="3200" dirty="0"/>
          </a:p>
        </p:txBody>
      </p:sp>
      <p:sp>
        <p:nvSpPr>
          <p:cNvPr id="3" name="Content Placeholder 2"/>
          <p:cNvSpPr>
            <a:spLocks noGrp="1"/>
          </p:cNvSpPr>
          <p:nvPr>
            <p:ph idx="1"/>
          </p:nvPr>
        </p:nvSpPr>
        <p:spPr>
          <a:xfrm>
            <a:off x="580292" y="1181467"/>
            <a:ext cx="10515600" cy="5357445"/>
          </a:xfrm>
        </p:spPr>
        <p:txBody>
          <a:bodyPr>
            <a:normAutofit/>
          </a:bodyPr>
          <a:lstStyle/>
          <a:p>
            <a:r>
              <a:rPr lang="en-US" sz="3200" dirty="0" smtClean="0"/>
              <a:t>Flight </a:t>
            </a:r>
            <a:r>
              <a:rPr lang="en-US" sz="3200" dirty="0"/>
              <a:t>of </a:t>
            </a:r>
            <a:r>
              <a:rPr lang="en-US" sz="3200" dirty="0" smtClean="0"/>
              <a:t>ideas- </a:t>
            </a:r>
            <a:r>
              <a:rPr lang="en-US" sz="3200" dirty="0"/>
              <a:t>thoughts and speech move quickly from one topic to another so that one train of thought is not carried to completion before another takes its </a:t>
            </a:r>
            <a:r>
              <a:rPr lang="en-US" sz="3200" dirty="0" smtClean="0"/>
              <a:t>place. Disorder can be found in mania.</a:t>
            </a:r>
          </a:p>
          <a:p>
            <a:pPr marL="0" indent="0">
              <a:buNone/>
            </a:pPr>
            <a:r>
              <a:rPr lang="en-US" sz="3200" dirty="0" smtClean="0"/>
              <a:t>-rhyming/clanging- rhyming of words.</a:t>
            </a:r>
          </a:p>
          <a:p>
            <a:pPr marL="0" indent="0">
              <a:buNone/>
            </a:pPr>
            <a:r>
              <a:rPr lang="en-US" sz="3200" dirty="0" smtClean="0"/>
              <a:t>-punning - talking in riddles. </a:t>
            </a:r>
          </a:p>
          <a:p>
            <a:pPr marL="0" indent="0">
              <a:buNone/>
            </a:pPr>
            <a:r>
              <a:rPr lang="en-US" sz="3200" i="1" dirty="0" smtClean="0"/>
              <a:t>Others- </a:t>
            </a:r>
            <a:endParaRPr lang="en-US" sz="3200" i="1" dirty="0"/>
          </a:p>
          <a:p>
            <a:r>
              <a:rPr lang="en-US" sz="3200" dirty="0" smtClean="0"/>
              <a:t>Circumstantiality </a:t>
            </a:r>
            <a:r>
              <a:rPr lang="en-US" sz="3200" dirty="0"/>
              <a:t>occurs when thinking proceeds slowly with many unnecessary details, but finally, the point is reached. Can be found in patients with learning disabilities.</a:t>
            </a:r>
          </a:p>
          <a:p>
            <a:pPr marL="0" indent="0">
              <a:buNone/>
            </a:pPr>
            <a:endParaRPr lang="en-US" sz="3200" dirty="0" smtClean="0"/>
          </a:p>
          <a:p>
            <a:pPr marL="0" indent="0">
              <a:buNone/>
            </a:pPr>
            <a:endParaRPr lang="en-US" sz="3200" dirty="0" smtClean="0"/>
          </a:p>
        </p:txBody>
      </p:sp>
      <p:sp>
        <p:nvSpPr>
          <p:cNvPr id="4" name="Slide Number Placeholder 3"/>
          <p:cNvSpPr>
            <a:spLocks noGrp="1"/>
          </p:cNvSpPr>
          <p:nvPr>
            <p:ph type="sldNum" sz="quarter" idx="12"/>
          </p:nvPr>
        </p:nvSpPr>
        <p:spPr/>
        <p:txBody>
          <a:bodyPr/>
          <a:lstStyle/>
          <a:p>
            <a:fld id="{8C905161-3985-4A24-A313-9DE6CBC0C2A4}" type="slidenum">
              <a:rPr lang="en-US" smtClean="0"/>
              <a:t>11</a:t>
            </a:fld>
            <a:endParaRPr lang="en-US"/>
          </a:p>
        </p:txBody>
      </p:sp>
    </p:spTree>
    <p:extLst>
      <p:ext uri="{BB962C8B-B14F-4D97-AF65-F5344CB8AC3E}">
        <p14:creationId xmlns:p14="http://schemas.microsoft.com/office/powerpoint/2010/main" val="992610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246185"/>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164123" y="246185"/>
            <a:ext cx="11189677" cy="6475290"/>
          </a:xfrm>
        </p:spPr>
        <p:txBody>
          <a:bodyPr/>
          <a:lstStyle/>
          <a:p>
            <a:r>
              <a:rPr lang="en-US" sz="3200" dirty="0" smtClean="0"/>
              <a:t>Perseveration </a:t>
            </a:r>
            <a:r>
              <a:rPr lang="en-US" sz="3200" dirty="0"/>
              <a:t>is the persistent and inappropriate repetition of the same thoughts. The disorder is detected by examining the person’s words or actions. Thus, in response to a series of simple questions, the person may give the correct answer to the first question, but continue to give the same answer inappropriately to subsequent questions. Perseveration is common in </a:t>
            </a:r>
            <a:r>
              <a:rPr lang="en-US" sz="3200" dirty="0" smtClean="0"/>
              <a:t>generalized </a:t>
            </a:r>
            <a:r>
              <a:rPr lang="en-US" sz="3200" dirty="0"/>
              <a:t>and local organic disorders of the </a:t>
            </a:r>
            <a:r>
              <a:rPr lang="en-US" sz="3200" dirty="0" smtClean="0"/>
              <a:t>brain.</a:t>
            </a:r>
            <a:endParaRPr lang="en-US" sz="3200" dirty="0"/>
          </a:p>
          <a:p>
            <a:pPr marL="0" indent="0">
              <a:buNone/>
            </a:pPr>
            <a:endParaRPr lang="en-US" sz="3200" i="1" dirty="0"/>
          </a:p>
          <a:p>
            <a:pPr marL="0" indent="0">
              <a:buNone/>
            </a:pPr>
            <a:endParaRPr lang="en-US" dirty="0"/>
          </a:p>
        </p:txBody>
      </p:sp>
      <p:sp>
        <p:nvSpPr>
          <p:cNvPr id="4" name="Slide Number Placeholder 3"/>
          <p:cNvSpPr>
            <a:spLocks noGrp="1"/>
          </p:cNvSpPr>
          <p:nvPr>
            <p:ph type="sldNum" sz="quarter" idx="12"/>
          </p:nvPr>
        </p:nvSpPr>
        <p:spPr/>
        <p:txBody>
          <a:bodyPr/>
          <a:lstStyle/>
          <a:p>
            <a:fld id="{8C905161-3985-4A24-A313-9DE6CBC0C2A4}" type="slidenum">
              <a:rPr lang="en-US" smtClean="0"/>
              <a:t>12</a:t>
            </a:fld>
            <a:endParaRPr lang="en-US"/>
          </a:p>
        </p:txBody>
      </p:sp>
    </p:spTree>
    <p:extLst>
      <p:ext uri="{BB962C8B-B14F-4D97-AF65-F5344CB8AC3E}">
        <p14:creationId xmlns:p14="http://schemas.microsoft.com/office/powerpoint/2010/main" val="7141231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DISTURBANCES OF THOUGHT CONTENT </a:t>
            </a:r>
            <a:endParaRPr lang="en-US" sz="3200" dirty="0"/>
          </a:p>
        </p:txBody>
      </p:sp>
      <p:sp>
        <p:nvSpPr>
          <p:cNvPr id="3" name="Content Placeholder 2"/>
          <p:cNvSpPr>
            <a:spLocks noGrp="1"/>
          </p:cNvSpPr>
          <p:nvPr>
            <p:ph idx="1"/>
          </p:nvPr>
        </p:nvSpPr>
        <p:spPr/>
        <p:txBody>
          <a:bodyPr>
            <a:normAutofit/>
          </a:bodyPr>
          <a:lstStyle/>
          <a:p>
            <a:pPr marL="0" indent="0">
              <a:buNone/>
            </a:pPr>
            <a:r>
              <a:rPr lang="en-US" sz="3200" dirty="0" smtClean="0">
                <a:sym typeface="+mn-ea"/>
              </a:rPr>
              <a:t> Include: </a:t>
            </a:r>
          </a:p>
          <a:p>
            <a:pPr marL="0" indent="0">
              <a:buNone/>
            </a:pPr>
            <a:r>
              <a:rPr lang="en-US" sz="3200" dirty="0" smtClean="0">
                <a:sym typeface="+mn-ea"/>
              </a:rPr>
              <a:t>-Preoccupation </a:t>
            </a:r>
          </a:p>
          <a:p>
            <a:pPr marL="0" indent="0">
              <a:buNone/>
            </a:pPr>
            <a:r>
              <a:rPr lang="en-US" sz="3200" dirty="0" smtClean="0">
                <a:sym typeface="+mn-ea"/>
              </a:rPr>
              <a:t>-Phobia</a:t>
            </a:r>
          </a:p>
          <a:p>
            <a:pPr marL="0" indent="0">
              <a:buNone/>
            </a:pPr>
            <a:r>
              <a:rPr lang="en-US" sz="3200" dirty="0" smtClean="0">
                <a:sym typeface="+mn-ea"/>
              </a:rPr>
              <a:t>-Ideation</a:t>
            </a:r>
          </a:p>
          <a:p>
            <a:pPr marL="0" indent="0">
              <a:buNone/>
            </a:pPr>
            <a:r>
              <a:rPr lang="en-US" sz="3200" dirty="0">
                <a:sym typeface="+mn-ea"/>
              </a:rPr>
              <a:t>- Overvalued </a:t>
            </a:r>
            <a:r>
              <a:rPr lang="en-US" sz="3200" dirty="0" smtClean="0">
                <a:sym typeface="+mn-ea"/>
              </a:rPr>
              <a:t>ideas</a:t>
            </a:r>
          </a:p>
          <a:p>
            <a:pPr marL="0" indent="0">
              <a:buNone/>
            </a:pPr>
            <a:r>
              <a:rPr lang="en-US" sz="3200" dirty="0">
                <a:sym typeface="+mn-ea"/>
              </a:rPr>
              <a:t>-Obsessions</a:t>
            </a:r>
          </a:p>
          <a:p>
            <a:pPr marL="0" indent="0">
              <a:buNone/>
            </a:pPr>
            <a:r>
              <a:rPr lang="en-US" sz="3200" dirty="0" smtClean="0">
                <a:sym typeface="+mn-ea"/>
              </a:rPr>
              <a:t>-Delusions</a:t>
            </a:r>
          </a:p>
          <a:p>
            <a:pPr marL="0" indent="0">
              <a:buNone/>
            </a:pPr>
            <a:endParaRPr lang="en-US" sz="3200" dirty="0" smtClean="0"/>
          </a:p>
          <a:p>
            <a:endParaRPr lang="en-US" dirty="0"/>
          </a:p>
        </p:txBody>
      </p:sp>
      <p:sp>
        <p:nvSpPr>
          <p:cNvPr id="4" name="Slide Number Placeholder 3"/>
          <p:cNvSpPr>
            <a:spLocks noGrp="1"/>
          </p:cNvSpPr>
          <p:nvPr>
            <p:ph type="sldNum" sz="quarter" idx="12"/>
          </p:nvPr>
        </p:nvSpPr>
        <p:spPr/>
        <p:txBody>
          <a:bodyPr/>
          <a:lstStyle/>
          <a:p>
            <a:fld id="{8C905161-3985-4A24-A313-9DE6CBC0C2A4}" type="slidenum">
              <a:rPr lang="en-US" smtClean="0"/>
              <a:t>13</a:t>
            </a:fld>
            <a:endParaRPr lang="en-US"/>
          </a:p>
        </p:txBody>
      </p:sp>
    </p:spTree>
    <p:extLst>
      <p:ext uri="{BB962C8B-B14F-4D97-AF65-F5344CB8AC3E}">
        <p14:creationId xmlns:p14="http://schemas.microsoft.com/office/powerpoint/2010/main" val="3723591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4677" y="296886"/>
            <a:ext cx="10515600" cy="112547"/>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838200" y="600501"/>
            <a:ext cx="10515600" cy="6120974"/>
          </a:xfrm>
        </p:spPr>
        <p:txBody>
          <a:bodyPr>
            <a:normAutofit/>
          </a:bodyPr>
          <a:lstStyle/>
          <a:p>
            <a:r>
              <a:rPr lang="en-US" sz="3200" dirty="0" smtClean="0"/>
              <a:t>Preoccupation- </a:t>
            </a:r>
            <a:r>
              <a:rPr lang="en-US" sz="3200" dirty="0"/>
              <a:t>centering thought to a particular idea in association with strong </a:t>
            </a:r>
            <a:r>
              <a:rPr lang="en-US" sz="3200" dirty="0" smtClean="0"/>
              <a:t>affection. </a:t>
            </a:r>
          </a:p>
          <a:p>
            <a:endParaRPr lang="en-US" sz="3200" dirty="0" smtClean="0"/>
          </a:p>
          <a:p>
            <a:r>
              <a:rPr lang="en-US" sz="3200" dirty="0"/>
              <a:t>Phobia </a:t>
            </a:r>
          </a:p>
          <a:p>
            <a:pPr marL="0" indent="0">
              <a:buNone/>
            </a:pPr>
            <a:r>
              <a:rPr lang="en-US" sz="3200" dirty="0"/>
              <a:t>Overwhelming fear of an object, place, situation, feeling or animal. Types includes; </a:t>
            </a:r>
          </a:p>
          <a:p>
            <a:pPr marL="0" indent="0">
              <a:buNone/>
            </a:pPr>
            <a:r>
              <a:rPr lang="en-US" sz="3200" dirty="0"/>
              <a:t>-Agoraphobia- fear of open spaces.</a:t>
            </a:r>
          </a:p>
          <a:p>
            <a:pPr marL="0" indent="0">
              <a:buNone/>
            </a:pPr>
            <a:r>
              <a:rPr lang="en-US" sz="3200" dirty="0"/>
              <a:t>-Social phobia- fear of being judged by other people.</a:t>
            </a:r>
          </a:p>
          <a:p>
            <a:pPr marL="0" indent="0">
              <a:buNone/>
            </a:pPr>
            <a:r>
              <a:rPr lang="en-US" sz="3200" dirty="0"/>
              <a:t>-Specific phobia- fear of objects , animals or habits</a:t>
            </a:r>
            <a:r>
              <a:rPr lang="en-US" sz="3200" dirty="0" smtClean="0"/>
              <a:t>.</a:t>
            </a:r>
          </a:p>
          <a:p>
            <a:pPr marL="0" indent="0">
              <a:buNone/>
            </a:pPr>
            <a:endParaRPr lang="en-US" sz="3200" dirty="0" smtClean="0"/>
          </a:p>
          <a:p>
            <a:r>
              <a:rPr lang="en-US" sz="3200" dirty="0" smtClean="0"/>
              <a:t>Ideation- could be suicidal ideation, or homicidal ideation. </a:t>
            </a:r>
          </a:p>
          <a:p>
            <a:pPr marL="0" indent="0">
              <a:buNone/>
            </a:pPr>
            <a:endParaRPr lang="en-US" sz="3200" dirty="0"/>
          </a:p>
          <a:p>
            <a:endParaRPr lang="en-US" sz="3200" dirty="0"/>
          </a:p>
        </p:txBody>
      </p:sp>
      <p:sp>
        <p:nvSpPr>
          <p:cNvPr id="4" name="Slide Number Placeholder 3"/>
          <p:cNvSpPr>
            <a:spLocks noGrp="1"/>
          </p:cNvSpPr>
          <p:nvPr>
            <p:ph type="sldNum" sz="quarter" idx="12"/>
          </p:nvPr>
        </p:nvSpPr>
        <p:spPr/>
        <p:txBody>
          <a:bodyPr/>
          <a:lstStyle/>
          <a:p>
            <a:fld id="{8C905161-3985-4A24-A313-9DE6CBC0C2A4}" type="slidenum">
              <a:rPr lang="en-US" smtClean="0"/>
              <a:t>14</a:t>
            </a:fld>
            <a:endParaRPr lang="en-US"/>
          </a:p>
        </p:txBody>
      </p:sp>
    </p:spTree>
    <p:extLst>
      <p:ext uri="{BB962C8B-B14F-4D97-AF65-F5344CB8AC3E}">
        <p14:creationId xmlns:p14="http://schemas.microsoft.com/office/powerpoint/2010/main" val="2015840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319406"/>
            <a:ext cx="10515600" cy="45719"/>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838200" y="900752"/>
            <a:ext cx="10515600" cy="5276211"/>
          </a:xfrm>
        </p:spPr>
        <p:txBody>
          <a:bodyPr>
            <a:normAutofit/>
          </a:bodyPr>
          <a:lstStyle/>
          <a:p>
            <a:r>
              <a:rPr lang="en-US" sz="3200" dirty="0"/>
              <a:t>Overvalued idea</a:t>
            </a:r>
          </a:p>
          <a:p>
            <a:pPr marL="0" indent="0">
              <a:buNone/>
            </a:pPr>
            <a:r>
              <a:rPr lang="en-US" sz="3200" dirty="0"/>
              <a:t>An overvalued idea is a comprehensible and understandable idea which is pursued beyond the bounds of reason. It may preoccupy and dominate a person’s life for many years, and affect their actions. </a:t>
            </a:r>
          </a:p>
          <a:p>
            <a:endParaRPr lang="en-US" sz="3200" dirty="0"/>
          </a:p>
        </p:txBody>
      </p:sp>
      <p:sp>
        <p:nvSpPr>
          <p:cNvPr id="4" name="Slide Number Placeholder 3"/>
          <p:cNvSpPr>
            <a:spLocks noGrp="1"/>
          </p:cNvSpPr>
          <p:nvPr>
            <p:ph type="sldNum" sz="quarter" idx="12"/>
          </p:nvPr>
        </p:nvSpPr>
        <p:spPr/>
        <p:txBody>
          <a:bodyPr/>
          <a:lstStyle/>
          <a:p>
            <a:fld id="{8C905161-3985-4A24-A313-9DE6CBC0C2A4}" type="slidenum">
              <a:rPr lang="en-US" smtClean="0"/>
              <a:t>15</a:t>
            </a:fld>
            <a:endParaRPr lang="en-US"/>
          </a:p>
        </p:txBody>
      </p:sp>
    </p:spTree>
    <p:extLst>
      <p:ext uri="{BB962C8B-B14F-4D97-AF65-F5344CB8AC3E}">
        <p14:creationId xmlns:p14="http://schemas.microsoft.com/office/powerpoint/2010/main" val="2961160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49024"/>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838200" y="614150"/>
            <a:ext cx="10052713" cy="5991365"/>
          </a:xfrm>
        </p:spPr>
        <p:txBody>
          <a:bodyPr>
            <a:normAutofit lnSpcReduction="10000"/>
          </a:bodyPr>
          <a:lstStyle/>
          <a:p>
            <a:r>
              <a:rPr lang="en-US" sz="3200" dirty="0"/>
              <a:t>Obsessions</a:t>
            </a:r>
          </a:p>
          <a:p>
            <a:pPr marL="0" indent="0">
              <a:buNone/>
            </a:pPr>
            <a:r>
              <a:rPr lang="en-US" sz="3200" dirty="0"/>
              <a:t>Obsessions are recurrent persistent thoughts, impulses, or images that enter the mind despite efforts to exclude them</a:t>
            </a:r>
            <a:endParaRPr lang="en-US" sz="3200" dirty="0" smtClean="0">
              <a:sym typeface="+mn-ea"/>
            </a:endParaRPr>
          </a:p>
          <a:p>
            <a:r>
              <a:rPr lang="en-US" sz="3200" dirty="0" smtClean="0">
                <a:sym typeface="+mn-ea"/>
              </a:rPr>
              <a:t>Types of obsessions include:</a:t>
            </a:r>
          </a:p>
          <a:p>
            <a:r>
              <a:rPr lang="en-US" sz="3200" dirty="0" smtClean="0">
                <a:sym typeface="+mn-ea"/>
              </a:rPr>
              <a:t>Obsessional thoughts which are repeated and intrusive words or phrases that are upsetting to the patient</a:t>
            </a:r>
            <a:endParaRPr lang="en-US" sz="3200" dirty="0" smtClean="0"/>
          </a:p>
          <a:p>
            <a:r>
              <a:rPr lang="en-US" sz="3200" dirty="0" smtClean="0">
                <a:sym typeface="+mn-ea"/>
              </a:rPr>
              <a:t>Obsessional ruminations are repeated worrying themes of a more complex kind—for example, about the ending of the world</a:t>
            </a:r>
          </a:p>
          <a:p>
            <a:r>
              <a:rPr lang="en-US" sz="3200" dirty="0" smtClean="0">
                <a:sym typeface="+mn-ea"/>
              </a:rPr>
              <a:t>Obsessional doubts are repeated themes expressing uncertainty about previous actions—for example, whether or not the person locked his door before leaving home</a:t>
            </a:r>
            <a:endParaRPr lang="en-US" sz="3200" dirty="0"/>
          </a:p>
        </p:txBody>
      </p:sp>
    </p:spTree>
    <p:extLst>
      <p:ext uri="{BB962C8B-B14F-4D97-AF65-F5344CB8AC3E}">
        <p14:creationId xmlns:p14="http://schemas.microsoft.com/office/powerpoint/2010/main" val="6150880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58206"/>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838200" y="818866"/>
            <a:ext cx="10515600" cy="5358097"/>
          </a:xfrm>
        </p:spPr>
        <p:txBody>
          <a:bodyPr>
            <a:normAutofit/>
          </a:bodyPr>
          <a:lstStyle/>
          <a:p>
            <a:r>
              <a:rPr lang="en-US" sz="3200" dirty="0" smtClean="0">
                <a:sym typeface="+mn-ea"/>
              </a:rPr>
              <a:t>Obsessional impulses are repeated urges to carry out actions, usually ones that are aggressive, dangerous, or socially embarrassing.</a:t>
            </a:r>
          </a:p>
          <a:p>
            <a:r>
              <a:rPr lang="en-US" sz="3200" dirty="0" smtClean="0">
                <a:sym typeface="+mn-ea"/>
              </a:rPr>
              <a:t>Obsessional phobias. This term denotes an obsessional symptom associated with avoidance as well as anxiety—for example, the obsessional impulse to injure another person with a knife may lead to consequent avoidance of knives.</a:t>
            </a:r>
          </a:p>
          <a:p>
            <a:r>
              <a:rPr lang="en-US" sz="3200" dirty="0" smtClean="0">
                <a:sym typeface="+mn-ea"/>
              </a:rPr>
              <a:t>People with obsessional slowness perform actions slowly because their compulsive rituals or repeated doubts take time and distract them from their main purpose.</a:t>
            </a:r>
            <a:endParaRPr lang="en-US" sz="3200" dirty="0" smtClean="0"/>
          </a:p>
          <a:p>
            <a:endParaRPr lang="en-US" sz="3200" dirty="0" smtClean="0"/>
          </a:p>
          <a:p>
            <a:endParaRPr lang="en-US" sz="3200" dirty="0"/>
          </a:p>
        </p:txBody>
      </p:sp>
    </p:spTree>
    <p:extLst>
      <p:ext uri="{BB962C8B-B14F-4D97-AF65-F5344CB8AC3E}">
        <p14:creationId xmlns:p14="http://schemas.microsoft.com/office/powerpoint/2010/main" val="9033400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46160"/>
          </a:xfrm>
        </p:spPr>
        <p:txBody>
          <a:bodyPr/>
          <a:lstStyle/>
          <a:p>
            <a:r>
              <a:rPr lang="en-US" dirty="0" smtClean="0"/>
              <a:t>            </a:t>
            </a:r>
            <a:endParaRPr lang="en-US" sz="3200" dirty="0"/>
          </a:p>
        </p:txBody>
      </p:sp>
      <p:sp>
        <p:nvSpPr>
          <p:cNvPr id="3" name="Content Placeholder 2"/>
          <p:cNvSpPr>
            <a:spLocks noGrp="1"/>
          </p:cNvSpPr>
          <p:nvPr>
            <p:ph idx="1"/>
          </p:nvPr>
        </p:nvSpPr>
        <p:spPr>
          <a:xfrm>
            <a:off x="838200" y="846161"/>
            <a:ext cx="10515600" cy="5745708"/>
          </a:xfrm>
        </p:spPr>
        <p:txBody>
          <a:bodyPr>
            <a:normAutofit/>
          </a:bodyPr>
          <a:lstStyle/>
          <a:p>
            <a:r>
              <a:rPr lang="en-US" sz="3200" dirty="0" smtClean="0"/>
              <a:t>Delusions</a:t>
            </a:r>
          </a:p>
          <a:p>
            <a:pPr marL="0" indent="0">
              <a:buNone/>
            </a:pPr>
            <a:r>
              <a:rPr lang="en-US" sz="3200" dirty="0" smtClean="0"/>
              <a:t>A delusion is a belief that is firmly held on inadequate grounds, that is not affected by rational argument or evidence to the contrary, and that is not a conventional belief that the person might be expected to hold given their educational, cultural, and religious background.</a:t>
            </a:r>
          </a:p>
          <a:p>
            <a:pPr marL="0" indent="0">
              <a:buNone/>
            </a:pPr>
            <a:endParaRPr lang="en-US" sz="3200" dirty="0"/>
          </a:p>
          <a:p>
            <a:pPr marL="0" indent="0">
              <a:buNone/>
            </a:pPr>
            <a:endParaRPr lang="en-US" sz="3200" dirty="0" smtClean="0"/>
          </a:p>
          <a:p>
            <a:pPr marL="0" indent="0">
              <a:buNone/>
            </a:pPr>
            <a:endParaRPr lang="en-US" sz="3200" dirty="0"/>
          </a:p>
          <a:p>
            <a:pPr marL="0" indent="0">
              <a:buNone/>
            </a:pPr>
            <a:endParaRPr lang="en-US" sz="3200" dirty="0" smtClean="0"/>
          </a:p>
          <a:p>
            <a:pPr marL="0" indent="0">
              <a:buNone/>
            </a:pPr>
            <a:endParaRPr lang="en-US" sz="3200" dirty="0"/>
          </a:p>
          <a:p>
            <a:pPr marL="0" indent="0">
              <a:buNone/>
            </a:pPr>
            <a:endParaRPr lang="en-US" sz="3200" dirty="0" smtClean="0"/>
          </a:p>
          <a:p>
            <a:endParaRPr lang="en-US" sz="3200" dirty="0"/>
          </a:p>
        </p:txBody>
      </p:sp>
      <p:sp>
        <p:nvSpPr>
          <p:cNvPr id="4" name="Slide Number Placeholder 3"/>
          <p:cNvSpPr>
            <a:spLocks noGrp="1"/>
          </p:cNvSpPr>
          <p:nvPr>
            <p:ph type="sldNum" sz="quarter" idx="12"/>
          </p:nvPr>
        </p:nvSpPr>
        <p:spPr/>
        <p:txBody>
          <a:bodyPr/>
          <a:lstStyle/>
          <a:p>
            <a:fld id="{8C905161-3985-4A24-A313-9DE6CBC0C2A4}" type="slidenum">
              <a:rPr lang="en-US" smtClean="0"/>
              <a:t>18</a:t>
            </a:fld>
            <a:endParaRPr lang="en-US"/>
          </a:p>
        </p:txBody>
      </p:sp>
    </p:spTree>
    <p:extLst>
      <p:ext uri="{BB962C8B-B14F-4D97-AF65-F5344CB8AC3E}">
        <p14:creationId xmlns:p14="http://schemas.microsoft.com/office/powerpoint/2010/main" val="6233923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2923"/>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838200" y="1105470"/>
            <a:ext cx="10515600" cy="5752530"/>
          </a:xfrm>
        </p:spPr>
        <p:txBody>
          <a:bodyPr>
            <a:normAutofit fontScale="92500"/>
          </a:bodyPr>
          <a:lstStyle/>
          <a:p>
            <a:pPr marL="0" indent="0">
              <a:buNone/>
            </a:pPr>
            <a:r>
              <a:rPr lang="en-US" sz="3200" dirty="0" smtClean="0"/>
              <a:t>Delusions can be divided into:</a:t>
            </a:r>
          </a:p>
          <a:p>
            <a:pPr marL="0" indent="0">
              <a:buNone/>
            </a:pPr>
            <a:r>
              <a:rPr lang="en-US" sz="3200" dirty="0" smtClean="0"/>
              <a:t>According to fixity</a:t>
            </a:r>
          </a:p>
          <a:p>
            <a:pPr marL="0" indent="0">
              <a:buNone/>
            </a:pPr>
            <a:r>
              <a:rPr lang="en-US" sz="3200" dirty="0" smtClean="0"/>
              <a:t>-Complete delusion is a delusion that is held strongly without any degree of doubt.</a:t>
            </a:r>
          </a:p>
          <a:p>
            <a:pPr marL="0" indent="0">
              <a:buNone/>
            </a:pPr>
            <a:r>
              <a:rPr lang="en-US" sz="3200" dirty="0" smtClean="0">
                <a:sym typeface="+mn-ea"/>
              </a:rPr>
              <a:t>-Partial delusion is a delusion that is held with a degree of doubt.</a:t>
            </a:r>
            <a:r>
              <a:rPr lang="en-US" sz="3200" u="sng" dirty="0" smtClean="0"/>
              <a:t> </a:t>
            </a:r>
          </a:p>
          <a:p>
            <a:pPr marL="0" indent="0">
              <a:buNone/>
            </a:pPr>
            <a:endParaRPr lang="en-US" sz="3200" u="sng" dirty="0" smtClean="0"/>
          </a:p>
          <a:p>
            <a:pPr marL="0" indent="0">
              <a:buNone/>
            </a:pPr>
            <a:r>
              <a:rPr lang="en-US" sz="3200" dirty="0" smtClean="0"/>
              <a:t>According to onset</a:t>
            </a:r>
          </a:p>
          <a:p>
            <a:pPr marL="0" indent="0">
              <a:buNone/>
            </a:pPr>
            <a:r>
              <a:rPr lang="en-US" sz="3200" dirty="0" smtClean="0"/>
              <a:t>-</a:t>
            </a:r>
            <a:r>
              <a:rPr lang="en-US" sz="3200" dirty="0"/>
              <a:t>P</a:t>
            </a:r>
            <a:r>
              <a:rPr lang="en-US" sz="3200" dirty="0" smtClean="0"/>
              <a:t>rimary delusion is one that appears suddenly and with full conviction but without any mental events leading up to it.</a:t>
            </a:r>
          </a:p>
          <a:p>
            <a:pPr marL="0" lvl="0" indent="0">
              <a:buNone/>
            </a:pPr>
            <a:r>
              <a:rPr lang="en-US" sz="3200" dirty="0">
                <a:solidFill>
                  <a:prstClr val="black"/>
                </a:solidFill>
              </a:rPr>
              <a:t>-Secondary delusions are delusions apparently derived </a:t>
            </a:r>
          </a:p>
          <a:p>
            <a:pPr marL="0" lvl="0" indent="0">
              <a:buNone/>
            </a:pPr>
            <a:r>
              <a:rPr lang="en-US" sz="3200" dirty="0">
                <a:solidFill>
                  <a:prstClr val="black"/>
                </a:solidFill>
              </a:rPr>
              <a:t>from a preceding morbid experience</a:t>
            </a:r>
            <a:endParaRPr lang="en-US" sz="3200" dirty="0" smtClean="0"/>
          </a:p>
          <a:p>
            <a:pPr marL="0" indent="0">
              <a:buNone/>
            </a:pPr>
            <a:endParaRPr lang="en-US" sz="3200" dirty="0" smtClean="0"/>
          </a:p>
          <a:p>
            <a:pPr marL="0" indent="0">
              <a:buNone/>
            </a:pPr>
            <a:endParaRPr lang="en-US" sz="3200" dirty="0" smtClean="0">
              <a:sym typeface="+mn-ea"/>
            </a:endParaRPr>
          </a:p>
          <a:p>
            <a:pPr marL="0" indent="0">
              <a:buNone/>
            </a:pPr>
            <a:endParaRPr lang="en-US" sz="3200" dirty="0" smtClean="0">
              <a:sym typeface="+mn-ea"/>
            </a:endParaRPr>
          </a:p>
          <a:p>
            <a:pPr marL="0" indent="0">
              <a:buNone/>
            </a:pPr>
            <a:endParaRPr lang="en-US" sz="3200" dirty="0" smtClean="0"/>
          </a:p>
          <a:p>
            <a:pPr marL="0" indent="0">
              <a:buNone/>
            </a:pPr>
            <a:endParaRPr lang="en-US" sz="3200"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8C905161-3985-4A24-A313-9DE6CBC0C2A4}" type="slidenum">
              <a:rPr lang="en-US" smtClean="0"/>
              <a:t>19</a:t>
            </a:fld>
            <a:endParaRPr lang="en-US"/>
          </a:p>
        </p:txBody>
      </p:sp>
    </p:spTree>
    <p:extLst>
      <p:ext uri="{BB962C8B-B14F-4D97-AF65-F5344CB8AC3E}">
        <p14:creationId xmlns:p14="http://schemas.microsoft.com/office/powerpoint/2010/main" val="293703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OUTLINE</a:t>
            </a:r>
            <a:endParaRPr lang="en-US" sz="3200" dirty="0"/>
          </a:p>
        </p:txBody>
      </p:sp>
      <p:sp>
        <p:nvSpPr>
          <p:cNvPr id="3" name="Content Placeholder 2"/>
          <p:cNvSpPr>
            <a:spLocks noGrp="1"/>
          </p:cNvSpPr>
          <p:nvPr>
            <p:ph idx="1"/>
          </p:nvPr>
        </p:nvSpPr>
        <p:spPr/>
        <p:txBody>
          <a:bodyPr>
            <a:normAutofit lnSpcReduction="10000"/>
          </a:bodyPr>
          <a:lstStyle/>
          <a:p>
            <a:pPr lvl="0"/>
            <a:r>
              <a:rPr lang="en-US" sz="3200" dirty="0">
                <a:solidFill>
                  <a:prstClr val="black"/>
                </a:solidFill>
                <a:sym typeface="+mn-ea"/>
              </a:rPr>
              <a:t>DEFINITION OF THOUGHT </a:t>
            </a:r>
          </a:p>
          <a:p>
            <a:pPr lvl="0"/>
            <a:r>
              <a:rPr lang="en-US" sz="3200" dirty="0" smtClean="0">
                <a:solidFill>
                  <a:prstClr val="black"/>
                </a:solidFill>
                <a:sym typeface="+mn-ea"/>
              </a:rPr>
              <a:t>DISTURBANCES OF THOUGHT STREAM </a:t>
            </a:r>
          </a:p>
          <a:p>
            <a:pPr lvl="0"/>
            <a:r>
              <a:rPr lang="en-US" sz="3200" dirty="0" smtClean="0">
                <a:solidFill>
                  <a:prstClr val="black"/>
                </a:solidFill>
                <a:sym typeface="+mn-ea"/>
              </a:rPr>
              <a:t>DISTURBANCES OF THOUGHT FORM</a:t>
            </a:r>
          </a:p>
          <a:p>
            <a:pPr lvl="0"/>
            <a:r>
              <a:rPr lang="en-US" sz="3200" dirty="0" smtClean="0">
                <a:solidFill>
                  <a:prstClr val="black"/>
                </a:solidFill>
                <a:sym typeface="+mn-ea"/>
              </a:rPr>
              <a:t>DISTURBANCES </a:t>
            </a:r>
            <a:r>
              <a:rPr lang="en-US" sz="3200" dirty="0">
                <a:solidFill>
                  <a:prstClr val="black"/>
                </a:solidFill>
                <a:sym typeface="+mn-ea"/>
              </a:rPr>
              <a:t>OF THOUGHT CONTENT	</a:t>
            </a:r>
          </a:p>
          <a:p>
            <a:pPr lvl="0"/>
            <a:r>
              <a:rPr lang="en-US" sz="3200" dirty="0">
                <a:solidFill>
                  <a:prstClr val="black"/>
                </a:solidFill>
                <a:sym typeface="+mn-ea"/>
              </a:rPr>
              <a:t>DISTURBANCES OF THOUGHT </a:t>
            </a:r>
            <a:r>
              <a:rPr lang="en-US" sz="3200" dirty="0" smtClean="0">
                <a:solidFill>
                  <a:prstClr val="black"/>
                </a:solidFill>
                <a:sym typeface="+mn-ea"/>
              </a:rPr>
              <a:t>POSSESSION</a:t>
            </a:r>
          </a:p>
          <a:p>
            <a:pPr lvl="0"/>
            <a:r>
              <a:rPr lang="en-US" sz="3200" dirty="0" smtClean="0">
                <a:solidFill>
                  <a:prstClr val="black"/>
                </a:solidFill>
                <a:sym typeface="+mn-ea"/>
              </a:rPr>
              <a:t>MANAGEMENT</a:t>
            </a:r>
          </a:p>
          <a:p>
            <a:pPr lvl="0"/>
            <a:r>
              <a:rPr lang="en-US" sz="3200" dirty="0" smtClean="0">
                <a:solidFill>
                  <a:prstClr val="black"/>
                </a:solidFill>
                <a:sym typeface="+mn-ea"/>
              </a:rPr>
              <a:t>CONCLUSION </a:t>
            </a:r>
            <a:endParaRPr lang="en-US" sz="3200" dirty="0">
              <a:solidFill>
                <a:prstClr val="black"/>
              </a:solidFill>
              <a:sym typeface="+mn-ea"/>
            </a:endParaRPr>
          </a:p>
          <a:p>
            <a:pPr lvl="0"/>
            <a:r>
              <a:rPr lang="en-US" sz="3200" dirty="0">
                <a:solidFill>
                  <a:prstClr val="black"/>
                </a:solidFill>
              </a:rPr>
              <a:t>REFERENCES</a:t>
            </a:r>
          </a:p>
          <a:p>
            <a:pPr marL="0" indent="0">
              <a:buNone/>
            </a:pPr>
            <a:endParaRPr lang="en-US" sz="3200" dirty="0"/>
          </a:p>
          <a:p>
            <a:endParaRPr lang="en-US" sz="3200" dirty="0"/>
          </a:p>
        </p:txBody>
      </p:sp>
      <p:sp>
        <p:nvSpPr>
          <p:cNvPr id="4" name="Slide Number Placeholder 3"/>
          <p:cNvSpPr>
            <a:spLocks noGrp="1"/>
          </p:cNvSpPr>
          <p:nvPr>
            <p:ph type="sldNum" sz="quarter" idx="12"/>
          </p:nvPr>
        </p:nvSpPr>
        <p:spPr/>
        <p:txBody>
          <a:bodyPr/>
          <a:lstStyle/>
          <a:p>
            <a:fld id="{8C905161-3985-4A24-A313-9DE6CBC0C2A4}" type="slidenum">
              <a:rPr lang="en-US" smtClean="0"/>
              <a:t>2</a:t>
            </a:fld>
            <a:endParaRPr lang="en-US"/>
          </a:p>
        </p:txBody>
      </p:sp>
    </p:spTree>
    <p:extLst>
      <p:ext uri="{BB962C8B-B14F-4D97-AF65-F5344CB8AC3E}">
        <p14:creationId xmlns:p14="http://schemas.microsoft.com/office/powerpoint/2010/main" val="3565948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99150"/>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838200" y="955344"/>
            <a:ext cx="10515600" cy="5902656"/>
          </a:xfrm>
        </p:spPr>
        <p:txBody>
          <a:bodyPr>
            <a:noAutofit/>
          </a:bodyPr>
          <a:lstStyle/>
          <a:p>
            <a:pPr marL="0" indent="0">
              <a:buNone/>
            </a:pPr>
            <a:r>
              <a:rPr lang="en-US" sz="3200" dirty="0" smtClean="0"/>
              <a:t>According to theme (content)</a:t>
            </a:r>
          </a:p>
          <a:p>
            <a:pPr marL="0" indent="0">
              <a:buNone/>
            </a:pPr>
            <a:r>
              <a:rPr lang="en-US" sz="3200" dirty="0" smtClean="0"/>
              <a:t>-Persecutory (paranoid)	</a:t>
            </a:r>
          </a:p>
          <a:p>
            <a:pPr marL="0" indent="0">
              <a:buNone/>
            </a:pPr>
            <a:r>
              <a:rPr lang="en-US" sz="3200" dirty="0" smtClean="0"/>
              <a:t>-Delusions of reference</a:t>
            </a:r>
          </a:p>
          <a:p>
            <a:pPr marL="0" indent="0">
              <a:buNone/>
            </a:pPr>
            <a:r>
              <a:rPr lang="en-US" sz="3200" dirty="0" smtClean="0"/>
              <a:t>-Delusion of control		</a:t>
            </a:r>
          </a:p>
          <a:p>
            <a:pPr marL="0" indent="0">
              <a:buNone/>
            </a:pPr>
            <a:r>
              <a:rPr lang="en-US" sz="3200" dirty="0" smtClean="0"/>
              <a:t>-Grandiose (expansive)							</a:t>
            </a:r>
          </a:p>
          <a:p>
            <a:pPr marL="0" indent="0">
              <a:buNone/>
            </a:pPr>
            <a:r>
              <a:rPr lang="en-US" sz="3200" dirty="0" smtClean="0"/>
              <a:t>-Delusions of guilt			</a:t>
            </a:r>
          </a:p>
          <a:p>
            <a:pPr marL="0" indent="0">
              <a:buNone/>
            </a:pPr>
            <a:r>
              <a:rPr lang="en-US" sz="3200" dirty="0" smtClean="0"/>
              <a:t>-Nihilistic</a:t>
            </a:r>
          </a:p>
          <a:p>
            <a:pPr marL="0" indent="0">
              <a:buNone/>
            </a:pPr>
            <a:r>
              <a:rPr lang="en-US" sz="3200" dirty="0" smtClean="0"/>
              <a:t>-</a:t>
            </a:r>
            <a:r>
              <a:rPr lang="en-US" sz="3200" dirty="0" err="1" smtClean="0"/>
              <a:t>hypochondriacal</a:t>
            </a:r>
            <a:r>
              <a:rPr lang="en-US" sz="3200" dirty="0" smtClean="0"/>
              <a:t>	</a:t>
            </a:r>
          </a:p>
          <a:p>
            <a:pPr marL="0" indent="0">
              <a:buNone/>
            </a:pPr>
            <a:r>
              <a:rPr lang="en-US" sz="3200" dirty="0" smtClean="0"/>
              <a:t>-Jealousy</a:t>
            </a:r>
          </a:p>
          <a:p>
            <a:pPr marL="0" indent="0">
              <a:buNone/>
            </a:pPr>
            <a:r>
              <a:rPr lang="en-US" sz="3200" dirty="0" smtClean="0"/>
              <a:t>-Sexual or amorous</a:t>
            </a:r>
          </a:p>
          <a:p>
            <a:pPr marL="0" indent="0">
              <a:buNone/>
            </a:pPr>
            <a:endParaRPr lang="en-US" sz="3200" dirty="0"/>
          </a:p>
        </p:txBody>
      </p:sp>
      <p:sp>
        <p:nvSpPr>
          <p:cNvPr id="4" name="Slide Number Placeholder 3"/>
          <p:cNvSpPr>
            <a:spLocks noGrp="1"/>
          </p:cNvSpPr>
          <p:nvPr>
            <p:ph type="sldNum" sz="quarter" idx="12"/>
          </p:nvPr>
        </p:nvSpPr>
        <p:spPr/>
        <p:txBody>
          <a:bodyPr/>
          <a:lstStyle/>
          <a:p>
            <a:fld id="{8C905161-3985-4A24-A313-9DE6CBC0C2A4}" type="slidenum">
              <a:rPr lang="en-US" smtClean="0"/>
              <a:t>20</a:t>
            </a:fld>
            <a:endParaRPr lang="en-US"/>
          </a:p>
        </p:txBody>
      </p:sp>
    </p:spTree>
    <p:extLst>
      <p:ext uri="{BB962C8B-B14F-4D97-AF65-F5344CB8AC3E}">
        <p14:creationId xmlns:p14="http://schemas.microsoft.com/office/powerpoint/2010/main" val="7442837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076" y="365126"/>
            <a:ext cx="10298723" cy="338260"/>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838200" y="1364776"/>
            <a:ext cx="10515600" cy="4812187"/>
          </a:xfrm>
        </p:spPr>
        <p:txBody>
          <a:bodyPr/>
          <a:lstStyle/>
          <a:p>
            <a:pPr marL="0" indent="0">
              <a:buNone/>
            </a:pPr>
            <a:r>
              <a:rPr lang="en-US" sz="3200" dirty="0" smtClean="0">
                <a:sym typeface="+mn-ea"/>
              </a:rPr>
              <a:t>-Persecutory delusions, the individual believes that person(s) or organization(s) is/are trying to inflict harm on him, damage his reputation, or make him insane. </a:t>
            </a:r>
            <a:endParaRPr lang="en-US" sz="3200" dirty="0">
              <a:sym typeface="+mn-ea"/>
            </a:endParaRPr>
          </a:p>
          <a:p>
            <a:pPr marL="0" indent="0">
              <a:buNone/>
            </a:pPr>
            <a:r>
              <a:rPr lang="en-US" sz="3200" dirty="0" smtClean="0">
                <a:sym typeface="+mn-ea"/>
              </a:rPr>
              <a:t>-Delusion of reference is  concerned with the idea that objects, events, or people that are unconnected with the patient have a personal significance for him.</a:t>
            </a:r>
          </a:p>
          <a:p>
            <a:pPr marL="0" indent="0">
              <a:buNone/>
            </a:pPr>
            <a:r>
              <a:rPr lang="en-US" sz="3200" dirty="0" smtClean="0">
                <a:sym typeface="+mn-ea"/>
              </a:rPr>
              <a:t>-A patient who has a Delusion of control believes that his actions, impulses, or thoughts are controlled by an outside agency. These are also called passivity phenomena.</a:t>
            </a:r>
            <a:endParaRPr lang="en-US" sz="3200" dirty="0" smtClean="0"/>
          </a:p>
          <a:p>
            <a:pPr marL="0" indent="0">
              <a:buNone/>
            </a:pPr>
            <a:endParaRPr lang="en-US" sz="3200" dirty="0" smtClean="0"/>
          </a:p>
          <a:p>
            <a:endParaRPr lang="en-US" sz="3200" dirty="0" smtClean="0"/>
          </a:p>
          <a:p>
            <a:endParaRPr lang="en-US" dirty="0"/>
          </a:p>
        </p:txBody>
      </p:sp>
      <p:sp>
        <p:nvSpPr>
          <p:cNvPr id="4" name="Slide Number Placeholder 3"/>
          <p:cNvSpPr>
            <a:spLocks noGrp="1"/>
          </p:cNvSpPr>
          <p:nvPr>
            <p:ph type="sldNum" sz="quarter" idx="12"/>
          </p:nvPr>
        </p:nvSpPr>
        <p:spPr/>
        <p:txBody>
          <a:bodyPr/>
          <a:lstStyle/>
          <a:p>
            <a:fld id="{8C905161-3985-4A24-A313-9DE6CBC0C2A4}" type="slidenum">
              <a:rPr lang="en-US" smtClean="0"/>
              <a:t>21</a:t>
            </a:fld>
            <a:endParaRPr lang="en-US"/>
          </a:p>
        </p:txBody>
      </p:sp>
    </p:spTree>
    <p:extLst>
      <p:ext uri="{BB962C8B-B14F-4D97-AF65-F5344CB8AC3E}">
        <p14:creationId xmlns:p14="http://schemas.microsoft.com/office/powerpoint/2010/main" val="3452192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sz="3200" dirty="0" smtClean="0">
                <a:sym typeface="+mn-ea"/>
              </a:rPr>
              <a:t>Grandiose delusions are beliefs of exaggerated self-importance. The patient may consider himself to be wealthy, endowed with unusual abilities, or a special person. Seen in mania.</a:t>
            </a:r>
          </a:p>
          <a:p>
            <a:pPr marL="0" indent="0">
              <a:buNone/>
            </a:pPr>
            <a:r>
              <a:rPr lang="en-US" sz="3200" dirty="0">
                <a:sym typeface="+mn-ea"/>
              </a:rPr>
              <a:t>D</a:t>
            </a:r>
            <a:r>
              <a:rPr lang="en-US" sz="3200" dirty="0" smtClean="0">
                <a:sym typeface="+mn-ea"/>
              </a:rPr>
              <a:t>elusion of guilt  are  minor action of breaking the terms of the law in the past, it will be discovered and bring shame upon the patient, or that his sinfulness will lead to retribution on his family. Seen in depression</a:t>
            </a:r>
            <a:endParaRPr lang="en-US" sz="3200" dirty="0" smtClean="0"/>
          </a:p>
          <a:p>
            <a:pPr marL="0" indent="0">
              <a:buNone/>
            </a:pPr>
            <a:endParaRPr lang="en-US" sz="3200" dirty="0" smtClean="0"/>
          </a:p>
        </p:txBody>
      </p:sp>
      <p:sp>
        <p:nvSpPr>
          <p:cNvPr id="4" name="Slide Number Placeholder 3"/>
          <p:cNvSpPr>
            <a:spLocks noGrp="1"/>
          </p:cNvSpPr>
          <p:nvPr>
            <p:ph type="sldNum" sz="quarter" idx="12"/>
          </p:nvPr>
        </p:nvSpPr>
        <p:spPr/>
        <p:txBody>
          <a:bodyPr/>
          <a:lstStyle/>
          <a:p>
            <a:fld id="{8C905161-3985-4A24-A313-9DE6CBC0C2A4}" type="slidenum">
              <a:rPr lang="en-US" smtClean="0"/>
              <a:t>22</a:t>
            </a:fld>
            <a:endParaRPr lang="en-US"/>
          </a:p>
        </p:txBody>
      </p:sp>
    </p:spTree>
    <p:extLst>
      <p:ext uri="{BB962C8B-B14F-4D97-AF65-F5344CB8AC3E}">
        <p14:creationId xmlns:p14="http://schemas.microsoft.com/office/powerpoint/2010/main" val="3448934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dirty="0" smtClean="0">
                <a:sym typeface="+mn-ea"/>
              </a:rPr>
              <a:t>Nihilistic delusions are beliefs that some person or thing has ceased, or is about to cease, to exist. Examples include a patient’s delusion that he has no money, that his career is ruined, or that the world is about to end. seen in depression.</a:t>
            </a:r>
            <a:endParaRPr lang="en-US" sz="3200" dirty="0" smtClean="0"/>
          </a:p>
          <a:p>
            <a:r>
              <a:rPr lang="en-US" sz="3200" dirty="0" smtClean="0">
                <a:sym typeface="+mn-ea"/>
              </a:rPr>
              <a:t>In </a:t>
            </a:r>
            <a:r>
              <a:rPr lang="en-US" sz="3200" dirty="0" err="1" smtClean="0">
                <a:sym typeface="+mn-ea"/>
              </a:rPr>
              <a:t>hypochondriacal</a:t>
            </a:r>
            <a:r>
              <a:rPr lang="en-US" sz="3200" dirty="0" smtClean="0">
                <a:sym typeface="+mn-ea"/>
              </a:rPr>
              <a:t> delusions the patient believes, wrongly and in the face of all medical evidence to the contrary, that he is suffering from a disease.</a:t>
            </a:r>
            <a:endParaRPr lang="en-US" sz="3200" dirty="0" smtClean="0"/>
          </a:p>
          <a:p>
            <a:endParaRPr lang="en-US" sz="3200" dirty="0"/>
          </a:p>
        </p:txBody>
      </p:sp>
      <p:sp>
        <p:nvSpPr>
          <p:cNvPr id="4" name="Slide Number Placeholder 3"/>
          <p:cNvSpPr>
            <a:spLocks noGrp="1"/>
          </p:cNvSpPr>
          <p:nvPr>
            <p:ph type="sldNum" sz="quarter" idx="12"/>
          </p:nvPr>
        </p:nvSpPr>
        <p:spPr/>
        <p:txBody>
          <a:bodyPr/>
          <a:lstStyle/>
          <a:p>
            <a:fld id="{8C905161-3985-4A24-A313-9DE6CBC0C2A4}" type="slidenum">
              <a:rPr lang="en-US" smtClean="0"/>
              <a:t>23</a:t>
            </a:fld>
            <a:endParaRPr lang="en-US"/>
          </a:p>
        </p:txBody>
      </p:sp>
    </p:spTree>
    <p:extLst>
      <p:ext uri="{BB962C8B-B14F-4D97-AF65-F5344CB8AC3E}">
        <p14:creationId xmlns:p14="http://schemas.microsoft.com/office/powerpoint/2010/main" val="14254143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200" dirty="0" smtClean="0">
                <a:sym typeface="+mn-ea"/>
              </a:rPr>
              <a:t>In delusion of jealousy the person is preoccupied with the thought that their spouse or sexual partner is being unfaithful without having any real proof. </a:t>
            </a:r>
            <a:endParaRPr lang="en-US" sz="3200" dirty="0" smtClean="0"/>
          </a:p>
          <a:p>
            <a:r>
              <a:rPr lang="en-US" sz="3200" dirty="0" smtClean="0">
                <a:sym typeface="+mn-ea"/>
              </a:rPr>
              <a:t>Sexual or amorous delusions (De </a:t>
            </a:r>
            <a:r>
              <a:rPr lang="en-US" sz="3200" dirty="0" err="1" smtClean="0">
                <a:sym typeface="+mn-ea"/>
              </a:rPr>
              <a:t>Clerambault</a:t>
            </a:r>
            <a:r>
              <a:rPr lang="en-US" sz="3200" dirty="0" smtClean="0">
                <a:sym typeface="+mn-ea"/>
              </a:rPr>
              <a:t> syndrome)are more frequent in women than in men and are occasionally secondary to somatic hallucinations felt in the genitalia.</a:t>
            </a:r>
          </a:p>
          <a:p>
            <a:pPr marL="0" indent="0">
              <a:buNone/>
            </a:pPr>
            <a:r>
              <a:rPr lang="en-US" sz="3200" dirty="0" smtClean="0"/>
              <a:t>.</a:t>
            </a:r>
          </a:p>
          <a:p>
            <a:pPr marL="0" indent="0">
              <a:buNone/>
            </a:pPr>
            <a:endParaRPr lang="en-US" sz="3200" dirty="0" smtClean="0"/>
          </a:p>
          <a:p>
            <a:endParaRPr lang="en-US" sz="3200" dirty="0" smtClean="0"/>
          </a:p>
          <a:p>
            <a:endParaRPr lang="en-US" sz="3200" dirty="0" smtClean="0"/>
          </a:p>
          <a:p>
            <a:endParaRPr lang="en-US" sz="3200" dirty="0"/>
          </a:p>
        </p:txBody>
      </p:sp>
      <p:sp>
        <p:nvSpPr>
          <p:cNvPr id="4" name="Slide Number Placeholder 3"/>
          <p:cNvSpPr>
            <a:spLocks noGrp="1"/>
          </p:cNvSpPr>
          <p:nvPr>
            <p:ph type="sldNum" sz="quarter" idx="12"/>
          </p:nvPr>
        </p:nvSpPr>
        <p:spPr/>
        <p:txBody>
          <a:bodyPr/>
          <a:lstStyle/>
          <a:p>
            <a:fld id="{8C905161-3985-4A24-A313-9DE6CBC0C2A4}" type="slidenum">
              <a:rPr lang="en-US" smtClean="0"/>
              <a:t>24</a:t>
            </a:fld>
            <a:endParaRPr lang="en-US"/>
          </a:p>
        </p:txBody>
      </p:sp>
    </p:spTree>
    <p:extLst>
      <p:ext uri="{BB962C8B-B14F-4D97-AF65-F5344CB8AC3E}">
        <p14:creationId xmlns:p14="http://schemas.microsoft.com/office/powerpoint/2010/main" val="21781358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1979"/>
          </a:xfrm>
        </p:spPr>
        <p:txBody>
          <a:bodyPr>
            <a:normAutofit fontScale="90000"/>
          </a:bodyPr>
          <a:lstStyle/>
          <a:p>
            <a:r>
              <a:rPr lang="en-US" dirty="0" smtClean="0"/>
              <a:t>                 </a:t>
            </a:r>
            <a:r>
              <a:rPr lang="en-US" dirty="0"/>
              <a:t>P</a:t>
            </a:r>
            <a:r>
              <a:rPr lang="en-US" dirty="0" smtClean="0"/>
              <a:t>rimary delusional experiences</a:t>
            </a:r>
            <a:endParaRPr lang="en-US" dirty="0"/>
          </a:p>
        </p:txBody>
      </p:sp>
      <p:sp>
        <p:nvSpPr>
          <p:cNvPr id="3" name="Content Placeholder 2"/>
          <p:cNvSpPr>
            <a:spLocks noGrp="1"/>
          </p:cNvSpPr>
          <p:nvPr>
            <p:ph idx="1"/>
          </p:nvPr>
        </p:nvSpPr>
        <p:spPr>
          <a:xfrm>
            <a:off x="838200" y="887104"/>
            <a:ext cx="10515600" cy="5663821"/>
          </a:xfrm>
        </p:spPr>
        <p:txBody>
          <a:bodyPr>
            <a:normAutofit fontScale="77500" lnSpcReduction="20000"/>
          </a:bodyPr>
          <a:lstStyle/>
          <a:p>
            <a:r>
              <a:rPr lang="en-US" sz="4100" dirty="0" smtClean="0"/>
              <a:t>A delusional mood is a change of mood that accompanies a delusion. For example, a person who believes that a group of people intends to kill him is likely to feel afraid. Occasionally, the change of mood precedes the delusion. </a:t>
            </a:r>
          </a:p>
          <a:p>
            <a:endParaRPr lang="en-US" sz="4100" dirty="0" smtClean="0"/>
          </a:p>
          <a:p>
            <a:r>
              <a:rPr lang="en-US" sz="4100" dirty="0" smtClean="0">
                <a:sym typeface="+mn-ea"/>
              </a:rPr>
              <a:t>A delusional perception is a delusional interpretation to a normal perception. For example, the position of a letter that has been left on the patient’s desk may be interpreted as a signal that he is to die. </a:t>
            </a:r>
          </a:p>
          <a:p>
            <a:endParaRPr lang="en-US" sz="4100" dirty="0" smtClean="0">
              <a:sym typeface="+mn-ea"/>
            </a:endParaRPr>
          </a:p>
          <a:p>
            <a:r>
              <a:rPr lang="en-US" sz="4100" dirty="0">
                <a:sym typeface="+mn-ea"/>
              </a:rPr>
              <a:t>A delusional memory is a delusional interpretation </a:t>
            </a:r>
            <a:r>
              <a:rPr lang="en-US" sz="4100" dirty="0" smtClean="0">
                <a:sym typeface="+mn-ea"/>
              </a:rPr>
              <a:t>that is  </a:t>
            </a:r>
            <a:r>
              <a:rPr lang="en-US" sz="4100" dirty="0">
                <a:sym typeface="+mn-ea"/>
              </a:rPr>
              <a:t>attached to a past event. The past event either real, or made up by the patient</a:t>
            </a:r>
            <a:endParaRPr lang="en-US" sz="4100" dirty="0" smtClean="0">
              <a:sym typeface="+mn-ea"/>
            </a:endParaRPr>
          </a:p>
          <a:p>
            <a:endParaRPr lang="en-US" dirty="0" smtClean="0"/>
          </a:p>
          <a:p>
            <a:endParaRPr lang="en-US" dirty="0"/>
          </a:p>
        </p:txBody>
      </p:sp>
      <p:sp>
        <p:nvSpPr>
          <p:cNvPr id="4" name="Slide Number Placeholder 3"/>
          <p:cNvSpPr>
            <a:spLocks noGrp="1"/>
          </p:cNvSpPr>
          <p:nvPr>
            <p:ph type="sldNum" sz="quarter" idx="12"/>
          </p:nvPr>
        </p:nvSpPr>
        <p:spPr/>
        <p:txBody>
          <a:bodyPr/>
          <a:lstStyle/>
          <a:p>
            <a:fld id="{8C905161-3985-4A24-A313-9DE6CBC0C2A4}" type="slidenum">
              <a:rPr lang="en-US" smtClean="0"/>
              <a:t>25</a:t>
            </a:fld>
            <a:endParaRPr lang="en-US"/>
          </a:p>
        </p:txBody>
      </p:sp>
    </p:spTree>
    <p:extLst>
      <p:ext uri="{BB962C8B-B14F-4D97-AF65-F5344CB8AC3E}">
        <p14:creationId xmlns:p14="http://schemas.microsoft.com/office/powerpoint/2010/main" val="11987120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3048"/>
          </a:xfrm>
        </p:spPr>
        <p:txBody>
          <a:bodyPr/>
          <a:lstStyle/>
          <a:p>
            <a:r>
              <a:rPr lang="en-US" dirty="0" smtClean="0"/>
              <a:t>         Specific delusional syndromes</a:t>
            </a:r>
            <a:endParaRPr lang="en-US" dirty="0"/>
          </a:p>
        </p:txBody>
      </p:sp>
      <p:sp>
        <p:nvSpPr>
          <p:cNvPr id="3" name="Content Placeholder 2"/>
          <p:cNvSpPr>
            <a:spLocks noGrp="1"/>
          </p:cNvSpPr>
          <p:nvPr>
            <p:ph idx="1"/>
          </p:nvPr>
        </p:nvSpPr>
        <p:spPr>
          <a:xfrm>
            <a:off x="838200" y="1255594"/>
            <a:ext cx="10515600" cy="5104263"/>
          </a:xfrm>
        </p:spPr>
        <p:txBody>
          <a:bodyPr>
            <a:normAutofit/>
          </a:bodyPr>
          <a:lstStyle/>
          <a:p>
            <a:r>
              <a:rPr lang="en-US" sz="3200" dirty="0">
                <a:sym typeface="+mn-ea"/>
              </a:rPr>
              <a:t>Shared delusions is a person who lives with a deluded patient comes to share his delusional beliefs</a:t>
            </a:r>
            <a:r>
              <a:rPr lang="en-US" sz="3200" dirty="0" smtClean="0">
                <a:sym typeface="+mn-ea"/>
              </a:rPr>
              <a:t>.</a:t>
            </a:r>
          </a:p>
          <a:p>
            <a:r>
              <a:rPr lang="en-US" sz="3200" dirty="0" smtClean="0">
                <a:sym typeface="+mn-ea"/>
              </a:rPr>
              <a:t>Delusional misidentification is the belief that the identity  of a person, object, or place has somehow changed or has been altered. There are quite a number of syndromes under this type of delusion. For example, a person may believe that a close relative or spouse has been replaced by an identical-looking impostor(</a:t>
            </a:r>
            <a:r>
              <a:rPr lang="en-US" sz="3200" dirty="0" err="1" smtClean="0">
                <a:sym typeface="+mn-ea"/>
              </a:rPr>
              <a:t>Capgras</a:t>
            </a:r>
            <a:r>
              <a:rPr lang="en-US" sz="3200" dirty="0" smtClean="0">
                <a:sym typeface="+mn-ea"/>
              </a:rPr>
              <a:t> delusion), or believe that various people the person meets are actually the same person in disguise(</a:t>
            </a:r>
            <a:r>
              <a:rPr lang="en-US" sz="3200" dirty="0" err="1" smtClean="0">
                <a:sym typeface="+mn-ea"/>
              </a:rPr>
              <a:t>Fregoli</a:t>
            </a:r>
            <a:r>
              <a:rPr lang="en-US" sz="3200" dirty="0" smtClean="0">
                <a:sym typeface="+mn-ea"/>
              </a:rPr>
              <a:t> delusion).</a:t>
            </a:r>
            <a:endParaRPr lang="en-US" sz="3200" dirty="0" smtClean="0"/>
          </a:p>
          <a:p>
            <a:endParaRPr lang="en-US" sz="3200" dirty="0" smtClean="0">
              <a:sym typeface="+mn-ea"/>
            </a:endParaRPr>
          </a:p>
          <a:p>
            <a:endParaRPr lang="en-US" sz="3200" dirty="0" smtClean="0">
              <a:sym typeface="+mn-ea"/>
            </a:endParaRPr>
          </a:p>
          <a:p>
            <a:endParaRPr lang="en-US" sz="3200" dirty="0" smtClean="0"/>
          </a:p>
          <a:p>
            <a:endParaRPr lang="en-US" dirty="0"/>
          </a:p>
        </p:txBody>
      </p:sp>
      <p:sp>
        <p:nvSpPr>
          <p:cNvPr id="4" name="Slide Number Placeholder 3"/>
          <p:cNvSpPr>
            <a:spLocks noGrp="1"/>
          </p:cNvSpPr>
          <p:nvPr>
            <p:ph type="sldNum" sz="quarter" idx="12"/>
          </p:nvPr>
        </p:nvSpPr>
        <p:spPr/>
        <p:txBody>
          <a:bodyPr/>
          <a:lstStyle/>
          <a:p>
            <a:fld id="{8C905161-3985-4A24-A313-9DE6CBC0C2A4}" type="slidenum">
              <a:rPr lang="en-US" smtClean="0"/>
              <a:t>26</a:t>
            </a:fld>
            <a:endParaRPr lang="en-US"/>
          </a:p>
        </p:txBody>
      </p:sp>
    </p:spTree>
    <p:extLst>
      <p:ext uri="{BB962C8B-B14F-4D97-AF65-F5344CB8AC3E}">
        <p14:creationId xmlns:p14="http://schemas.microsoft.com/office/powerpoint/2010/main" val="24345490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2263"/>
            <a:ext cx="10515600" cy="1646237"/>
          </a:xfrm>
        </p:spPr>
        <p:txBody>
          <a:bodyPr/>
          <a:lstStyle/>
          <a:p>
            <a:r>
              <a:rPr lang="en-US" dirty="0" smtClean="0"/>
              <a:t>             The reality of delusion        </a:t>
            </a:r>
            <a:endParaRPr lang="en-US" dirty="0"/>
          </a:p>
        </p:txBody>
      </p:sp>
      <p:sp>
        <p:nvSpPr>
          <p:cNvPr id="3" name="Content Placeholder 2"/>
          <p:cNvSpPr>
            <a:spLocks noGrp="1"/>
          </p:cNvSpPr>
          <p:nvPr>
            <p:ph idx="1"/>
          </p:nvPr>
        </p:nvSpPr>
        <p:spPr/>
        <p:txBody>
          <a:bodyPr>
            <a:normAutofit/>
          </a:bodyPr>
          <a:lstStyle/>
          <a:p>
            <a:r>
              <a:rPr lang="en-US" sz="3200" dirty="0" smtClean="0"/>
              <a:t>It is important to note that not </a:t>
            </a:r>
            <a:r>
              <a:rPr lang="en-US" sz="3200" dirty="0"/>
              <a:t>all individuals with delusions act on their delusional beliefs. Usually, when a delusional illness becomes chronic there is a </a:t>
            </a:r>
            <a:r>
              <a:rPr lang="en-US" sz="3200" dirty="0" smtClean="0"/>
              <a:t>difference </a:t>
            </a:r>
            <a:r>
              <a:rPr lang="en-US" sz="3200" dirty="0"/>
              <a:t>between the delusions and the patient’s </a:t>
            </a:r>
            <a:r>
              <a:rPr lang="en-US" sz="3200" dirty="0" smtClean="0"/>
              <a:t>behavior. </a:t>
            </a:r>
            <a:r>
              <a:rPr lang="en-US" sz="3200" dirty="0"/>
              <a:t>For example, </a:t>
            </a:r>
            <a:r>
              <a:rPr lang="en-US" sz="3200" dirty="0" smtClean="0"/>
              <a:t>the </a:t>
            </a:r>
            <a:r>
              <a:rPr lang="en-US" sz="3200" dirty="0"/>
              <a:t>persecuted patient who believes they are being poisoned may be happy to eat hospital food.</a:t>
            </a:r>
          </a:p>
        </p:txBody>
      </p:sp>
      <p:sp>
        <p:nvSpPr>
          <p:cNvPr id="4" name="Slide Number Placeholder 3"/>
          <p:cNvSpPr>
            <a:spLocks noGrp="1"/>
          </p:cNvSpPr>
          <p:nvPr>
            <p:ph type="sldNum" sz="quarter" idx="12"/>
          </p:nvPr>
        </p:nvSpPr>
        <p:spPr/>
        <p:txBody>
          <a:bodyPr/>
          <a:lstStyle/>
          <a:p>
            <a:fld id="{8C905161-3985-4A24-A313-9DE6CBC0C2A4}" type="slidenum">
              <a:rPr lang="en-US" smtClean="0"/>
              <a:t>27</a:t>
            </a:fld>
            <a:endParaRPr lang="en-US"/>
          </a:p>
        </p:txBody>
      </p:sp>
    </p:spTree>
    <p:extLst>
      <p:ext uri="{BB962C8B-B14F-4D97-AF65-F5344CB8AC3E}">
        <p14:creationId xmlns:p14="http://schemas.microsoft.com/office/powerpoint/2010/main" val="2746928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6696"/>
          </a:xfrm>
        </p:spPr>
        <p:txBody>
          <a:bodyPr>
            <a:normAutofit/>
          </a:bodyPr>
          <a:lstStyle/>
          <a:p>
            <a:r>
              <a:rPr lang="en-US" sz="3200" dirty="0" smtClean="0"/>
              <a:t>             DISTURBANCE OF THOUGHT POSSESSION</a:t>
            </a:r>
            <a:endParaRPr lang="en-US" sz="3200" dirty="0"/>
          </a:p>
        </p:txBody>
      </p:sp>
      <p:sp>
        <p:nvSpPr>
          <p:cNvPr id="3" name="Content Placeholder 2"/>
          <p:cNvSpPr>
            <a:spLocks noGrp="1"/>
          </p:cNvSpPr>
          <p:nvPr>
            <p:ph idx="1"/>
          </p:nvPr>
        </p:nvSpPr>
        <p:spPr>
          <a:xfrm>
            <a:off x="838200" y="1269242"/>
            <a:ext cx="10515600" cy="5390865"/>
          </a:xfrm>
        </p:spPr>
        <p:txBody>
          <a:bodyPr>
            <a:normAutofit/>
          </a:bodyPr>
          <a:lstStyle/>
          <a:p>
            <a:pPr marL="0" indent="0">
              <a:buNone/>
            </a:pPr>
            <a:r>
              <a:rPr lang="en-US" sz="3200" dirty="0" smtClean="0">
                <a:sym typeface="+mn-ea"/>
              </a:rPr>
              <a:t>Thought insertion is a belief that someone is putting ideas or thoughts into their minds</a:t>
            </a:r>
            <a:r>
              <a:rPr lang="en-US" dirty="0" smtClean="0">
                <a:sym typeface="+mn-ea"/>
              </a:rPr>
              <a:t>.</a:t>
            </a:r>
          </a:p>
          <a:p>
            <a:pPr marL="0" indent="0">
              <a:buNone/>
            </a:pPr>
            <a:r>
              <a:rPr lang="en-US" sz="3200" dirty="0" smtClean="0">
                <a:sym typeface="+mn-ea"/>
              </a:rPr>
              <a:t>Thought withdrawal is a delusion that thoughts have been taken out of the mind by someone/something.</a:t>
            </a:r>
          </a:p>
          <a:p>
            <a:pPr marL="0" indent="0">
              <a:buNone/>
            </a:pPr>
            <a:r>
              <a:rPr lang="en-US" sz="3200" dirty="0" smtClean="0">
                <a:sym typeface="+mn-ea"/>
              </a:rPr>
              <a:t>Thought broadcasting is a delusion that unspoken thoughts, are known to other people through radio, telepathy, or in some other way.</a:t>
            </a:r>
          </a:p>
          <a:p>
            <a:pPr marL="0" indent="0">
              <a:buNone/>
            </a:pPr>
            <a:r>
              <a:rPr lang="en-US" sz="3200" dirty="0" smtClean="0">
                <a:sym typeface="+mn-ea"/>
              </a:rPr>
              <a:t>Though echo is a belief that the person hears his or her own thoughts as if they were being spoken aloud.</a:t>
            </a:r>
          </a:p>
          <a:p>
            <a:pPr marL="0" indent="0">
              <a:buNone/>
            </a:pPr>
            <a:endParaRPr lang="en-US" sz="3200"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8C905161-3985-4A24-A313-9DE6CBC0C2A4}" type="slidenum">
              <a:rPr lang="en-US" smtClean="0"/>
              <a:t>28</a:t>
            </a:fld>
            <a:endParaRPr lang="en-US"/>
          </a:p>
        </p:txBody>
      </p:sp>
    </p:spTree>
    <p:extLst>
      <p:ext uri="{BB962C8B-B14F-4D97-AF65-F5344CB8AC3E}">
        <p14:creationId xmlns:p14="http://schemas.microsoft.com/office/powerpoint/2010/main" val="19996631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4800" dirty="0" smtClean="0"/>
              <a:t>MANAGEMENT OF THOUGHT DISORDERS</a:t>
            </a:r>
            <a:br>
              <a:rPr lang="en-US" sz="4800" dirty="0" smtClean="0"/>
            </a:br>
            <a:endParaRPr lang="en-US" sz="4800" dirty="0"/>
          </a:p>
        </p:txBody>
      </p:sp>
      <p:sp>
        <p:nvSpPr>
          <p:cNvPr id="3" name="Content Placeholder 2"/>
          <p:cNvSpPr>
            <a:spLocks noGrp="1"/>
          </p:cNvSpPr>
          <p:nvPr>
            <p:ph idx="1"/>
          </p:nvPr>
        </p:nvSpPr>
        <p:spPr>
          <a:xfrm>
            <a:off x="838200" y="1146412"/>
            <a:ext cx="10515600" cy="5030551"/>
          </a:xfrm>
        </p:spPr>
        <p:txBody>
          <a:bodyPr/>
          <a:lstStyle/>
          <a:p>
            <a:r>
              <a:rPr lang="en-US" dirty="0" smtClean="0"/>
              <a:t>Management involves</a:t>
            </a:r>
          </a:p>
          <a:p>
            <a:pPr>
              <a:buFont typeface="Wingdings" panose="05000000000000000000" pitchFamily="2" charset="2"/>
              <a:buChar char="q"/>
            </a:pPr>
            <a:r>
              <a:rPr lang="en-US" dirty="0" smtClean="0"/>
              <a:t>Good history taking</a:t>
            </a:r>
          </a:p>
          <a:p>
            <a:pPr>
              <a:buFont typeface="Wingdings" panose="05000000000000000000" pitchFamily="2" charset="2"/>
              <a:buChar char="q"/>
            </a:pPr>
            <a:r>
              <a:rPr lang="en-US" dirty="0" smtClean="0"/>
              <a:t>Mental state examination</a:t>
            </a:r>
          </a:p>
          <a:p>
            <a:pPr>
              <a:buFont typeface="Wingdings" panose="05000000000000000000" pitchFamily="2" charset="2"/>
              <a:buChar char="q"/>
            </a:pPr>
            <a:r>
              <a:rPr lang="en-US" dirty="0" smtClean="0"/>
              <a:t>Physical examinations</a:t>
            </a:r>
          </a:p>
          <a:p>
            <a:pPr>
              <a:buFont typeface="Wingdings" panose="05000000000000000000" pitchFamily="2" charset="2"/>
              <a:buChar char="q"/>
            </a:pPr>
            <a:r>
              <a:rPr lang="en-US" dirty="0" smtClean="0"/>
              <a:t>Investigation</a:t>
            </a:r>
          </a:p>
          <a:p>
            <a:pPr>
              <a:buFont typeface="Wingdings" panose="05000000000000000000" pitchFamily="2" charset="2"/>
              <a:buChar char="q"/>
            </a:pPr>
            <a:r>
              <a:rPr lang="en-US" dirty="0" smtClean="0"/>
              <a:t>Making appropriate diagnosis.</a:t>
            </a:r>
          </a:p>
          <a:p>
            <a:pPr>
              <a:buFont typeface="Wingdings" panose="05000000000000000000" pitchFamily="2" charset="2"/>
              <a:buChar char="q"/>
            </a:pPr>
            <a:r>
              <a:rPr lang="en-US" dirty="0" smtClean="0"/>
              <a:t>In summary, management depends on the patient presentation. </a:t>
            </a:r>
            <a:endParaRPr lang="en-US" dirty="0"/>
          </a:p>
        </p:txBody>
      </p:sp>
      <p:sp>
        <p:nvSpPr>
          <p:cNvPr id="4" name="Slide Number Placeholder 3"/>
          <p:cNvSpPr>
            <a:spLocks noGrp="1"/>
          </p:cNvSpPr>
          <p:nvPr>
            <p:ph type="sldNum" sz="quarter" idx="12"/>
          </p:nvPr>
        </p:nvSpPr>
        <p:spPr/>
        <p:txBody>
          <a:bodyPr/>
          <a:lstStyle/>
          <a:p>
            <a:fld id="{8C905161-3985-4A24-A313-9DE6CBC0C2A4}" type="slidenum">
              <a:rPr lang="en-US" smtClean="0"/>
              <a:t>29</a:t>
            </a:fld>
            <a:endParaRPr lang="en-US"/>
          </a:p>
        </p:txBody>
      </p:sp>
    </p:spTree>
    <p:extLst>
      <p:ext uri="{BB962C8B-B14F-4D97-AF65-F5344CB8AC3E}">
        <p14:creationId xmlns:p14="http://schemas.microsoft.com/office/powerpoint/2010/main" val="2505323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normAutofit/>
          </a:bodyPr>
          <a:lstStyle/>
          <a:p>
            <a:r>
              <a:rPr lang="en-US" sz="3200" dirty="0" smtClean="0"/>
              <a:t>To discuss concept of thought and the disorder associated with thought </a:t>
            </a:r>
            <a:endParaRPr lang="en-US" sz="3200" dirty="0"/>
          </a:p>
        </p:txBody>
      </p:sp>
      <p:sp>
        <p:nvSpPr>
          <p:cNvPr id="4" name="Slide Number Placeholder 3"/>
          <p:cNvSpPr>
            <a:spLocks noGrp="1"/>
          </p:cNvSpPr>
          <p:nvPr>
            <p:ph type="sldNum" sz="quarter" idx="12"/>
          </p:nvPr>
        </p:nvSpPr>
        <p:spPr/>
        <p:txBody>
          <a:bodyPr/>
          <a:lstStyle/>
          <a:p>
            <a:fld id="{8C905161-3985-4A24-A313-9DE6CBC0C2A4}" type="slidenum">
              <a:rPr lang="en-US" smtClean="0"/>
              <a:t>3</a:t>
            </a:fld>
            <a:endParaRPr lang="en-US"/>
          </a:p>
        </p:txBody>
      </p:sp>
    </p:spTree>
    <p:extLst>
      <p:ext uri="{BB962C8B-B14F-4D97-AF65-F5344CB8AC3E}">
        <p14:creationId xmlns:p14="http://schemas.microsoft.com/office/powerpoint/2010/main" val="32306032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normAutofit/>
          </a:bodyPr>
          <a:lstStyle/>
          <a:p>
            <a:r>
              <a:rPr lang="en-US" sz="3200" dirty="0" smtClean="0"/>
              <a:t>In conclusion, although thought disorder is associated with psychosis, similar phenomena can appear in different disorders, potentially leading to misdiagnosis.</a:t>
            </a:r>
          </a:p>
          <a:p>
            <a:r>
              <a:rPr lang="en-US" sz="3200" dirty="0" smtClean="0"/>
              <a:t>Hence it is important to properly interact with the patient and take relevant history.</a:t>
            </a:r>
            <a:endParaRPr lang="en-US" sz="3200" dirty="0"/>
          </a:p>
        </p:txBody>
      </p:sp>
      <p:sp>
        <p:nvSpPr>
          <p:cNvPr id="4" name="Slide Number Placeholder 3"/>
          <p:cNvSpPr>
            <a:spLocks noGrp="1"/>
          </p:cNvSpPr>
          <p:nvPr>
            <p:ph type="sldNum" sz="quarter" idx="12"/>
          </p:nvPr>
        </p:nvSpPr>
        <p:spPr/>
        <p:txBody>
          <a:bodyPr/>
          <a:lstStyle/>
          <a:p>
            <a:fld id="{8C905161-3985-4A24-A313-9DE6CBC0C2A4}" type="slidenum">
              <a:rPr lang="en-US" smtClean="0"/>
              <a:t>30</a:t>
            </a:fld>
            <a:endParaRPr lang="en-US"/>
          </a:p>
        </p:txBody>
      </p:sp>
    </p:spTree>
    <p:extLst>
      <p:ext uri="{BB962C8B-B14F-4D97-AF65-F5344CB8AC3E}">
        <p14:creationId xmlns:p14="http://schemas.microsoft.com/office/powerpoint/2010/main" val="14193750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REFERENCES</a:t>
            </a:r>
            <a:endParaRPr lang="en-US" dirty="0"/>
          </a:p>
        </p:txBody>
      </p:sp>
      <p:sp>
        <p:nvSpPr>
          <p:cNvPr id="3" name="Content Placeholder 2"/>
          <p:cNvSpPr>
            <a:spLocks noGrp="1"/>
          </p:cNvSpPr>
          <p:nvPr>
            <p:ph idx="1"/>
          </p:nvPr>
        </p:nvSpPr>
        <p:spPr>
          <a:xfrm>
            <a:off x="838200" y="1378424"/>
            <a:ext cx="10515600" cy="4798539"/>
          </a:xfrm>
        </p:spPr>
        <p:txBody>
          <a:bodyPr>
            <a:normAutofit fontScale="85000" lnSpcReduction="10000"/>
          </a:bodyPr>
          <a:lstStyle/>
          <a:p>
            <a:pPr marL="457200" lvl="1" indent="0">
              <a:buNone/>
            </a:pPr>
            <a:endParaRPr lang="en-US" sz="3200" dirty="0" smtClean="0"/>
          </a:p>
          <a:p>
            <a:r>
              <a:rPr lang="en-US" sz="3500" dirty="0" smtClean="0">
                <a:sym typeface="+mn-ea"/>
              </a:rPr>
              <a:t>Paul .H et al(2018),Shorter Oxford textbook of psychiatry 7</a:t>
            </a:r>
            <a:r>
              <a:rPr lang="en-US" sz="3500" baseline="30000" dirty="0" smtClean="0">
                <a:sym typeface="+mn-ea"/>
              </a:rPr>
              <a:t>th</a:t>
            </a:r>
            <a:r>
              <a:rPr lang="en-US" sz="3500" dirty="0" smtClean="0">
                <a:sym typeface="+mn-ea"/>
              </a:rPr>
              <a:t>  Edition</a:t>
            </a:r>
            <a:endParaRPr lang="en-US" sz="3500" dirty="0" smtClean="0"/>
          </a:p>
          <a:p>
            <a:r>
              <a:rPr lang="en-US" sz="3500" dirty="0" smtClean="0">
                <a:sym typeface="+mn-ea"/>
              </a:rPr>
              <a:t>Patricia C et al, Fish Clinical psychopathology, signs and symptoms in psychiatry 3</a:t>
            </a:r>
            <a:r>
              <a:rPr lang="en-US" sz="3500" baseline="30000" dirty="0" smtClean="0">
                <a:sym typeface="+mn-ea"/>
              </a:rPr>
              <a:t>rd</a:t>
            </a:r>
            <a:r>
              <a:rPr lang="en-US" sz="3500" dirty="0" smtClean="0">
                <a:sym typeface="+mn-ea"/>
              </a:rPr>
              <a:t> Edition</a:t>
            </a:r>
          </a:p>
          <a:p>
            <a:r>
              <a:rPr lang="en-US" sz="3500" dirty="0" smtClean="0">
                <a:sym typeface="+mn-ea"/>
              </a:rPr>
              <a:t>Kaplan and </a:t>
            </a:r>
            <a:r>
              <a:rPr lang="en-US" sz="3500" dirty="0" err="1">
                <a:sym typeface="+mn-ea"/>
              </a:rPr>
              <a:t>S</a:t>
            </a:r>
            <a:r>
              <a:rPr lang="en-US" sz="3500" dirty="0" err="1" smtClean="0">
                <a:sym typeface="+mn-ea"/>
              </a:rPr>
              <a:t>adock’s</a:t>
            </a:r>
            <a:r>
              <a:rPr lang="en-US" sz="3500" dirty="0" smtClean="0">
                <a:sym typeface="+mn-ea"/>
              </a:rPr>
              <a:t> Comprehensive </a:t>
            </a:r>
            <a:r>
              <a:rPr lang="en-US" sz="3500" dirty="0">
                <a:sym typeface="+mn-ea"/>
              </a:rPr>
              <a:t>T</a:t>
            </a:r>
            <a:r>
              <a:rPr lang="en-US" sz="3500" dirty="0" smtClean="0">
                <a:sym typeface="+mn-ea"/>
              </a:rPr>
              <a:t>extbook of psychiatry (2017),appendix B: Glossary of psychiatry and psychology Terms </a:t>
            </a:r>
          </a:p>
          <a:p>
            <a:r>
              <a:rPr lang="en-US" sz="3500" dirty="0" smtClean="0">
                <a:sym typeface="+mn-ea"/>
              </a:rPr>
              <a:t>Clinical manifestation of </a:t>
            </a:r>
            <a:r>
              <a:rPr lang="en-US" sz="3500" dirty="0">
                <a:sym typeface="+mn-ea"/>
              </a:rPr>
              <a:t>P</a:t>
            </a:r>
            <a:r>
              <a:rPr lang="en-US" sz="3500" dirty="0" smtClean="0">
                <a:sym typeface="+mn-ea"/>
              </a:rPr>
              <a:t>sychiatric Disorder (2017), Thinking </a:t>
            </a:r>
            <a:r>
              <a:rPr lang="en-US" sz="3500" dirty="0">
                <a:sym typeface="+mn-ea"/>
              </a:rPr>
              <a:t>D</a:t>
            </a:r>
            <a:r>
              <a:rPr lang="en-US" sz="3500" dirty="0" smtClean="0">
                <a:sym typeface="+mn-ea"/>
              </a:rPr>
              <a:t>isturbances, Thought content, Disturbances in Thought contents.</a:t>
            </a:r>
          </a:p>
          <a:p>
            <a:r>
              <a:rPr lang="en-US" sz="3500" dirty="0" smtClean="0">
                <a:sym typeface="+mn-ea"/>
              </a:rPr>
              <a:t>Costa e Silva JA, thought disorder in psychiatry. 2006;55:S40-S44.</a:t>
            </a:r>
          </a:p>
          <a:p>
            <a:pPr marL="0" indent="0">
              <a:buNone/>
            </a:pPr>
            <a:endParaRPr lang="en-US" sz="3500" dirty="0" smtClean="0">
              <a:sym typeface="+mn-ea"/>
            </a:endParaRPr>
          </a:p>
          <a:p>
            <a:endParaRPr lang="en-US" sz="3500" dirty="0"/>
          </a:p>
        </p:txBody>
      </p:sp>
      <p:sp>
        <p:nvSpPr>
          <p:cNvPr id="4" name="Slide Number Placeholder 3"/>
          <p:cNvSpPr>
            <a:spLocks noGrp="1"/>
          </p:cNvSpPr>
          <p:nvPr>
            <p:ph type="sldNum" sz="quarter" idx="12"/>
          </p:nvPr>
        </p:nvSpPr>
        <p:spPr/>
        <p:txBody>
          <a:bodyPr/>
          <a:lstStyle/>
          <a:p>
            <a:fld id="{8C905161-3985-4A24-A313-9DE6CBC0C2A4}" type="slidenum">
              <a:rPr lang="en-US" smtClean="0"/>
              <a:t>31</a:t>
            </a:fld>
            <a:endParaRPr lang="en-US"/>
          </a:p>
        </p:txBody>
      </p:sp>
    </p:spTree>
    <p:extLst>
      <p:ext uri="{BB962C8B-B14F-4D97-AF65-F5344CB8AC3E}">
        <p14:creationId xmlns:p14="http://schemas.microsoft.com/office/powerpoint/2010/main" val="28291550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 FOR LISTENING </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8C905161-3985-4A24-A313-9DE6CBC0C2A4}" type="slidenum">
              <a:rPr lang="en-US" smtClean="0"/>
              <a:t>32</a:t>
            </a:fld>
            <a:endParaRPr lang="en-US"/>
          </a:p>
        </p:txBody>
      </p:sp>
    </p:spTree>
    <p:extLst>
      <p:ext uri="{BB962C8B-B14F-4D97-AF65-F5344CB8AC3E}">
        <p14:creationId xmlns:p14="http://schemas.microsoft.com/office/powerpoint/2010/main" val="1080241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DEFINITION OF THOUGHT</a:t>
            </a:r>
            <a:endParaRPr lang="en-US" sz="3200" dirty="0"/>
          </a:p>
        </p:txBody>
      </p:sp>
      <p:sp>
        <p:nvSpPr>
          <p:cNvPr id="3" name="Content Placeholder 2"/>
          <p:cNvSpPr>
            <a:spLocks noGrp="1"/>
          </p:cNvSpPr>
          <p:nvPr>
            <p:ph idx="1"/>
          </p:nvPr>
        </p:nvSpPr>
        <p:spPr/>
        <p:txBody>
          <a:bodyPr/>
          <a:lstStyle/>
          <a:p>
            <a:pPr marL="0" indent="0">
              <a:buNone/>
            </a:pPr>
            <a:r>
              <a:rPr lang="en-US" altLang="en-GB" sz="3200" kern="0" noProof="0" dirty="0" smtClean="0">
                <a:ln>
                  <a:noFill/>
                </a:ln>
                <a:effectLst/>
                <a:uLnTx/>
                <a:uFillTx/>
                <a:cs typeface="+mn-lt"/>
                <a:sym typeface="+mn-ea"/>
              </a:rPr>
              <a:t>Thought (or thinking) is </a:t>
            </a:r>
            <a:r>
              <a:rPr lang="en-GB" sz="3200" kern="0" noProof="0" dirty="0" smtClean="0">
                <a:ln>
                  <a:noFill/>
                </a:ln>
                <a:effectLst/>
                <a:uLnTx/>
                <a:uFillTx/>
                <a:cs typeface="+mn-lt"/>
                <a:sym typeface="+mn-ea"/>
              </a:rPr>
              <a:t> process in which ideas, memories, imagination, pictures are manipulated through formation of concepts to solve problems.</a:t>
            </a:r>
          </a:p>
          <a:p>
            <a:pPr marL="0" indent="0">
              <a:buNone/>
            </a:pPr>
            <a:endParaRPr lang="en-US" sz="3200" dirty="0" smtClean="0">
              <a:cs typeface="+mn-lt"/>
            </a:endParaRPr>
          </a:p>
          <a:p>
            <a:pPr marL="0" indent="0">
              <a:buNone/>
            </a:pPr>
            <a:r>
              <a:rPr lang="en-US" sz="3200" dirty="0" smtClean="0">
                <a:cs typeface="+mn-lt"/>
              </a:rPr>
              <a:t>Speech is the expression of thoughts in the form of sounds produced by the mouth and associated organs.</a:t>
            </a:r>
          </a:p>
          <a:p>
            <a:pPr marL="0" indent="0">
              <a:buNone/>
            </a:pPr>
            <a:endParaRPr lang="en-US" sz="3200" dirty="0" smtClean="0">
              <a:cs typeface="+mn-lt"/>
            </a:endParaRPr>
          </a:p>
          <a:p>
            <a:pPr marL="0" indent="0">
              <a:buNone/>
            </a:pPr>
            <a:r>
              <a:rPr lang="en-US" sz="3200" dirty="0" smtClean="0">
                <a:cs typeface="+mn-lt"/>
              </a:rPr>
              <a:t>Thought can be assessed through speech</a:t>
            </a:r>
            <a:r>
              <a:rPr lang="en-US" dirty="0" smtClean="0">
                <a:cs typeface="+mn-lt"/>
              </a:rPr>
              <a:t>.</a:t>
            </a:r>
            <a:endParaRPr lang="en-US" dirty="0">
              <a:cs typeface="+mn-lt"/>
            </a:endParaRPr>
          </a:p>
        </p:txBody>
      </p:sp>
      <p:sp>
        <p:nvSpPr>
          <p:cNvPr id="4" name="Slide Number Placeholder 3"/>
          <p:cNvSpPr>
            <a:spLocks noGrp="1"/>
          </p:cNvSpPr>
          <p:nvPr>
            <p:ph type="sldNum" sz="quarter" idx="12"/>
          </p:nvPr>
        </p:nvSpPr>
        <p:spPr/>
        <p:txBody>
          <a:bodyPr/>
          <a:lstStyle/>
          <a:p>
            <a:fld id="{8C905161-3985-4A24-A313-9DE6CBC0C2A4}" type="slidenum">
              <a:rPr lang="en-US" smtClean="0"/>
              <a:t>4</a:t>
            </a:fld>
            <a:endParaRPr lang="en-US"/>
          </a:p>
        </p:txBody>
      </p:sp>
    </p:spTree>
    <p:extLst>
      <p:ext uri="{BB962C8B-B14F-4D97-AF65-F5344CB8AC3E}">
        <p14:creationId xmlns:p14="http://schemas.microsoft.com/office/powerpoint/2010/main" val="22459644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DIVISION OF DISTURBANCES OF THOUGHT</a:t>
            </a:r>
            <a:endParaRPr lang="en-US" sz="3200" dirty="0"/>
          </a:p>
        </p:txBody>
      </p:sp>
      <p:sp>
        <p:nvSpPr>
          <p:cNvPr id="3" name="Content Placeholder 2"/>
          <p:cNvSpPr>
            <a:spLocks noGrp="1"/>
          </p:cNvSpPr>
          <p:nvPr>
            <p:ph idx="1"/>
          </p:nvPr>
        </p:nvSpPr>
        <p:spPr/>
        <p:txBody>
          <a:bodyPr>
            <a:normAutofit/>
          </a:bodyPr>
          <a:lstStyle/>
          <a:p>
            <a:pPr marL="0" indent="0">
              <a:buNone/>
            </a:pPr>
            <a:r>
              <a:rPr lang="en-US" sz="3200" dirty="0" smtClean="0"/>
              <a:t>Disorders of thought include;</a:t>
            </a:r>
          </a:p>
          <a:p>
            <a:pPr marL="0" indent="0">
              <a:buNone/>
            </a:pPr>
            <a:r>
              <a:rPr lang="en-US" sz="3200" dirty="0" smtClean="0"/>
              <a:t> </a:t>
            </a:r>
          </a:p>
          <a:p>
            <a:pPr marL="0" indent="0">
              <a:buNone/>
            </a:pPr>
            <a:r>
              <a:rPr lang="en-US" sz="3200" dirty="0" smtClean="0"/>
              <a:t>-Stream of thought </a:t>
            </a:r>
          </a:p>
          <a:p>
            <a:pPr marL="0" indent="0">
              <a:buNone/>
            </a:pPr>
            <a:r>
              <a:rPr lang="en-US" sz="3200" dirty="0" smtClean="0"/>
              <a:t>-Form of thinking </a:t>
            </a:r>
          </a:p>
          <a:p>
            <a:pPr marL="0" indent="0">
              <a:buNone/>
            </a:pPr>
            <a:r>
              <a:rPr lang="en-US" sz="3200" dirty="0" smtClean="0"/>
              <a:t>-Thought content</a:t>
            </a:r>
            <a:endParaRPr lang="en-US" sz="3200" dirty="0"/>
          </a:p>
          <a:p>
            <a:pPr marL="0" indent="0">
              <a:buNone/>
            </a:pPr>
            <a:r>
              <a:rPr lang="en-US" sz="3200" dirty="0" smtClean="0"/>
              <a:t>-Possession of thought</a:t>
            </a:r>
            <a:endParaRPr lang="en-US" sz="3200" dirty="0"/>
          </a:p>
          <a:p>
            <a:pPr marL="0" indent="0">
              <a:buNone/>
            </a:pPr>
            <a:endParaRPr lang="en-US" sz="3200" dirty="0" smtClean="0"/>
          </a:p>
          <a:p>
            <a:pPr marL="0" indent="0">
              <a:buNone/>
            </a:pPr>
            <a:endParaRPr lang="en-US" sz="3200" dirty="0" smtClean="0"/>
          </a:p>
        </p:txBody>
      </p:sp>
      <p:sp>
        <p:nvSpPr>
          <p:cNvPr id="4" name="Slide Number Placeholder 3"/>
          <p:cNvSpPr>
            <a:spLocks noGrp="1"/>
          </p:cNvSpPr>
          <p:nvPr>
            <p:ph type="sldNum" sz="quarter" idx="12"/>
          </p:nvPr>
        </p:nvSpPr>
        <p:spPr/>
        <p:txBody>
          <a:bodyPr/>
          <a:lstStyle/>
          <a:p>
            <a:fld id="{8C905161-3985-4A24-A313-9DE6CBC0C2A4}" type="slidenum">
              <a:rPr lang="en-US" smtClean="0"/>
              <a:t>5</a:t>
            </a:fld>
            <a:endParaRPr lang="en-US"/>
          </a:p>
        </p:txBody>
      </p:sp>
    </p:spTree>
    <p:extLst>
      <p:ext uri="{BB962C8B-B14F-4D97-AF65-F5344CB8AC3E}">
        <p14:creationId xmlns:p14="http://schemas.microsoft.com/office/powerpoint/2010/main" val="3170268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62"/>
            <a:ext cx="10515600" cy="762000"/>
          </a:xfrm>
        </p:spPr>
        <p:txBody>
          <a:bodyPr>
            <a:normAutofit/>
          </a:bodyPr>
          <a:lstStyle/>
          <a:p>
            <a:r>
              <a:rPr lang="en-US" sz="3200" dirty="0" smtClean="0"/>
              <a:t>                 THOUGHT STREAM  DISORDER</a:t>
            </a:r>
            <a:endParaRPr lang="en-US" sz="3200" dirty="0"/>
          </a:p>
        </p:txBody>
      </p:sp>
      <p:sp>
        <p:nvSpPr>
          <p:cNvPr id="3" name="Content Placeholder 2"/>
          <p:cNvSpPr>
            <a:spLocks noGrp="1"/>
          </p:cNvSpPr>
          <p:nvPr>
            <p:ph idx="1"/>
          </p:nvPr>
        </p:nvSpPr>
        <p:spPr>
          <a:xfrm>
            <a:off x="234462" y="1219200"/>
            <a:ext cx="11957538" cy="5638800"/>
          </a:xfrm>
        </p:spPr>
        <p:txBody>
          <a:bodyPr/>
          <a:lstStyle/>
          <a:p>
            <a:pPr marL="0" indent="0">
              <a:buNone/>
            </a:pPr>
            <a:endParaRPr lang="en-US" sz="3200" dirty="0" smtClean="0"/>
          </a:p>
          <a:p>
            <a:pPr marL="0" indent="0">
              <a:buNone/>
            </a:pPr>
            <a:r>
              <a:rPr lang="en-US" sz="3200" dirty="0" smtClean="0"/>
              <a:t>Further divided into-</a:t>
            </a:r>
            <a:endParaRPr lang="en-US" sz="3200" dirty="0"/>
          </a:p>
          <a:p>
            <a:r>
              <a:rPr lang="en-US" sz="3200" dirty="0" smtClean="0"/>
              <a:t>disorders </a:t>
            </a:r>
            <a:r>
              <a:rPr lang="en-US" sz="3200" dirty="0"/>
              <a:t>of thought tempo – </a:t>
            </a:r>
            <a:r>
              <a:rPr lang="en-US" sz="3200" dirty="0" smtClean="0"/>
              <a:t>Pressure of thought and poverty of thought </a:t>
            </a:r>
            <a:endParaRPr lang="en-US" sz="3200" dirty="0"/>
          </a:p>
          <a:p>
            <a:r>
              <a:rPr lang="en-US" sz="3200" dirty="0"/>
              <a:t>disorders of the </a:t>
            </a:r>
            <a:r>
              <a:rPr lang="en-US" sz="3200" dirty="0" smtClean="0"/>
              <a:t>continuity\connectivity of </a:t>
            </a:r>
            <a:r>
              <a:rPr lang="en-US" sz="3200" dirty="0"/>
              <a:t>thinking – </a:t>
            </a:r>
            <a:r>
              <a:rPr lang="en-US" sz="3200" dirty="0" smtClean="0"/>
              <a:t>thought </a:t>
            </a:r>
            <a:r>
              <a:rPr lang="en-US" sz="3200" dirty="0"/>
              <a:t>blocking </a:t>
            </a:r>
            <a:r>
              <a:rPr lang="en-US" sz="3200" dirty="0" smtClean="0">
                <a:sym typeface="+mn-ea"/>
              </a:rPr>
              <a:t> </a:t>
            </a:r>
            <a:endParaRPr lang="en-US" sz="3200"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8C905161-3985-4A24-A313-9DE6CBC0C2A4}" type="slidenum">
              <a:rPr lang="en-US" smtClean="0"/>
              <a:t>6</a:t>
            </a:fld>
            <a:endParaRPr lang="en-US"/>
          </a:p>
        </p:txBody>
      </p:sp>
    </p:spTree>
    <p:extLst>
      <p:ext uri="{BB962C8B-B14F-4D97-AF65-F5344CB8AC3E}">
        <p14:creationId xmlns:p14="http://schemas.microsoft.com/office/powerpoint/2010/main" val="1069174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26445"/>
          </a:xfrm>
        </p:spPr>
        <p:txBody>
          <a:bodyPr>
            <a:normAutofit fontScale="90000"/>
          </a:bodyPr>
          <a:lstStyle/>
          <a:p>
            <a:r>
              <a:rPr lang="en-US" dirty="0" smtClean="0"/>
              <a:t>         THOUGHT </a:t>
            </a:r>
            <a:r>
              <a:rPr lang="en-US" dirty="0"/>
              <a:t>STREAM DISORDER</a:t>
            </a:r>
          </a:p>
        </p:txBody>
      </p:sp>
      <p:sp>
        <p:nvSpPr>
          <p:cNvPr id="3" name="Content Placeholder 2"/>
          <p:cNvSpPr>
            <a:spLocks noGrp="1"/>
          </p:cNvSpPr>
          <p:nvPr>
            <p:ph idx="1"/>
          </p:nvPr>
        </p:nvSpPr>
        <p:spPr>
          <a:xfrm>
            <a:off x="838200" y="1173706"/>
            <a:ext cx="10515600" cy="5684293"/>
          </a:xfrm>
        </p:spPr>
        <p:txBody>
          <a:bodyPr>
            <a:normAutofit lnSpcReduction="10000"/>
          </a:bodyPr>
          <a:lstStyle/>
          <a:p>
            <a:pPr marL="0" indent="0">
              <a:buNone/>
            </a:pPr>
            <a:r>
              <a:rPr lang="en-US" sz="3200" i="1" dirty="0"/>
              <a:t>Disorder of thought </a:t>
            </a:r>
            <a:r>
              <a:rPr lang="en-US" sz="3200" i="1" dirty="0" smtClean="0"/>
              <a:t>tempo</a:t>
            </a:r>
            <a:endParaRPr lang="en-US" sz="3200" dirty="0" smtClean="0"/>
          </a:p>
          <a:p>
            <a:pPr marL="0" indent="0">
              <a:buNone/>
            </a:pPr>
            <a:r>
              <a:rPr lang="en-US" sz="3200" dirty="0" smtClean="0"/>
              <a:t>-</a:t>
            </a:r>
            <a:r>
              <a:rPr lang="en-US" sz="3200" dirty="0"/>
              <a:t>Pressure of thought; ideas arise in unusual variety and abundance and pass through the mind rapidly</a:t>
            </a:r>
            <a:r>
              <a:rPr lang="en-US" sz="3200" dirty="0" smtClean="0"/>
              <a:t>. Found in mania. </a:t>
            </a:r>
            <a:endParaRPr lang="en-US" sz="3200" dirty="0"/>
          </a:p>
          <a:p>
            <a:pPr marL="0" indent="0">
              <a:buNone/>
            </a:pPr>
            <a:r>
              <a:rPr lang="en-US" sz="3200" dirty="0"/>
              <a:t>-Poverty of thought; the patient has few thoughts, and these lack variety and richness and seem to move slowly through the </a:t>
            </a:r>
            <a:r>
              <a:rPr lang="en-US" sz="3200" dirty="0" smtClean="0"/>
              <a:t>mind, found in depression.</a:t>
            </a:r>
          </a:p>
          <a:p>
            <a:pPr marL="0" indent="0">
              <a:buNone/>
            </a:pPr>
            <a:r>
              <a:rPr lang="en-US" sz="3200" i="1" dirty="0" smtClean="0"/>
              <a:t>Disorders </a:t>
            </a:r>
            <a:r>
              <a:rPr lang="en-US" sz="3200" i="1" dirty="0"/>
              <a:t>of the </a:t>
            </a:r>
            <a:r>
              <a:rPr lang="en-US" sz="3200" i="1" dirty="0" smtClean="0"/>
              <a:t>continuity</a:t>
            </a:r>
            <a:endParaRPr lang="en-US" sz="3200" i="1" dirty="0"/>
          </a:p>
          <a:p>
            <a:pPr marL="0" indent="0">
              <a:buNone/>
            </a:pPr>
            <a:r>
              <a:rPr lang="en-US" sz="3200" dirty="0"/>
              <a:t>-Thought block; Sometimes the stream of thought is interrupted suddenly. The patient feels that his mind has gone blank, and an observer notices a sudden interruption in the patient’s speech</a:t>
            </a:r>
            <a:r>
              <a:rPr lang="en-US" sz="3200" dirty="0" smtClean="0"/>
              <a:t>. Found in schizophrenia.</a:t>
            </a:r>
            <a:endParaRPr lang="en-US" sz="3200" dirty="0"/>
          </a:p>
          <a:p>
            <a:pPr marL="0" indent="0">
              <a:buNone/>
            </a:pPr>
            <a:endParaRPr lang="en-US" dirty="0"/>
          </a:p>
        </p:txBody>
      </p:sp>
      <p:sp>
        <p:nvSpPr>
          <p:cNvPr id="4" name="Slide Number Placeholder 3"/>
          <p:cNvSpPr>
            <a:spLocks noGrp="1"/>
          </p:cNvSpPr>
          <p:nvPr>
            <p:ph type="sldNum" sz="quarter" idx="12"/>
          </p:nvPr>
        </p:nvSpPr>
        <p:spPr/>
        <p:txBody>
          <a:bodyPr/>
          <a:lstStyle/>
          <a:p>
            <a:fld id="{8C905161-3985-4A24-A313-9DE6CBC0C2A4}" type="slidenum">
              <a:rPr lang="en-US" smtClean="0"/>
              <a:t>7</a:t>
            </a:fld>
            <a:endParaRPr lang="en-US"/>
          </a:p>
        </p:txBody>
      </p:sp>
    </p:spTree>
    <p:extLst>
      <p:ext uri="{BB962C8B-B14F-4D97-AF65-F5344CB8AC3E}">
        <p14:creationId xmlns:p14="http://schemas.microsoft.com/office/powerpoint/2010/main" val="133954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17263"/>
          </a:xfrm>
        </p:spPr>
        <p:txBody>
          <a:bodyPr>
            <a:noAutofit/>
          </a:bodyPr>
          <a:lstStyle/>
          <a:p>
            <a:pPr lvl="0"/>
            <a:r>
              <a:rPr lang="en-US" sz="3600" dirty="0" smtClean="0"/>
              <a:t>               FORM OF THINKING DISORDERS </a:t>
            </a:r>
            <a:r>
              <a:rPr lang="en-US" sz="3200" dirty="0"/>
              <a:t/>
            </a:r>
            <a:br>
              <a:rPr lang="en-US" sz="3200" dirty="0"/>
            </a:br>
            <a:endParaRPr lang="en-US" sz="3200" dirty="0"/>
          </a:p>
        </p:txBody>
      </p:sp>
      <p:sp>
        <p:nvSpPr>
          <p:cNvPr id="3" name="Content Placeholder 2"/>
          <p:cNvSpPr>
            <a:spLocks noGrp="1"/>
          </p:cNvSpPr>
          <p:nvPr>
            <p:ph idx="1"/>
          </p:nvPr>
        </p:nvSpPr>
        <p:spPr>
          <a:xfrm>
            <a:off x="204716" y="682388"/>
            <a:ext cx="11149084" cy="6277970"/>
          </a:xfrm>
        </p:spPr>
        <p:txBody>
          <a:bodyPr>
            <a:normAutofit fontScale="92500" lnSpcReduction="10000"/>
          </a:bodyPr>
          <a:lstStyle/>
          <a:p>
            <a:pPr marL="0" indent="0">
              <a:buNone/>
            </a:pPr>
            <a:r>
              <a:rPr lang="en-US" sz="3200" dirty="0" smtClean="0"/>
              <a:t>Form of thinking disorder is a disorder of abstract thinking commonly seen in schizophrenia. </a:t>
            </a:r>
            <a:endParaRPr lang="en-US" sz="3200" dirty="0"/>
          </a:p>
          <a:p>
            <a:pPr marL="0" indent="0">
              <a:buNone/>
            </a:pPr>
            <a:r>
              <a:rPr lang="en-US" sz="3200" dirty="0" smtClean="0"/>
              <a:t>Features of healthy thinking includes, constancy, organization, continuity. </a:t>
            </a:r>
          </a:p>
          <a:p>
            <a:pPr marL="0" indent="0">
              <a:buNone/>
            </a:pPr>
            <a:r>
              <a:rPr lang="en-US" sz="3200" dirty="0" smtClean="0"/>
              <a:t>Form of thinking disorders Includes, </a:t>
            </a:r>
            <a:endParaRPr lang="en-US" sz="3200" dirty="0"/>
          </a:p>
          <a:p>
            <a:r>
              <a:rPr lang="en-US" sz="3200" dirty="0" smtClean="0"/>
              <a:t> Loosening of association</a:t>
            </a:r>
          </a:p>
          <a:p>
            <a:pPr marL="0" indent="0">
              <a:buNone/>
            </a:pPr>
            <a:r>
              <a:rPr lang="en-US" sz="3200" dirty="0" smtClean="0"/>
              <a:t>-</a:t>
            </a:r>
            <a:r>
              <a:rPr lang="en-US" sz="3200" dirty="0"/>
              <a:t>Verbigeration/word salad</a:t>
            </a:r>
          </a:p>
          <a:p>
            <a:pPr marL="0" indent="0">
              <a:buNone/>
            </a:pPr>
            <a:r>
              <a:rPr lang="en-US" sz="3200" dirty="0" smtClean="0"/>
              <a:t>-Knight’s </a:t>
            </a:r>
            <a:r>
              <a:rPr lang="en-US" sz="3200" dirty="0"/>
              <a:t>move/Derailment </a:t>
            </a:r>
            <a:endParaRPr lang="en-US" sz="3200" dirty="0" smtClean="0"/>
          </a:p>
          <a:p>
            <a:pPr marL="0" indent="0">
              <a:buNone/>
            </a:pPr>
            <a:r>
              <a:rPr lang="en-US" sz="3200" dirty="0" smtClean="0"/>
              <a:t>-</a:t>
            </a:r>
            <a:r>
              <a:rPr lang="en-US" sz="3200" dirty="0" err="1"/>
              <a:t>T</a:t>
            </a:r>
            <a:r>
              <a:rPr lang="en-US" sz="3200" dirty="0" err="1" smtClean="0"/>
              <a:t>angentiality</a:t>
            </a:r>
            <a:r>
              <a:rPr lang="en-US" sz="3200" dirty="0" smtClean="0"/>
              <a:t> </a:t>
            </a:r>
            <a:endParaRPr lang="en-US" sz="3200" dirty="0"/>
          </a:p>
          <a:p>
            <a:r>
              <a:rPr lang="en-US" sz="3200" dirty="0" smtClean="0"/>
              <a:t>Flight of ideas</a:t>
            </a:r>
          </a:p>
          <a:p>
            <a:pPr marL="0" indent="0">
              <a:buNone/>
            </a:pPr>
            <a:r>
              <a:rPr lang="en-US" sz="3200" dirty="0" smtClean="0"/>
              <a:t>-Rhyming\clanging</a:t>
            </a:r>
          </a:p>
          <a:p>
            <a:pPr marL="0" indent="0">
              <a:buNone/>
            </a:pPr>
            <a:r>
              <a:rPr lang="en-US" sz="3200" dirty="0" smtClean="0"/>
              <a:t>-punning</a:t>
            </a:r>
          </a:p>
          <a:p>
            <a:r>
              <a:rPr lang="en-US" sz="3200" dirty="0" smtClean="0"/>
              <a:t>Neologisms</a:t>
            </a:r>
          </a:p>
        </p:txBody>
      </p:sp>
      <p:sp>
        <p:nvSpPr>
          <p:cNvPr id="4" name="Slide Number Placeholder 3"/>
          <p:cNvSpPr>
            <a:spLocks noGrp="1"/>
          </p:cNvSpPr>
          <p:nvPr>
            <p:ph type="sldNum" sz="quarter" idx="12"/>
          </p:nvPr>
        </p:nvSpPr>
        <p:spPr/>
        <p:txBody>
          <a:bodyPr/>
          <a:lstStyle/>
          <a:p>
            <a:fld id="{8C905161-3985-4A24-A313-9DE6CBC0C2A4}" type="slidenum">
              <a:rPr lang="en-US" smtClean="0"/>
              <a:t>8</a:t>
            </a:fld>
            <a:endParaRPr lang="en-US"/>
          </a:p>
        </p:txBody>
      </p:sp>
    </p:spTree>
    <p:extLst>
      <p:ext uri="{BB962C8B-B14F-4D97-AF65-F5344CB8AC3E}">
        <p14:creationId xmlns:p14="http://schemas.microsoft.com/office/powerpoint/2010/main" val="3209736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36979"/>
            <a:ext cx="10515600" cy="5439984"/>
          </a:xfrm>
        </p:spPr>
        <p:txBody>
          <a:bodyPr>
            <a:normAutofit/>
          </a:bodyPr>
          <a:lstStyle/>
          <a:p>
            <a:r>
              <a:rPr lang="en-US" sz="3200" dirty="0" smtClean="0"/>
              <a:t>Loosening of association; This denotes a loss of the normal structure of thinking. To the interviewer the patient’s discourse seems muddled, irrelevant, or illogical to the matter in hand. Seen in schizophrenia.</a:t>
            </a:r>
          </a:p>
          <a:p>
            <a:pPr>
              <a:buFontTx/>
              <a:buChar char="-"/>
            </a:pPr>
            <a:r>
              <a:rPr lang="en-US" sz="3200" dirty="0" smtClean="0"/>
              <a:t>Verbigeration; this </a:t>
            </a:r>
            <a:r>
              <a:rPr lang="en-US" sz="3200" dirty="0"/>
              <a:t>is said to be present when speech is reduced to the senseless repetition of sounds, words, or </a:t>
            </a:r>
            <a:r>
              <a:rPr lang="en-US" sz="3200" dirty="0" smtClean="0"/>
              <a:t>phrases</a:t>
            </a:r>
          </a:p>
          <a:p>
            <a:pPr>
              <a:buFontTx/>
              <a:buChar char="-"/>
            </a:pPr>
            <a:r>
              <a:rPr lang="en-US" sz="3200" dirty="0" err="1" smtClean="0"/>
              <a:t>Tangentiality</a:t>
            </a:r>
            <a:r>
              <a:rPr lang="en-US" sz="3200" dirty="0"/>
              <a:t>;  the patient  departs from topic of discussion with no return. </a:t>
            </a:r>
          </a:p>
          <a:p>
            <a:pPr>
              <a:buFontTx/>
              <a:buChar char="-"/>
            </a:pPr>
            <a:endParaRPr lang="en-US" sz="3200" dirty="0"/>
          </a:p>
        </p:txBody>
      </p:sp>
      <p:sp>
        <p:nvSpPr>
          <p:cNvPr id="2" name="Slide Number Placeholder 1"/>
          <p:cNvSpPr>
            <a:spLocks noGrp="1"/>
          </p:cNvSpPr>
          <p:nvPr>
            <p:ph type="sldNum" sz="quarter" idx="12"/>
          </p:nvPr>
        </p:nvSpPr>
        <p:spPr/>
        <p:txBody>
          <a:bodyPr/>
          <a:lstStyle/>
          <a:p>
            <a:fld id="{8C905161-3985-4A24-A313-9DE6CBC0C2A4}" type="slidenum">
              <a:rPr lang="en-US" smtClean="0"/>
              <a:t>9</a:t>
            </a:fld>
            <a:endParaRPr lang="en-US"/>
          </a:p>
        </p:txBody>
      </p:sp>
    </p:spTree>
    <p:extLst>
      <p:ext uri="{BB962C8B-B14F-4D97-AF65-F5344CB8AC3E}">
        <p14:creationId xmlns:p14="http://schemas.microsoft.com/office/powerpoint/2010/main" val="42270652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2506</TotalTime>
  <Words>1911</Words>
  <Application>Microsoft Office PowerPoint</Application>
  <PresentationFormat>Widescreen</PresentationFormat>
  <Paragraphs>224</Paragraphs>
  <Slides>32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Tahoma</vt:lpstr>
      <vt:lpstr>Wingdings</vt:lpstr>
      <vt:lpstr>Office Theme</vt:lpstr>
      <vt:lpstr>SIGNS AND SYMPTOMS IN PSYCHIATRY:  DISORDERS OF THOUGHT</vt:lpstr>
      <vt:lpstr>OUTLINE</vt:lpstr>
      <vt:lpstr>Objectives </vt:lpstr>
      <vt:lpstr>DEFINITION OF THOUGHT</vt:lpstr>
      <vt:lpstr>DIVISION OF DISTURBANCES OF THOUGHT</vt:lpstr>
      <vt:lpstr>                 THOUGHT STREAM  DISORDER</vt:lpstr>
      <vt:lpstr>         THOUGHT STREAM DISORDER</vt:lpstr>
      <vt:lpstr>               FORM OF THINKING DISORDERS  </vt:lpstr>
      <vt:lpstr>PowerPoint Presentation</vt:lpstr>
      <vt:lpstr>.</vt:lpstr>
      <vt:lpstr>              </vt:lpstr>
      <vt:lpstr>.</vt:lpstr>
      <vt:lpstr>DISTURBANCES OF THOUGHT CONTENT </vt:lpstr>
      <vt:lpstr>.</vt:lpstr>
      <vt:lpstr>.</vt:lpstr>
      <vt:lpstr>.</vt:lpstr>
      <vt:lpstr>.</vt:lpstr>
      <vt:lpstr>            </vt:lpstr>
      <vt:lpstr>.</vt:lpstr>
      <vt:lpstr>.</vt:lpstr>
      <vt:lpstr>.</vt:lpstr>
      <vt:lpstr>PowerPoint Presentation</vt:lpstr>
      <vt:lpstr>PowerPoint Presentation</vt:lpstr>
      <vt:lpstr>PowerPoint Presentation</vt:lpstr>
      <vt:lpstr>                 Primary delusional experiences</vt:lpstr>
      <vt:lpstr>         Specific delusional syndromes</vt:lpstr>
      <vt:lpstr>             The reality of delusion        </vt:lpstr>
      <vt:lpstr>             DISTURBANCE OF THOUGHT POSSESSION</vt:lpstr>
      <vt:lpstr>        MANAGEMENT OF THOUGHT DISORDERS </vt:lpstr>
      <vt:lpstr>Conclusion </vt:lpstr>
      <vt:lpstr>                     REFERENCES</vt:lpstr>
      <vt:lpstr>THANK YOU FOR LISTENING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SIGNS AND SYMPTOMS IN PSYCHIATRY: DISORDERS OF THOUGHT</dc:title>
  <dc:creator>Windows User</dc:creator>
  <cp:lastModifiedBy>Tega Benedicta</cp:lastModifiedBy>
  <cp:revision>125</cp:revision>
  <dcterms:created xsi:type="dcterms:W3CDTF">2022-03-02T17:24:28Z</dcterms:created>
  <dcterms:modified xsi:type="dcterms:W3CDTF">2022-07-21T08:28:54Z</dcterms:modified>
</cp:coreProperties>
</file>