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9" r:id="rId4"/>
    <p:sldId id="279" r:id="rId5"/>
    <p:sldId id="258" r:id="rId6"/>
    <p:sldId id="260" r:id="rId7"/>
    <p:sldId id="261" r:id="rId8"/>
    <p:sldId id="263" r:id="rId9"/>
    <p:sldId id="262" r:id="rId10"/>
    <p:sldId id="264" r:id="rId11"/>
    <p:sldId id="265" r:id="rId12"/>
    <p:sldId id="280" r:id="rId13"/>
    <p:sldId id="268" r:id="rId14"/>
    <p:sldId id="266" r:id="rId15"/>
    <p:sldId id="267" r:id="rId16"/>
    <p:sldId id="281" r:id="rId17"/>
    <p:sldId id="269" r:id="rId18"/>
    <p:sldId id="282" r:id="rId19"/>
    <p:sldId id="283" r:id="rId20"/>
    <p:sldId id="284" r:id="rId21"/>
    <p:sldId id="285" r:id="rId22"/>
    <p:sldId id="286" r:id="rId23"/>
    <p:sldId id="270" r:id="rId24"/>
    <p:sldId id="271" r:id="rId25"/>
    <p:sldId id="272" r:id="rId26"/>
    <p:sldId id="273" r:id="rId27"/>
    <p:sldId id="274" r:id="rId28"/>
    <p:sldId id="278" r:id="rId29"/>
    <p:sldId id="275" r:id="rId30"/>
    <p:sldId id="276" r:id="rId31"/>
    <p:sldId id="287" r:id="rId32"/>
    <p:sldId id="27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5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B8560-5B77-488E-9A6E-358A8C177CBA}" type="datetimeFigureOut">
              <a:rPr lang="en-CA" smtClean="0"/>
              <a:t>2022-07-28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40DD4-80C5-47CE-A925-F833EEC616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5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55C8-EC70-48D5-83DA-6E75700613BD}" type="datetime1">
              <a:rPr lang="en-CA" smtClean="0"/>
              <a:t>2022-07-28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93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F19-FD3D-4B8C-8041-92DBD9176963}" type="datetime1">
              <a:rPr lang="en-CA" smtClean="0"/>
              <a:t>2022-07-28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942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E5F0-5D2A-4BCF-BAA2-4E461E505D6A}" type="datetime1">
              <a:rPr lang="en-CA" smtClean="0"/>
              <a:t>2022-07-28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88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6524-246F-4CA3-A39F-6E10C96F02C8}" type="datetime1">
              <a:rPr lang="en-CA" smtClean="0"/>
              <a:t>2022-07-28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34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069-88F9-4EC3-B66B-043BBF3DD8F1}" type="datetime1">
              <a:rPr lang="en-CA" smtClean="0"/>
              <a:t>2022-07-28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16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C5C9-0413-489D-9BEE-5824EC5803BA}" type="datetime1">
              <a:rPr lang="en-CA" smtClean="0"/>
              <a:t>2022-07-28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056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12AF-2733-4769-A83F-2E9A77558934}" type="datetime1">
              <a:rPr lang="en-CA" smtClean="0"/>
              <a:t>2022-07-28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3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1F31-BCF7-45EA-878E-3FCAF1D2D3C1}" type="datetime1">
              <a:rPr lang="en-CA" smtClean="0"/>
              <a:t>2022-07-28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78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F011-DB9B-4957-8D86-E34B8135289C}" type="datetime1">
              <a:rPr lang="en-CA" smtClean="0"/>
              <a:t>2022-07-28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172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DC99-E4E2-4390-8F85-B6D0FF1444BF}" type="datetime1">
              <a:rPr lang="en-CA" smtClean="0"/>
              <a:t>2022-07-28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72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EB64-18F7-4975-82A4-E32472B26A36}" type="datetime1">
              <a:rPr lang="en-CA" smtClean="0"/>
              <a:t>2022-07-28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62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A853C-C16D-4DE0-8E1A-D3E5A94A38D2}" type="datetime1">
              <a:rPr lang="en-CA" smtClean="0"/>
              <a:t>2022-07-28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DAFB1-B948-4758-8D2C-9202B968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192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i.globa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6400800" cy="5162128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>
                <a:solidFill>
                  <a:schemeClr val="tx1"/>
                </a:solidFill>
              </a:rPr>
              <a:t>Harm Reduction In Addiction Psychiatry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CA" sz="2400" smtClean="0">
                <a:solidFill>
                  <a:schemeClr val="tx1"/>
                </a:solidFill>
              </a:rPr>
              <a:t>Amadasu </a:t>
            </a:r>
            <a:r>
              <a:rPr lang="en-CA" sz="2400" smtClean="0">
                <a:solidFill>
                  <a:schemeClr val="tx1"/>
                </a:solidFill>
              </a:rPr>
              <a:t>L.O. </a:t>
            </a:r>
            <a:r>
              <a:rPr lang="en-CA" sz="2400" dirty="0" smtClean="0">
                <a:solidFill>
                  <a:schemeClr val="tx1"/>
                </a:solidFill>
              </a:rPr>
              <a:t>(Dr.)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FNPH, Uselu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27</a:t>
            </a:r>
            <a:r>
              <a:rPr lang="en-CA" sz="2400" baseline="30000" dirty="0" smtClean="0">
                <a:solidFill>
                  <a:schemeClr val="tx1"/>
                </a:solidFill>
              </a:rPr>
              <a:t>th</a:t>
            </a:r>
            <a:r>
              <a:rPr lang="en-CA" sz="2400" dirty="0" smtClean="0">
                <a:solidFill>
                  <a:schemeClr val="tx1"/>
                </a:solidFill>
              </a:rPr>
              <a:t>, </a:t>
            </a:r>
            <a:r>
              <a:rPr lang="en-CA" sz="2400" dirty="0">
                <a:solidFill>
                  <a:schemeClr val="tx1"/>
                </a:solidFill>
              </a:rPr>
              <a:t>J</a:t>
            </a:r>
            <a:r>
              <a:rPr lang="en-CA" sz="2400" dirty="0" smtClean="0">
                <a:solidFill>
                  <a:schemeClr val="tx1"/>
                </a:solidFill>
              </a:rPr>
              <a:t>uly 2022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8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CA" sz="2800" b="1" u="sng" dirty="0" smtClean="0"/>
              <a:t>Principles Of Harm reduction</a:t>
            </a:r>
          </a:p>
          <a:p>
            <a:pPr marL="0" indent="0">
              <a:buNone/>
            </a:pPr>
            <a:endParaRPr lang="en-CA" dirty="0"/>
          </a:p>
          <a:p>
            <a:r>
              <a:rPr lang="en-US" sz="2400" b="1" dirty="0" smtClean="0"/>
              <a:t>Based </a:t>
            </a:r>
            <a:r>
              <a:rPr lang="en-US" sz="2400" b="1" dirty="0"/>
              <a:t>on pragmatism </a:t>
            </a:r>
            <a:r>
              <a:rPr lang="en-US" sz="2400" b="1" dirty="0" smtClean="0"/>
              <a:t>and humanistic principles.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Emphasis on </a:t>
            </a:r>
            <a:r>
              <a:rPr lang="en-US" sz="2400" b="1" dirty="0"/>
              <a:t>immediate and realistic </a:t>
            </a:r>
            <a:r>
              <a:rPr lang="en-US" sz="2400" b="1" dirty="0" smtClean="0"/>
              <a:t>goal.</a:t>
            </a:r>
          </a:p>
          <a:p>
            <a:endParaRPr lang="en-CA" sz="2400" b="1" dirty="0" smtClean="0"/>
          </a:p>
          <a:p>
            <a:r>
              <a:rPr lang="en-CA" sz="2400" b="1" dirty="0" smtClean="0"/>
              <a:t>Assess </a:t>
            </a:r>
            <a:r>
              <a:rPr lang="en-CA" sz="2400" b="1" dirty="0"/>
              <a:t>individuals’ </a:t>
            </a:r>
            <a:r>
              <a:rPr lang="en-CA" sz="2400" b="1" dirty="0" smtClean="0"/>
              <a:t>risks.</a:t>
            </a:r>
          </a:p>
          <a:p>
            <a:endParaRPr lang="en-CA" sz="2400" b="1" dirty="0" smtClean="0"/>
          </a:p>
          <a:p>
            <a:r>
              <a:rPr lang="en-CA" sz="2400" b="1" dirty="0" smtClean="0"/>
              <a:t>Familiarity </a:t>
            </a:r>
            <a:r>
              <a:rPr lang="en-CA" sz="2400" b="1" dirty="0"/>
              <a:t>with potential </a:t>
            </a:r>
            <a:r>
              <a:rPr lang="en-CA" sz="2400" b="1" dirty="0" smtClean="0"/>
              <a:t>harms attributable to various drugs.</a:t>
            </a:r>
          </a:p>
          <a:p>
            <a:endParaRPr lang="en-CA" sz="2400" b="1" dirty="0" smtClean="0"/>
          </a:p>
          <a:p>
            <a:r>
              <a:rPr lang="en-CA" sz="2400" b="1" dirty="0" smtClean="0"/>
              <a:t>Collaboration with the user.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Focus </a:t>
            </a:r>
            <a:r>
              <a:rPr lang="en-US" sz="2400" b="1" dirty="0"/>
              <a:t>on </a:t>
            </a:r>
            <a:r>
              <a:rPr lang="en-US" sz="2400" b="1" dirty="0" smtClean="0"/>
              <a:t>users</a:t>
            </a:r>
            <a:r>
              <a:rPr lang="en-US" sz="2400" b="1" dirty="0"/>
              <a:t>’ own risk </a:t>
            </a:r>
            <a:r>
              <a:rPr lang="en-US" sz="2400" b="1" dirty="0" err="1" smtClean="0"/>
              <a:t>behaviours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Support </a:t>
            </a:r>
            <a:r>
              <a:rPr lang="en-US" sz="2400" b="1" dirty="0"/>
              <a:t>users to access the </a:t>
            </a:r>
            <a:r>
              <a:rPr lang="en-US" sz="2400" b="1" dirty="0" smtClean="0"/>
              <a:t>information.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Tailor </a:t>
            </a:r>
            <a:r>
              <a:rPr lang="en-US" sz="2400" b="1" dirty="0"/>
              <a:t>interventions to </a:t>
            </a:r>
            <a:r>
              <a:rPr lang="en-US" sz="2400" b="1" dirty="0" smtClean="0"/>
              <a:t>users</a:t>
            </a:r>
            <a:r>
              <a:rPr lang="en-US" sz="2400" b="1" dirty="0"/>
              <a:t>’ risks and </a:t>
            </a:r>
            <a:r>
              <a:rPr lang="en-US" sz="2400" b="1" dirty="0" smtClean="0"/>
              <a:t>harm.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Involve team of various specialties in care of User.</a:t>
            </a:r>
            <a:endParaRPr lang="en-CA" sz="2400" b="1" dirty="0" smtClean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9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2800" b="1" u="sng" dirty="0"/>
              <a:t>Current </a:t>
            </a:r>
            <a:r>
              <a:rPr lang="en-CA" sz="2800" b="1" u="sng" dirty="0" smtClean="0"/>
              <a:t>Harm Reduction Practices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400" dirty="0"/>
              <a:t>Needle </a:t>
            </a:r>
            <a:r>
              <a:rPr lang="en-CA" sz="2400" dirty="0" smtClean="0"/>
              <a:t>and Syringe </a:t>
            </a:r>
            <a:r>
              <a:rPr lang="en-CA" sz="2400" dirty="0"/>
              <a:t>P</a:t>
            </a:r>
            <a:r>
              <a:rPr lang="en-CA" sz="2400" dirty="0" smtClean="0"/>
              <a:t>rogrammes (NSPs).</a:t>
            </a:r>
          </a:p>
          <a:p>
            <a:endParaRPr lang="en-CA" sz="2400" dirty="0" smtClean="0"/>
          </a:p>
          <a:p>
            <a:r>
              <a:rPr lang="en-CA" sz="2400" dirty="0" smtClean="0"/>
              <a:t>Opioid Substitution Therapy (OST).</a:t>
            </a:r>
          </a:p>
          <a:p>
            <a:endParaRPr lang="en-CA" sz="2400" dirty="0" smtClean="0"/>
          </a:p>
          <a:p>
            <a:r>
              <a:rPr lang="en-CA" sz="2400" dirty="0" smtClean="0"/>
              <a:t>Drug Consumption Rooms.</a:t>
            </a:r>
          </a:p>
          <a:p>
            <a:endParaRPr lang="en-CA" sz="2400" dirty="0" smtClean="0"/>
          </a:p>
          <a:p>
            <a:r>
              <a:rPr lang="en-CA" sz="2400" dirty="0" smtClean="0"/>
              <a:t>Prison Needle and Syringe programmes.</a:t>
            </a:r>
          </a:p>
          <a:p>
            <a:endParaRPr lang="en-CA" sz="2400" dirty="0" smtClean="0"/>
          </a:p>
          <a:p>
            <a:pPr>
              <a:lnSpc>
                <a:spcPct val="110000"/>
              </a:lnSpc>
            </a:pPr>
            <a:r>
              <a:rPr lang="en-CA" sz="2400" dirty="0" smtClean="0"/>
              <a:t>Prison </a:t>
            </a:r>
            <a:r>
              <a:rPr lang="en-CA" sz="2400" dirty="0"/>
              <a:t>O</a:t>
            </a:r>
            <a:r>
              <a:rPr lang="en-CA" sz="2400" dirty="0" smtClean="0"/>
              <a:t>pioid Substitution Therapy.</a:t>
            </a:r>
          </a:p>
          <a:p>
            <a:pPr>
              <a:lnSpc>
                <a:spcPct val="110000"/>
              </a:lnSpc>
            </a:pPr>
            <a:endParaRPr lang="en-CA" sz="2400" dirty="0" smtClean="0"/>
          </a:p>
          <a:p>
            <a:pPr>
              <a:lnSpc>
                <a:spcPct val="110000"/>
              </a:lnSpc>
            </a:pPr>
            <a:r>
              <a:rPr lang="en-CA" sz="2400" dirty="0" smtClean="0"/>
              <a:t>Stimulants Harm Reduction.</a:t>
            </a: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26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2400" b="1" u="sng" dirty="0">
                <a:solidFill>
                  <a:prstClr val="black"/>
                </a:solidFill>
              </a:rPr>
              <a:t>Needle and Syringe Programmes (NSPs)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US" sz="2600" b="1" i="1" dirty="0"/>
              <a:t>NSPs can be delivered through: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smtClean="0"/>
              <a:t>Permanent sites.</a:t>
            </a:r>
            <a:endParaRPr lang="en-US" sz="2600" dirty="0"/>
          </a:p>
          <a:p>
            <a:r>
              <a:rPr lang="en-US" sz="2600" dirty="0" smtClean="0"/>
              <a:t>Secure </a:t>
            </a:r>
            <a:r>
              <a:rPr lang="en-US" sz="2600" dirty="0"/>
              <a:t>dispensing </a:t>
            </a:r>
            <a:r>
              <a:rPr lang="en-US" sz="2600" dirty="0" smtClean="0"/>
              <a:t>units e.g. monitored </a:t>
            </a:r>
            <a:r>
              <a:rPr lang="en-US" sz="2600" dirty="0"/>
              <a:t>vending </a:t>
            </a:r>
            <a:r>
              <a:rPr lang="en-US" sz="2600" dirty="0" smtClean="0"/>
              <a:t>machines.</a:t>
            </a:r>
            <a:endParaRPr lang="en-US" sz="2600" dirty="0"/>
          </a:p>
          <a:p>
            <a:r>
              <a:rPr lang="en-US" sz="2600" dirty="0" smtClean="0"/>
              <a:t>Mobile services.</a:t>
            </a:r>
            <a:endParaRPr lang="en-US" sz="2600" dirty="0"/>
          </a:p>
          <a:p>
            <a:r>
              <a:rPr lang="en-US" sz="2600" dirty="0" smtClean="0"/>
              <a:t>Pharmacies.</a:t>
            </a:r>
            <a:endParaRPr lang="en-US" sz="2600" dirty="0"/>
          </a:p>
          <a:p>
            <a:r>
              <a:rPr lang="en-US" sz="2600" dirty="0" smtClean="0"/>
              <a:t>Community </a:t>
            </a:r>
            <a:r>
              <a:rPr lang="en-US" sz="2600" dirty="0"/>
              <a:t>health </a:t>
            </a:r>
            <a:r>
              <a:rPr lang="en-US" sz="2600" dirty="0" smtClean="0"/>
              <a:t>clinics.</a:t>
            </a: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425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CA" sz="2400" b="1" u="sng" dirty="0">
                <a:solidFill>
                  <a:prstClr val="black"/>
                </a:solidFill>
              </a:rPr>
              <a:t>Needle and Syringe Programmes (NSPs) - </a:t>
            </a:r>
            <a:r>
              <a:rPr lang="en-CA" sz="1800" b="1" u="sng" dirty="0">
                <a:solidFill>
                  <a:prstClr val="black"/>
                </a:solidFill>
              </a:rPr>
              <a:t>(continue</a:t>
            </a:r>
            <a:r>
              <a:rPr lang="en-CA" sz="1800" b="1" u="sng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endParaRPr lang="en-CA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CA" sz="2400" b="1" u="sng" dirty="0">
                <a:solidFill>
                  <a:prstClr val="black"/>
                </a:solidFill>
              </a:rPr>
              <a:t>Essential </a:t>
            </a:r>
            <a:r>
              <a:rPr lang="en-CA" sz="2400" b="1" u="sng" dirty="0" smtClean="0">
                <a:solidFill>
                  <a:prstClr val="black"/>
                </a:solidFill>
              </a:rPr>
              <a:t>considerations:</a:t>
            </a:r>
            <a:endParaRPr lang="en-CA" sz="2400" dirty="0" smtClean="0">
              <a:solidFill>
                <a:prstClr val="black"/>
              </a:solidFill>
            </a:endParaRPr>
          </a:p>
          <a:p>
            <a:pPr lvl="0"/>
            <a:endParaRPr lang="en-US" sz="2000" dirty="0" smtClean="0">
              <a:solidFill>
                <a:prstClr val="black"/>
              </a:solidFill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</a:rPr>
              <a:t>Ensure </a:t>
            </a:r>
            <a:r>
              <a:rPr lang="en-US" sz="2000" dirty="0">
                <a:solidFill>
                  <a:prstClr val="black"/>
                </a:solidFill>
              </a:rPr>
              <a:t>the provision of a full range of sterile injecting </a:t>
            </a:r>
            <a:r>
              <a:rPr lang="en-US" sz="2000" dirty="0" smtClean="0">
                <a:solidFill>
                  <a:prstClr val="black"/>
                </a:solidFill>
              </a:rPr>
              <a:t>equipment.</a:t>
            </a:r>
          </a:p>
          <a:p>
            <a:pPr lvl="0"/>
            <a:endParaRPr lang="en-CA" sz="2000" dirty="0" smtClean="0">
              <a:solidFill>
                <a:prstClr val="black"/>
              </a:solidFill>
            </a:endParaRPr>
          </a:p>
          <a:p>
            <a:pPr lvl="0"/>
            <a:r>
              <a:rPr lang="en-CA" sz="2000" dirty="0" smtClean="0">
                <a:solidFill>
                  <a:prstClr val="black"/>
                </a:solidFill>
              </a:rPr>
              <a:t>Consider </a:t>
            </a:r>
            <a:r>
              <a:rPr lang="en-CA" sz="2000" dirty="0">
                <a:solidFill>
                  <a:prstClr val="black"/>
                </a:solidFill>
              </a:rPr>
              <a:t>providing other </a:t>
            </a:r>
            <a:r>
              <a:rPr lang="en-CA" sz="2000" dirty="0" smtClean="0">
                <a:solidFill>
                  <a:prstClr val="black"/>
                </a:solidFill>
              </a:rPr>
              <a:t>supplies.</a:t>
            </a:r>
          </a:p>
          <a:p>
            <a:pPr lvl="0"/>
            <a:endParaRPr lang="en-US" sz="2000" dirty="0" smtClean="0">
              <a:solidFill>
                <a:prstClr val="black"/>
              </a:solidFill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</a:rPr>
              <a:t>Distribution </a:t>
            </a:r>
            <a:r>
              <a:rPr lang="en-US" sz="2000" dirty="0">
                <a:solidFill>
                  <a:prstClr val="black"/>
                </a:solidFill>
              </a:rPr>
              <a:t>models should not require “one-for-one” </a:t>
            </a:r>
            <a:r>
              <a:rPr lang="en-US" sz="2000" dirty="0" smtClean="0">
                <a:solidFill>
                  <a:prstClr val="black"/>
                </a:solidFill>
              </a:rPr>
              <a:t>exchange.</a:t>
            </a:r>
          </a:p>
          <a:p>
            <a:pPr lvl="0"/>
            <a:endParaRPr lang="en-CA" sz="2000" dirty="0" smtClean="0">
              <a:solidFill>
                <a:prstClr val="black"/>
              </a:solidFill>
            </a:endParaRPr>
          </a:p>
          <a:p>
            <a:pPr lvl="0"/>
            <a:r>
              <a:rPr lang="en-CA" sz="2000" dirty="0" smtClean="0">
                <a:solidFill>
                  <a:prstClr val="black"/>
                </a:solidFill>
              </a:rPr>
              <a:t>Consider </a:t>
            </a:r>
            <a:r>
              <a:rPr lang="en-CA" sz="2000" dirty="0">
                <a:solidFill>
                  <a:prstClr val="black"/>
                </a:solidFill>
              </a:rPr>
              <a:t>differentiated service </a:t>
            </a:r>
            <a:r>
              <a:rPr lang="en-CA" sz="2000" dirty="0" smtClean="0">
                <a:solidFill>
                  <a:prstClr val="black"/>
                </a:solidFill>
              </a:rPr>
              <a:t>delivery.</a:t>
            </a:r>
          </a:p>
          <a:p>
            <a:pPr lvl="0"/>
            <a:endParaRPr lang="en-US" sz="2000" dirty="0" smtClean="0">
              <a:solidFill>
                <a:prstClr val="black"/>
              </a:solidFill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</a:rPr>
              <a:t>Establish </a:t>
            </a:r>
            <a:r>
              <a:rPr lang="en-US" sz="2000" dirty="0">
                <a:solidFill>
                  <a:prstClr val="black"/>
                </a:solidFill>
              </a:rPr>
              <a:t>a protocol for the collection and disposal of used needles and </a:t>
            </a:r>
            <a:r>
              <a:rPr lang="en-US" sz="2000" dirty="0" smtClean="0">
                <a:solidFill>
                  <a:prstClr val="black"/>
                </a:solidFill>
              </a:rPr>
              <a:t>syringes.</a:t>
            </a:r>
          </a:p>
          <a:p>
            <a:pPr lvl="0"/>
            <a:endParaRPr lang="en-CA" sz="2000" dirty="0" smtClean="0">
              <a:solidFill>
                <a:prstClr val="black"/>
              </a:solidFill>
            </a:endParaRPr>
          </a:p>
          <a:p>
            <a:pPr lvl="0"/>
            <a:r>
              <a:rPr lang="en-CA" sz="2000" dirty="0" smtClean="0">
                <a:solidFill>
                  <a:prstClr val="black"/>
                </a:solidFill>
              </a:rPr>
              <a:t>Ensure </a:t>
            </a:r>
            <a:r>
              <a:rPr lang="en-CA" sz="2000" dirty="0">
                <a:solidFill>
                  <a:prstClr val="black"/>
                </a:solidFill>
              </a:rPr>
              <a:t>staff </a:t>
            </a:r>
            <a:r>
              <a:rPr lang="en-CA" sz="2000" dirty="0" smtClean="0">
                <a:solidFill>
                  <a:prstClr val="black"/>
                </a:solidFill>
              </a:rPr>
              <a:t>safety.</a:t>
            </a:r>
            <a:endParaRPr lang="en-CA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1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CA" sz="2400" b="1" u="sng" dirty="0"/>
              <a:t>Needle and Syringe Programmes (NSPs</a:t>
            </a:r>
            <a:r>
              <a:rPr lang="en-CA" sz="2400" b="1" u="sng" dirty="0" smtClean="0"/>
              <a:t>) – </a:t>
            </a:r>
            <a:r>
              <a:rPr lang="en-CA" sz="2000" b="1" u="sng" dirty="0" smtClean="0"/>
              <a:t>(continue)</a:t>
            </a:r>
          </a:p>
          <a:p>
            <a:pPr marL="0" indent="0">
              <a:buNone/>
            </a:pPr>
            <a:r>
              <a:rPr lang="en-CA" sz="2400" dirty="0"/>
              <a:t>-</a:t>
            </a:r>
            <a:r>
              <a:rPr lang="en-CA" sz="2400" u="sng" dirty="0" smtClean="0"/>
              <a:t>Low-dead space needles</a:t>
            </a:r>
            <a:endParaRPr lang="en-CA" sz="2400" u="sng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5256584" cy="46085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CA" sz="2400" b="1" u="sng" dirty="0">
                <a:solidFill>
                  <a:prstClr val="black"/>
                </a:solidFill>
              </a:rPr>
              <a:t>Needle and Syringe Programmes (NSPs</a:t>
            </a:r>
            <a:r>
              <a:rPr lang="en-CA" sz="2400" b="1" u="sng" dirty="0" smtClean="0">
                <a:solidFill>
                  <a:prstClr val="black"/>
                </a:solidFill>
              </a:rPr>
              <a:t>) - </a:t>
            </a:r>
            <a:r>
              <a:rPr lang="en-CA" sz="1800" b="1" u="sng" dirty="0" smtClean="0">
                <a:solidFill>
                  <a:prstClr val="black"/>
                </a:solidFill>
              </a:rPr>
              <a:t>(continue)</a:t>
            </a:r>
          </a:p>
          <a:p>
            <a:pPr marL="0" lvl="0" indent="0">
              <a:buNone/>
            </a:pPr>
            <a:endParaRPr lang="en-CA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CA" sz="2400" u="sng" dirty="0" smtClean="0">
                <a:solidFill>
                  <a:prstClr val="black"/>
                </a:solidFill>
              </a:rPr>
              <a:t>Other Important Supplies: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Safe </a:t>
            </a:r>
            <a:r>
              <a:rPr lang="en-US" sz="2400" dirty="0"/>
              <a:t>disposal boxes for used </a:t>
            </a:r>
            <a:r>
              <a:rPr lang="en-US" sz="2400" dirty="0" smtClean="0"/>
              <a:t>equipment.</a:t>
            </a:r>
          </a:p>
          <a:p>
            <a:pPr lvl="0"/>
            <a:r>
              <a:rPr lang="en-US" sz="2400" dirty="0"/>
              <a:t> </a:t>
            </a:r>
            <a:endParaRPr lang="en-US" sz="2400" dirty="0" smtClean="0"/>
          </a:p>
          <a:p>
            <a:pPr lvl="0"/>
            <a:r>
              <a:rPr lang="en-US" sz="2400" dirty="0" smtClean="0"/>
              <a:t>Single-use </a:t>
            </a:r>
            <a:r>
              <a:rPr lang="en-US" sz="2400" dirty="0"/>
              <a:t>cooking </a:t>
            </a:r>
            <a:r>
              <a:rPr lang="en-US" sz="2400" dirty="0" smtClean="0"/>
              <a:t>utensils.</a:t>
            </a: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Filters.</a:t>
            </a: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Tourniquets.</a:t>
            </a: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Sterile water.</a:t>
            </a: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Iodine </a:t>
            </a:r>
            <a:r>
              <a:rPr lang="en-US" sz="2400" dirty="0">
                <a:solidFill>
                  <a:prstClr val="black"/>
                </a:solidFill>
              </a:rPr>
              <a:t>and gauze for wound </a:t>
            </a:r>
            <a:r>
              <a:rPr lang="en-US" sz="2400" dirty="0" smtClean="0">
                <a:solidFill>
                  <a:prstClr val="black"/>
                </a:solidFill>
              </a:rPr>
              <a:t>care.</a:t>
            </a: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Male </a:t>
            </a:r>
            <a:r>
              <a:rPr lang="en-US" sz="2400" dirty="0">
                <a:solidFill>
                  <a:prstClr val="black"/>
                </a:solidFill>
              </a:rPr>
              <a:t>and female </a:t>
            </a:r>
            <a:r>
              <a:rPr lang="en-US" sz="2400" dirty="0" smtClean="0">
                <a:solidFill>
                  <a:prstClr val="black"/>
                </a:solidFill>
              </a:rPr>
              <a:t>condoms.</a:t>
            </a:r>
          </a:p>
          <a:p>
            <a:pPr marL="0" lvl="0" indent="0">
              <a:buNone/>
            </a:pPr>
            <a:endParaRPr lang="en-CA" sz="2400" u="sng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10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lvl="0" indent="0" algn="ctr">
              <a:buNone/>
            </a:pPr>
            <a:r>
              <a:rPr lang="en-CA" sz="2800" b="1" u="sng" dirty="0">
                <a:solidFill>
                  <a:prstClr val="black"/>
                </a:solidFill>
              </a:rPr>
              <a:t>Opioid substitution therapy (OST)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Longer-acting (oral) opioid for the shorter-acting heroin.</a:t>
            </a:r>
          </a:p>
          <a:p>
            <a:endParaRPr lang="en-CA" sz="2400" dirty="0" smtClean="0"/>
          </a:p>
          <a:p>
            <a:r>
              <a:rPr lang="en-CA" sz="2400" dirty="0" smtClean="0"/>
              <a:t>Methadone </a:t>
            </a:r>
            <a:r>
              <a:rPr lang="en-CA" sz="2400" dirty="0"/>
              <a:t>maintenance treatment (MMT</a:t>
            </a:r>
            <a:r>
              <a:rPr lang="en-CA" sz="2400" dirty="0" smtClean="0"/>
              <a:t>).</a:t>
            </a:r>
          </a:p>
          <a:p>
            <a:endParaRPr lang="en-CA" sz="2400" dirty="0" smtClean="0"/>
          </a:p>
          <a:p>
            <a:r>
              <a:rPr lang="en-US" sz="2400" dirty="0"/>
              <a:t>Buprenorphine (</a:t>
            </a:r>
            <a:r>
              <a:rPr lang="en-US" sz="2400" dirty="0" smtClean="0"/>
              <a:t>mixed agonist-antagonist).</a:t>
            </a:r>
          </a:p>
          <a:p>
            <a:endParaRPr lang="en-CA" sz="2400" dirty="0" smtClean="0"/>
          </a:p>
          <a:p>
            <a:r>
              <a:rPr lang="en-CA" sz="2400" dirty="0" smtClean="0"/>
              <a:t>Heroin </a:t>
            </a:r>
            <a:r>
              <a:rPr lang="en-CA" sz="2400" dirty="0"/>
              <a:t>maintenance treatment (HMT</a:t>
            </a:r>
            <a:r>
              <a:rPr lang="en-CA" sz="2400" dirty="0" smtClean="0"/>
              <a:t>).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183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2800" b="1" u="sng" dirty="0"/>
              <a:t>Opioid substitution </a:t>
            </a:r>
            <a:r>
              <a:rPr lang="en-CA" sz="2800" b="1" u="sng" dirty="0" smtClean="0"/>
              <a:t>therapy (OST) </a:t>
            </a:r>
            <a:r>
              <a:rPr lang="en-CA" sz="2000" b="1" u="sng" dirty="0" smtClean="0"/>
              <a:t>(continue)</a:t>
            </a:r>
          </a:p>
          <a:p>
            <a:pPr marL="0" indent="0">
              <a:buNone/>
            </a:pPr>
            <a:endParaRPr lang="en-CA" sz="2400" dirty="0"/>
          </a:p>
          <a:p>
            <a:pPr marL="0" lvl="0" indent="0">
              <a:buNone/>
            </a:pPr>
            <a:r>
              <a:rPr lang="en-CA" sz="2400" b="1" u="sng" dirty="0">
                <a:solidFill>
                  <a:prstClr val="black"/>
                </a:solidFill>
              </a:rPr>
              <a:t>Essential considerations:</a:t>
            </a:r>
            <a:endParaRPr lang="en-CA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sz="2400" dirty="0"/>
          </a:p>
          <a:p>
            <a:r>
              <a:rPr lang="en-US" sz="2400" dirty="0" smtClean="0"/>
              <a:t>Develop </a:t>
            </a:r>
            <a:r>
              <a:rPr lang="en-US" sz="2400" dirty="0"/>
              <a:t>a national clinical guideline for delivery of </a:t>
            </a:r>
            <a:r>
              <a:rPr lang="en-US" sz="2400" dirty="0" smtClean="0"/>
              <a:t>OST.</a:t>
            </a:r>
          </a:p>
          <a:p>
            <a:endParaRPr lang="en-CA" sz="2400" dirty="0" smtClean="0"/>
          </a:p>
          <a:p>
            <a:r>
              <a:rPr lang="en-CA" sz="2400" dirty="0" smtClean="0"/>
              <a:t>Develop training.</a:t>
            </a:r>
          </a:p>
          <a:p>
            <a:endParaRPr lang="en-CA" sz="2400" dirty="0" smtClean="0"/>
          </a:p>
          <a:p>
            <a:r>
              <a:rPr lang="en-CA" sz="2400" dirty="0" smtClean="0"/>
              <a:t>Offer </a:t>
            </a:r>
            <a:r>
              <a:rPr lang="en-CA" sz="2400" dirty="0"/>
              <a:t>psychosocial support to OST </a:t>
            </a:r>
            <a:r>
              <a:rPr lang="en-CA" sz="2400" dirty="0" smtClean="0"/>
              <a:t>clients.</a:t>
            </a:r>
          </a:p>
          <a:p>
            <a:endParaRPr lang="en-US" sz="2400" dirty="0" smtClean="0"/>
          </a:p>
          <a:p>
            <a:r>
              <a:rPr lang="en-US" sz="2400" dirty="0" smtClean="0"/>
              <a:t>Facilitate </a:t>
            </a:r>
            <a:r>
              <a:rPr lang="en-US" sz="2400" dirty="0"/>
              <a:t>take-home dosages for </a:t>
            </a:r>
            <a:r>
              <a:rPr lang="en-US" sz="2400" dirty="0" smtClean="0"/>
              <a:t>patients.</a:t>
            </a:r>
          </a:p>
          <a:p>
            <a:endParaRPr lang="en-CA" sz="2400" dirty="0" smtClean="0"/>
          </a:p>
          <a:p>
            <a:r>
              <a:rPr lang="en-CA" sz="2400" dirty="0" smtClean="0"/>
              <a:t>Consider </a:t>
            </a:r>
            <a:r>
              <a:rPr lang="en-CA" sz="2400" dirty="0"/>
              <a:t>differentiated service </a:t>
            </a:r>
            <a:r>
              <a:rPr lang="en-CA" sz="2400" dirty="0" smtClean="0"/>
              <a:t>delivery.</a:t>
            </a: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63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/>
              <a:t>Advantages of methadone maintenance</a:t>
            </a:r>
            <a:r>
              <a:rPr lang="en-US" sz="2400" b="1" u="sng" dirty="0">
                <a:solidFill>
                  <a:srgbClr val="262626"/>
                </a:solidFill>
              </a:rPr>
              <a:t> </a:t>
            </a:r>
            <a:r>
              <a:rPr lang="en-US" sz="2400" b="1" u="sng" dirty="0"/>
              <a:t>over</a:t>
            </a:r>
            <a:r>
              <a:rPr lang="en-US" sz="2400" u="sng" dirty="0">
                <a:solidFill>
                  <a:srgbClr val="262626"/>
                </a:solidFill>
              </a:rPr>
              <a:t> </a:t>
            </a:r>
            <a:r>
              <a:rPr lang="en-US" sz="2400" b="1" u="sng" dirty="0" smtClean="0"/>
              <a:t>heroin</a:t>
            </a:r>
            <a:r>
              <a:rPr lang="en-US" sz="2400" b="1" u="sng" dirty="0">
                <a:solidFill>
                  <a:srgbClr val="262626"/>
                </a:solidFill>
              </a:rPr>
              <a:t> </a:t>
            </a:r>
            <a:r>
              <a:rPr lang="en-US" sz="2400" b="1" u="sng" dirty="0"/>
              <a:t>use</a:t>
            </a:r>
            <a:endParaRPr lang="en-US" sz="2400" u="sng" dirty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(On </a:t>
            </a:r>
            <a:r>
              <a:rPr lang="en-US" sz="2400" dirty="0"/>
              <a:t>its </a:t>
            </a:r>
            <a:r>
              <a:rPr lang="en-US" sz="2400" dirty="0" smtClean="0"/>
              <a:t>own) unlikely </a:t>
            </a:r>
            <a:r>
              <a:rPr lang="en-US" sz="2400" dirty="0"/>
              <a:t>to result in an overdose.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Individual is </a:t>
            </a:r>
            <a:r>
              <a:rPr lang="en-US" sz="2400" dirty="0"/>
              <a:t>stable while </a:t>
            </a:r>
            <a:r>
              <a:rPr lang="en-US" sz="2400" dirty="0" smtClean="0"/>
              <a:t>making life positive changes.</a:t>
            </a:r>
            <a:endParaRPr lang="en-US" sz="2400" dirty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Health </a:t>
            </a:r>
            <a:r>
              <a:rPr lang="en-US" sz="2400" dirty="0"/>
              <a:t>problems are reduced or </a:t>
            </a:r>
            <a:r>
              <a:rPr lang="en-US" sz="2400" dirty="0" smtClean="0"/>
              <a:t>avoided. 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Once daily dosage required.</a:t>
            </a:r>
            <a:endParaRPr lang="en-US" sz="2400" dirty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Cheaper </a:t>
            </a:r>
            <a:r>
              <a:rPr lang="en-US" sz="2400" dirty="0"/>
              <a:t>than </a:t>
            </a:r>
            <a:r>
              <a:rPr lang="en-US" sz="2400" dirty="0" smtClean="0"/>
              <a:t>heroin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9239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2800" b="1" u="sng" dirty="0"/>
              <a:t>Drug consumption </a:t>
            </a:r>
            <a:r>
              <a:rPr lang="en-CA" sz="2800" b="1" u="sng" dirty="0" smtClean="0"/>
              <a:t>rooms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i="1" u="sng" dirty="0"/>
              <a:t>Supervised</a:t>
            </a:r>
            <a:r>
              <a:rPr lang="en-CA" sz="2400" dirty="0"/>
              <a:t> drug consumption </a:t>
            </a:r>
            <a:r>
              <a:rPr lang="en-CA" sz="2400" dirty="0" smtClean="0"/>
              <a:t>facilities.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b="1" u="sng" dirty="0" smtClean="0"/>
              <a:t>Strategies:</a:t>
            </a:r>
          </a:p>
          <a:p>
            <a:endParaRPr lang="en-US" sz="2400" dirty="0" smtClean="0"/>
          </a:p>
          <a:p>
            <a:r>
              <a:rPr lang="en-US" sz="2400" dirty="0" smtClean="0"/>
              <a:t>Reduce </a:t>
            </a:r>
            <a:r>
              <a:rPr lang="en-US" sz="2400" dirty="0"/>
              <a:t>the acute risks of disease </a:t>
            </a:r>
            <a:r>
              <a:rPr lang="en-US" sz="2400" dirty="0" smtClean="0"/>
              <a:t>transmission.</a:t>
            </a:r>
          </a:p>
          <a:p>
            <a:endParaRPr lang="en-US" sz="2400" dirty="0" smtClean="0"/>
          </a:p>
          <a:p>
            <a:r>
              <a:rPr lang="en-US" sz="2400" dirty="0" smtClean="0"/>
              <a:t>Prevent </a:t>
            </a:r>
            <a:r>
              <a:rPr lang="en-US" sz="2400" dirty="0"/>
              <a:t>drug-related overdose </a:t>
            </a:r>
            <a:r>
              <a:rPr lang="en-US" sz="2400" dirty="0" smtClean="0"/>
              <a:t>deaths.</a:t>
            </a:r>
          </a:p>
          <a:p>
            <a:endParaRPr lang="en-US" sz="2400" dirty="0" smtClean="0"/>
          </a:p>
          <a:p>
            <a:r>
              <a:rPr lang="en-US" sz="2400" dirty="0" smtClean="0"/>
              <a:t>Connect </a:t>
            </a:r>
            <a:r>
              <a:rPr lang="en-US" sz="2400" dirty="0"/>
              <a:t>high-risk drug users with addiction </a:t>
            </a:r>
            <a:r>
              <a:rPr lang="en-US" sz="2400" dirty="0" smtClean="0"/>
              <a:t>treatment.</a:t>
            </a:r>
          </a:p>
          <a:p>
            <a:endParaRPr lang="en-US" sz="2400" dirty="0" smtClean="0"/>
          </a:p>
          <a:p>
            <a:r>
              <a:rPr lang="en-US" sz="2400" dirty="0" smtClean="0"/>
              <a:t>Reduction </a:t>
            </a:r>
            <a:r>
              <a:rPr lang="en-US" sz="2400" dirty="0"/>
              <a:t>in drug use and/or presence of discarded needles in public </a:t>
            </a:r>
            <a:r>
              <a:rPr lang="en-US" sz="2400" dirty="0" smtClean="0"/>
              <a:t>places.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48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2800" b="1" u="sng" dirty="0" smtClean="0"/>
              <a:t>Outline</a:t>
            </a:r>
          </a:p>
          <a:p>
            <a:pPr marL="0" indent="0">
              <a:buNone/>
            </a:pPr>
            <a:endParaRPr lang="en-CA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Objectives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Introduction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Historic background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Harm reduction strategies and goals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Principles of harm reduction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Current harm reduction practices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Substance-specific harm reduction practices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The role of clinicians in harm reduction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Harm reduction practice in DATER, FNPH, Uselu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Recommendations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Conclusion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400" dirty="0" smtClean="0"/>
              <a:t>References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3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lvl="0" indent="0" algn="ctr">
              <a:buNone/>
            </a:pPr>
            <a:r>
              <a:rPr lang="en-CA" sz="2800" b="1" u="sng" dirty="0">
                <a:solidFill>
                  <a:prstClr val="black"/>
                </a:solidFill>
              </a:rPr>
              <a:t>Drug consumption </a:t>
            </a:r>
            <a:r>
              <a:rPr lang="en-CA" sz="2800" b="1" u="sng" dirty="0" smtClean="0">
                <a:solidFill>
                  <a:prstClr val="black"/>
                </a:solidFill>
              </a:rPr>
              <a:t>rooms (continue)</a:t>
            </a:r>
          </a:p>
          <a:p>
            <a:pPr marL="0" lvl="0" indent="0">
              <a:buNone/>
            </a:pPr>
            <a:endParaRPr lang="en-CA" sz="2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CA" sz="2800" b="1" u="sng" dirty="0" smtClean="0">
                <a:solidFill>
                  <a:prstClr val="black"/>
                </a:solidFill>
              </a:rPr>
              <a:t>Services:</a:t>
            </a:r>
          </a:p>
          <a:p>
            <a:pPr marL="0" lvl="0" indent="0">
              <a:buNone/>
            </a:pPr>
            <a:endParaRPr lang="en-CA" sz="2800" b="1" u="sng" dirty="0">
              <a:solidFill>
                <a:prstClr val="black"/>
              </a:solidFill>
            </a:endParaRPr>
          </a:p>
          <a:p>
            <a:pPr lvl="0"/>
            <a:r>
              <a:rPr lang="en-CA" sz="2400" dirty="0" smtClean="0">
                <a:solidFill>
                  <a:prstClr val="black"/>
                </a:solidFill>
              </a:rPr>
              <a:t>Sterile injecting equipment.</a:t>
            </a:r>
          </a:p>
          <a:p>
            <a:pPr lvl="0"/>
            <a:endParaRPr lang="en-CA" sz="2400" dirty="0" smtClean="0">
              <a:solidFill>
                <a:prstClr val="black"/>
              </a:solidFill>
            </a:endParaRPr>
          </a:p>
          <a:p>
            <a:pPr lvl="0"/>
            <a:r>
              <a:rPr lang="en-CA" sz="2400" dirty="0" smtClean="0">
                <a:solidFill>
                  <a:prstClr val="black"/>
                </a:solidFill>
              </a:rPr>
              <a:t>Counselling services.</a:t>
            </a:r>
          </a:p>
          <a:p>
            <a:pPr lvl="0"/>
            <a:endParaRPr lang="en-CA" sz="2400" dirty="0" smtClean="0">
              <a:solidFill>
                <a:prstClr val="black"/>
              </a:solidFill>
            </a:endParaRPr>
          </a:p>
          <a:p>
            <a:pPr lvl="0"/>
            <a:r>
              <a:rPr lang="en-CA" sz="2400" dirty="0" smtClean="0">
                <a:solidFill>
                  <a:prstClr val="black"/>
                </a:solidFill>
              </a:rPr>
              <a:t>Emergency care.</a:t>
            </a:r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Primary </a:t>
            </a:r>
            <a:r>
              <a:rPr lang="en-US" sz="2400" dirty="0">
                <a:solidFill>
                  <a:prstClr val="black"/>
                </a:solidFill>
              </a:rPr>
              <a:t>medical care and </a:t>
            </a:r>
            <a:r>
              <a:rPr lang="en-US" sz="2400" dirty="0" smtClean="0">
                <a:solidFill>
                  <a:prstClr val="black"/>
                </a:solidFill>
              </a:rPr>
              <a:t>referral.</a:t>
            </a:r>
            <a:endParaRPr lang="en-CA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2160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82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u="sng" dirty="0"/>
              <a:t>Stimulants Harm </a:t>
            </a:r>
            <a:r>
              <a:rPr lang="en-CA" b="1" u="sng" dirty="0" smtClean="0"/>
              <a:t>Reduction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US" sz="2000" b="1" i="1" u="sng" dirty="0"/>
              <a:t>Amphetamine-type stimulants (ATS), </a:t>
            </a:r>
            <a:r>
              <a:rPr lang="en-US" sz="2000" b="1" i="1" u="sng" dirty="0" smtClean="0"/>
              <a:t>cocaine and </a:t>
            </a:r>
            <a:r>
              <a:rPr lang="en-US" sz="2000" b="1" i="1" u="sng" dirty="0"/>
              <a:t>its derivatives and new </a:t>
            </a:r>
            <a:r>
              <a:rPr lang="en-US" sz="2000" b="1" i="1" u="sng" dirty="0" smtClean="0"/>
              <a:t>psychoactive substances </a:t>
            </a:r>
            <a:r>
              <a:rPr lang="en-US" sz="2000" b="1" i="1" u="sng" dirty="0"/>
              <a:t>(NPS)</a:t>
            </a:r>
            <a:endParaRPr lang="en-CA" sz="2000" b="1" i="1" u="sng" dirty="0" smtClean="0"/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b="1" i="1" u="sng" dirty="0" smtClean="0"/>
              <a:t>Wheel Filter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C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21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192827"/>
            <a:ext cx="333375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19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en-CA" sz="3500" b="1" u="sng" dirty="0">
                <a:solidFill>
                  <a:prstClr val="black"/>
                </a:solidFill>
              </a:rPr>
              <a:t>Stimulants Harm </a:t>
            </a:r>
            <a:r>
              <a:rPr lang="en-CA" sz="3500" b="1" u="sng" dirty="0" smtClean="0">
                <a:solidFill>
                  <a:prstClr val="black"/>
                </a:solidFill>
              </a:rPr>
              <a:t>Reduction </a:t>
            </a:r>
            <a:r>
              <a:rPr lang="en-CA" sz="2600" b="1" u="sng" dirty="0" smtClean="0">
                <a:solidFill>
                  <a:prstClr val="black"/>
                </a:solidFill>
              </a:rPr>
              <a:t>(continue)</a:t>
            </a:r>
            <a:endParaRPr lang="en-CA" sz="2600" b="1" u="sng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CA" sz="2200" b="1" u="sng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CA" sz="2200" b="1" u="sng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CA" sz="3100" b="1" u="sng" dirty="0" smtClean="0">
                <a:solidFill>
                  <a:prstClr val="black"/>
                </a:solidFill>
              </a:rPr>
              <a:t>Services</a:t>
            </a:r>
            <a:r>
              <a:rPr lang="en-CA" sz="3100" b="1" u="sng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en-CA" sz="2200" dirty="0" smtClean="0">
              <a:solidFill>
                <a:prstClr val="black"/>
              </a:solidFill>
            </a:endParaRPr>
          </a:p>
          <a:p>
            <a:pPr lvl="0"/>
            <a:r>
              <a:rPr lang="en-CA" sz="2200" dirty="0" smtClean="0">
                <a:solidFill>
                  <a:prstClr val="black"/>
                </a:solidFill>
              </a:rPr>
              <a:t>Needle </a:t>
            </a:r>
            <a:r>
              <a:rPr lang="en-CA" sz="2200" dirty="0">
                <a:solidFill>
                  <a:prstClr val="black"/>
                </a:solidFill>
              </a:rPr>
              <a:t>and syringe </a:t>
            </a:r>
            <a:r>
              <a:rPr lang="en-CA" sz="2200" dirty="0" smtClean="0">
                <a:solidFill>
                  <a:prstClr val="black"/>
                </a:solidFill>
              </a:rPr>
              <a:t>programs.</a:t>
            </a:r>
            <a:endParaRPr lang="en-CA" sz="2200" dirty="0">
              <a:solidFill>
                <a:prstClr val="black"/>
              </a:solidFill>
            </a:endParaRPr>
          </a:p>
          <a:p>
            <a:pPr lvl="0"/>
            <a:endParaRPr lang="en-CA" sz="2200" dirty="0">
              <a:solidFill>
                <a:prstClr val="black"/>
              </a:solidFill>
            </a:endParaRPr>
          </a:p>
          <a:p>
            <a:pPr lvl="0"/>
            <a:r>
              <a:rPr lang="en-CA" sz="2200" dirty="0" smtClean="0">
                <a:solidFill>
                  <a:prstClr val="black"/>
                </a:solidFill>
              </a:rPr>
              <a:t>Safer </a:t>
            </a:r>
            <a:r>
              <a:rPr lang="en-CA" sz="2200" dirty="0">
                <a:solidFill>
                  <a:prstClr val="black"/>
                </a:solidFill>
              </a:rPr>
              <a:t>smoking kits (e.g. </a:t>
            </a:r>
            <a:r>
              <a:rPr lang="en-US" sz="2200" dirty="0">
                <a:solidFill>
                  <a:prstClr val="black"/>
                </a:solidFill>
              </a:rPr>
              <a:t>glass stems, rubber mouthpieces)</a:t>
            </a:r>
            <a:r>
              <a:rPr lang="en-CA" sz="2200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en-CA" sz="2200" dirty="0" smtClean="0">
              <a:solidFill>
                <a:prstClr val="black"/>
              </a:solidFill>
            </a:endParaRPr>
          </a:p>
          <a:p>
            <a:pPr lvl="0"/>
            <a:r>
              <a:rPr lang="en-CA" sz="2200" dirty="0" smtClean="0">
                <a:solidFill>
                  <a:prstClr val="black"/>
                </a:solidFill>
              </a:rPr>
              <a:t>Drug </a:t>
            </a:r>
            <a:r>
              <a:rPr lang="en-CA" sz="2200" dirty="0">
                <a:solidFill>
                  <a:prstClr val="black"/>
                </a:solidFill>
              </a:rPr>
              <a:t>consumption rooms (proper ventilation system).</a:t>
            </a:r>
          </a:p>
          <a:p>
            <a:pPr marL="0" lvl="0" indent="0">
              <a:buNone/>
            </a:pPr>
            <a:endParaRPr lang="en-CA" sz="2200" dirty="0" smtClean="0">
              <a:solidFill>
                <a:prstClr val="black"/>
              </a:solidFill>
            </a:endParaRPr>
          </a:p>
          <a:p>
            <a:pPr lvl="0"/>
            <a:r>
              <a:rPr lang="en-CA" sz="2200" dirty="0" smtClean="0">
                <a:solidFill>
                  <a:prstClr val="black"/>
                </a:solidFill>
              </a:rPr>
              <a:t>Substitution </a:t>
            </a:r>
            <a:r>
              <a:rPr lang="en-CA" sz="2200" dirty="0">
                <a:solidFill>
                  <a:prstClr val="black"/>
                </a:solidFill>
              </a:rPr>
              <a:t>therapies.</a:t>
            </a:r>
          </a:p>
          <a:p>
            <a:pPr lvl="0"/>
            <a:endParaRPr lang="en-CA" sz="2200" dirty="0" smtClean="0">
              <a:solidFill>
                <a:prstClr val="black"/>
              </a:solidFill>
            </a:endParaRPr>
          </a:p>
          <a:p>
            <a:pPr lvl="0"/>
            <a:r>
              <a:rPr lang="en-CA" sz="2200" dirty="0" smtClean="0">
                <a:solidFill>
                  <a:prstClr val="black"/>
                </a:solidFill>
              </a:rPr>
              <a:t>Outreach </a:t>
            </a:r>
            <a:r>
              <a:rPr lang="en-CA" sz="2200" dirty="0">
                <a:solidFill>
                  <a:prstClr val="black"/>
                </a:solidFill>
              </a:rPr>
              <a:t>and peer-based interventions.</a:t>
            </a:r>
          </a:p>
          <a:p>
            <a:pPr lvl="0"/>
            <a:endParaRPr lang="en-CA" sz="2200" dirty="0" smtClean="0">
              <a:solidFill>
                <a:prstClr val="black"/>
              </a:solidFill>
            </a:endParaRPr>
          </a:p>
          <a:p>
            <a:pPr lvl="0"/>
            <a:r>
              <a:rPr lang="en-CA" sz="2200" dirty="0" smtClean="0">
                <a:solidFill>
                  <a:prstClr val="black"/>
                </a:solidFill>
              </a:rPr>
              <a:t>Drop-in </a:t>
            </a:r>
            <a:r>
              <a:rPr lang="en-CA" sz="2200" dirty="0">
                <a:solidFill>
                  <a:prstClr val="black"/>
                </a:solidFill>
              </a:rPr>
              <a:t>centres.</a:t>
            </a:r>
          </a:p>
          <a:p>
            <a:pPr lvl="0"/>
            <a:endParaRPr lang="en-CA" sz="2200" dirty="0" smtClean="0">
              <a:solidFill>
                <a:prstClr val="black"/>
              </a:solidFill>
            </a:endParaRPr>
          </a:p>
          <a:p>
            <a:pPr lvl="0"/>
            <a:r>
              <a:rPr lang="en-CA" sz="2200" dirty="0" smtClean="0">
                <a:solidFill>
                  <a:prstClr val="black"/>
                </a:solidFill>
              </a:rPr>
              <a:t>Housing </a:t>
            </a:r>
            <a:r>
              <a:rPr lang="en-CA" sz="2200" dirty="0">
                <a:solidFill>
                  <a:prstClr val="black"/>
                </a:solidFill>
              </a:rPr>
              <a:t>and other social support.</a:t>
            </a:r>
          </a:p>
          <a:p>
            <a:pPr lvl="0"/>
            <a:endParaRPr lang="en-CA" sz="2200" dirty="0" smtClean="0">
              <a:solidFill>
                <a:prstClr val="black"/>
              </a:solidFill>
            </a:endParaRPr>
          </a:p>
          <a:p>
            <a:pPr lvl="0"/>
            <a:r>
              <a:rPr lang="en-CA" sz="2200" dirty="0" smtClean="0">
                <a:solidFill>
                  <a:prstClr val="black"/>
                </a:solidFill>
              </a:rPr>
              <a:t>Drug-checking services.</a:t>
            </a:r>
            <a:endParaRPr lang="en-CA" sz="2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81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CA" sz="2800" b="1" u="sng" dirty="0" smtClean="0"/>
              <a:t>Substance-specific Harm Reduction Practices</a:t>
            </a:r>
            <a:endParaRPr lang="en-CA" sz="2400" dirty="0" smtClean="0"/>
          </a:p>
          <a:p>
            <a:pPr marL="0" indent="0">
              <a:buNone/>
            </a:pPr>
            <a:endParaRPr lang="en-CA" sz="2400" dirty="0"/>
          </a:p>
          <a:p>
            <a:pPr marL="457200" indent="-457200">
              <a:buAutoNum type="alphaUcPeriod"/>
            </a:pPr>
            <a:r>
              <a:rPr lang="en-CA" sz="2400" b="1" u="sng" dirty="0" smtClean="0"/>
              <a:t>Injecting drug Use</a:t>
            </a:r>
          </a:p>
          <a:p>
            <a:endParaRPr lang="en-US" sz="2400" dirty="0" smtClean="0"/>
          </a:p>
          <a:p>
            <a:r>
              <a:rPr lang="en-US" sz="2400" dirty="0" smtClean="0"/>
              <a:t>HIV</a:t>
            </a:r>
            <a:r>
              <a:rPr lang="en-US" sz="2400" dirty="0"/>
              <a:t>/ HCV counselling and </a:t>
            </a:r>
            <a:r>
              <a:rPr lang="en-US" sz="2400" dirty="0" smtClean="0"/>
              <a:t>testing.</a:t>
            </a:r>
          </a:p>
          <a:p>
            <a:endParaRPr lang="en-CA" sz="2400" dirty="0" smtClean="0"/>
          </a:p>
          <a:p>
            <a:r>
              <a:rPr lang="en-CA" sz="2400" dirty="0" smtClean="0"/>
              <a:t>HBV vaccination.</a:t>
            </a:r>
          </a:p>
          <a:p>
            <a:endParaRPr lang="en-CA" sz="2400" dirty="0" smtClean="0"/>
          </a:p>
          <a:p>
            <a:r>
              <a:rPr lang="en-CA" sz="2400" dirty="0" smtClean="0"/>
              <a:t>Overdose </a:t>
            </a:r>
            <a:r>
              <a:rPr lang="en-CA" sz="2400" dirty="0"/>
              <a:t>intervention and </a:t>
            </a:r>
            <a:r>
              <a:rPr lang="en-CA" sz="2400" dirty="0" smtClean="0"/>
              <a:t>prevention (e.g. Naloxone).</a:t>
            </a:r>
          </a:p>
          <a:p>
            <a:endParaRPr lang="en-US" sz="2400" dirty="0" smtClean="0"/>
          </a:p>
          <a:p>
            <a:r>
              <a:rPr lang="en-US" sz="2400" dirty="0" smtClean="0"/>
              <a:t>Substitution </a:t>
            </a:r>
            <a:r>
              <a:rPr lang="en-US" sz="2400" dirty="0"/>
              <a:t>therapy with opioid agonists for opioid </a:t>
            </a:r>
            <a:r>
              <a:rPr lang="en-US" sz="2400" dirty="0" smtClean="0"/>
              <a:t>dependence (e.g. </a:t>
            </a:r>
            <a:r>
              <a:rPr lang="en-US" sz="2400" dirty="0"/>
              <a:t>methadone and </a:t>
            </a:r>
            <a:r>
              <a:rPr lang="en-US" sz="2400" dirty="0" smtClean="0"/>
              <a:t>buprenorphine).</a:t>
            </a:r>
          </a:p>
          <a:p>
            <a:endParaRPr lang="en-US" sz="2400" dirty="0" smtClean="0"/>
          </a:p>
          <a:p>
            <a:r>
              <a:rPr lang="en-US" sz="2400" dirty="0" smtClean="0"/>
              <a:t>Prevention </a:t>
            </a:r>
            <a:r>
              <a:rPr lang="en-US" sz="2400" dirty="0"/>
              <a:t>of S</a:t>
            </a:r>
            <a:r>
              <a:rPr lang="en-US" sz="2400" dirty="0" smtClean="0"/>
              <a:t>exually </a:t>
            </a:r>
            <a:r>
              <a:rPr lang="en-US" sz="2400" dirty="0"/>
              <a:t>T</a:t>
            </a:r>
            <a:r>
              <a:rPr lang="en-US" sz="2400" dirty="0" smtClean="0"/>
              <a:t>ransmitted Infections </a:t>
            </a:r>
            <a:r>
              <a:rPr lang="en-US" sz="2400" dirty="0"/>
              <a:t>(STIs</a:t>
            </a:r>
            <a:r>
              <a:rPr lang="en-US" sz="2400" dirty="0" smtClean="0"/>
              <a:t>) (e.g. Use of Condoms).</a:t>
            </a:r>
          </a:p>
          <a:p>
            <a:endParaRPr lang="en-US" sz="2400" dirty="0" smtClean="0"/>
          </a:p>
          <a:p>
            <a:r>
              <a:rPr lang="en-US" sz="2400" dirty="0" smtClean="0"/>
              <a:t>Ready </a:t>
            </a:r>
            <a:r>
              <a:rPr lang="en-US" sz="2400" dirty="0"/>
              <a:t>access to </a:t>
            </a:r>
            <a:r>
              <a:rPr lang="en-US" sz="2400" dirty="0" smtClean="0"/>
              <a:t>screening and treatment </a:t>
            </a:r>
            <a:r>
              <a:rPr lang="en-US" sz="2400" dirty="0"/>
              <a:t>for </a:t>
            </a:r>
            <a:r>
              <a:rPr lang="en-US" sz="2400" dirty="0" smtClean="0"/>
              <a:t>STIs.</a:t>
            </a:r>
            <a:endParaRPr lang="en-CA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0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CA" sz="2800" b="1" u="sng" dirty="0" smtClean="0">
                <a:solidFill>
                  <a:prstClr val="black"/>
                </a:solidFill>
              </a:rPr>
              <a:t>Substance-specific </a:t>
            </a:r>
            <a:r>
              <a:rPr lang="en-CA" sz="2800" b="1" u="sng" dirty="0">
                <a:solidFill>
                  <a:prstClr val="black"/>
                </a:solidFill>
              </a:rPr>
              <a:t>Harm </a:t>
            </a:r>
            <a:r>
              <a:rPr lang="en-CA" sz="2800" b="1" u="sng" dirty="0" smtClean="0">
                <a:solidFill>
                  <a:prstClr val="black"/>
                </a:solidFill>
              </a:rPr>
              <a:t>Reduction Practices </a:t>
            </a:r>
            <a:r>
              <a:rPr lang="en-CA" sz="2000" b="1" u="sng" dirty="0" smtClean="0">
                <a:solidFill>
                  <a:prstClr val="black"/>
                </a:solidFill>
              </a:rPr>
              <a:t>(cont.)</a:t>
            </a:r>
            <a:endParaRPr lang="en-CA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sz="2400" b="1" u="sng" dirty="0" smtClean="0"/>
          </a:p>
          <a:p>
            <a:pPr marL="457200" indent="-457200">
              <a:buAutoNum type="alphaUcPeriod" startAt="2"/>
            </a:pPr>
            <a:r>
              <a:rPr lang="en-CA" sz="2400" b="1" u="sng" dirty="0" smtClean="0"/>
              <a:t>Alcohol</a:t>
            </a:r>
          </a:p>
          <a:p>
            <a:endParaRPr lang="en-US" sz="2400" dirty="0" smtClean="0"/>
          </a:p>
          <a:p>
            <a:r>
              <a:rPr lang="en-US" sz="2400" dirty="0" smtClean="0"/>
              <a:t>Campaigns </a:t>
            </a:r>
            <a:r>
              <a:rPr lang="en-US" sz="2400" dirty="0"/>
              <a:t>against drinking and </a:t>
            </a:r>
            <a:r>
              <a:rPr lang="en-US" sz="2400" dirty="0" smtClean="0"/>
              <a:t>driving.</a:t>
            </a:r>
          </a:p>
          <a:p>
            <a:endParaRPr lang="en-US" sz="2400" dirty="0" smtClean="0"/>
          </a:p>
          <a:p>
            <a:r>
              <a:rPr lang="en-US" sz="2400" dirty="0" smtClean="0"/>
              <a:t>Brief </a:t>
            </a:r>
            <a:r>
              <a:rPr lang="en-US" sz="2400" dirty="0"/>
              <a:t>interventions and advice for problematic drinkers, pregnant</a:t>
            </a:r>
          </a:p>
          <a:p>
            <a:endParaRPr lang="en-US" sz="2400" dirty="0" smtClean="0"/>
          </a:p>
          <a:p>
            <a:r>
              <a:rPr lang="en-US" sz="2400" dirty="0" smtClean="0"/>
              <a:t>women</a:t>
            </a:r>
            <a:r>
              <a:rPr lang="en-US" sz="2400" dirty="0"/>
              <a:t>, or young </a:t>
            </a:r>
            <a:r>
              <a:rPr lang="en-US" sz="2400" dirty="0" smtClean="0"/>
              <a:t>people.</a:t>
            </a:r>
          </a:p>
          <a:p>
            <a:endParaRPr lang="en-US" sz="2400" dirty="0" smtClean="0"/>
          </a:p>
          <a:p>
            <a:r>
              <a:rPr lang="en-US" sz="2400" dirty="0" smtClean="0"/>
              <a:t>Thiamine </a:t>
            </a:r>
            <a:r>
              <a:rPr lang="en-US" sz="2400" dirty="0"/>
              <a:t>supplements to reduce brain damage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Serving </a:t>
            </a:r>
            <a:r>
              <a:rPr lang="en-US" sz="2400" dirty="0"/>
              <a:t>alcohol in shatter- proof glass to prevent </a:t>
            </a:r>
            <a:r>
              <a:rPr lang="en-US" sz="2400" dirty="0" smtClean="0"/>
              <a:t>injuries.</a:t>
            </a:r>
          </a:p>
          <a:p>
            <a:endParaRPr lang="en-US" sz="2400" dirty="0" smtClean="0"/>
          </a:p>
          <a:p>
            <a:r>
              <a:rPr lang="en-US" sz="2400" dirty="0" smtClean="0"/>
              <a:t>Sobering- </a:t>
            </a:r>
            <a:r>
              <a:rPr lang="en-US" sz="2400" dirty="0"/>
              <a:t>up shelters for heavily intoxicated individuals or </a:t>
            </a:r>
            <a:r>
              <a:rPr lang="en-US" sz="2400" dirty="0" smtClean="0"/>
              <a:t>homeless drinkers.</a:t>
            </a: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54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CA" sz="2800" b="1" u="sng" dirty="0" smtClean="0">
                <a:solidFill>
                  <a:prstClr val="black"/>
                </a:solidFill>
              </a:rPr>
              <a:t>Substance-specific </a:t>
            </a:r>
            <a:r>
              <a:rPr lang="en-CA" sz="2800" b="1" u="sng" dirty="0">
                <a:solidFill>
                  <a:prstClr val="black"/>
                </a:solidFill>
              </a:rPr>
              <a:t>Harm </a:t>
            </a:r>
            <a:r>
              <a:rPr lang="en-CA" sz="2800" b="1" u="sng" dirty="0" smtClean="0">
                <a:solidFill>
                  <a:prstClr val="black"/>
                </a:solidFill>
              </a:rPr>
              <a:t>Reduction </a:t>
            </a:r>
            <a:r>
              <a:rPr lang="en-CA" sz="2800" b="1" u="sng" dirty="0">
                <a:solidFill>
                  <a:prstClr val="black"/>
                </a:solidFill>
              </a:rPr>
              <a:t>Practices </a:t>
            </a:r>
            <a:r>
              <a:rPr lang="en-CA" sz="2000" b="1" u="sng" dirty="0">
                <a:solidFill>
                  <a:prstClr val="black"/>
                </a:solidFill>
              </a:rPr>
              <a:t>(cont.)</a:t>
            </a:r>
            <a:endParaRPr lang="en-CA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b="1" dirty="0" smtClean="0"/>
              <a:t>C.  </a:t>
            </a:r>
            <a:r>
              <a:rPr lang="en-CA" sz="2400" b="1" u="sng" dirty="0" smtClean="0"/>
              <a:t>Tobacco</a:t>
            </a:r>
          </a:p>
          <a:p>
            <a:pPr marL="0" indent="0">
              <a:buNone/>
            </a:pPr>
            <a:endParaRPr lang="en-CA" sz="2400" b="1" u="sng" dirty="0" smtClean="0"/>
          </a:p>
          <a:p>
            <a:r>
              <a:rPr lang="en-CA" sz="2400" dirty="0" smtClean="0"/>
              <a:t>R</a:t>
            </a:r>
            <a:r>
              <a:rPr lang="en-US" sz="2400" dirty="0" smtClean="0"/>
              <a:t>educed- </a:t>
            </a:r>
            <a:r>
              <a:rPr lang="en-US" sz="2400" dirty="0"/>
              <a:t>exposure </a:t>
            </a:r>
            <a:r>
              <a:rPr lang="en-US" sz="2400" dirty="0" smtClean="0"/>
              <a:t>products.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Reducing consumption.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Long- </a:t>
            </a:r>
            <a:r>
              <a:rPr lang="en-US" sz="2400" dirty="0"/>
              <a:t>term nicotine replacement </a:t>
            </a:r>
            <a:r>
              <a:rPr lang="en-US" sz="2400" dirty="0" smtClean="0"/>
              <a:t>therapy (e.g. e-cigarettes).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Smokeless </a:t>
            </a:r>
            <a:r>
              <a:rPr lang="en-US" sz="2400" dirty="0"/>
              <a:t>tobacco </a:t>
            </a:r>
            <a:r>
              <a:rPr lang="en-US" sz="2400" dirty="0" smtClean="0"/>
              <a:t>products.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Using </a:t>
            </a:r>
            <a:r>
              <a:rPr lang="en-US" sz="2400" dirty="0"/>
              <a:t>replacement products for temporary </a:t>
            </a:r>
            <a:r>
              <a:rPr lang="en-US" sz="2400" dirty="0" smtClean="0"/>
              <a:t>abstinence </a:t>
            </a:r>
            <a:r>
              <a:rPr lang="en-US" sz="2400" dirty="0"/>
              <a:t>(</a:t>
            </a:r>
            <a:r>
              <a:rPr lang="en-US" sz="2400" dirty="0" smtClean="0"/>
              <a:t>e.g. Nicotine patches).</a:t>
            </a: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2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b="1" u="sng" dirty="0"/>
              <a:t>The role of </a:t>
            </a:r>
            <a:r>
              <a:rPr lang="en-CA" sz="2800" b="1" u="sng" dirty="0" smtClean="0"/>
              <a:t>clinicians in Harm Reduction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Familiar with, open and up to date on harm reduction principles </a:t>
            </a:r>
            <a:r>
              <a:rPr lang="en-US" sz="2400" dirty="0"/>
              <a:t>and </a:t>
            </a:r>
            <a:r>
              <a:rPr lang="en-US" sz="2400" dirty="0" smtClean="0"/>
              <a:t>interventions.</a:t>
            </a:r>
          </a:p>
          <a:p>
            <a:endParaRPr lang="en-US" sz="2400" dirty="0" smtClean="0"/>
          </a:p>
          <a:p>
            <a:r>
              <a:rPr lang="en-US" sz="2400" dirty="0" smtClean="0"/>
              <a:t>Help </a:t>
            </a:r>
            <a:r>
              <a:rPr lang="en-US" sz="2400" dirty="0"/>
              <a:t>promote the interventions through </a:t>
            </a:r>
            <a:r>
              <a:rPr lang="en-US" sz="2400" dirty="0" smtClean="0"/>
              <a:t>partnerships with various stakeholders.</a:t>
            </a:r>
          </a:p>
          <a:p>
            <a:endParaRPr lang="en-US" sz="2400" dirty="0" smtClean="0"/>
          </a:p>
          <a:p>
            <a:r>
              <a:rPr lang="en-US" sz="2400" dirty="0" smtClean="0"/>
              <a:t>Help </a:t>
            </a:r>
            <a:r>
              <a:rPr lang="en-US" sz="2400" dirty="0"/>
              <a:t>in dissemination of information and </a:t>
            </a:r>
            <a:r>
              <a:rPr lang="en-US" sz="2400" dirty="0" smtClean="0"/>
              <a:t>materials about </a:t>
            </a:r>
            <a:r>
              <a:rPr lang="en-US" sz="2400" dirty="0"/>
              <a:t>harm reduction, and development of scientific and the </a:t>
            </a:r>
            <a:r>
              <a:rPr lang="en-US" sz="2400" dirty="0" smtClean="0"/>
              <a:t>regulatory frameworks </a:t>
            </a:r>
            <a:r>
              <a:rPr lang="en-US" sz="2400" dirty="0"/>
              <a:t>needed to deliver harm reduction interventions.</a:t>
            </a: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b="1" u="sng" dirty="0" smtClean="0"/>
              <a:t>Harm Reduction Practice In DATER Unit, FNPH, Uselu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b="1" u="sng" dirty="0" smtClean="0"/>
              <a:t>General harm Reduction Practices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Education on: -Substance use disorders</a:t>
            </a:r>
          </a:p>
          <a:p>
            <a:pPr marL="0" indent="0"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                   -Overdose prevention.</a:t>
            </a:r>
          </a:p>
          <a:p>
            <a:pPr marL="0" indent="0"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                   -STD prevention.</a:t>
            </a:r>
          </a:p>
          <a:p>
            <a:pPr marL="0" indent="0"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                   -Blood Borne Viruses (BBV) counseling and testing.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0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lvl="0" indent="0" algn="ctr">
              <a:buNone/>
            </a:pPr>
            <a:r>
              <a:rPr lang="en-CA" sz="2800" b="1" u="sng" dirty="0">
                <a:solidFill>
                  <a:prstClr val="black"/>
                </a:solidFill>
              </a:rPr>
              <a:t>Harm Reduction Practice In DATER Unit, FNPH, Uselu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b="1" u="sng" dirty="0" smtClean="0"/>
              <a:t>Specific Harm reduction Practices</a:t>
            </a:r>
          </a:p>
          <a:p>
            <a:pPr marL="0" indent="0">
              <a:buNone/>
            </a:pPr>
            <a:endParaRPr lang="en-CA" sz="2400" dirty="0"/>
          </a:p>
          <a:p>
            <a:pPr marL="457200" indent="-457200">
              <a:buAutoNum type="arabicPeriod"/>
            </a:pPr>
            <a:r>
              <a:rPr lang="en-CA" sz="2400" dirty="0" smtClean="0"/>
              <a:t>Alcohol: -Brief intervention for problematic drinking.</a:t>
            </a:r>
          </a:p>
          <a:p>
            <a:pPr marL="0" indent="0"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               -Thiamine supplement.</a:t>
            </a:r>
          </a:p>
          <a:p>
            <a:pPr marL="457200" indent="-457200">
              <a:buAutoNum type="arabicPeriod" startAt="2"/>
            </a:pPr>
            <a:r>
              <a:rPr lang="en-CA" sz="2400" dirty="0" smtClean="0"/>
              <a:t>Tobacco: -Nicotine replacement therapy.</a:t>
            </a:r>
          </a:p>
          <a:p>
            <a:pPr marL="457200" indent="-457200">
              <a:buAutoNum type="arabicPeriod" startAt="3"/>
            </a:pPr>
            <a:r>
              <a:rPr lang="en-CA" sz="2400" dirty="0" smtClean="0"/>
              <a:t>Injecting drug use: -Education on overdose prevention.</a:t>
            </a:r>
          </a:p>
          <a:p>
            <a:pPr marL="0" indent="0"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                                  -BBV counseling and testing.</a:t>
            </a:r>
          </a:p>
          <a:p>
            <a:pPr marL="0" indent="0">
              <a:buNone/>
            </a:pPr>
            <a:r>
              <a:rPr lang="en-CA" sz="2400" dirty="0" smtClean="0"/>
              <a:t>4.   Opioid Substitution Therapy (OST): -Development of National Clinical Guidelines for OST delivery by the UNODC.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655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b="1" u="sng" dirty="0" smtClean="0"/>
              <a:t>Recommendations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Address stigmatization </a:t>
            </a:r>
            <a:r>
              <a:rPr lang="en-CA" sz="2400" dirty="0"/>
              <a:t>and </a:t>
            </a:r>
            <a:r>
              <a:rPr lang="en-CA" sz="2400" dirty="0" smtClean="0"/>
              <a:t>discrimination.</a:t>
            </a:r>
          </a:p>
          <a:p>
            <a:endParaRPr lang="en-US" sz="2400" dirty="0" smtClean="0"/>
          </a:p>
          <a:p>
            <a:r>
              <a:rPr lang="en-US" sz="2400" dirty="0" smtClean="0"/>
              <a:t>Removing </a:t>
            </a:r>
            <a:r>
              <a:rPr lang="en-US" sz="2400" dirty="0"/>
              <a:t>human rights-related barriers to </a:t>
            </a:r>
            <a:r>
              <a:rPr lang="en-US" sz="2400" dirty="0" smtClean="0"/>
              <a:t>access.</a:t>
            </a:r>
            <a:endParaRPr lang="en-CA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Drug </a:t>
            </a:r>
            <a:r>
              <a:rPr lang="en-US" sz="2400" dirty="0"/>
              <a:t>law reform toward ending </a:t>
            </a:r>
            <a:r>
              <a:rPr lang="en-US" sz="2400" dirty="0" smtClean="0"/>
              <a:t>criminalization of drug use.</a:t>
            </a:r>
          </a:p>
          <a:p>
            <a:endParaRPr lang="en-US" sz="2400" dirty="0" smtClean="0"/>
          </a:p>
          <a:p>
            <a:r>
              <a:rPr lang="en-US" sz="2400" dirty="0" smtClean="0"/>
              <a:t>Community </a:t>
            </a:r>
            <a:r>
              <a:rPr lang="en-US" sz="2400" dirty="0"/>
              <a:t>involvement and community systems </a:t>
            </a:r>
            <a:r>
              <a:rPr lang="en-US" sz="2400" dirty="0" smtClean="0"/>
              <a:t>strengthening.</a:t>
            </a:r>
          </a:p>
          <a:p>
            <a:endParaRPr lang="en-US" sz="2400" dirty="0" smtClean="0"/>
          </a:p>
          <a:p>
            <a:r>
              <a:rPr lang="en-US" sz="2400" dirty="0" smtClean="0"/>
              <a:t>Gender- </a:t>
            </a:r>
            <a:r>
              <a:rPr lang="en-US" sz="2400" dirty="0"/>
              <a:t>and age-responsive </a:t>
            </a:r>
            <a:r>
              <a:rPr lang="en-US" sz="2400" dirty="0" smtClean="0"/>
              <a:t>programming.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CA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06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b="1" u="sng" dirty="0" smtClean="0"/>
              <a:t>Objectives</a:t>
            </a:r>
          </a:p>
          <a:p>
            <a:pPr marL="0" indent="0">
              <a:buNone/>
            </a:pPr>
            <a:endParaRPr lang="en-CA" sz="2800" dirty="0"/>
          </a:p>
          <a:p>
            <a:pPr>
              <a:lnSpc>
                <a:spcPct val="150000"/>
              </a:lnSpc>
            </a:pPr>
            <a:r>
              <a:rPr lang="en-CA" sz="2400" dirty="0" smtClean="0"/>
              <a:t>To explain the concept of harm reduction.</a:t>
            </a:r>
          </a:p>
          <a:p>
            <a:pPr>
              <a:lnSpc>
                <a:spcPct val="150000"/>
              </a:lnSpc>
            </a:pPr>
            <a:r>
              <a:rPr lang="en-CA" sz="2400" dirty="0" smtClean="0"/>
              <a:t>To outline the goals, principles and current practices of harm reduction.</a:t>
            </a:r>
          </a:p>
          <a:p>
            <a:pPr>
              <a:lnSpc>
                <a:spcPct val="150000"/>
              </a:lnSpc>
            </a:pPr>
            <a:r>
              <a:rPr lang="en-CA" sz="2400" dirty="0" smtClean="0"/>
              <a:t>To discuss the role of clinicians in harm reduction.</a:t>
            </a: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2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CA" sz="2800" b="1" u="sng" dirty="0" smtClean="0"/>
              <a:t>Conclusion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US" sz="2400" dirty="0"/>
              <a:t>Since the mid-1980s, harm reduction has transformed from a peer-driven, </a:t>
            </a:r>
            <a:r>
              <a:rPr lang="en-US" sz="2400" dirty="0" smtClean="0"/>
              <a:t>grass-roots approach </a:t>
            </a:r>
            <a:r>
              <a:rPr lang="en-US" sz="2400" dirty="0"/>
              <a:t>to an official policy of the United </a:t>
            </a:r>
            <a:r>
              <a:rPr lang="en-US" sz="2400" dirty="0" smtClean="0"/>
              <a:t>Nations.</a:t>
            </a:r>
          </a:p>
          <a:p>
            <a:endParaRPr lang="en-US" sz="2400" dirty="0" smtClean="0"/>
          </a:p>
          <a:p>
            <a:r>
              <a:rPr lang="en-US" sz="2400" dirty="0" smtClean="0"/>
              <a:t>At </a:t>
            </a:r>
            <a:r>
              <a:rPr lang="en-US" sz="2400" dirty="0"/>
              <a:t>the same time, definitions of </a:t>
            </a:r>
            <a:r>
              <a:rPr lang="en-US" sz="2400" dirty="0" smtClean="0"/>
              <a:t>harm reduction </a:t>
            </a:r>
            <a:r>
              <a:rPr lang="en-US" sz="2400" dirty="0"/>
              <a:t>are expanding to embrace the need to protect the rights to health and access </a:t>
            </a:r>
            <a:r>
              <a:rPr lang="en-US" sz="2400" dirty="0" smtClean="0"/>
              <a:t>to services </a:t>
            </a:r>
            <a:r>
              <a:rPr lang="en-US" sz="2400" dirty="0"/>
              <a:t>of people who use drugs, and to protect them </a:t>
            </a:r>
            <a:r>
              <a:rPr lang="en-US" sz="2400" dirty="0" smtClean="0"/>
              <a:t>from harmful </a:t>
            </a:r>
            <a:r>
              <a:rPr lang="en-US" sz="2400" dirty="0"/>
              <a:t>drug </a:t>
            </a:r>
            <a:r>
              <a:rPr lang="en-US" sz="2400" dirty="0" smtClean="0"/>
              <a:t>policies.</a:t>
            </a:r>
          </a:p>
          <a:p>
            <a:endParaRPr lang="en-US" sz="2400" dirty="0" smtClean="0"/>
          </a:p>
          <a:p>
            <a:r>
              <a:rPr lang="en-US" sz="2400" dirty="0" smtClean="0"/>
              <a:t>However, Nigeria is still far behind </a:t>
            </a:r>
            <a:r>
              <a:rPr lang="en-US" sz="2400" dirty="0"/>
              <a:t>most countries in harm reduction practice and </a:t>
            </a:r>
            <a:r>
              <a:rPr lang="en-US" sz="2400" dirty="0" smtClean="0"/>
              <a:t>policy.</a:t>
            </a:r>
          </a:p>
          <a:p>
            <a:endParaRPr lang="en-US" sz="2400" dirty="0" smtClean="0"/>
          </a:p>
          <a:p>
            <a:r>
              <a:rPr lang="en-US" sz="2400" dirty="0" smtClean="0"/>
              <a:t>Harm reduction saves lives. </a:t>
            </a:r>
          </a:p>
          <a:p>
            <a:endParaRPr lang="en-US" sz="2400" dirty="0" smtClean="0"/>
          </a:p>
          <a:p>
            <a:r>
              <a:rPr lang="en-US" sz="2400" dirty="0" smtClean="0"/>
              <a:t>Thus, the responsibility falls on everyone </a:t>
            </a:r>
            <a:r>
              <a:rPr lang="en-US" sz="2400" dirty="0"/>
              <a:t>to </a:t>
            </a:r>
            <a:r>
              <a:rPr lang="en-US" sz="2400" dirty="0" smtClean="0"/>
              <a:t>ensure the need for global networking</a:t>
            </a:r>
            <a:r>
              <a:rPr lang="en-US" sz="2400" dirty="0"/>
              <a:t>, exchange and coordination </a:t>
            </a:r>
            <a:r>
              <a:rPr lang="en-US" sz="2400" dirty="0" smtClean="0"/>
              <a:t>remains if </a:t>
            </a:r>
            <a:r>
              <a:rPr lang="en-US" sz="2400" dirty="0"/>
              <a:t>policies of harm </a:t>
            </a:r>
            <a:r>
              <a:rPr lang="en-US" sz="2400" dirty="0" smtClean="0"/>
              <a:t>reduction are </a:t>
            </a:r>
            <a:r>
              <a:rPr lang="en-US" sz="2400" dirty="0"/>
              <a:t>to be </a:t>
            </a:r>
            <a:r>
              <a:rPr lang="en-US" sz="2400" dirty="0" smtClean="0"/>
              <a:t>defended, strengthened </a:t>
            </a:r>
            <a:r>
              <a:rPr lang="en-US" sz="2400" dirty="0"/>
              <a:t>and properly evaluated. 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3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endParaRPr lang="en-CA" b="1" dirty="0" smtClean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 smtClean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 smtClean="0"/>
              <a:t>Thank you for listening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4228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sz="2800" b="1" u="sng" dirty="0" smtClean="0"/>
              <a:t>References</a:t>
            </a:r>
          </a:p>
          <a:p>
            <a:pPr marL="0" indent="0">
              <a:buNone/>
            </a:pPr>
            <a:endParaRPr lang="en-CA" sz="1800" dirty="0" smtClean="0"/>
          </a:p>
          <a:p>
            <a:pPr>
              <a:buAutoNum type="arabicPeriod"/>
            </a:pPr>
            <a:r>
              <a:rPr lang="en-CA" sz="1800" dirty="0" smtClean="0"/>
              <a:t>Harm </a:t>
            </a:r>
            <a:r>
              <a:rPr lang="en-CA" sz="1800" dirty="0"/>
              <a:t>Reduction International [Internet]. Available from: </a:t>
            </a:r>
            <a:r>
              <a:rPr lang="en-CA" sz="1800" dirty="0">
                <a:hlinkClick r:id="rId2"/>
              </a:rPr>
              <a:t>https://www.hri.global</a:t>
            </a:r>
            <a:r>
              <a:rPr lang="en-CA" sz="1800" dirty="0" smtClean="0">
                <a:hlinkClick r:id="rId2"/>
              </a:rPr>
              <a:t>/</a:t>
            </a:r>
            <a:endParaRPr lang="en-CA" sz="1800" dirty="0" smtClean="0"/>
          </a:p>
          <a:p>
            <a:pPr marL="0" indent="0">
              <a:buNone/>
            </a:pPr>
            <a:endParaRPr lang="en-CA" sz="1800" dirty="0" smtClean="0"/>
          </a:p>
          <a:p>
            <a:pPr marL="0" indent="0">
              <a:buNone/>
            </a:pPr>
            <a:r>
              <a:rPr lang="en-CA" sz="1800" dirty="0" smtClean="0"/>
              <a:t>2. Cook </a:t>
            </a:r>
            <a:r>
              <a:rPr lang="en-CA" sz="1800" dirty="0"/>
              <a:t>C, Bridge J, Stimson G V. The diffusion of harm reduction in Europe and beyond. EMCDDA </a:t>
            </a:r>
            <a:r>
              <a:rPr lang="en-CA" sz="1800" dirty="0" err="1"/>
              <a:t>Monogr</a:t>
            </a:r>
            <a:r>
              <a:rPr lang="en-CA" sz="1800" dirty="0"/>
              <a:t> Hard </a:t>
            </a:r>
            <a:r>
              <a:rPr lang="en-CA" sz="1800" dirty="0" err="1"/>
              <a:t>Reduct</a:t>
            </a:r>
            <a:r>
              <a:rPr lang="en-CA" sz="1800" dirty="0"/>
              <a:t> evidence, impacts, challenges [Internet]. 2010;37–51. </a:t>
            </a:r>
            <a:endParaRPr lang="en-CA" sz="1800" dirty="0" smtClean="0"/>
          </a:p>
          <a:p>
            <a:pPr marL="0" indent="0">
              <a:buNone/>
            </a:pPr>
            <a:endParaRPr lang="en-CA" sz="1800" dirty="0" smtClean="0"/>
          </a:p>
          <a:p>
            <a:pPr marL="0" indent="0">
              <a:buNone/>
            </a:pPr>
            <a:r>
              <a:rPr lang="en-CA" sz="1800" dirty="0" smtClean="0"/>
              <a:t>3. </a:t>
            </a:r>
            <a:r>
              <a:rPr lang="en-US" sz="1800" dirty="0" smtClean="0"/>
              <a:t>International </a:t>
            </a:r>
            <a:r>
              <a:rPr lang="en-US" sz="1800" dirty="0"/>
              <a:t>HR. The Global State Of Harm Reduction 2020. </a:t>
            </a:r>
            <a:r>
              <a:rPr lang="en-US" sz="1800" dirty="0" err="1"/>
              <a:t>SpringerReference</a:t>
            </a:r>
            <a:r>
              <a:rPr lang="en-US" sz="1800" dirty="0"/>
              <a:t>. 2020;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4</a:t>
            </a:r>
            <a:r>
              <a:rPr lang="en-US" sz="1800" dirty="0"/>
              <a:t>. </a:t>
            </a:r>
            <a:r>
              <a:rPr lang="en-US" sz="1800" dirty="0" err="1"/>
              <a:t>G</a:t>
            </a:r>
            <a:r>
              <a:rPr lang="en-US" sz="1800" dirty="0" err="1" smtClean="0"/>
              <a:t>lobalFund</a:t>
            </a:r>
            <a:r>
              <a:rPr lang="en-US" sz="1800" dirty="0" smtClean="0"/>
              <a:t> </a:t>
            </a:r>
            <a:r>
              <a:rPr lang="en-US" sz="1800" dirty="0"/>
              <a:t>TG. Harm reduction for people who use drugs. 2020;(March).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5</a:t>
            </a:r>
            <a:r>
              <a:rPr lang="en-US" sz="1800" dirty="0"/>
              <a:t>. </a:t>
            </a:r>
            <a:r>
              <a:rPr lang="en-US" sz="1800" dirty="0" smtClean="0"/>
              <a:t>European </a:t>
            </a:r>
            <a:r>
              <a:rPr lang="en-US" sz="1800" dirty="0"/>
              <a:t>Monitoring Centre for Drugs and Drug Addiction. Drug Consumption Rooms: An Overview of Provisions and Evidence. </a:t>
            </a:r>
            <a:r>
              <a:rPr lang="en-US" sz="1800" dirty="0" err="1"/>
              <a:t>Perspect</a:t>
            </a:r>
            <a:r>
              <a:rPr lang="en-US" sz="1800" dirty="0"/>
              <a:t> Drugs [Internet]. 2018;1–8.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6</a:t>
            </a:r>
            <a:r>
              <a:rPr lang="en-US" sz="1800" dirty="0"/>
              <a:t>. </a:t>
            </a:r>
            <a:r>
              <a:rPr lang="en-US" sz="1800" dirty="0" smtClean="0"/>
              <a:t>NACA</a:t>
            </a:r>
            <a:r>
              <a:rPr lang="en-US" sz="1800" dirty="0"/>
              <a:t>. An Assessment of the Pilot Needle and syringe programme for People Who Inject Drugs in Nigeria. 2021;(April).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7</a:t>
            </a:r>
            <a:r>
              <a:rPr lang="en-US" sz="1800" dirty="0"/>
              <a:t>. </a:t>
            </a:r>
            <a:r>
              <a:rPr lang="en-US" sz="1800" dirty="0" smtClean="0"/>
              <a:t>International </a:t>
            </a:r>
            <a:r>
              <a:rPr lang="en-US" sz="1800" dirty="0"/>
              <a:t>HR. Harm reduction for stimulant use. 2019;(April). </a:t>
            </a:r>
            <a:endParaRPr lang="en-US" sz="1800" dirty="0" smtClean="0"/>
          </a:p>
          <a:p>
            <a:pPr marL="0" indent="0">
              <a:buNone/>
            </a:pPr>
            <a:endParaRPr lang="en-CA" sz="1800" dirty="0" smtClean="0"/>
          </a:p>
          <a:p>
            <a:pPr>
              <a:buAutoNum type="arabicPeriod"/>
            </a:pPr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364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CA" sz="6000" b="1" u="sng" dirty="0" smtClean="0"/>
              <a:t>Introduction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“In 2020, at least 130 people will die of an opioid overdose/day and every single one will be preventable deaths </a:t>
            </a:r>
            <a:r>
              <a:rPr lang="en-CA" sz="1800" dirty="0" smtClean="0"/>
              <a:t>(National Institute of drug abuse).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Shame and stigma are keeping people from assessing the services that they need, from reaching out and asking for help.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Drug laws intended to arrest dealers are often times targeting drug users too.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We lock up drug users and get surprised when they are released and get over-dosed and die.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We can no longer pretend that drug use problem does not exist and we cannot arrest our way out it any longer.</a:t>
            </a:r>
          </a:p>
          <a:p>
            <a:pPr marL="0" indent="0">
              <a:buNone/>
            </a:pPr>
            <a:endParaRPr lang="en-CA" sz="2400" b="1" dirty="0" smtClean="0"/>
          </a:p>
          <a:p>
            <a:pPr marL="0" indent="0">
              <a:buNone/>
            </a:pPr>
            <a:r>
              <a:rPr lang="en-CA" sz="2400" b="1" dirty="0" smtClean="0"/>
              <a:t>What are we missing?”</a:t>
            </a:r>
          </a:p>
          <a:p>
            <a:pPr marL="0" indent="0"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                                                                                                      </a:t>
            </a:r>
            <a:r>
              <a:rPr lang="en-CA" sz="2400" i="1" dirty="0" smtClean="0"/>
              <a:t>-Lyndsay Hartman, 2020</a:t>
            </a:r>
          </a:p>
          <a:p>
            <a:pPr marL="0" indent="0"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                                                                                        </a:t>
            </a:r>
            <a:r>
              <a:rPr lang="en-CA" sz="2400" i="1" dirty="0" smtClean="0"/>
              <a:t>(Point-to-Point Foundation, USA)</a:t>
            </a:r>
          </a:p>
          <a:p>
            <a:pPr marL="0" indent="0">
              <a:buNone/>
            </a:pPr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49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b="1" u="sng" dirty="0" smtClean="0"/>
              <a:t>Definition</a:t>
            </a:r>
          </a:p>
          <a:p>
            <a:pPr marL="0" indent="0">
              <a:buNone/>
            </a:pPr>
            <a:r>
              <a:rPr lang="en-CA" sz="2400" b="1" u="sng" dirty="0" smtClean="0"/>
              <a:t>Harm Reduction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P</a:t>
            </a:r>
            <a:r>
              <a:rPr lang="en-US" sz="2400" dirty="0" smtClean="0"/>
              <a:t>olicies, programs and practices that aim to minimize</a:t>
            </a:r>
            <a:r>
              <a:rPr lang="en-US" sz="2400" i="1" dirty="0" smtClean="0"/>
              <a:t> negative </a:t>
            </a:r>
            <a:r>
              <a:rPr lang="en-US" sz="2400" dirty="0" smtClean="0"/>
              <a:t>health, social and legal impacts associated with drug use, drug policies and drug laws </a:t>
            </a:r>
            <a:r>
              <a:rPr lang="en-US" sz="1800" dirty="0" smtClean="0"/>
              <a:t>(</a:t>
            </a:r>
            <a:r>
              <a:rPr lang="en-US" sz="1800" b="1" i="1" dirty="0" smtClean="0"/>
              <a:t>Harm Reduction International, 2019</a:t>
            </a:r>
            <a:r>
              <a:rPr lang="en-US" sz="1800" dirty="0" smtClean="0"/>
              <a:t>).</a:t>
            </a:r>
            <a:endParaRPr lang="en-CA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10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b="1" u="sng" dirty="0" smtClean="0"/>
              <a:t>Historic Background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1912-1923: </a:t>
            </a:r>
            <a:r>
              <a:rPr lang="en-US" sz="2400" dirty="0" smtClean="0"/>
              <a:t>Narcotic maintenance clinics (USA).</a:t>
            </a:r>
          </a:p>
          <a:p>
            <a:r>
              <a:rPr lang="en-US" sz="2400" b="1" dirty="0" smtClean="0"/>
              <a:t>1960s: -</a:t>
            </a:r>
            <a:r>
              <a:rPr lang="en-US" sz="2400" dirty="0" smtClean="0"/>
              <a:t>Emergence of ‘controlled drinking’.</a:t>
            </a:r>
          </a:p>
          <a:p>
            <a:pPr marL="0" indent="0">
              <a:buNone/>
            </a:pPr>
            <a:r>
              <a:rPr lang="en-US" sz="2400" dirty="0" smtClean="0"/>
              <a:t>                  -Methadone maintenance treatment (Europe).</a:t>
            </a:r>
          </a:p>
          <a:p>
            <a:pPr marL="0" indent="0">
              <a:buNone/>
            </a:pPr>
            <a:r>
              <a:rPr lang="en-US" sz="2400" dirty="0" smtClean="0"/>
              <a:t>                  -Grass-roots work on reducing harms. </a:t>
            </a:r>
          </a:p>
          <a:p>
            <a:r>
              <a:rPr lang="en-US" sz="2400" b="1" dirty="0" smtClean="0"/>
              <a:t>1986: </a:t>
            </a:r>
            <a:r>
              <a:rPr lang="en-US" sz="2400" dirty="0" smtClean="0"/>
              <a:t>(UK) Needle and syringe Programs (NSPs).</a:t>
            </a:r>
          </a:p>
          <a:p>
            <a:r>
              <a:rPr lang="en-US" sz="2400" b="1" dirty="0" smtClean="0"/>
              <a:t>1989: </a:t>
            </a:r>
            <a:r>
              <a:rPr lang="en-US" sz="2400" dirty="0"/>
              <a:t>S</a:t>
            </a:r>
            <a:r>
              <a:rPr lang="en-US" sz="2400" dirty="0" smtClean="0"/>
              <a:t>yringe vending machines and pharmacy-based schemes.</a:t>
            </a:r>
          </a:p>
          <a:p>
            <a:r>
              <a:rPr lang="en-US" sz="2400" b="1" dirty="0" smtClean="0"/>
              <a:t>1990: </a:t>
            </a:r>
            <a:r>
              <a:rPr lang="en-US" sz="2400" dirty="0" smtClean="0"/>
              <a:t>NSPs operated in 14 European countries.</a:t>
            </a:r>
          </a:p>
          <a:p>
            <a:r>
              <a:rPr lang="en-US" sz="2400" b="1" dirty="0" smtClean="0"/>
              <a:t>2000-2004: </a:t>
            </a:r>
            <a:r>
              <a:rPr lang="en-US" sz="2400" dirty="0" smtClean="0"/>
              <a:t>‘Drugs strategy’ and ‘Action plan’.</a:t>
            </a:r>
          </a:p>
          <a:p>
            <a:r>
              <a:rPr lang="en-US" sz="2400" b="1" dirty="0" smtClean="0"/>
              <a:t>2009: </a:t>
            </a:r>
            <a:r>
              <a:rPr lang="en-US" sz="2400" dirty="0"/>
              <a:t>S</a:t>
            </a:r>
            <a:r>
              <a:rPr lang="en-US" sz="2400" dirty="0" smtClean="0"/>
              <a:t>upport for harm reduction in national policy documents (EU).</a:t>
            </a:r>
          </a:p>
          <a:p>
            <a:pPr marL="0" indent="0">
              <a:buNone/>
            </a:pPr>
            <a:endParaRPr lang="en-CA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37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lvl="0" indent="0" algn="ctr">
              <a:buNone/>
            </a:pPr>
            <a:r>
              <a:rPr lang="en-CA" sz="2800" b="1" u="sng" dirty="0">
                <a:solidFill>
                  <a:prstClr val="black"/>
                </a:solidFill>
              </a:rPr>
              <a:t>Historic Background</a:t>
            </a:r>
          </a:p>
          <a:p>
            <a:pPr marL="0" indent="0">
              <a:buNone/>
            </a:pPr>
            <a:r>
              <a:rPr lang="en-CA" sz="2400" b="1" u="sng" dirty="0" smtClean="0"/>
              <a:t>Globally:</a:t>
            </a:r>
          </a:p>
          <a:p>
            <a:pPr marL="0" indent="0">
              <a:buNone/>
            </a:pPr>
            <a:r>
              <a:rPr lang="en-CA" sz="2400" b="1" dirty="0" smtClean="0"/>
              <a:t>1986: </a:t>
            </a:r>
            <a:r>
              <a:rPr lang="en-US" sz="2400" dirty="0" smtClean="0"/>
              <a:t>Endorsement of the underlying principles of harm reduction (WHO, Stockholm).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2001: </a:t>
            </a:r>
            <a:r>
              <a:rPr lang="en-US" sz="2400" dirty="0" smtClean="0"/>
              <a:t>‘Declaration of Commitment’ (UN, General Assembly).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2005: </a:t>
            </a:r>
            <a:r>
              <a:rPr lang="en-US" sz="2400" dirty="0" smtClean="0"/>
              <a:t>Methadone and Buprenorphine added to list of ‘essential medicines’ by WHO.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2020: </a:t>
            </a:r>
            <a:r>
              <a:rPr lang="en-US" sz="2400" dirty="0" smtClean="0"/>
              <a:t>86 countries implement NSPs and 86 have Opioid Substitution Therapy (OST).</a:t>
            </a: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5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b="1" u="sng" dirty="0"/>
              <a:t>General harm reduction </a:t>
            </a:r>
            <a:r>
              <a:rPr lang="en-CA" sz="2800" b="1" u="sng" dirty="0" smtClean="0"/>
              <a:t>strategies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Education.</a:t>
            </a:r>
          </a:p>
          <a:p>
            <a:endParaRPr lang="en-US" sz="2400" dirty="0" smtClean="0"/>
          </a:p>
          <a:p>
            <a:r>
              <a:rPr lang="en-US" sz="2400" dirty="0" smtClean="0"/>
              <a:t>Provision </a:t>
            </a:r>
            <a:r>
              <a:rPr lang="en-US" sz="2400" dirty="0"/>
              <a:t>of a safe </a:t>
            </a:r>
            <a:r>
              <a:rPr lang="en-US" sz="2400" dirty="0" smtClean="0"/>
              <a:t>environment.</a:t>
            </a:r>
          </a:p>
          <a:p>
            <a:endParaRPr lang="en-US" sz="2400" dirty="0" smtClean="0"/>
          </a:p>
          <a:p>
            <a:r>
              <a:rPr lang="en-US" sz="2400" dirty="0" smtClean="0"/>
              <a:t>Promotion of </a:t>
            </a:r>
            <a:r>
              <a:rPr lang="en-US" sz="2400" dirty="0"/>
              <a:t>social and community </a:t>
            </a:r>
            <a:r>
              <a:rPr lang="en-US" sz="2400" dirty="0" smtClean="0"/>
              <a:t>support.</a:t>
            </a:r>
          </a:p>
          <a:p>
            <a:endParaRPr lang="en-US" sz="2400" dirty="0" smtClean="0"/>
          </a:p>
          <a:p>
            <a:r>
              <a:rPr lang="en-US" sz="2400" dirty="0" smtClean="0"/>
              <a:t>Intervention </a:t>
            </a:r>
            <a:r>
              <a:rPr lang="en-US" sz="2400" dirty="0"/>
              <a:t>to change </a:t>
            </a:r>
            <a:r>
              <a:rPr lang="en-US" sz="2400" dirty="0" smtClean="0"/>
              <a:t>high-risk </a:t>
            </a:r>
            <a:r>
              <a:rPr lang="en-US" sz="2400" dirty="0" err="1" smtClean="0"/>
              <a:t>behaviours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72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/>
              <a:t>Goals </a:t>
            </a:r>
            <a:r>
              <a:rPr lang="en-US" sz="2800" b="1" u="sng" dirty="0" smtClean="0"/>
              <a:t>of </a:t>
            </a:r>
            <a:r>
              <a:rPr lang="en-US" sz="2800" b="1" u="sng" dirty="0"/>
              <a:t>harm </a:t>
            </a:r>
            <a:r>
              <a:rPr lang="en-US" sz="2800" b="1" u="sng" dirty="0" smtClean="0"/>
              <a:t>reduction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Minimize </a:t>
            </a:r>
            <a:r>
              <a:rPr lang="en-US" sz="2400" dirty="0"/>
              <a:t>the harm associated </a:t>
            </a:r>
            <a:r>
              <a:rPr lang="en-US" sz="2400" dirty="0" smtClean="0"/>
              <a:t>with substance </a:t>
            </a:r>
            <a:r>
              <a:rPr lang="en-US" sz="2400" dirty="0"/>
              <a:t>use</a:t>
            </a:r>
            <a:r>
              <a:rPr lang="en-US" sz="2400" dirty="0" smtClean="0"/>
              <a:t>.</a:t>
            </a:r>
          </a:p>
          <a:p>
            <a:endParaRPr lang="en-CA" sz="2400" dirty="0" smtClean="0"/>
          </a:p>
          <a:p>
            <a:r>
              <a:rPr lang="en-CA" sz="2400" dirty="0" smtClean="0"/>
              <a:t>Minimize risk of: -Contracting infectious Disease.</a:t>
            </a:r>
          </a:p>
          <a:p>
            <a:pPr marL="0" indent="0"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                             -Overdosing.</a:t>
            </a:r>
          </a:p>
          <a:p>
            <a:endParaRPr lang="en-CA" sz="2400" dirty="0" smtClean="0"/>
          </a:p>
          <a:p>
            <a:r>
              <a:rPr lang="en-CA" sz="2400" dirty="0" smtClean="0"/>
              <a:t>Reduce negative outcome of drug use (e.g. violence, crime).</a:t>
            </a:r>
          </a:p>
          <a:p>
            <a:endParaRPr lang="en-US" sz="2400" dirty="0" smtClean="0"/>
          </a:p>
          <a:p>
            <a:r>
              <a:rPr lang="en-US" sz="2400" dirty="0" smtClean="0"/>
              <a:t>Reduce harm </a:t>
            </a:r>
            <a:r>
              <a:rPr lang="en-US" sz="2400" dirty="0"/>
              <a:t>to </a:t>
            </a:r>
            <a:r>
              <a:rPr lang="en-US" sz="2400" dirty="0" smtClean="0"/>
              <a:t>users’ </a:t>
            </a:r>
            <a:r>
              <a:rPr lang="en-US" sz="2400" dirty="0"/>
              <a:t>families and the broader society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AFB1-B948-4758-8D2C-9202B96802A5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1651</Words>
  <Application>Microsoft Office PowerPoint</Application>
  <PresentationFormat>On-screen Show (4:3)</PresentationFormat>
  <Paragraphs>387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Lovington Amadasu</dc:creator>
  <cp:lastModifiedBy>Tega Benedicta</cp:lastModifiedBy>
  <cp:revision>79</cp:revision>
  <dcterms:created xsi:type="dcterms:W3CDTF">2022-07-25T11:59:58Z</dcterms:created>
  <dcterms:modified xsi:type="dcterms:W3CDTF">2022-07-28T10:34:09Z</dcterms:modified>
</cp:coreProperties>
</file>