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62"/>
  </p:notesMasterIdLst>
  <p:sldIdLst>
    <p:sldId id="256" r:id="rId2"/>
    <p:sldId id="473" r:id="rId3"/>
    <p:sldId id="257" r:id="rId4"/>
    <p:sldId id="474" r:id="rId5"/>
    <p:sldId id="477" r:id="rId6"/>
    <p:sldId id="416" r:id="rId7"/>
    <p:sldId id="417" r:id="rId8"/>
    <p:sldId id="306" r:id="rId9"/>
    <p:sldId id="264" r:id="rId10"/>
    <p:sldId id="400" r:id="rId11"/>
    <p:sldId id="323" r:id="rId12"/>
    <p:sldId id="310" r:id="rId13"/>
    <p:sldId id="402" r:id="rId14"/>
    <p:sldId id="403" r:id="rId15"/>
    <p:sldId id="412" r:id="rId16"/>
    <p:sldId id="404" r:id="rId17"/>
    <p:sldId id="328" r:id="rId18"/>
    <p:sldId id="472" r:id="rId19"/>
    <p:sldId id="308" r:id="rId20"/>
    <p:sldId id="309" r:id="rId21"/>
    <p:sldId id="471" r:id="rId22"/>
    <p:sldId id="406" r:id="rId23"/>
    <p:sldId id="329" r:id="rId24"/>
    <p:sldId id="312" r:id="rId25"/>
    <p:sldId id="313" r:id="rId26"/>
    <p:sldId id="314" r:id="rId27"/>
    <p:sldId id="401" r:id="rId28"/>
    <p:sldId id="307" r:id="rId29"/>
    <p:sldId id="399" r:id="rId30"/>
    <p:sldId id="422" r:id="rId31"/>
    <p:sldId id="423" r:id="rId32"/>
    <p:sldId id="424" r:id="rId33"/>
    <p:sldId id="425" r:id="rId34"/>
    <p:sldId id="426" r:id="rId35"/>
    <p:sldId id="427" r:id="rId36"/>
    <p:sldId id="434" r:id="rId37"/>
    <p:sldId id="432" r:id="rId38"/>
    <p:sldId id="430" r:id="rId39"/>
    <p:sldId id="318" r:id="rId40"/>
    <p:sldId id="435" r:id="rId41"/>
    <p:sldId id="319" r:id="rId42"/>
    <p:sldId id="320" r:id="rId43"/>
    <p:sldId id="433" r:id="rId44"/>
    <p:sldId id="431" r:id="rId45"/>
    <p:sldId id="322" r:id="rId46"/>
    <p:sldId id="428" r:id="rId47"/>
    <p:sldId id="436" r:id="rId48"/>
    <p:sldId id="429" r:id="rId49"/>
    <p:sldId id="317" r:id="rId50"/>
    <p:sldId id="440" r:id="rId51"/>
    <p:sldId id="414" r:id="rId52"/>
    <p:sldId id="480" r:id="rId53"/>
    <p:sldId id="481" r:id="rId54"/>
    <p:sldId id="482" r:id="rId55"/>
    <p:sldId id="469" r:id="rId56"/>
    <p:sldId id="470" r:id="rId57"/>
    <p:sldId id="419" r:id="rId58"/>
    <p:sldId id="478" r:id="rId59"/>
    <p:sldId id="479" r:id="rId60"/>
    <p:sldId id="47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61" autoAdjust="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3538F-C150-43C5-8E4D-22C8D3F6294F}" type="datetimeFigureOut">
              <a:rPr lang="en-US" smtClean="0"/>
              <a:pPr/>
              <a:t>6/22/2022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6DF5C-6C6D-4A9D-8745-CA2765A7E7C0}" type="slidenum">
              <a:rPr lang="en-US" smtClean="0"/>
              <a:pPr/>
              <a:t>‹#›</a:t>
            </a:fld>
            <a:endParaRPr lang="en-US"/>
          </a:p>
        </p:txBody>
      </p:sp>
    </p:spTree>
    <p:extLst>
      <p:ext uri="{BB962C8B-B14F-4D97-AF65-F5344CB8AC3E}">
        <p14:creationId xmlns:p14="http://schemas.microsoft.com/office/powerpoint/2010/main" val="95644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marL="207963" indent="-207963" eaLnBrk="1" hangingPunct="1">
              <a:buFontTx/>
              <a:buNone/>
            </a:pPr>
            <a:r>
              <a:rPr lang="en-US" b="1" dirty="0" smtClean="0">
                <a:latin typeface="Arial" pitchFamily="34" charset="0"/>
                <a:cs typeface="Arial" pitchFamily="34" charset="0"/>
              </a:rPr>
              <a:t>Prevalence of Diabetes*: Worldwide</a:t>
            </a:r>
          </a:p>
          <a:p>
            <a:pPr marL="207963" indent="-207963" eaLnBrk="1" hangingPunct="1"/>
            <a:r>
              <a:rPr lang="en-US" dirty="0" smtClean="0">
                <a:latin typeface="Arial" pitchFamily="34" charset="0"/>
                <a:cs typeface="Arial" pitchFamily="34" charset="0"/>
              </a:rPr>
              <a:t>According to data published in 2006 by the International Diabetes Federation, the number of people suffering from diabetes worldwide in 2007 is ~246 million.</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It is projected that by 2025 this number will rise to &gt;380 million,</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with most of the increase occurring in developing countries.</a:t>
            </a:r>
            <a:r>
              <a:rPr lang="en-US" baseline="30000" dirty="0" smtClean="0">
                <a:latin typeface="Arial" pitchFamily="34" charset="0"/>
                <a:cs typeface="Arial" pitchFamily="34" charset="0"/>
              </a:rPr>
              <a:t>2</a:t>
            </a:r>
          </a:p>
          <a:p>
            <a:pPr marL="207963" indent="-207963" eaLnBrk="1" hangingPunct="1">
              <a:buFontTx/>
              <a:buNone/>
            </a:pPr>
            <a:r>
              <a:rPr lang="en-US" sz="900" dirty="0" smtClean="0">
                <a:latin typeface="Arial" pitchFamily="34" charset="0"/>
                <a:cs typeface="Arial" pitchFamily="34" charset="0"/>
              </a:rPr>
              <a:t>	*Type 2 diabetes mellitus represents ~90–95% of cases</a:t>
            </a:r>
          </a:p>
          <a:p>
            <a:pPr marL="207963" indent="-207963" eaLnBrk="1" hangingPunct="1"/>
            <a:endParaRPr lang="en-GB" dirty="0" smtClean="0">
              <a:latin typeface="Arial" pitchFamily="34" charset="0"/>
              <a:cs typeface="Arial" pitchFamily="34" charset="0"/>
            </a:endParaRPr>
          </a:p>
          <a:p>
            <a:pPr marL="207963" indent="-207963" eaLnBrk="1" hangingPunct="1">
              <a:buFontTx/>
              <a:buNone/>
            </a:pPr>
            <a:r>
              <a:rPr lang="en-GB" sz="1000" b="1" dirty="0" smtClean="0">
                <a:latin typeface="Arial" pitchFamily="34" charset="0"/>
                <a:cs typeface="Arial" pitchFamily="34" charset="0"/>
              </a:rPr>
              <a:t>References</a:t>
            </a:r>
          </a:p>
          <a:p>
            <a:pPr marL="207963" indent="-207963" eaLnBrk="1" hangingPunct="1">
              <a:buFontTx/>
              <a:buAutoNum type="arabicPeriod"/>
            </a:pPr>
            <a:r>
              <a:rPr lang="en-US" sz="1000" dirty="0" smtClean="0">
                <a:latin typeface="Arial" pitchFamily="34" charset="0"/>
                <a:cs typeface="Arial" pitchFamily="34" charset="0"/>
              </a:rPr>
              <a:t>International Diabetes Federation. </a:t>
            </a:r>
            <a:r>
              <a:rPr lang="en-US" sz="1000" i="1" dirty="0" smtClean="0">
                <a:latin typeface="Arial" pitchFamily="34" charset="0"/>
                <a:cs typeface="Arial" pitchFamily="34" charset="0"/>
              </a:rPr>
              <a:t>Diabetes Atlas</a:t>
            </a:r>
            <a:r>
              <a:rPr lang="en-US" sz="1000" dirty="0" smtClean="0">
                <a:latin typeface="Arial" pitchFamily="34" charset="0"/>
                <a:cs typeface="Arial" pitchFamily="34" charset="0"/>
              </a:rPr>
              <a:t>. 3rd </a:t>
            </a:r>
            <a:r>
              <a:rPr lang="en-US" sz="1000" dirty="0" err="1" smtClean="0">
                <a:latin typeface="Arial" pitchFamily="34" charset="0"/>
                <a:cs typeface="Arial" pitchFamily="34" charset="0"/>
              </a:rPr>
              <a:t>ed</a:t>
            </a:r>
            <a:r>
              <a:rPr lang="en-US" sz="1000" dirty="0" smtClean="0">
                <a:latin typeface="Arial" pitchFamily="34" charset="0"/>
                <a:cs typeface="Arial" pitchFamily="34" charset="0"/>
              </a:rPr>
              <a:t>; 2006.</a:t>
            </a:r>
          </a:p>
          <a:p>
            <a:pPr marL="207963" indent="-207963" eaLnBrk="1" hangingPunct="1">
              <a:buFontTx/>
              <a:buAutoNum type="arabicPeriod"/>
            </a:pPr>
            <a:r>
              <a:rPr lang="en-US" sz="1000" dirty="0" smtClean="0">
                <a:latin typeface="Arial" pitchFamily="34" charset="0"/>
                <a:cs typeface="Arial" pitchFamily="34" charset="0"/>
              </a:rPr>
              <a:t>King H, et al. Global burden of diabetes, 1995–2025: prevalence, numerical estimates, and projections. </a:t>
            </a:r>
            <a:r>
              <a:rPr lang="en-US" sz="1000" i="1" dirty="0" smtClean="0">
                <a:latin typeface="Arial" pitchFamily="34" charset="0"/>
                <a:cs typeface="Arial" pitchFamily="34" charset="0"/>
              </a:rPr>
              <a:t>Diabetes Care.</a:t>
            </a:r>
            <a:r>
              <a:rPr lang="en-US" sz="1000" dirty="0" smtClean="0">
                <a:latin typeface="Arial" pitchFamily="34" charset="0"/>
                <a:cs typeface="Arial" pitchFamily="34" charset="0"/>
              </a:rPr>
              <a:t> 1998; 21: 1414–1431.</a:t>
            </a:r>
          </a:p>
          <a:p>
            <a:pPr marL="207963" indent="-207963" eaLnBrk="1" hangingPunct="1">
              <a:buFontTx/>
              <a:buNone/>
            </a:pPr>
            <a:endParaRPr lang="en-GB" sz="1000" dirty="0" smtClean="0">
              <a:latin typeface="Arial" pitchFamily="34" charset="0"/>
              <a:cs typeface="Arial" pitchFamily="34" charset="0"/>
            </a:endParaRPr>
          </a:p>
        </p:txBody>
      </p:sp>
    </p:spTree>
    <p:extLst>
      <p:ext uri="{BB962C8B-B14F-4D97-AF65-F5344CB8AC3E}">
        <p14:creationId xmlns:p14="http://schemas.microsoft.com/office/powerpoint/2010/main" val="48258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4588" y="685800"/>
            <a:ext cx="4572000" cy="3429000"/>
          </a:xfrm>
          <a:ln/>
        </p:spPr>
      </p:sp>
      <p:sp>
        <p:nvSpPr>
          <p:cNvPr id="40963" name="Rectangle 3"/>
          <p:cNvSpPr>
            <a:spLocks noGrp="1" noChangeArrowheads="1"/>
          </p:cNvSpPr>
          <p:nvPr>
            <p:ph type="body" idx="1"/>
          </p:nvPr>
        </p:nvSpPr>
        <p:spPr>
          <a:xfrm>
            <a:off x="687082" y="4344607"/>
            <a:ext cx="5485439" cy="4113556"/>
          </a:xfrm>
        </p:spPr>
        <p:txBody>
          <a:bodyPr/>
          <a:lstStyle/>
          <a:p>
            <a:pPr>
              <a:defRPr/>
            </a:pPr>
            <a:r>
              <a:rPr lang="en-US" sz="900" b="1" dirty="0"/>
              <a:t>Pharmacologic Targets of Current Drugs Used in the Treatment of T2DM</a:t>
            </a:r>
            <a:endParaRPr lang="en-GB" sz="900" b="1" dirty="0"/>
          </a:p>
          <a:p>
            <a:pPr>
              <a:defRPr/>
            </a:pPr>
            <a:r>
              <a:rPr lang="en-GB" sz="900" dirty="0"/>
              <a:t>The number of antihyperglycemic drugs for use either alone, in combination, or with insulin has grown in recent years, and includes agents with widely differing mechanisms of action.</a:t>
            </a:r>
            <a:r>
              <a:rPr lang="en-GB" sz="900" baseline="30000" dirty="0"/>
              <a:t>1  </a:t>
            </a:r>
          </a:p>
          <a:p>
            <a:pPr>
              <a:defRPr/>
            </a:pPr>
            <a:r>
              <a:rPr lang="en-GB" sz="900" dirty="0"/>
              <a:t>The major mechanism of action of </a:t>
            </a:r>
            <a:r>
              <a:rPr lang="en-GB" sz="900" b="1" dirty="0"/>
              <a:t>biguanides</a:t>
            </a:r>
            <a:r>
              <a:rPr lang="en-GB" sz="900" dirty="0"/>
              <a:t> (eg, metformin) is to decrease hepatic glucose output primarily by decreasing gluconeogenesis and, to a lesser degree, increasing glucose uptake by skeletal muscle.</a:t>
            </a:r>
            <a:r>
              <a:rPr lang="en-GB" sz="900" baseline="30000" dirty="0"/>
              <a:t>1</a:t>
            </a:r>
          </a:p>
          <a:p>
            <a:pPr>
              <a:defRPr/>
            </a:pPr>
            <a:r>
              <a:rPr lang="en-GB" sz="900" b="1" dirty="0"/>
              <a:t>Sulfonylureas</a:t>
            </a:r>
            <a:r>
              <a:rPr lang="en-GB" sz="900" dirty="0"/>
              <a:t> (SUs; eg, glimepiride, glyburide) and </a:t>
            </a:r>
            <a:r>
              <a:rPr lang="en-GB" sz="900" dirty="0" smtClean="0"/>
              <a:t>glinides </a:t>
            </a:r>
            <a:r>
              <a:rPr lang="en-GB" sz="900" dirty="0"/>
              <a:t>(eg, nateglinide, repaglinide) stimulate insulin secretion from the </a:t>
            </a:r>
            <a:r>
              <a:rPr lang="el-GR" sz="900" dirty="0"/>
              <a:t>β</a:t>
            </a:r>
            <a:r>
              <a:rPr lang="en-GB" sz="900" dirty="0"/>
              <a:t>-cell. SUs bind to a specific cell-surface receptor causing metabolic changes that promote exocytosis of insulin-containing vesicles. </a:t>
            </a:r>
            <a:r>
              <a:rPr lang="en-GB" sz="900" b="1" dirty="0" smtClean="0"/>
              <a:t>Glinides</a:t>
            </a:r>
            <a:r>
              <a:rPr lang="en-GB" sz="900" dirty="0" smtClean="0"/>
              <a:t> </a:t>
            </a:r>
            <a:r>
              <a:rPr lang="en-GB" sz="900" dirty="0"/>
              <a:t>also bind to the SU receptor with similar effects, although with a relatively prompt and brief stimulatory effect.</a:t>
            </a:r>
            <a:r>
              <a:rPr lang="en-GB" sz="900" baseline="30000" dirty="0"/>
              <a:t>1</a:t>
            </a:r>
            <a:r>
              <a:rPr lang="en-GB" sz="900" dirty="0"/>
              <a:t>  </a:t>
            </a:r>
          </a:p>
          <a:p>
            <a:pPr>
              <a:defRPr/>
            </a:pPr>
            <a:r>
              <a:rPr lang="el-GR" sz="900" b="1" dirty="0"/>
              <a:t>α</a:t>
            </a:r>
            <a:r>
              <a:rPr lang="en-GB" sz="900" b="1" dirty="0"/>
              <a:t>-glucosidase inhibitors</a:t>
            </a:r>
            <a:r>
              <a:rPr lang="en-GB" sz="900" dirty="0"/>
              <a:t> (eg, acarbose) do not target any specific </a:t>
            </a:r>
            <a:r>
              <a:rPr lang="en-GB" sz="900" dirty="0" smtClean="0"/>
              <a:t>pathophysiologic </a:t>
            </a:r>
            <a:r>
              <a:rPr lang="en-GB" sz="900" dirty="0"/>
              <a:t>defect in type 2 diabetes mellitus. Rather, they act by inhibiting </a:t>
            </a:r>
            <a:r>
              <a:rPr lang="el-GR" sz="900" dirty="0"/>
              <a:t>α</a:t>
            </a:r>
            <a:r>
              <a:rPr lang="en-GB" sz="900" dirty="0"/>
              <a:t>-glucosidase and other intestinal brush-border enzymes responsible for the breakdown of oligosaccharides and disaccharides to monosaccharides suitable for absorption.</a:t>
            </a:r>
            <a:r>
              <a:rPr lang="en-GB" sz="900" baseline="30000" dirty="0"/>
              <a:t>1</a:t>
            </a:r>
          </a:p>
          <a:p>
            <a:pPr>
              <a:defRPr/>
            </a:pPr>
            <a:r>
              <a:rPr lang="en-GB" sz="900" b="1" dirty="0"/>
              <a:t>Thiazolidinediones</a:t>
            </a:r>
            <a:r>
              <a:rPr lang="en-GB" sz="900" dirty="0"/>
              <a:t> (eg, rosiglitazone, pioglitazone) act as insulin sensitizers, particularly in peripheral tissues. They bind to a specific nuclear receptor active in adipocytes and muscle cells, promoting the expression of various genes involved in carbohydrate and lipid metabolism.</a:t>
            </a:r>
            <a:r>
              <a:rPr lang="en-GB" sz="900" baseline="30000" dirty="0"/>
              <a:t>1 </a:t>
            </a:r>
            <a:r>
              <a:rPr lang="en-GB" sz="900" dirty="0"/>
              <a:t>  </a:t>
            </a:r>
          </a:p>
          <a:p>
            <a:pPr>
              <a:defRPr/>
            </a:pPr>
            <a:r>
              <a:rPr lang="en-GB" sz="900" dirty="0"/>
              <a:t>Glucagon-like peptide (GLP-1) is an incretin hormone released by gut cells in response to food intake, promoting pancreatic islet activity. Unlike the other agents described here, </a:t>
            </a:r>
            <a:r>
              <a:rPr lang="en-GB" sz="900" b="1" dirty="0"/>
              <a:t>GLP-1 analogs</a:t>
            </a:r>
            <a:r>
              <a:rPr lang="en-GB" sz="900" dirty="0"/>
              <a:t> (including exenatide) are not orally available and must be injected.</a:t>
            </a:r>
            <a:r>
              <a:rPr lang="en-GB" sz="900" baseline="30000" dirty="0"/>
              <a:t>2</a:t>
            </a:r>
            <a:r>
              <a:rPr lang="en-GB" sz="900" dirty="0"/>
              <a:t> </a:t>
            </a:r>
          </a:p>
          <a:p>
            <a:pPr>
              <a:defRPr/>
            </a:pPr>
            <a:r>
              <a:rPr lang="en-GB" sz="900" dirty="0"/>
              <a:t>By inhibiting dipeptidyl peptidase-4 (DPP-4), </a:t>
            </a:r>
            <a:r>
              <a:rPr lang="en-GB" sz="900" b="1" dirty="0"/>
              <a:t>DPP-4 inhibitors</a:t>
            </a:r>
            <a:r>
              <a:rPr lang="en-GB" sz="900" dirty="0"/>
              <a:t> such as vildagliptin prolong the action of GLP-1 to stimulate insulin secretion and suppress glucagon release in response to </a:t>
            </a:r>
            <a:r>
              <a:rPr lang="en-GB" sz="900" dirty="0" smtClean="0"/>
              <a:t>glucose.</a:t>
            </a:r>
            <a:r>
              <a:rPr lang="en-GB" sz="900" baseline="30000" dirty="0" smtClean="0"/>
              <a:t>3</a:t>
            </a:r>
            <a:endParaRPr lang="en-GB" sz="900" baseline="30000" dirty="0"/>
          </a:p>
          <a:p>
            <a:pPr>
              <a:defRPr/>
            </a:pPr>
            <a:endParaRPr lang="en-GB" sz="900" dirty="0"/>
          </a:p>
          <a:p>
            <a:pPr>
              <a:buFontTx/>
              <a:buNone/>
              <a:defRPr/>
            </a:pPr>
            <a:r>
              <a:rPr lang="en-US" sz="800" b="1" dirty="0"/>
              <a:t>References</a:t>
            </a:r>
          </a:p>
          <a:p>
            <a:pPr marL="228577" indent="-228577">
              <a:buFontTx/>
              <a:buAutoNum type="arabicPeriod"/>
              <a:defRPr/>
            </a:pPr>
            <a:r>
              <a:rPr lang="en-US" sz="800" dirty="0" smtClean="0"/>
              <a:t>Cheng </a:t>
            </a:r>
            <a:r>
              <a:rPr lang="en-US" sz="800" dirty="0"/>
              <a:t>AY, Fantus IG. Oral antihyperglycemic therapy for type 2 diabetes mellitus. </a:t>
            </a:r>
            <a:r>
              <a:rPr lang="en-US" sz="800" i="1" dirty="0"/>
              <a:t>CMAJ</a:t>
            </a:r>
            <a:r>
              <a:rPr lang="en-US" sz="800" dirty="0"/>
              <a:t> </a:t>
            </a:r>
            <a:r>
              <a:rPr lang="en-US" sz="800" dirty="0" smtClean="0"/>
              <a:t>.2005</a:t>
            </a:r>
            <a:r>
              <a:rPr lang="en-US" sz="800" dirty="0"/>
              <a:t>; 172: </a:t>
            </a:r>
            <a:r>
              <a:rPr lang="en-US" sz="800" dirty="0" smtClean="0"/>
              <a:t>213</a:t>
            </a:r>
            <a:r>
              <a:rPr lang="en-GB" sz="800" dirty="0" smtClean="0"/>
              <a:t>–</a:t>
            </a:r>
            <a:r>
              <a:rPr lang="en-US" sz="800" dirty="0" smtClean="0"/>
              <a:t>226.</a:t>
            </a:r>
          </a:p>
          <a:p>
            <a:pPr marL="228577" indent="-228577">
              <a:buFontTx/>
              <a:buAutoNum type="arabicPeriod"/>
              <a:defRPr/>
            </a:pPr>
            <a:r>
              <a:rPr lang="en-GB" sz="800" dirty="0" smtClean="0"/>
              <a:t>Drucker </a:t>
            </a:r>
            <a:r>
              <a:rPr lang="en-GB" sz="800" dirty="0"/>
              <a:t>DJ, Nauck MA. The incretin system: glucagon-like peptide-1 receptor agonists and dipeptidyl peptidase-4 inhibitors in type 2 diabetes. </a:t>
            </a:r>
            <a:r>
              <a:rPr lang="en-GB" sz="800" i="1" dirty="0"/>
              <a:t>Lancet</a:t>
            </a:r>
            <a:r>
              <a:rPr lang="en-GB" sz="800" dirty="0"/>
              <a:t> </a:t>
            </a:r>
            <a:r>
              <a:rPr lang="en-GB" sz="800" dirty="0" smtClean="0"/>
              <a:t>.2006</a:t>
            </a:r>
            <a:r>
              <a:rPr lang="en-GB" sz="800" dirty="0"/>
              <a:t>; 368: </a:t>
            </a:r>
            <a:r>
              <a:rPr lang="en-GB" sz="800" dirty="0" smtClean="0"/>
              <a:t>1696–1705</a:t>
            </a:r>
            <a:r>
              <a:rPr lang="en-GB" sz="800" dirty="0"/>
              <a:t>.  </a:t>
            </a:r>
            <a:endParaRPr lang="en-GB" sz="800" dirty="0" smtClean="0"/>
          </a:p>
          <a:p>
            <a:pPr marL="228577" indent="-228577">
              <a:buFontTx/>
              <a:buAutoNum type="arabicPeriod"/>
              <a:defRPr/>
            </a:pPr>
            <a:r>
              <a:rPr lang="en-GB" sz="800" dirty="0" smtClean="0"/>
              <a:t>Ahrén B, Foley JE. The islet enhancer vildagliptin: mechanisms of improved glucose metabolism. </a:t>
            </a:r>
            <a:r>
              <a:rPr lang="en-GB" sz="800" i="1" dirty="0" smtClean="0"/>
              <a:t>Int J Clin Pract. </a:t>
            </a:r>
            <a:r>
              <a:rPr lang="en-GB" sz="800" dirty="0" smtClean="0"/>
              <a:t>2008; 62 (Suppl 159): 8–14.</a:t>
            </a:r>
          </a:p>
          <a:p>
            <a:pPr>
              <a:defRPr/>
            </a:pPr>
            <a:endParaRPr lang="en-GB" sz="800" dirty="0"/>
          </a:p>
          <a:p>
            <a:pPr>
              <a:defRPr/>
            </a:pPr>
            <a:endParaRPr lang="en-GB" sz="800" dirty="0"/>
          </a:p>
          <a:p>
            <a:pPr>
              <a:defRPr/>
            </a:pPr>
            <a:endParaRPr lang="en-GB" sz="900" dirty="0"/>
          </a:p>
          <a:p>
            <a:pPr>
              <a:defRPr/>
            </a:pPr>
            <a:endParaRPr lang="en-GB" sz="900" dirty="0"/>
          </a:p>
        </p:txBody>
      </p:sp>
    </p:spTree>
    <p:extLst>
      <p:ext uri="{BB962C8B-B14F-4D97-AF65-F5344CB8AC3E}">
        <p14:creationId xmlns:p14="http://schemas.microsoft.com/office/powerpoint/2010/main" val="289954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3C228D-B734-4933-BBC7-1536B14DCBF2}" type="slidenum">
              <a:rPr lang="en-GB"/>
              <a:pPr fontAlgn="base">
                <a:spcBef>
                  <a:spcPct val="0"/>
                </a:spcBef>
                <a:spcAft>
                  <a:spcPct val="0"/>
                </a:spcAft>
              </a:pPr>
              <a:t>52</a:t>
            </a:fld>
            <a:endParaRPr lang="en-GB"/>
          </a:p>
        </p:txBody>
      </p:sp>
    </p:spTree>
    <p:extLst>
      <p:ext uri="{BB962C8B-B14F-4D97-AF65-F5344CB8AC3E}">
        <p14:creationId xmlns:p14="http://schemas.microsoft.com/office/powerpoint/2010/main" val="23965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82C60E-84E0-41C6-819C-3B935CCB874C}" type="slidenum">
              <a:rPr lang="en-GB"/>
              <a:pPr fontAlgn="base">
                <a:spcBef>
                  <a:spcPct val="0"/>
                </a:spcBef>
                <a:spcAft>
                  <a:spcPct val="0"/>
                </a:spcAft>
              </a:pPr>
              <a:t>53</a:t>
            </a:fld>
            <a:endParaRPr lang="en-GB"/>
          </a:p>
        </p:txBody>
      </p:sp>
    </p:spTree>
    <p:extLst>
      <p:ext uri="{BB962C8B-B14F-4D97-AF65-F5344CB8AC3E}">
        <p14:creationId xmlns:p14="http://schemas.microsoft.com/office/powerpoint/2010/main" val="2583819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3E443F-A89C-44FF-AD94-AFA6B3D159FD}" type="slidenum">
              <a:rPr lang="en-GB"/>
              <a:pPr fontAlgn="base">
                <a:spcBef>
                  <a:spcPct val="0"/>
                </a:spcBef>
                <a:spcAft>
                  <a:spcPct val="0"/>
                </a:spcAft>
              </a:pPr>
              <a:t>54</a:t>
            </a:fld>
            <a:endParaRPr lang="en-GB"/>
          </a:p>
        </p:txBody>
      </p:sp>
    </p:spTree>
    <p:extLst>
      <p:ext uri="{BB962C8B-B14F-4D97-AF65-F5344CB8AC3E}">
        <p14:creationId xmlns:p14="http://schemas.microsoft.com/office/powerpoint/2010/main" val="359450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1413" y="685800"/>
            <a:ext cx="4572000" cy="3429000"/>
          </a:xfrm>
          <a:ln/>
        </p:spPr>
      </p:sp>
      <p:sp>
        <p:nvSpPr>
          <p:cNvPr id="110595" name="Rectangle 3"/>
          <p:cNvSpPr>
            <a:spLocks noGrp="1" noChangeArrowheads="1"/>
          </p:cNvSpPr>
          <p:nvPr>
            <p:ph type="body" idx="1"/>
          </p:nvPr>
        </p:nvSpPr>
        <p:spPr>
          <a:xfrm>
            <a:off x="687082" y="4344607"/>
            <a:ext cx="5485439" cy="4113556"/>
          </a:xfrm>
          <a:noFill/>
          <a:ln/>
        </p:spPr>
        <p:txBody>
          <a:bodyPr/>
          <a:lstStyle/>
          <a:p>
            <a:pPr eaLnBrk="1" hangingPunct="1">
              <a:lnSpc>
                <a:spcPct val="95000"/>
              </a:lnSpc>
              <a:buFontTx/>
              <a:buNone/>
            </a:pPr>
            <a:r>
              <a:rPr lang="en-US" sz="700" b="1" smtClean="0">
                <a:latin typeface="Arial" pitchFamily="34" charset="0"/>
                <a:cs typeface="Arial" pitchFamily="34" charset="0"/>
              </a:rPr>
              <a:t>Major Adverse Events of Current Treatments for T2DM Limit Efficacy</a:t>
            </a:r>
            <a:endParaRPr lang="en-US" sz="700" b="1" smtClean="0">
              <a:latin typeface="Arial" pitchFamily="34" charset="0"/>
              <a:cs typeface="Arial" pitchFamily="34" charset="0"/>
              <a:sym typeface="Symbol" pitchFamily="18" charset="2"/>
            </a:endParaRPr>
          </a:p>
          <a:p>
            <a:pPr eaLnBrk="1" hangingPunct="1">
              <a:lnSpc>
                <a:spcPct val="95000"/>
              </a:lnSpc>
            </a:pPr>
            <a:r>
              <a:rPr lang="en-US" sz="700" smtClean="0">
                <a:latin typeface="Arial" pitchFamily="34" charset="0"/>
                <a:cs typeface="Arial" pitchFamily="34" charset="0"/>
                <a:sym typeface="Symbol" pitchFamily="18" charset="2"/>
              </a:rPr>
              <a:t>The most common adverse effects of metformin are gastrointestinal (GI) disturbances such as nausea and diarrhea; in some patients, these are severe enough to cause the drug to be discontinued. Lactic acidosis, a serious but rare side effect, is entirely preventable – metformin should not be used in patients with renal impairment for this reason. Other contraindications are hepatic dysfunction, congestive heart failure (CHF), metabolic acidosis, dehydration, and alcoholism.</a:t>
            </a:r>
            <a:r>
              <a:rPr lang="en-US" sz="700" baseline="30000" smtClean="0">
                <a:latin typeface="Arial" pitchFamily="34" charset="0"/>
                <a:cs typeface="Arial" pitchFamily="34" charset="0"/>
                <a:sym typeface="Symbol" pitchFamily="18" charset="2"/>
              </a:rPr>
              <a:t>1</a:t>
            </a:r>
          </a:p>
          <a:p>
            <a:pPr eaLnBrk="1" hangingPunct="1">
              <a:lnSpc>
                <a:spcPct val="95000"/>
              </a:lnSpc>
            </a:pPr>
            <a:r>
              <a:rPr lang="en-US" sz="700" smtClean="0">
                <a:latin typeface="Arial" pitchFamily="34" charset="0"/>
                <a:cs typeface="Arial" pitchFamily="34" charset="0"/>
                <a:sym typeface="Symbol" pitchFamily="18" charset="2"/>
              </a:rPr>
              <a:t>The risks for hypoglycemia and weight gain are increased with both the sulfonylureas (SUs) and the meglitinides, as these agents increase insulin secretion independently of glucose stimulation. The resulting hyperinsulinemia may have adverse cardiovascular effects, identified in epidemiologic studies but not yet supported by prospective studies such as the UK Prospective Diabetes Study.</a:t>
            </a:r>
            <a:r>
              <a:rPr lang="en-US" sz="700" baseline="30000" smtClean="0">
                <a:latin typeface="Arial" pitchFamily="34" charset="0"/>
                <a:cs typeface="Arial" pitchFamily="34" charset="0"/>
                <a:sym typeface="Symbol" pitchFamily="18" charset="2"/>
              </a:rPr>
              <a:t>1</a:t>
            </a:r>
          </a:p>
          <a:p>
            <a:pPr eaLnBrk="1" hangingPunct="1">
              <a:lnSpc>
                <a:spcPct val="95000"/>
              </a:lnSpc>
            </a:pPr>
            <a:r>
              <a:rPr lang="en-US" sz="700" smtClean="0">
                <a:latin typeface="Arial" pitchFamily="34" charset="0"/>
                <a:cs typeface="Arial" pitchFamily="34" charset="0"/>
                <a:sym typeface="Symbol" pitchFamily="18" charset="2"/>
              </a:rPr>
              <a:t>The thiazolidinediones rosiglitazone and pioglitazone are associated with weight gain and edema.</a:t>
            </a:r>
            <a:r>
              <a:rPr lang="en-US" sz="700" baseline="30000" smtClean="0">
                <a:latin typeface="Arial" pitchFamily="34" charset="0"/>
                <a:cs typeface="Arial" pitchFamily="34" charset="0"/>
                <a:sym typeface="Symbol" pitchFamily="18" charset="2"/>
              </a:rPr>
              <a:t>1</a:t>
            </a:r>
            <a:r>
              <a:rPr lang="en-US" sz="700" smtClean="0">
                <a:latin typeface="Arial" pitchFamily="34" charset="0"/>
                <a:cs typeface="Arial" pitchFamily="34" charset="0"/>
                <a:sym typeface="Symbol" pitchFamily="18" charset="2"/>
              </a:rPr>
              <a:t> Their use has also been associated with increased rates of CHF and bone fractures, and they are contraindicated in patients with CHF.</a:t>
            </a:r>
            <a:r>
              <a:rPr lang="en-US" sz="700" baseline="30000" smtClean="0">
                <a:latin typeface="Arial" pitchFamily="34" charset="0"/>
                <a:cs typeface="Arial" pitchFamily="34" charset="0"/>
                <a:sym typeface="Symbol" pitchFamily="18" charset="2"/>
              </a:rPr>
              <a:t>2</a:t>
            </a:r>
            <a:r>
              <a:rPr lang="en-US" sz="700" smtClean="0">
                <a:latin typeface="Arial" pitchFamily="34" charset="0"/>
                <a:cs typeface="Arial" pitchFamily="34" charset="0"/>
                <a:sym typeface="Symbol" pitchFamily="18" charset="2"/>
              </a:rPr>
              <a:t> Pioglitazone and rosiglitazone are also contraindicated in patients with hepatic impairment.</a:t>
            </a:r>
            <a:r>
              <a:rPr lang="en-US" sz="700" baseline="30000" smtClean="0">
                <a:latin typeface="Arial" pitchFamily="34" charset="0"/>
                <a:cs typeface="Arial" pitchFamily="34" charset="0"/>
                <a:sym typeface="Symbol" pitchFamily="18" charset="2"/>
              </a:rPr>
              <a:t>1,3</a:t>
            </a:r>
            <a:r>
              <a:rPr lang="en-US" sz="700" smtClean="0">
                <a:latin typeface="Arial" pitchFamily="34" charset="0"/>
                <a:cs typeface="Arial" pitchFamily="34" charset="0"/>
                <a:sym typeface="Symbol" pitchFamily="18" charset="2"/>
              </a:rPr>
              <a:t> Periodic liver function tests are recommended, but an association with liver injury has not been shown.</a:t>
            </a:r>
            <a:r>
              <a:rPr lang="en-US" sz="700" baseline="30000" smtClean="0">
                <a:latin typeface="Arial" pitchFamily="34" charset="0"/>
                <a:cs typeface="Arial" pitchFamily="34" charset="0"/>
                <a:sym typeface="Symbol" pitchFamily="18" charset="2"/>
              </a:rPr>
              <a:t>1 </a:t>
            </a:r>
            <a:r>
              <a:rPr lang="en-US" sz="700" smtClean="0">
                <a:latin typeface="Arial" pitchFamily="34" charset="0"/>
                <a:cs typeface="Arial" pitchFamily="34" charset="0"/>
                <a:sym typeface="Symbol" pitchFamily="18" charset="2"/>
              </a:rPr>
              <a:t>Rosiglitazone, but not pioglitazone, has been associated with an increased risk for myocardial ischemic events.</a:t>
            </a:r>
            <a:r>
              <a:rPr lang="en-US" sz="700" baseline="30000" smtClean="0">
                <a:latin typeface="Arial" pitchFamily="34" charset="0"/>
                <a:cs typeface="Arial" pitchFamily="34" charset="0"/>
                <a:sym typeface="Symbol" pitchFamily="18" charset="2"/>
              </a:rPr>
              <a:t>2</a:t>
            </a:r>
            <a:r>
              <a:rPr lang="en-US" sz="700" smtClean="0">
                <a:latin typeface="Arial" pitchFamily="34" charset="0"/>
                <a:cs typeface="Arial" pitchFamily="34" charset="0"/>
                <a:sym typeface="Symbol" pitchFamily="18" charset="2"/>
              </a:rPr>
              <a:t> </a:t>
            </a:r>
            <a:endParaRPr lang="en-US" sz="700" baseline="30000" smtClean="0">
              <a:latin typeface="Arial" pitchFamily="34" charset="0"/>
              <a:cs typeface="Arial" pitchFamily="34" charset="0"/>
              <a:sym typeface="Symbol" pitchFamily="18" charset="2"/>
            </a:endParaRPr>
          </a:p>
          <a:p>
            <a:pPr eaLnBrk="1" hangingPunct="1">
              <a:lnSpc>
                <a:spcPct val="95000"/>
              </a:lnSpc>
            </a:pPr>
            <a:r>
              <a:rPr lang="en-US" sz="700" smtClean="0">
                <a:latin typeface="Arial" pitchFamily="34" charset="0"/>
                <a:cs typeface="Arial" pitchFamily="34" charset="0"/>
                <a:sym typeface="Symbol" pitchFamily="18" charset="2"/>
              </a:rPr>
              <a:t>GI disturbances, namely flatulence, abdominal discomfort, and diarrhea, are the primary adverse effects of the</a:t>
            </a:r>
            <a:br>
              <a:rPr lang="en-US" sz="700" smtClean="0">
                <a:latin typeface="Arial" pitchFamily="34" charset="0"/>
                <a:cs typeface="Arial" pitchFamily="34" charset="0"/>
                <a:sym typeface="Symbol" pitchFamily="18" charset="2"/>
              </a:rPr>
            </a:br>
            <a:r>
              <a:rPr lang="el-GR" sz="700" smtClean="0">
                <a:latin typeface="Arial" pitchFamily="34" charset="0"/>
                <a:cs typeface="Arial" pitchFamily="34" charset="0"/>
                <a:sym typeface="Symbol" pitchFamily="18" charset="2"/>
              </a:rPr>
              <a:t>α</a:t>
            </a:r>
            <a:r>
              <a:rPr lang="en-GB" sz="700" smtClean="0">
                <a:latin typeface="Arial" pitchFamily="34" charset="0"/>
                <a:cs typeface="Arial" pitchFamily="34" charset="0"/>
                <a:sym typeface="Symbol" pitchFamily="18" charset="2"/>
              </a:rPr>
              <a:t>-glucosidase inhibitors </a:t>
            </a:r>
            <a:r>
              <a:rPr lang="en-US" sz="700" smtClean="0">
                <a:latin typeface="Arial" pitchFamily="34" charset="0"/>
                <a:cs typeface="Arial" pitchFamily="34" charset="0"/>
                <a:sym typeface="Symbol" pitchFamily="18" charset="2"/>
              </a:rPr>
              <a:t>acarbose and miglitol. These effects often lead to discontinuations.</a:t>
            </a:r>
            <a:r>
              <a:rPr lang="en-US" sz="700" baseline="30000" smtClean="0">
                <a:latin typeface="Arial" pitchFamily="34" charset="0"/>
                <a:cs typeface="Arial" pitchFamily="34" charset="0"/>
                <a:sym typeface="Symbol" pitchFamily="18" charset="2"/>
              </a:rPr>
              <a:t>1</a:t>
            </a:r>
          </a:p>
          <a:p>
            <a:pPr eaLnBrk="1" hangingPunct="1">
              <a:lnSpc>
                <a:spcPct val="95000"/>
              </a:lnSpc>
            </a:pPr>
            <a:r>
              <a:rPr lang="en-US" sz="700" smtClean="0">
                <a:latin typeface="Arial" pitchFamily="34" charset="0"/>
                <a:cs typeface="Arial" pitchFamily="34" charset="0"/>
                <a:sym typeface="Symbol" pitchFamily="18" charset="2"/>
              </a:rPr>
              <a:t>The incretin mimetic exenatide is associated with nausea, vomiting, and diarrhea.</a:t>
            </a:r>
            <a:r>
              <a:rPr lang="en-US" sz="700" baseline="30000" smtClean="0">
                <a:latin typeface="Arial" pitchFamily="34" charset="0"/>
                <a:cs typeface="Arial" pitchFamily="34" charset="0"/>
                <a:sym typeface="Symbol" pitchFamily="18" charset="2"/>
              </a:rPr>
              <a:t>4-6</a:t>
            </a:r>
            <a:r>
              <a:rPr lang="en-US" sz="700" smtClean="0">
                <a:latin typeface="Arial" pitchFamily="34" charset="0"/>
                <a:cs typeface="Arial" pitchFamily="34" charset="0"/>
                <a:sym typeface="Symbol" pitchFamily="18" charset="2"/>
              </a:rPr>
              <a:t> Nausea sometimes has led to drug discontinuation. Cases of acute pancreatitis have been reported, resulting in a precaution being added to the US prescribing information.</a:t>
            </a:r>
            <a:r>
              <a:rPr lang="en-US" sz="700" baseline="30000" smtClean="0">
                <a:latin typeface="Arial" pitchFamily="34" charset="0"/>
                <a:cs typeface="Arial" pitchFamily="34" charset="0"/>
                <a:sym typeface="Symbol" pitchFamily="18" charset="2"/>
              </a:rPr>
              <a:t>7</a:t>
            </a:r>
            <a:r>
              <a:rPr lang="en-US" sz="700" smtClean="0">
                <a:latin typeface="Arial" pitchFamily="34" charset="0"/>
                <a:cs typeface="Arial" pitchFamily="34" charset="0"/>
                <a:sym typeface="Symbol" pitchFamily="18" charset="2"/>
              </a:rPr>
              <a:t> Although hypoglycemia was reported in a tolerability trial, and hypoglycemia rates were higher when exenatide was combined with an SU or with an SU plus metformin, there was no increased hypoglycemia when exenatide was administered with metformin alone.</a:t>
            </a:r>
            <a:r>
              <a:rPr lang="en-US" sz="700" baseline="30000" smtClean="0">
                <a:latin typeface="Arial" pitchFamily="34" charset="0"/>
                <a:cs typeface="Arial" pitchFamily="34" charset="0"/>
                <a:sym typeface="Symbol" pitchFamily="18" charset="2"/>
              </a:rPr>
              <a:t>4-6, 8</a:t>
            </a:r>
            <a:endParaRPr lang="en-US" sz="700" smtClean="0">
              <a:latin typeface="Arial" pitchFamily="34" charset="0"/>
              <a:cs typeface="Arial" pitchFamily="34" charset="0"/>
              <a:sym typeface="Symbol" pitchFamily="18" charset="2"/>
            </a:endParaRPr>
          </a:p>
          <a:p>
            <a:pPr eaLnBrk="1" hangingPunct="1">
              <a:lnSpc>
                <a:spcPct val="95000"/>
              </a:lnSpc>
              <a:buFontTx/>
              <a:buNone/>
            </a:pPr>
            <a:r>
              <a:rPr lang="en-US" sz="600" b="1" smtClean="0">
                <a:latin typeface="Arial" pitchFamily="34" charset="0"/>
                <a:cs typeface="Arial" pitchFamily="34" charset="0"/>
                <a:sym typeface="Symbol" pitchFamily="18" charset="2"/>
              </a:rPr>
              <a:t>References</a:t>
            </a:r>
          </a:p>
          <a:p>
            <a:pPr eaLnBrk="1" hangingPunct="1">
              <a:lnSpc>
                <a:spcPct val="95000"/>
              </a:lnSpc>
              <a:buFontTx/>
              <a:buNone/>
            </a:pPr>
            <a:r>
              <a:rPr lang="en-US" sz="600" smtClean="0">
                <a:latin typeface="Arial" pitchFamily="34" charset="0"/>
                <a:cs typeface="Arial" pitchFamily="34" charset="0"/>
                <a:sym typeface="Symbol" pitchFamily="18" charset="2"/>
              </a:rPr>
              <a:t>1.	Inzucchi SE. Oral hypoglycemic therapy for type 2 diabetes. Scientific review. </a:t>
            </a:r>
            <a:r>
              <a:rPr lang="en-US" sz="600" i="1" smtClean="0">
                <a:latin typeface="Arial" pitchFamily="34" charset="0"/>
                <a:cs typeface="Arial" pitchFamily="34" charset="0"/>
                <a:sym typeface="Symbol" pitchFamily="18" charset="2"/>
              </a:rPr>
              <a:t>JAMA.</a:t>
            </a:r>
            <a:r>
              <a:rPr lang="en-US" sz="600" smtClean="0">
                <a:latin typeface="Arial" pitchFamily="34" charset="0"/>
                <a:cs typeface="Arial" pitchFamily="34" charset="0"/>
                <a:sym typeface="Symbol" pitchFamily="18" charset="2"/>
              </a:rPr>
              <a:t> 2002; 287: 360</a:t>
            </a:r>
            <a:r>
              <a:rPr lang="en-GB" sz="700" smtClean="0">
                <a:latin typeface="Arial" pitchFamily="34" charset="0"/>
                <a:cs typeface="Arial" pitchFamily="34" charset="0"/>
              </a:rPr>
              <a:t>–</a:t>
            </a:r>
            <a:r>
              <a:rPr lang="en-US" sz="600" smtClean="0">
                <a:latin typeface="Arial" pitchFamily="34" charset="0"/>
                <a:cs typeface="Arial" pitchFamily="34" charset="0"/>
                <a:sym typeface="Symbol" pitchFamily="18" charset="2"/>
              </a:rPr>
              <a:t>372.</a:t>
            </a:r>
          </a:p>
          <a:p>
            <a:pPr eaLnBrk="1" hangingPunct="1">
              <a:lnSpc>
                <a:spcPct val="95000"/>
              </a:lnSpc>
              <a:buFontTx/>
              <a:buNone/>
            </a:pPr>
            <a:r>
              <a:rPr lang="en-GB" sz="600" smtClean="0">
                <a:latin typeface="Arial" pitchFamily="34" charset="0"/>
                <a:cs typeface="Arial" pitchFamily="34" charset="0"/>
                <a:sym typeface="Symbol" pitchFamily="18" charset="2"/>
              </a:rPr>
              <a:t>2.	Avandia US Prescribing Information. Revised November 2007.</a:t>
            </a:r>
            <a:endParaRPr lang="en-US" sz="600" smtClean="0">
              <a:latin typeface="Arial" pitchFamily="34" charset="0"/>
              <a:cs typeface="Arial" pitchFamily="34" charset="0"/>
              <a:sym typeface="Symbol" pitchFamily="18" charset="2"/>
            </a:endParaRPr>
          </a:p>
          <a:p>
            <a:pPr eaLnBrk="1" hangingPunct="1">
              <a:lnSpc>
                <a:spcPct val="95000"/>
              </a:lnSpc>
              <a:buFontTx/>
              <a:buNone/>
            </a:pPr>
            <a:r>
              <a:rPr lang="en-US" sz="600" smtClean="0">
                <a:latin typeface="Arial" pitchFamily="34" charset="0"/>
                <a:cs typeface="Arial" pitchFamily="34" charset="0"/>
                <a:sym typeface="Symbol" pitchFamily="18" charset="2"/>
              </a:rPr>
              <a:t>3.	Dormandy JA, et al. Secondary prevention of macrovascular events in patients with type 2 diabetes in the PROactive Study (PROspective pioglitAzone Clinical Trial In macroVascular Events): a randomised controlled trial. </a:t>
            </a:r>
            <a:r>
              <a:rPr lang="en-US" sz="600" i="1" smtClean="0">
                <a:latin typeface="Arial" pitchFamily="34" charset="0"/>
                <a:cs typeface="Arial" pitchFamily="34" charset="0"/>
                <a:sym typeface="Symbol" pitchFamily="18" charset="2"/>
              </a:rPr>
              <a:t>Lancet</a:t>
            </a:r>
            <a:r>
              <a:rPr lang="en-US" sz="600" smtClean="0">
                <a:latin typeface="Arial" pitchFamily="34" charset="0"/>
                <a:cs typeface="Arial" pitchFamily="34" charset="0"/>
                <a:sym typeface="Symbol" pitchFamily="18" charset="2"/>
              </a:rPr>
              <a:t>. 2005; 366: 1279</a:t>
            </a:r>
            <a:r>
              <a:rPr lang="en-GB" sz="700" smtClean="0">
                <a:latin typeface="Arial" pitchFamily="34" charset="0"/>
                <a:cs typeface="Arial" pitchFamily="34" charset="0"/>
              </a:rPr>
              <a:t>–</a:t>
            </a:r>
            <a:r>
              <a:rPr lang="en-US" sz="600" smtClean="0">
                <a:latin typeface="Arial" pitchFamily="34" charset="0"/>
                <a:cs typeface="Arial" pitchFamily="34" charset="0"/>
                <a:sym typeface="Symbol" pitchFamily="18" charset="2"/>
              </a:rPr>
              <a:t>1289.</a:t>
            </a:r>
          </a:p>
          <a:p>
            <a:pPr eaLnBrk="1" hangingPunct="1">
              <a:lnSpc>
                <a:spcPct val="95000"/>
              </a:lnSpc>
              <a:buFontTx/>
              <a:buNone/>
            </a:pPr>
            <a:r>
              <a:rPr lang="en-US" sz="600" smtClean="0">
                <a:latin typeface="Arial" pitchFamily="34" charset="0"/>
                <a:cs typeface="Arial" pitchFamily="34" charset="0"/>
                <a:sym typeface="Symbol" pitchFamily="18" charset="2"/>
              </a:rPr>
              <a:t>4.	Buse JB, et al. Effects of exenatide (exendin-4) on glycemic control over 30 weeks in sulfonylurea-treated patients with type 2 diabetes. </a:t>
            </a:r>
            <a:r>
              <a:rPr lang="en-US" sz="600" i="1" smtClean="0">
                <a:latin typeface="Arial" pitchFamily="34" charset="0"/>
                <a:cs typeface="Arial" pitchFamily="34" charset="0"/>
                <a:sym typeface="Symbol" pitchFamily="18" charset="2"/>
              </a:rPr>
              <a:t>Diabetes Care.</a:t>
            </a:r>
            <a:r>
              <a:rPr lang="en-US" sz="600" smtClean="0">
                <a:latin typeface="Arial" pitchFamily="34" charset="0"/>
                <a:cs typeface="Arial" pitchFamily="34" charset="0"/>
                <a:sym typeface="Symbol" pitchFamily="18" charset="2"/>
              </a:rPr>
              <a:t> 2004; 27: 2628</a:t>
            </a:r>
            <a:r>
              <a:rPr lang="en-GB" sz="700" smtClean="0">
                <a:latin typeface="Arial" pitchFamily="34" charset="0"/>
                <a:cs typeface="Arial" pitchFamily="34" charset="0"/>
              </a:rPr>
              <a:t>–</a:t>
            </a:r>
            <a:r>
              <a:rPr lang="en-US" sz="600" smtClean="0">
                <a:latin typeface="Arial" pitchFamily="34" charset="0"/>
                <a:cs typeface="Arial" pitchFamily="34" charset="0"/>
                <a:sym typeface="Symbol" pitchFamily="18" charset="2"/>
              </a:rPr>
              <a:t>2635.</a:t>
            </a:r>
          </a:p>
          <a:p>
            <a:pPr eaLnBrk="1" hangingPunct="1">
              <a:lnSpc>
                <a:spcPct val="95000"/>
              </a:lnSpc>
              <a:buFontTx/>
              <a:buNone/>
            </a:pPr>
            <a:r>
              <a:rPr lang="en-US" sz="600" smtClean="0">
                <a:latin typeface="Arial" pitchFamily="34" charset="0"/>
                <a:cs typeface="Arial" pitchFamily="34" charset="0"/>
                <a:sym typeface="Symbol" pitchFamily="18" charset="2"/>
              </a:rPr>
              <a:t>5.	DeFronzo RA, et al. Effects of exenatide (exendin-4) on glycemic control and weight over 30 weeks in metformin-treated patients with type 2 diabetes. </a:t>
            </a:r>
            <a:r>
              <a:rPr lang="en-US" sz="600" i="1" smtClean="0">
                <a:latin typeface="Arial" pitchFamily="34" charset="0"/>
                <a:cs typeface="Arial" pitchFamily="34" charset="0"/>
                <a:sym typeface="Symbol" pitchFamily="18" charset="2"/>
              </a:rPr>
              <a:t>Diabetes Care.</a:t>
            </a:r>
            <a:r>
              <a:rPr lang="en-US" sz="600" smtClean="0">
                <a:latin typeface="Arial" pitchFamily="34" charset="0"/>
                <a:cs typeface="Arial" pitchFamily="34" charset="0"/>
                <a:sym typeface="Symbol" pitchFamily="18" charset="2"/>
              </a:rPr>
              <a:t> 2005; 28: 1092</a:t>
            </a:r>
            <a:r>
              <a:rPr lang="en-GB" sz="700" smtClean="0">
                <a:latin typeface="Arial" pitchFamily="34" charset="0"/>
                <a:cs typeface="Arial" pitchFamily="34" charset="0"/>
              </a:rPr>
              <a:t>–</a:t>
            </a:r>
            <a:r>
              <a:rPr lang="en-US" sz="600" smtClean="0">
                <a:latin typeface="Arial" pitchFamily="34" charset="0"/>
                <a:cs typeface="Arial" pitchFamily="34" charset="0"/>
                <a:sym typeface="Symbol" pitchFamily="18" charset="2"/>
              </a:rPr>
              <a:t>1100.</a:t>
            </a:r>
          </a:p>
          <a:p>
            <a:pPr eaLnBrk="1" hangingPunct="1">
              <a:lnSpc>
                <a:spcPct val="95000"/>
              </a:lnSpc>
              <a:buFontTx/>
              <a:buNone/>
            </a:pPr>
            <a:r>
              <a:rPr lang="en-US" sz="600" smtClean="0">
                <a:latin typeface="Arial" pitchFamily="34" charset="0"/>
                <a:cs typeface="Arial" pitchFamily="34" charset="0"/>
              </a:rPr>
              <a:t>6.	Kendall DM, et al. </a:t>
            </a:r>
            <a:r>
              <a:rPr lang="en-US" sz="600" noProof="1" smtClean="0">
                <a:latin typeface="Arial" pitchFamily="34" charset="0"/>
                <a:cs typeface="Arial" pitchFamily="34" charset="0"/>
              </a:rPr>
              <a:t>Effects of exenatide (exendin-4) on</a:t>
            </a:r>
            <a:r>
              <a:rPr lang="en-US" sz="600" smtClean="0">
                <a:latin typeface="Arial" pitchFamily="34" charset="0"/>
                <a:cs typeface="Arial" pitchFamily="34" charset="0"/>
              </a:rPr>
              <a:t> </a:t>
            </a:r>
            <a:r>
              <a:rPr lang="en-US" sz="600" noProof="1" smtClean="0">
                <a:latin typeface="Arial" pitchFamily="34" charset="0"/>
                <a:cs typeface="Arial" pitchFamily="34" charset="0"/>
              </a:rPr>
              <a:t>glycemic control over 30 weeks in</a:t>
            </a:r>
            <a:r>
              <a:rPr lang="en-US" sz="600" smtClean="0">
                <a:latin typeface="Arial" pitchFamily="34" charset="0"/>
                <a:cs typeface="Arial" pitchFamily="34" charset="0"/>
              </a:rPr>
              <a:t> </a:t>
            </a:r>
            <a:r>
              <a:rPr lang="en-US" sz="600" noProof="1" smtClean="0">
                <a:latin typeface="Arial" pitchFamily="34" charset="0"/>
                <a:cs typeface="Arial" pitchFamily="34" charset="0"/>
              </a:rPr>
              <a:t>patients with type 2 diabetes treated</a:t>
            </a:r>
            <a:r>
              <a:rPr lang="en-US" sz="600" smtClean="0">
                <a:latin typeface="Arial" pitchFamily="34" charset="0"/>
                <a:cs typeface="Arial" pitchFamily="34" charset="0"/>
              </a:rPr>
              <a:t> </a:t>
            </a:r>
            <a:r>
              <a:rPr lang="en-US" sz="600" noProof="1" smtClean="0">
                <a:latin typeface="Arial" pitchFamily="34" charset="0"/>
                <a:cs typeface="Arial" pitchFamily="34" charset="0"/>
              </a:rPr>
              <a:t>with metformin and a sulfonylurea</a:t>
            </a:r>
            <a:r>
              <a:rPr lang="en-US" sz="600" smtClean="0">
                <a:latin typeface="Arial" pitchFamily="34" charset="0"/>
                <a:cs typeface="Arial" pitchFamily="34" charset="0"/>
              </a:rPr>
              <a:t>. </a:t>
            </a:r>
            <a:r>
              <a:rPr lang="en-US" sz="600" i="1" noProof="1" smtClean="0">
                <a:latin typeface="Arial" pitchFamily="34" charset="0"/>
                <a:cs typeface="Arial" pitchFamily="34" charset="0"/>
              </a:rPr>
              <a:t>Diabetes Care.</a:t>
            </a:r>
            <a:r>
              <a:rPr lang="en-US" sz="600" noProof="1" smtClean="0">
                <a:latin typeface="Arial" pitchFamily="34" charset="0"/>
                <a:cs typeface="Arial" pitchFamily="34" charset="0"/>
              </a:rPr>
              <a:t> 2005</a:t>
            </a:r>
            <a:r>
              <a:rPr lang="en-US" sz="600" smtClean="0">
                <a:latin typeface="Arial" pitchFamily="34" charset="0"/>
                <a:cs typeface="Arial" pitchFamily="34" charset="0"/>
              </a:rPr>
              <a:t>; </a:t>
            </a:r>
            <a:r>
              <a:rPr lang="en-US" sz="600" noProof="1" smtClean="0">
                <a:latin typeface="Arial" pitchFamily="34" charset="0"/>
                <a:cs typeface="Arial" pitchFamily="34" charset="0"/>
              </a:rPr>
              <a:t>28:</a:t>
            </a:r>
            <a:r>
              <a:rPr lang="en-GB" sz="600" smtClean="0">
                <a:latin typeface="Arial" pitchFamily="34" charset="0"/>
                <a:cs typeface="Arial" pitchFamily="34" charset="0"/>
              </a:rPr>
              <a:t> </a:t>
            </a:r>
            <a:r>
              <a:rPr lang="en-GB" sz="600" noProof="1" smtClean="0">
                <a:latin typeface="Arial" pitchFamily="34" charset="0"/>
                <a:cs typeface="Arial" pitchFamily="34" charset="0"/>
              </a:rPr>
              <a:t>1083</a:t>
            </a:r>
            <a:r>
              <a:rPr lang="en-GB" sz="700" smtClean="0">
                <a:latin typeface="Arial" pitchFamily="34" charset="0"/>
                <a:cs typeface="Arial" pitchFamily="34" charset="0"/>
              </a:rPr>
              <a:t>–</a:t>
            </a:r>
            <a:r>
              <a:rPr lang="en-GB" sz="600" noProof="1" smtClean="0">
                <a:latin typeface="Arial" pitchFamily="34" charset="0"/>
                <a:cs typeface="Arial" pitchFamily="34" charset="0"/>
              </a:rPr>
              <a:t>1091</a:t>
            </a:r>
            <a:r>
              <a:rPr lang="en-US" sz="600" smtClean="0">
                <a:latin typeface="Arial" pitchFamily="34" charset="0"/>
                <a:cs typeface="Arial" pitchFamily="34" charset="0"/>
              </a:rPr>
              <a:t>.</a:t>
            </a:r>
            <a:endParaRPr lang="en-US" sz="600" smtClean="0">
              <a:latin typeface="Arial" pitchFamily="34" charset="0"/>
              <a:cs typeface="Arial" pitchFamily="34" charset="0"/>
              <a:sym typeface="Symbol" pitchFamily="18" charset="2"/>
            </a:endParaRPr>
          </a:p>
          <a:p>
            <a:pPr eaLnBrk="1" hangingPunct="1">
              <a:lnSpc>
                <a:spcPct val="95000"/>
              </a:lnSpc>
              <a:buFontTx/>
              <a:buNone/>
            </a:pPr>
            <a:r>
              <a:rPr lang="en-GB" sz="600" smtClean="0">
                <a:latin typeface="Arial" pitchFamily="34" charset="0"/>
                <a:cs typeface="Arial" pitchFamily="34" charset="0"/>
                <a:sym typeface="Symbol" pitchFamily="18" charset="2"/>
              </a:rPr>
              <a:t>7.	Byetta US Prescribing Information. Revised October 2007.</a:t>
            </a:r>
          </a:p>
          <a:p>
            <a:pPr eaLnBrk="1" hangingPunct="1">
              <a:lnSpc>
                <a:spcPct val="95000"/>
              </a:lnSpc>
              <a:buFontTx/>
              <a:buNone/>
            </a:pPr>
            <a:r>
              <a:rPr lang="en-US" sz="600" smtClean="0">
                <a:latin typeface="Arial" pitchFamily="34" charset="0"/>
                <a:cs typeface="Arial" pitchFamily="34" charset="0"/>
                <a:sym typeface="Symbol" pitchFamily="18" charset="2"/>
              </a:rPr>
              <a:t>8.	Kolterman OG, et al. Pharmacokinetics, pharmacodynamics, and safety of exenatide in patients with type 2 diabetes mellitus. </a:t>
            </a:r>
            <a:r>
              <a:rPr lang="en-US" sz="600" i="1" smtClean="0">
                <a:latin typeface="Arial" pitchFamily="34" charset="0"/>
                <a:cs typeface="Arial" pitchFamily="34" charset="0"/>
                <a:sym typeface="Symbol" pitchFamily="18" charset="2"/>
              </a:rPr>
              <a:t>Am J Health-Syst Pharm.</a:t>
            </a:r>
            <a:r>
              <a:rPr lang="en-US" sz="600" smtClean="0">
                <a:latin typeface="Arial" pitchFamily="34" charset="0"/>
                <a:cs typeface="Arial" pitchFamily="34" charset="0"/>
                <a:sym typeface="Symbol" pitchFamily="18" charset="2"/>
              </a:rPr>
              <a:t> 2005; 62: 173</a:t>
            </a:r>
            <a:r>
              <a:rPr lang="en-GB" sz="700" smtClean="0">
                <a:latin typeface="Arial" pitchFamily="34" charset="0"/>
                <a:cs typeface="Arial" pitchFamily="34" charset="0"/>
              </a:rPr>
              <a:t>–</a:t>
            </a:r>
            <a:r>
              <a:rPr lang="en-US" sz="600" smtClean="0">
                <a:latin typeface="Arial" pitchFamily="34" charset="0"/>
                <a:cs typeface="Arial" pitchFamily="34" charset="0"/>
                <a:sym typeface="Symbol" pitchFamily="18" charset="2"/>
              </a:rPr>
              <a:t>181.</a:t>
            </a:r>
          </a:p>
        </p:txBody>
      </p:sp>
    </p:spTree>
    <p:extLst>
      <p:ext uri="{BB962C8B-B14F-4D97-AF65-F5344CB8AC3E}">
        <p14:creationId xmlns:p14="http://schemas.microsoft.com/office/powerpoint/2010/main" val="128425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6175" y="685800"/>
            <a:ext cx="4572000" cy="3429000"/>
          </a:xfrm>
          <a:ln/>
        </p:spPr>
      </p:sp>
      <p:sp>
        <p:nvSpPr>
          <p:cNvPr id="111619" name="Rectangle 3"/>
          <p:cNvSpPr>
            <a:spLocks noGrp="1" noChangeArrowheads="1"/>
          </p:cNvSpPr>
          <p:nvPr>
            <p:ph type="body" idx="1"/>
          </p:nvPr>
        </p:nvSpPr>
        <p:spPr>
          <a:xfrm>
            <a:off x="687082" y="4344607"/>
            <a:ext cx="5483837" cy="4113556"/>
          </a:xfrm>
          <a:noFill/>
          <a:ln/>
        </p:spPr>
        <p:txBody>
          <a:bodyPr>
            <a:normAutofit lnSpcReduction="10000"/>
          </a:bodyPr>
          <a:lstStyle/>
          <a:p>
            <a:pPr eaLnBrk="1" hangingPunct="1">
              <a:spcBef>
                <a:spcPct val="0"/>
              </a:spcBef>
              <a:spcAft>
                <a:spcPct val="0"/>
              </a:spcAft>
              <a:buFontTx/>
              <a:buNone/>
            </a:pPr>
            <a:r>
              <a:rPr lang="en-US" b="1" smtClean="0">
                <a:solidFill>
                  <a:schemeClr val="tx2"/>
                </a:solidFill>
                <a:latin typeface="Arial" pitchFamily="34" charset="0"/>
                <a:cs typeface="Arial" pitchFamily="34" charset="0"/>
              </a:rPr>
              <a:t>Contraindications and Precautions for Current T2DM Treatments Limit Use</a:t>
            </a:r>
          </a:p>
          <a:p>
            <a:pPr eaLnBrk="1" hangingPunct="1"/>
            <a:r>
              <a:rPr lang="en-GB" smtClean="0">
                <a:latin typeface="Arial" pitchFamily="34" charset="0"/>
                <a:cs typeface="Arial" pitchFamily="34" charset="0"/>
              </a:rPr>
              <a:t>All of the available therapeutics for type 2 diabetes mellitus have contraindications or other limitations to use, as indicated by package inserts.</a:t>
            </a:r>
            <a:r>
              <a:rPr lang="en-GB" baseline="30000" smtClean="0">
                <a:latin typeface="Arial" pitchFamily="34" charset="0"/>
                <a:cs typeface="Arial" pitchFamily="34" charset="0"/>
              </a:rPr>
              <a:t>1</a:t>
            </a:r>
          </a:p>
          <a:p>
            <a:pPr eaLnBrk="1" hangingPunct="1"/>
            <a:r>
              <a:rPr lang="en-US" smtClean="0">
                <a:latin typeface="Arial" pitchFamily="34" charset="0"/>
                <a:cs typeface="Arial" pitchFamily="34" charset="0"/>
                <a:sym typeface="Symbol" pitchFamily="18" charset="2"/>
              </a:rPr>
              <a:t>Metformin should not be used in patients with renal impairment, in case of lactic acidosis. Other contraindications are hepatic dysfunction, congestive heart failure (CHF), metabolic acidosis, dehydration, and alcoholism.</a:t>
            </a:r>
            <a:r>
              <a:rPr lang="en-US" baseline="30000" smtClean="0">
                <a:latin typeface="Arial" pitchFamily="34" charset="0"/>
                <a:cs typeface="Arial" pitchFamily="34" charset="0"/>
                <a:sym typeface="Symbol" pitchFamily="18" charset="2"/>
              </a:rPr>
              <a:t>2</a:t>
            </a:r>
          </a:p>
          <a:p>
            <a:pPr eaLnBrk="1" hangingPunct="1"/>
            <a:r>
              <a:rPr lang="en-US" smtClean="0">
                <a:latin typeface="Arial" pitchFamily="34" charset="0"/>
                <a:cs typeface="Arial" pitchFamily="34" charset="0"/>
                <a:sym typeface="Symbol" pitchFamily="18" charset="2"/>
              </a:rPr>
              <a:t>The thiazolidinediones rosiglitazone and pioglitazone have been associated with increased rates of CHF, and they are contraindicated in patients with this condition as well as in those with hepatic impairment, while in patients with normal liver function periodic liver function tests are recommended.</a:t>
            </a:r>
            <a:r>
              <a:rPr lang="en-US" baseline="30000" smtClean="0">
                <a:latin typeface="Arial" pitchFamily="34" charset="0"/>
                <a:cs typeface="Arial" pitchFamily="34" charset="0"/>
                <a:sym typeface="Symbol" pitchFamily="18" charset="2"/>
              </a:rPr>
              <a:t>2,3</a:t>
            </a:r>
          </a:p>
          <a:p>
            <a:pPr eaLnBrk="1" hangingPunct="1"/>
            <a:r>
              <a:rPr lang="en-US" smtClean="0">
                <a:latin typeface="Arial" pitchFamily="34" charset="0"/>
                <a:cs typeface="Arial" pitchFamily="34" charset="0"/>
                <a:sym typeface="Symbol" pitchFamily="18" charset="2"/>
              </a:rPr>
              <a:t>Periodic liver function tests are also recommended for patients receiving the</a:t>
            </a:r>
            <a:br>
              <a:rPr lang="en-US" smtClean="0">
                <a:latin typeface="Arial" pitchFamily="34" charset="0"/>
                <a:cs typeface="Arial" pitchFamily="34" charset="0"/>
                <a:sym typeface="Symbol" pitchFamily="18" charset="2"/>
              </a:rPr>
            </a:br>
            <a:r>
              <a:rPr lang="el-GR" smtClean="0">
                <a:latin typeface="Arial" pitchFamily="34" charset="0"/>
                <a:cs typeface="Arial" pitchFamily="34" charset="0"/>
                <a:sym typeface="Symbol" pitchFamily="18" charset="2"/>
              </a:rPr>
              <a:t>α</a:t>
            </a:r>
            <a:r>
              <a:rPr lang="en-US" smtClean="0">
                <a:latin typeface="Arial" pitchFamily="34" charset="0"/>
                <a:cs typeface="Arial" pitchFamily="34" charset="0"/>
                <a:sym typeface="Symbol" pitchFamily="18" charset="2"/>
              </a:rPr>
              <a:t>-glucosidase inhibitors acarbose and miglitol, and these agents are not recommended in severe renal impairment.</a:t>
            </a:r>
            <a:r>
              <a:rPr lang="en-US" baseline="30000" smtClean="0">
                <a:latin typeface="Arial" pitchFamily="34" charset="0"/>
                <a:cs typeface="Arial" pitchFamily="34" charset="0"/>
                <a:sym typeface="Symbol" pitchFamily="18" charset="2"/>
              </a:rPr>
              <a:t>2</a:t>
            </a:r>
          </a:p>
          <a:p>
            <a:pPr eaLnBrk="1" hangingPunct="1">
              <a:buFontTx/>
              <a:buNone/>
            </a:pPr>
            <a:endParaRPr lang="en-US" smtClean="0">
              <a:latin typeface="Arial" pitchFamily="34" charset="0"/>
              <a:cs typeface="Arial" pitchFamily="34" charset="0"/>
              <a:sym typeface="Symbol" pitchFamily="18" charset="2"/>
            </a:endParaRPr>
          </a:p>
          <a:p>
            <a:pPr eaLnBrk="1" hangingPunct="1">
              <a:buFontTx/>
              <a:buNone/>
            </a:pPr>
            <a:r>
              <a:rPr lang="en-US" sz="1000" b="1" smtClean="0">
                <a:latin typeface="Arial" pitchFamily="34" charset="0"/>
                <a:cs typeface="Arial" pitchFamily="34" charset="0"/>
                <a:sym typeface="Symbol" pitchFamily="18" charset="2"/>
              </a:rPr>
              <a:t>References</a:t>
            </a:r>
          </a:p>
          <a:p>
            <a:pPr eaLnBrk="1" hangingPunct="1">
              <a:buFontTx/>
              <a:buAutoNum type="arabicPeriod"/>
            </a:pPr>
            <a:r>
              <a:rPr lang="en-GB" sz="1000" smtClean="0">
                <a:latin typeface="Arial" pitchFamily="34" charset="0"/>
                <a:cs typeface="Arial" pitchFamily="34" charset="0"/>
              </a:rPr>
              <a:t>Glucophage [package insert]. Princeton, NJ: Bristol-Myers Squibb Company; 2004; Starlix [package insert]. East Andover, NJ: Novartis Pharmaceuticals Corporation; 2004; Avandia [package insert]. Research Triangle Park, NC: GlaxoSmithKline; 2006; Byetta [package insert]. San Diego, CA: Amylin Pharmaceuticals, Inc; 2006. </a:t>
            </a:r>
          </a:p>
          <a:p>
            <a:pPr eaLnBrk="1" hangingPunct="1">
              <a:buFontTx/>
              <a:buAutoNum type="arabicPeriod"/>
            </a:pPr>
            <a:r>
              <a:rPr lang="en-US" sz="1000" smtClean="0">
                <a:latin typeface="Arial" pitchFamily="34" charset="0"/>
                <a:cs typeface="Arial" pitchFamily="34" charset="0"/>
                <a:sym typeface="Symbol" pitchFamily="18" charset="2"/>
              </a:rPr>
              <a:t>Inzucchi SE. Oral hypoglycemic therapy for type 2 diabetes. Scientific review. </a:t>
            </a:r>
            <a:r>
              <a:rPr lang="en-US" sz="1000" i="1" smtClean="0">
                <a:latin typeface="Arial" pitchFamily="34" charset="0"/>
                <a:cs typeface="Arial" pitchFamily="34" charset="0"/>
                <a:sym typeface="Symbol" pitchFamily="18" charset="2"/>
              </a:rPr>
              <a:t>JAMA.</a:t>
            </a:r>
            <a:r>
              <a:rPr lang="en-US" sz="1000" smtClean="0">
                <a:latin typeface="Arial" pitchFamily="34" charset="0"/>
                <a:cs typeface="Arial" pitchFamily="34" charset="0"/>
                <a:sym typeface="Symbol" pitchFamily="18" charset="2"/>
              </a:rPr>
              <a:t> 2002; 287: 360–372. </a:t>
            </a:r>
            <a:endParaRPr lang="en-GB" sz="1000" smtClean="0">
              <a:latin typeface="Arial" pitchFamily="34" charset="0"/>
              <a:cs typeface="Arial" pitchFamily="34" charset="0"/>
            </a:endParaRPr>
          </a:p>
          <a:p>
            <a:pPr eaLnBrk="1" hangingPunct="1">
              <a:buFontTx/>
              <a:buAutoNum type="arabicPeriod"/>
            </a:pPr>
            <a:r>
              <a:rPr lang="en-US" sz="1000" smtClean="0">
                <a:latin typeface="Arial" pitchFamily="34" charset="0"/>
                <a:cs typeface="Arial" pitchFamily="34" charset="0"/>
                <a:sym typeface="Symbol" pitchFamily="18" charset="2"/>
              </a:rPr>
              <a:t>Dormandy JA, et al. Secondary prevention of macrovascular events in patients with type 2 diabetes in the PROactive Study (PROspective pioglitAzone Clinical Trial In macroVascular Events): a randomised controlled trial. </a:t>
            </a:r>
            <a:r>
              <a:rPr lang="en-US" sz="1000" i="1" smtClean="0">
                <a:latin typeface="Arial" pitchFamily="34" charset="0"/>
                <a:cs typeface="Arial" pitchFamily="34" charset="0"/>
                <a:sym typeface="Symbol" pitchFamily="18" charset="2"/>
              </a:rPr>
              <a:t>Lancet.</a:t>
            </a:r>
            <a:r>
              <a:rPr lang="en-US" sz="1000" smtClean="0">
                <a:latin typeface="Arial" pitchFamily="34" charset="0"/>
                <a:cs typeface="Arial" pitchFamily="34" charset="0"/>
                <a:sym typeface="Symbol" pitchFamily="18" charset="2"/>
              </a:rPr>
              <a:t> 2005; 366: 1279–1289.</a:t>
            </a:r>
            <a:endParaRPr lang="en-GB" sz="1000" smtClean="0">
              <a:latin typeface="Arial" pitchFamily="34" charset="0"/>
              <a:cs typeface="Arial" pitchFamily="34" charset="0"/>
            </a:endParaRPr>
          </a:p>
          <a:p>
            <a:pPr eaLnBrk="1" hangingPunct="1"/>
            <a:endParaRPr lang="en-GB" smtClean="0">
              <a:latin typeface="Arial" pitchFamily="34" charset="0"/>
              <a:cs typeface="Arial" pitchFamily="34" charset="0"/>
            </a:endParaRPr>
          </a:p>
        </p:txBody>
      </p:sp>
    </p:spTree>
    <p:extLst>
      <p:ext uri="{BB962C8B-B14F-4D97-AF65-F5344CB8AC3E}">
        <p14:creationId xmlns:p14="http://schemas.microsoft.com/office/powerpoint/2010/main" val="368674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Rot="1" noChangeAspect="1" noChangeArrowheads="1" noTextEdit="1"/>
          </p:cNvSpPr>
          <p:nvPr>
            <p:ph type="sldImg"/>
          </p:nvPr>
        </p:nvSpPr>
        <p:spPr>
          <a:ln/>
        </p:spPr>
      </p:sp>
      <p:sp>
        <p:nvSpPr>
          <p:cNvPr id="90115" name="Rectangle 5"/>
          <p:cNvSpPr>
            <a:spLocks noGrp="1" noChangeArrowheads="1"/>
          </p:cNvSpPr>
          <p:nvPr>
            <p:ph type="body" idx="1"/>
          </p:nvPr>
        </p:nvSpPr>
        <p:spPr>
          <a:noFill/>
          <a:ln/>
        </p:spPr>
        <p:txBody>
          <a:bodyPr/>
          <a:lstStyle/>
          <a:p>
            <a:pPr eaLnBrk="1" hangingPunct="1">
              <a:spcAft>
                <a:spcPct val="0"/>
              </a:spcAft>
              <a:buFontTx/>
              <a:buNone/>
            </a:pPr>
            <a:r>
              <a:rPr lang="en-US" b="1" dirty="0" smtClean="0">
                <a:latin typeface="Arial" pitchFamily="34" charset="0"/>
                <a:cs typeface="Arial" pitchFamily="34" charset="0"/>
              </a:rPr>
              <a:t>Global Prevalence of Diabetes* Projected to More Than Double between 1995</a:t>
            </a:r>
          </a:p>
          <a:p>
            <a:pPr eaLnBrk="1" hangingPunct="1">
              <a:spcBef>
                <a:spcPct val="0"/>
              </a:spcBef>
              <a:buFontTx/>
              <a:buNone/>
            </a:pPr>
            <a:r>
              <a:rPr lang="en-US" b="1" dirty="0" smtClean="0">
                <a:latin typeface="Arial" pitchFamily="34" charset="0"/>
                <a:cs typeface="Arial" pitchFamily="34" charset="0"/>
              </a:rPr>
              <a:t>and 2030</a:t>
            </a:r>
          </a:p>
          <a:p>
            <a:pPr eaLnBrk="1" hangingPunct="1"/>
            <a:r>
              <a:rPr lang="en-US" dirty="0" smtClean="0">
                <a:latin typeface="Arial" pitchFamily="34" charset="0"/>
                <a:cs typeface="Arial" pitchFamily="34" charset="0"/>
              </a:rPr>
              <a:t>The projections illustrated in this slide, based on World Health Organization data, are for the year 2030, when diabetes is predicted to affect ~366 million people – more than twice as many as in 1995, when 135 million patients had (documented) diabetes.</a:t>
            </a:r>
            <a:r>
              <a:rPr lang="en-US" baseline="30000" dirty="0" smtClean="0">
                <a:latin typeface="Arial" pitchFamily="34" charset="0"/>
                <a:cs typeface="Arial" pitchFamily="34" charset="0"/>
              </a:rPr>
              <a:t>1,2</a:t>
            </a:r>
          </a:p>
          <a:p>
            <a:pPr eaLnBrk="1" hangingPunct="1"/>
            <a:r>
              <a:rPr lang="en-US" dirty="0" smtClean="0">
                <a:latin typeface="Arial" pitchFamily="34" charset="0"/>
                <a:cs typeface="Arial" pitchFamily="34" charset="0"/>
              </a:rPr>
              <a:t>Individual sets of bars display estimates and projections by region. Although the prevalence of diabetes is expected to increase worldwide, the greatest increases are expected to be found in Southeast Asia, followed by western Pacific countries and the Americas.</a:t>
            </a:r>
          </a:p>
          <a:p>
            <a:pPr eaLnBrk="1" hangingPunct="1"/>
            <a:r>
              <a:rPr lang="en-US" dirty="0" smtClean="0">
                <a:latin typeface="Arial" pitchFamily="34" charset="0"/>
                <a:cs typeface="Arial" pitchFamily="34" charset="0"/>
              </a:rPr>
              <a:t>Within each region, the 2030 projection (pink bar) displays a subdivision for the nation with the highest expected prevalence.</a:t>
            </a:r>
          </a:p>
          <a:p>
            <a:pPr eaLnBrk="1" hangingPunct="1">
              <a:buFontTx/>
              <a:buNone/>
            </a:pPr>
            <a:r>
              <a:rPr lang="en-US" sz="900" dirty="0" smtClean="0">
                <a:latin typeface="Arial" pitchFamily="34" charset="0"/>
                <a:cs typeface="Arial" pitchFamily="34" charset="0"/>
              </a:rPr>
              <a:t>	*Type 2 diabetes mellitus represents ~90–95% of cases</a:t>
            </a:r>
          </a:p>
          <a:p>
            <a:pPr eaLnBrk="1" hangingPunct="1"/>
            <a:endParaRPr lang="en-US" sz="900" dirty="0" smtClean="0">
              <a:latin typeface="Arial" pitchFamily="34" charset="0"/>
              <a:cs typeface="Arial" pitchFamily="34" charset="0"/>
            </a:endParaRPr>
          </a:p>
          <a:p>
            <a:pPr eaLnBrk="1" hangingPunct="1">
              <a:buFontTx/>
              <a:buNone/>
            </a:pPr>
            <a:r>
              <a:rPr lang="en-US" sz="1000" b="1" dirty="0" smtClean="0">
                <a:latin typeface="Arial" pitchFamily="34" charset="0"/>
                <a:cs typeface="Arial" pitchFamily="34" charset="0"/>
              </a:rPr>
              <a:t>References</a:t>
            </a:r>
          </a:p>
          <a:p>
            <a:pPr eaLnBrk="1" hangingPunct="1">
              <a:buFontTx/>
              <a:buAutoNum type="arabicPeriod"/>
            </a:pPr>
            <a:r>
              <a:rPr lang="en-US" sz="1000" dirty="0" smtClean="0">
                <a:latin typeface="Arial" pitchFamily="34" charset="0"/>
                <a:cs typeface="Arial" pitchFamily="34" charset="0"/>
              </a:rPr>
              <a:t>Wild S, et al. Global prevalence of diabetes: estimates for the year 2000 and projections for 2030. </a:t>
            </a:r>
            <a:r>
              <a:rPr lang="en-US" sz="1000" i="1" dirty="0" smtClean="0">
                <a:latin typeface="Arial" pitchFamily="34" charset="0"/>
                <a:cs typeface="Arial" pitchFamily="34" charset="0"/>
              </a:rPr>
              <a:t>Diabetes Care.</a:t>
            </a:r>
            <a:r>
              <a:rPr lang="en-US" sz="1000" dirty="0" smtClean="0">
                <a:latin typeface="Arial" pitchFamily="34" charset="0"/>
                <a:cs typeface="Arial" pitchFamily="34" charset="0"/>
              </a:rPr>
              <a:t> 2004; 27: 1047–1053.</a:t>
            </a:r>
          </a:p>
          <a:p>
            <a:pPr eaLnBrk="1" hangingPunct="1">
              <a:buFontTx/>
              <a:buAutoNum type="arabicPeriod"/>
            </a:pPr>
            <a:r>
              <a:rPr lang="en-US" sz="1000" dirty="0" smtClean="0">
                <a:latin typeface="Arial" pitchFamily="34" charset="0"/>
                <a:cs typeface="Arial" pitchFamily="34" charset="0"/>
              </a:rPr>
              <a:t>King H, et al. Global burden of diabetes, 1995–2025: prevalence, numerical estimates, and projections. </a:t>
            </a:r>
            <a:r>
              <a:rPr lang="en-US" sz="1000" i="1" dirty="0" smtClean="0">
                <a:latin typeface="Arial" pitchFamily="34" charset="0"/>
                <a:cs typeface="Arial" pitchFamily="34" charset="0"/>
              </a:rPr>
              <a:t>Diabetes Care.</a:t>
            </a:r>
            <a:r>
              <a:rPr lang="en-US" sz="1000" dirty="0" smtClean="0">
                <a:latin typeface="Arial" pitchFamily="34" charset="0"/>
                <a:cs typeface="Arial" pitchFamily="34" charset="0"/>
              </a:rPr>
              <a:t> 1998; 21: 1414–1431.</a:t>
            </a:r>
          </a:p>
          <a:p>
            <a:pPr marL="568325" lvl="1" indent="-207963"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43826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299BC-243B-4125-8649-12C2B3935EDE}" type="slidenum">
              <a:rPr lang="en-US"/>
              <a:pPr/>
              <a:t>14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p:spPr>
        <p:txBody>
          <a:bodyPr/>
          <a:lstStyle/>
          <a:p>
            <a:pPr marL="165100" indent="-165100">
              <a:buFontTx/>
              <a:buChar char="•"/>
            </a:pPr>
            <a:r>
              <a:rPr lang="en-US" altLang="en-US" sz="1100" dirty="0"/>
              <a:t>While much remains unknown about the pathogenesis of diabetes, the understanding of the mechanisms that contribute to hyperglycemia has improved. </a:t>
            </a:r>
          </a:p>
          <a:p>
            <a:pPr marL="165100" indent="-165100">
              <a:buFontTx/>
              <a:buChar char="•"/>
            </a:pPr>
            <a:r>
              <a:rPr lang="en-US" altLang="en-US" sz="1100" dirty="0"/>
              <a:t>The pathogenic process leading to diabetes is a progressive insulin </a:t>
            </a:r>
            <a:r>
              <a:rPr lang="en-US" altLang="en-US" sz="1100" dirty="0" err="1"/>
              <a:t>secretory</a:t>
            </a:r>
            <a:r>
              <a:rPr lang="en-US" altLang="en-US" sz="1100" dirty="0"/>
              <a:t> defect. In some individuals, especially in those who are overweight or obese, there is an abnormality of insulin action on target tissues (insulin resistance), causing abnormalities in carbohydrate, fat, and protein metabolism. Either of these processes can occur in a patient with diabetes, and often both are present.</a:t>
            </a:r>
          </a:p>
          <a:p>
            <a:pPr marL="165100" indent="-165100">
              <a:buFontTx/>
              <a:buChar char="•"/>
            </a:pPr>
            <a:r>
              <a:rPr lang="en-US" altLang="en-US" sz="1100" dirty="0"/>
              <a:t>A third pathogenic process contributing to hyperglycemia is endogenous glucose production. Normally after glucose ingestion, insulin is released into the portal vein and carried to the liver, where it binds to specific receptors on the </a:t>
            </a:r>
            <a:r>
              <a:rPr lang="en-US" altLang="en-US" sz="1100" dirty="0" err="1"/>
              <a:t>hepatocyte</a:t>
            </a:r>
            <a:r>
              <a:rPr lang="en-US" altLang="en-US" sz="1100" dirty="0"/>
              <a:t> and suppresses hepatic glucose output. Insulin resistance in the liver results in an impaired suppression of hepatic glucose production and consequent hyperglycemia.</a:t>
            </a:r>
          </a:p>
          <a:p>
            <a:pPr marL="165100" indent="-165100">
              <a:buFontTx/>
              <a:buChar char="•"/>
            </a:pPr>
            <a:r>
              <a:rPr lang="en-US" altLang="en-US" sz="1100" dirty="0"/>
              <a:t>Recognition of the pathogenic roles played by these elements in the development of hyperglycemia has provided avenues for therapeutic manipulation in order to enforce </a:t>
            </a:r>
            <a:r>
              <a:rPr lang="en-US" altLang="en-US" sz="1100" dirty="0" err="1"/>
              <a:t>glycemic</a:t>
            </a:r>
            <a:r>
              <a:rPr lang="en-US" altLang="en-US" sz="1100" dirty="0"/>
              <a:t> control.</a:t>
            </a:r>
          </a:p>
          <a:p>
            <a:pPr marL="165100" indent="-165100">
              <a:buFontTx/>
              <a:buChar char="•"/>
            </a:pPr>
            <a:endParaRPr lang="en-US" altLang="en-US" sz="1100" dirty="0"/>
          </a:p>
          <a:p>
            <a:pPr marL="165100" indent="-165100"/>
            <a:r>
              <a:rPr lang="en-US" altLang="en-US" sz="900" dirty="0"/>
              <a:t>The Expert Committee on the Diagnosis and Classification of Diabetes Mellitus. Report of the</a:t>
            </a:r>
          </a:p>
          <a:p>
            <a:pPr marL="165100" indent="-165100">
              <a:spcBef>
                <a:spcPct val="0"/>
              </a:spcBef>
            </a:pPr>
            <a:r>
              <a:rPr lang="en-US" altLang="en-US" sz="900" dirty="0"/>
              <a:t>Expert Committee on the Diagnosis and Classification of Diabetes Mellitus. </a:t>
            </a:r>
            <a:r>
              <a:rPr lang="en-US" altLang="en-US" sz="900" i="1" dirty="0"/>
              <a:t>Diabetes Care</a:t>
            </a:r>
            <a:r>
              <a:rPr lang="en-US" altLang="en-US" sz="900" dirty="0"/>
              <a:t>.</a:t>
            </a:r>
          </a:p>
          <a:p>
            <a:pPr marL="165100" indent="-165100">
              <a:spcBef>
                <a:spcPct val="0"/>
              </a:spcBef>
            </a:pPr>
            <a:r>
              <a:rPr lang="en-US" altLang="en-US" sz="900" dirty="0"/>
              <a:t>1998;21(</a:t>
            </a:r>
            <a:r>
              <a:rPr lang="en-US" altLang="en-US" sz="900" dirty="0" err="1"/>
              <a:t>suppl</a:t>
            </a:r>
            <a:r>
              <a:rPr lang="en-US" altLang="en-US" sz="900" dirty="0"/>
              <a:t> 1):S5-S19.</a:t>
            </a:r>
          </a:p>
          <a:p>
            <a:pPr marL="165100" indent="-165100"/>
            <a:r>
              <a:rPr lang="en-US" altLang="en-US" sz="900" dirty="0" err="1"/>
              <a:t>DeFronzo</a:t>
            </a:r>
            <a:r>
              <a:rPr lang="en-US" altLang="en-US" sz="900" dirty="0"/>
              <a:t> RA, </a:t>
            </a:r>
            <a:r>
              <a:rPr lang="en-US" altLang="en-US" sz="900" dirty="0" err="1"/>
              <a:t>Bonadonna</a:t>
            </a:r>
            <a:r>
              <a:rPr lang="en-US" altLang="en-US" sz="900" dirty="0"/>
              <a:t> RC, </a:t>
            </a:r>
            <a:r>
              <a:rPr lang="en-US" altLang="en-US" sz="900" dirty="0" err="1"/>
              <a:t>Ferrannini</a:t>
            </a:r>
            <a:r>
              <a:rPr lang="en-US" altLang="en-US" sz="900" dirty="0"/>
              <a:t> E. Pathogenesis of NIDDM: a balanced overview.</a:t>
            </a:r>
          </a:p>
          <a:p>
            <a:pPr marL="165100" indent="-165100">
              <a:spcBef>
                <a:spcPct val="0"/>
              </a:spcBef>
            </a:pPr>
            <a:r>
              <a:rPr lang="en-US" altLang="en-US" sz="900" i="1" dirty="0"/>
              <a:t>Diabetes Care</a:t>
            </a:r>
            <a:r>
              <a:rPr lang="en-US" altLang="en-US" sz="900" dirty="0"/>
              <a:t>. 1992;15:318-368</a:t>
            </a:r>
            <a:r>
              <a:rPr lang="en-US" altLang="en-US" sz="1100" dirty="0"/>
              <a:t>.</a:t>
            </a:r>
            <a:endParaRPr lang="en-US" altLang="en-US" dirty="0"/>
          </a:p>
        </p:txBody>
      </p:sp>
    </p:spTree>
    <p:extLst>
      <p:ext uri="{BB962C8B-B14F-4D97-AF65-F5344CB8AC3E}">
        <p14:creationId xmlns:p14="http://schemas.microsoft.com/office/powerpoint/2010/main" val="118328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44588" y="684213"/>
            <a:ext cx="4572000" cy="3429000"/>
          </a:xfrm>
          <a:ln/>
        </p:spPr>
      </p:sp>
      <p:sp>
        <p:nvSpPr>
          <p:cNvPr id="97283" name="Rectangle 3"/>
          <p:cNvSpPr>
            <a:spLocks noGrp="1" noChangeArrowheads="1"/>
          </p:cNvSpPr>
          <p:nvPr>
            <p:ph type="body" idx="1"/>
          </p:nvPr>
        </p:nvSpPr>
        <p:spPr>
          <a:xfrm>
            <a:off x="687082" y="4344607"/>
            <a:ext cx="5485439" cy="4115019"/>
          </a:xfrm>
          <a:noFill/>
          <a:ln/>
        </p:spPr>
        <p:txBody>
          <a:bodyPr/>
          <a:lstStyle/>
          <a:p>
            <a:pPr eaLnBrk="1" hangingPunct="1">
              <a:lnSpc>
                <a:spcPct val="95000"/>
              </a:lnSpc>
              <a:buFontTx/>
              <a:buNone/>
            </a:pPr>
            <a:r>
              <a:rPr lang="en-US" sz="900" b="1" dirty="0" smtClean="0">
                <a:latin typeface="Arial" pitchFamily="34" charset="0"/>
                <a:cs typeface="Arial" pitchFamily="34" charset="0"/>
              </a:rPr>
              <a:t>Pancreatic Islet Dysfunction Leads to Hyperglycemia in T2DM</a:t>
            </a:r>
            <a:r>
              <a:rPr lang="en-US" sz="900" dirty="0" smtClean="0">
                <a:latin typeface="Arial" pitchFamily="34" charset="0"/>
                <a:cs typeface="Arial" pitchFamily="34" charset="0"/>
              </a:rPr>
              <a:t> </a:t>
            </a:r>
          </a:p>
          <a:p>
            <a:pPr eaLnBrk="1" hangingPunct="1">
              <a:lnSpc>
                <a:spcPct val="95000"/>
              </a:lnSpc>
            </a:pPr>
            <a:r>
              <a:rPr lang="en-US" sz="900" dirty="0" smtClean="0">
                <a:latin typeface="Arial" pitchFamily="34" charset="0"/>
                <a:cs typeface="Arial" pitchFamily="34" charset="0"/>
              </a:rPr>
              <a:t>In type 2 diabetes mellitus (T2DM), the defective pancreatic islets exhibit decreased response to ambient glucose levels from both </a:t>
            </a:r>
            <a:r>
              <a:rPr lang="el-GR" sz="900" dirty="0" smtClean="0">
                <a:latin typeface="Arial" pitchFamily="34" charset="0"/>
                <a:cs typeface="Arial" pitchFamily="34" charset="0"/>
                <a:sym typeface="Symbol" pitchFamily="18" charset="2"/>
              </a:rPr>
              <a:t>α</a:t>
            </a:r>
            <a:r>
              <a:rPr lang="en-US" sz="900" dirty="0" smtClean="0">
                <a:latin typeface="Arial" pitchFamily="34" charset="0"/>
                <a:cs typeface="Arial" pitchFamily="34" charset="0"/>
              </a:rPr>
              <a:t>- and </a:t>
            </a:r>
            <a:r>
              <a:rPr lang="el-GR" sz="900" dirty="0" smtClean="0">
                <a:latin typeface="Arial" pitchFamily="34" charset="0"/>
                <a:cs typeface="Arial" pitchFamily="34" charset="0"/>
                <a:sym typeface="Symbol" pitchFamily="18" charset="2"/>
              </a:rPr>
              <a:t>β</a:t>
            </a:r>
            <a:r>
              <a:rPr lang="en-US" sz="900" dirty="0" smtClean="0">
                <a:latin typeface="Arial" pitchFamily="34" charset="0"/>
                <a:cs typeface="Arial" pitchFamily="34" charset="0"/>
              </a:rPr>
              <a:t>-cells.</a:t>
            </a:r>
            <a:r>
              <a:rPr lang="en-US" sz="900" baseline="30000" dirty="0" smtClean="0">
                <a:latin typeface="Arial" pitchFamily="34" charset="0"/>
                <a:cs typeface="Arial" pitchFamily="34" charset="0"/>
              </a:rPr>
              <a:t>1,2 </a:t>
            </a:r>
          </a:p>
          <a:p>
            <a:pPr eaLnBrk="1" hangingPunct="1">
              <a:lnSpc>
                <a:spcPct val="95000"/>
              </a:lnSpc>
            </a:pPr>
            <a:r>
              <a:rPr lang="en-US" sz="900" dirty="0" smtClean="0">
                <a:latin typeface="Arial" pitchFamily="34" charset="0"/>
                <a:cs typeface="Arial" pitchFamily="34" charset="0"/>
              </a:rPr>
              <a:t>Early in the disease process, glucose-induced insulin secretion and suppression of glucagon release are impaired.</a:t>
            </a:r>
          </a:p>
          <a:p>
            <a:pPr marL="536575" lvl="1" indent="-176213" eaLnBrk="1" hangingPunct="1">
              <a:lnSpc>
                <a:spcPct val="95000"/>
              </a:lnSpc>
            </a:pPr>
            <a:r>
              <a:rPr lang="en-US" sz="900" dirty="0" smtClean="0">
                <a:latin typeface="Arial" pitchFamily="34" charset="0"/>
                <a:cs typeface="Arial" pitchFamily="34" charset="0"/>
              </a:rPr>
              <a:t>In more advanced disease, there may be a paradoxical inhibition of insulin</a:t>
            </a:r>
            <a:r>
              <a:rPr lang="en-US" sz="900" baseline="30000" dirty="0" smtClean="0">
                <a:latin typeface="Arial" pitchFamily="34" charset="0"/>
                <a:cs typeface="Arial" pitchFamily="34" charset="0"/>
              </a:rPr>
              <a:t>3</a:t>
            </a:r>
            <a:r>
              <a:rPr lang="en-US" sz="900" dirty="0" smtClean="0">
                <a:latin typeface="Arial" pitchFamily="34" charset="0"/>
                <a:cs typeface="Arial" pitchFamily="34" charset="0"/>
              </a:rPr>
              <a:t> and stimulation of glucagon</a:t>
            </a:r>
            <a:r>
              <a:rPr lang="en-US" sz="900" baseline="30000" dirty="0" smtClean="0">
                <a:latin typeface="Arial" pitchFamily="34" charset="0"/>
                <a:cs typeface="Arial" pitchFamily="34" charset="0"/>
              </a:rPr>
              <a:t>2</a:t>
            </a:r>
            <a:r>
              <a:rPr lang="en-US" sz="900" dirty="0" smtClean="0">
                <a:latin typeface="Arial" pitchFamily="34" charset="0"/>
                <a:cs typeface="Arial" pitchFamily="34" charset="0"/>
              </a:rPr>
              <a:t> in response to intravenous or oral glucose challenge. Patients with long-standing T2DM may also lose the ability to mount a glucagon response to hypoglycemia.</a:t>
            </a:r>
            <a:r>
              <a:rPr lang="en-US" sz="900" baseline="30000" dirty="0" smtClean="0">
                <a:latin typeface="Arial" pitchFamily="34" charset="0"/>
                <a:cs typeface="Arial" pitchFamily="34" charset="0"/>
              </a:rPr>
              <a:t>4</a:t>
            </a:r>
          </a:p>
          <a:p>
            <a:pPr marL="536575" lvl="1" indent="-176213" eaLnBrk="1" hangingPunct="1">
              <a:lnSpc>
                <a:spcPct val="95000"/>
              </a:lnSpc>
            </a:pPr>
            <a:r>
              <a:rPr lang="en-US" sz="900" dirty="0" smtClean="0">
                <a:latin typeface="Arial" pitchFamily="34" charset="0"/>
                <a:cs typeface="Arial" pitchFamily="34" charset="0"/>
                <a:sym typeface="Symbol" pitchFamily="18" charset="2"/>
              </a:rPr>
              <a:t>The loss of islet glucose sensing in patients with T2DM contributes to hyperglycemia and can also predispose a patient to hypoglycemia.</a:t>
            </a:r>
            <a:r>
              <a:rPr lang="en-US" sz="900" baseline="30000" dirty="0" smtClean="0">
                <a:latin typeface="Arial" pitchFamily="34" charset="0"/>
                <a:cs typeface="Arial" pitchFamily="34" charset="0"/>
              </a:rPr>
              <a:t>4</a:t>
            </a:r>
            <a:r>
              <a:rPr lang="en-US" sz="900" dirty="0" smtClean="0">
                <a:latin typeface="Arial" pitchFamily="34" charset="0"/>
                <a:cs typeface="Arial" pitchFamily="34" charset="0"/>
                <a:sym typeface="Symbol" pitchFamily="18" charset="2"/>
              </a:rPr>
              <a:t>   </a:t>
            </a:r>
          </a:p>
          <a:p>
            <a:pPr eaLnBrk="1" hangingPunct="1">
              <a:lnSpc>
                <a:spcPct val="95000"/>
              </a:lnSpc>
            </a:pPr>
            <a:r>
              <a:rPr lang="en-US" sz="900" dirty="0" smtClean="0">
                <a:latin typeface="Arial" pitchFamily="34" charset="0"/>
                <a:cs typeface="Arial" pitchFamily="34" charset="0"/>
              </a:rPr>
              <a:t>The progressive loss of </a:t>
            </a:r>
            <a:r>
              <a:rPr lang="el-GR" sz="900" dirty="0" smtClean="0">
                <a:latin typeface="Arial" pitchFamily="34" charset="0"/>
                <a:cs typeface="Arial" pitchFamily="34" charset="0"/>
                <a:sym typeface="Symbol" pitchFamily="18" charset="2"/>
              </a:rPr>
              <a:t>β</a:t>
            </a:r>
            <a:r>
              <a:rPr lang="en-US" sz="900" dirty="0" smtClean="0">
                <a:latin typeface="Arial" pitchFamily="34" charset="0"/>
                <a:cs typeface="Arial" pitchFamily="34" charset="0"/>
              </a:rPr>
              <a:t>-cell function over time also contributes to decreased insulin secretion.</a:t>
            </a:r>
          </a:p>
          <a:p>
            <a:pPr marL="536575" lvl="1" indent="-176213" eaLnBrk="1" hangingPunct="1">
              <a:lnSpc>
                <a:spcPct val="95000"/>
              </a:lnSpc>
            </a:pPr>
            <a:r>
              <a:rPr lang="en-US" sz="900" dirty="0" smtClean="0">
                <a:latin typeface="Arial" pitchFamily="34" charset="0"/>
                <a:cs typeface="Arial" pitchFamily="34" charset="0"/>
              </a:rPr>
              <a:t>One study reported a 40% deficit in relative </a:t>
            </a:r>
            <a:r>
              <a:rPr lang="el-GR" sz="900" dirty="0" smtClean="0">
                <a:latin typeface="Arial" pitchFamily="34" charset="0"/>
                <a:cs typeface="Arial" pitchFamily="34" charset="0"/>
                <a:sym typeface="Symbol" pitchFamily="18" charset="2"/>
              </a:rPr>
              <a:t>β</a:t>
            </a:r>
            <a:r>
              <a:rPr lang="en-US" sz="900" dirty="0" smtClean="0">
                <a:latin typeface="Arial" pitchFamily="34" charset="0"/>
                <a:cs typeface="Arial" pitchFamily="34" charset="0"/>
              </a:rPr>
              <a:t>-cell volume in obese subjects with impaired fasting glucose (fasting plasma glucose between 5.6 </a:t>
            </a:r>
            <a:r>
              <a:rPr lang="en-US" sz="900" dirty="0" err="1" smtClean="0">
                <a:latin typeface="Arial" pitchFamily="34" charset="0"/>
                <a:cs typeface="Arial" pitchFamily="34" charset="0"/>
              </a:rPr>
              <a:t>mmol</a:t>
            </a:r>
            <a:r>
              <a:rPr lang="en-US" sz="900" dirty="0" smtClean="0">
                <a:latin typeface="Arial" pitchFamily="34" charset="0"/>
                <a:cs typeface="Arial" pitchFamily="34" charset="0"/>
              </a:rPr>
              <a:t>/L [100 mg/</a:t>
            </a:r>
            <a:r>
              <a:rPr lang="en-US" sz="900" dirty="0" err="1" smtClean="0">
                <a:latin typeface="Arial" pitchFamily="34" charset="0"/>
                <a:cs typeface="Arial" pitchFamily="34" charset="0"/>
              </a:rPr>
              <a:t>dL</a:t>
            </a:r>
            <a:r>
              <a:rPr lang="en-US" sz="900" dirty="0" smtClean="0">
                <a:latin typeface="Arial" pitchFamily="34" charset="0"/>
                <a:cs typeface="Arial" pitchFamily="34" charset="0"/>
              </a:rPr>
              <a:t>] and 6.9 </a:t>
            </a:r>
            <a:r>
              <a:rPr lang="en-US" sz="900" dirty="0" err="1" smtClean="0">
                <a:latin typeface="Arial" pitchFamily="34" charset="0"/>
                <a:cs typeface="Arial" pitchFamily="34" charset="0"/>
              </a:rPr>
              <a:t>mmol</a:t>
            </a:r>
            <a:r>
              <a:rPr lang="en-US" sz="900" dirty="0" smtClean="0">
                <a:latin typeface="Arial" pitchFamily="34" charset="0"/>
                <a:cs typeface="Arial" pitchFamily="34" charset="0"/>
              </a:rPr>
              <a:t>/L [125 mg/</a:t>
            </a:r>
            <a:r>
              <a:rPr lang="en-US" sz="900" dirty="0" err="1" smtClean="0">
                <a:latin typeface="Arial" pitchFamily="34" charset="0"/>
                <a:cs typeface="Arial" pitchFamily="34" charset="0"/>
              </a:rPr>
              <a:t>dL</a:t>
            </a:r>
            <a:r>
              <a:rPr lang="en-US" sz="900" dirty="0" smtClean="0">
                <a:latin typeface="Arial" pitchFamily="34" charset="0"/>
                <a:cs typeface="Arial" pitchFamily="34" charset="0"/>
              </a:rPr>
              <a:t>]) and a 63% deficit in obese patients with T2DM, compared with </a:t>
            </a:r>
            <a:r>
              <a:rPr lang="en-US" sz="900" dirty="0" err="1" smtClean="0">
                <a:latin typeface="Arial" pitchFamily="34" charset="0"/>
                <a:cs typeface="Arial" pitchFamily="34" charset="0"/>
              </a:rPr>
              <a:t>nondiabetic</a:t>
            </a:r>
            <a:r>
              <a:rPr lang="en-US" sz="900" dirty="0" smtClean="0">
                <a:latin typeface="Arial" pitchFamily="34" charset="0"/>
                <a:cs typeface="Arial" pitchFamily="34" charset="0"/>
              </a:rPr>
              <a:t> obese subjects.</a:t>
            </a:r>
            <a:r>
              <a:rPr lang="en-US" sz="900" baseline="30000" dirty="0" smtClean="0">
                <a:latin typeface="Arial" pitchFamily="34" charset="0"/>
                <a:cs typeface="Arial" pitchFamily="34" charset="0"/>
              </a:rPr>
              <a:t>5</a:t>
            </a:r>
          </a:p>
          <a:p>
            <a:pPr marL="536575" lvl="1" indent="-176213" eaLnBrk="1" hangingPunct="1">
              <a:lnSpc>
                <a:spcPct val="95000"/>
              </a:lnSpc>
            </a:pPr>
            <a:r>
              <a:rPr lang="en-US" sz="900" dirty="0" smtClean="0">
                <a:latin typeface="Arial" pitchFamily="34" charset="0"/>
                <a:cs typeface="Arial" pitchFamily="34" charset="0"/>
              </a:rPr>
              <a:t>Loss of </a:t>
            </a:r>
            <a:r>
              <a:rPr lang="el-GR" sz="900" dirty="0" smtClean="0">
                <a:latin typeface="Arial" pitchFamily="34" charset="0"/>
                <a:cs typeface="Arial" pitchFamily="34" charset="0"/>
                <a:sym typeface="Symbol" pitchFamily="18" charset="2"/>
              </a:rPr>
              <a:t>β</a:t>
            </a:r>
            <a:r>
              <a:rPr lang="en-US" sz="900" dirty="0" smtClean="0">
                <a:latin typeface="Arial" pitchFamily="34" charset="0"/>
                <a:cs typeface="Arial" pitchFamily="34" charset="0"/>
              </a:rPr>
              <a:t>-cell function has been linked to a marked increase (3- to 10-fold) in the rate of</a:t>
            </a:r>
            <a:br>
              <a:rPr lang="en-US" sz="900" dirty="0" smtClean="0">
                <a:latin typeface="Arial" pitchFamily="34" charset="0"/>
                <a:cs typeface="Arial" pitchFamily="34" charset="0"/>
              </a:rPr>
            </a:br>
            <a:r>
              <a:rPr lang="el-GR" sz="900" dirty="0" smtClean="0">
                <a:latin typeface="Arial" pitchFamily="34" charset="0"/>
                <a:cs typeface="Arial" pitchFamily="34" charset="0"/>
                <a:sym typeface="Symbol" pitchFamily="18" charset="2"/>
              </a:rPr>
              <a:t>β</a:t>
            </a:r>
            <a:r>
              <a:rPr lang="en-US" sz="900" dirty="0" smtClean="0">
                <a:latin typeface="Arial" pitchFamily="34" charset="0"/>
                <a:cs typeface="Arial" pitchFamily="34" charset="0"/>
              </a:rPr>
              <a:t>-cell apoptosis.</a:t>
            </a:r>
            <a:r>
              <a:rPr lang="en-US" sz="900" baseline="30000" dirty="0" smtClean="0">
                <a:latin typeface="Arial" pitchFamily="34" charset="0"/>
                <a:cs typeface="Arial" pitchFamily="34" charset="0"/>
              </a:rPr>
              <a:t>5</a:t>
            </a:r>
            <a:endParaRPr lang="en-US" sz="900" dirty="0" smtClean="0">
              <a:latin typeface="Arial" pitchFamily="34" charset="0"/>
              <a:cs typeface="Arial" pitchFamily="34" charset="0"/>
            </a:endParaRPr>
          </a:p>
          <a:p>
            <a:pPr eaLnBrk="1" hangingPunct="1">
              <a:lnSpc>
                <a:spcPct val="95000"/>
              </a:lnSpc>
              <a:buFontTx/>
              <a:buNone/>
            </a:pPr>
            <a:r>
              <a:rPr lang="en-US" sz="900" b="1" dirty="0" smtClean="0">
                <a:latin typeface="Arial" pitchFamily="34" charset="0"/>
                <a:cs typeface="Arial" pitchFamily="34" charset="0"/>
                <a:sym typeface="Symbol" pitchFamily="18" charset="2"/>
              </a:rPr>
              <a:t>References</a:t>
            </a:r>
          </a:p>
          <a:p>
            <a:pPr eaLnBrk="1" hangingPunct="1">
              <a:lnSpc>
                <a:spcPct val="95000"/>
              </a:lnSpc>
              <a:buFontTx/>
              <a:buAutoNum type="arabicPeriod"/>
            </a:pPr>
            <a:r>
              <a:rPr lang="en-US" sz="900" dirty="0" err="1" smtClean="0">
                <a:latin typeface="Arial" pitchFamily="34" charset="0"/>
                <a:cs typeface="Arial" pitchFamily="34" charset="0"/>
                <a:sym typeface="Symbol" pitchFamily="18" charset="2"/>
              </a:rPr>
              <a:t>Ohneda</a:t>
            </a:r>
            <a:r>
              <a:rPr lang="en-US" sz="900" dirty="0" smtClean="0">
                <a:latin typeface="Arial" pitchFamily="34" charset="0"/>
                <a:cs typeface="Arial" pitchFamily="34" charset="0"/>
                <a:sym typeface="Symbol" pitchFamily="18" charset="2"/>
              </a:rPr>
              <a:t> A, et al. Abnormal response of pancreatic glucagon to </a:t>
            </a:r>
            <a:r>
              <a:rPr lang="en-US" sz="900" dirty="0" err="1" smtClean="0">
                <a:latin typeface="Arial" pitchFamily="34" charset="0"/>
                <a:cs typeface="Arial" pitchFamily="34" charset="0"/>
                <a:sym typeface="Symbol" pitchFamily="18" charset="2"/>
              </a:rPr>
              <a:t>glycemic</a:t>
            </a:r>
            <a:r>
              <a:rPr lang="en-US" sz="900" dirty="0" smtClean="0">
                <a:latin typeface="Arial" pitchFamily="34" charset="0"/>
                <a:cs typeface="Arial" pitchFamily="34" charset="0"/>
                <a:sym typeface="Symbol" pitchFamily="18" charset="2"/>
              </a:rPr>
              <a:t> changes in diabetes mellitus. </a:t>
            </a:r>
            <a:r>
              <a:rPr lang="en-US" sz="900" i="1" dirty="0" smtClean="0">
                <a:latin typeface="Arial" pitchFamily="34" charset="0"/>
                <a:cs typeface="Arial" pitchFamily="34" charset="0"/>
                <a:sym typeface="Symbol" pitchFamily="18" charset="2"/>
              </a:rPr>
              <a:t>J </a:t>
            </a:r>
            <a:r>
              <a:rPr lang="en-US" sz="900" i="1" dirty="0" err="1" smtClean="0">
                <a:latin typeface="Arial" pitchFamily="34" charset="0"/>
                <a:cs typeface="Arial" pitchFamily="34" charset="0"/>
                <a:sym typeface="Symbol" pitchFamily="18" charset="2"/>
              </a:rPr>
              <a:t>Clin</a:t>
            </a:r>
            <a:r>
              <a:rPr lang="en-US" sz="900" i="1" dirty="0" smtClean="0">
                <a:latin typeface="Arial" pitchFamily="34" charset="0"/>
                <a:cs typeface="Arial" pitchFamily="34" charset="0"/>
                <a:sym typeface="Symbol" pitchFamily="18" charset="2"/>
              </a:rPr>
              <a:t> </a:t>
            </a:r>
            <a:r>
              <a:rPr lang="en-US" sz="900" i="1" dirty="0" err="1" smtClean="0">
                <a:latin typeface="Arial" pitchFamily="34" charset="0"/>
                <a:cs typeface="Arial" pitchFamily="34" charset="0"/>
                <a:sym typeface="Symbol" pitchFamily="18" charset="2"/>
              </a:rPr>
              <a:t>Endocrinol</a:t>
            </a:r>
            <a:r>
              <a:rPr lang="en-US" sz="900" i="1" dirty="0" smtClean="0">
                <a:latin typeface="Arial" pitchFamily="34" charset="0"/>
                <a:cs typeface="Arial" pitchFamily="34" charset="0"/>
                <a:sym typeface="Symbol" pitchFamily="18" charset="2"/>
              </a:rPr>
              <a:t> </a:t>
            </a:r>
            <a:r>
              <a:rPr lang="en-US" sz="900" i="1" dirty="0" err="1" smtClean="0">
                <a:latin typeface="Arial" pitchFamily="34" charset="0"/>
                <a:cs typeface="Arial" pitchFamily="34" charset="0"/>
                <a:sym typeface="Symbol" pitchFamily="18" charset="2"/>
              </a:rPr>
              <a:t>Metab</a:t>
            </a:r>
            <a:r>
              <a:rPr lang="en-US" sz="900" i="1" dirty="0" smtClean="0">
                <a:latin typeface="Arial" pitchFamily="34" charset="0"/>
                <a:cs typeface="Arial" pitchFamily="34" charset="0"/>
                <a:sym typeface="Symbol" pitchFamily="18" charset="2"/>
              </a:rPr>
              <a:t>.</a:t>
            </a:r>
            <a:r>
              <a:rPr lang="en-US" sz="900" dirty="0" smtClean="0">
                <a:latin typeface="Arial" pitchFamily="34" charset="0"/>
                <a:cs typeface="Arial" pitchFamily="34" charset="0"/>
                <a:sym typeface="Symbol" pitchFamily="18" charset="2"/>
              </a:rPr>
              <a:t> 1978; 46: 504–510. </a:t>
            </a:r>
          </a:p>
          <a:p>
            <a:pPr eaLnBrk="1" hangingPunct="1">
              <a:lnSpc>
                <a:spcPct val="95000"/>
              </a:lnSpc>
              <a:buFontTx/>
              <a:buAutoNum type="arabicPeriod"/>
            </a:pPr>
            <a:r>
              <a:rPr lang="en-US" sz="900" dirty="0" err="1" smtClean="0">
                <a:latin typeface="Arial" pitchFamily="34" charset="0"/>
                <a:cs typeface="Arial" pitchFamily="34" charset="0"/>
                <a:sym typeface="Symbol" pitchFamily="18" charset="2"/>
              </a:rPr>
              <a:t>Ferrannini</a:t>
            </a:r>
            <a:r>
              <a:rPr lang="en-US" sz="900" dirty="0" smtClean="0">
                <a:latin typeface="Arial" pitchFamily="34" charset="0"/>
                <a:cs typeface="Arial" pitchFamily="34" charset="0"/>
                <a:sym typeface="Symbol" pitchFamily="18" charset="2"/>
              </a:rPr>
              <a:t> E, Mari A. Beta cell function and its relation to insulin action in humans: a critical appraisal. </a:t>
            </a:r>
            <a:r>
              <a:rPr lang="en-US" sz="900" i="1" dirty="0" err="1" smtClean="0">
                <a:latin typeface="Arial" pitchFamily="34" charset="0"/>
                <a:cs typeface="Arial" pitchFamily="34" charset="0"/>
                <a:sym typeface="Symbol" pitchFamily="18" charset="2"/>
              </a:rPr>
              <a:t>Diabetologia</a:t>
            </a:r>
            <a:r>
              <a:rPr lang="en-US" sz="900" i="1" dirty="0" smtClean="0">
                <a:latin typeface="Arial" pitchFamily="34" charset="0"/>
                <a:cs typeface="Arial" pitchFamily="34" charset="0"/>
                <a:sym typeface="Symbol" pitchFamily="18" charset="2"/>
              </a:rPr>
              <a:t>.</a:t>
            </a:r>
            <a:r>
              <a:rPr lang="en-US" sz="900" dirty="0" smtClean="0">
                <a:latin typeface="Arial" pitchFamily="34" charset="0"/>
                <a:cs typeface="Arial" pitchFamily="34" charset="0"/>
                <a:sym typeface="Symbol" pitchFamily="18" charset="2"/>
              </a:rPr>
              <a:t> 2004; 47: 943–956.</a:t>
            </a:r>
          </a:p>
          <a:p>
            <a:pPr eaLnBrk="1" hangingPunct="1">
              <a:lnSpc>
                <a:spcPct val="95000"/>
              </a:lnSpc>
              <a:buFontTx/>
              <a:buAutoNum type="arabicPeriod"/>
            </a:pPr>
            <a:r>
              <a:rPr lang="pt-BR" sz="900" dirty="0" smtClean="0">
                <a:latin typeface="Arial" pitchFamily="34" charset="0"/>
                <a:cs typeface="Arial" pitchFamily="34" charset="0"/>
                <a:sym typeface="Symbol" pitchFamily="18" charset="2"/>
              </a:rPr>
              <a:t>Gomis R, et al. </a:t>
            </a:r>
            <a:r>
              <a:rPr lang="en-US" sz="900" dirty="0" smtClean="0">
                <a:latin typeface="Arial" pitchFamily="34" charset="0"/>
                <a:cs typeface="Arial" pitchFamily="34" charset="0"/>
                <a:sym typeface="Symbol" pitchFamily="18" charset="2"/>
              </a:rPr>
              <a:t>Suppression by insulin treatment of glucose-induced inhibition of insulin release in non-insulin-dependent diabetics. </a:t>
            </a:r>
            <a:r>
              <a:rPr lang="en-US" sz="900" i="1" dirty="0" smtClean="0">
                <a:latin typeface="Arial" pitchFamily="34" charset="0"/>
                <a:cs typeface="Arial" pitchFamily="34" charset="0"/>
                <a:sym typeface="Symbol" pitchFamily="18" charset="2"/>
              </a:rPr>
              <a:t>Diabetes Res </a:t>
            </a:r>
            <a:r>
              <a:rPr lang="en-US" sz="900" i="1" dirty="0" err="1" smtClean="0">
                <a:latin typeface="Arial" pitchFamily="34" charset="0"/>
                <a:cs typeface="Arial" pitchFamily="34" charset="0"/>
                <a:sym typeface="Symbol" pitchFamily="18" charset="2"/>
              </a:rPr>
              <a:t>Clin</a:t>
            </a:r>
            <a:r>
              <a:rPr lang="en-US" sz="900" i="1" dirty="0" smtClean="0">
                <a:latin typeface="Arial" pitchFamily="34" charset="0"/>
                <a:cs typeface="Arial" pitchFamily="34" charset="0"/>
                <a:sym typeface="Symbol" pitchFamily="18" charset="2"/>
              </a:rPr>
              <a:t> </a:t>
            </a:r>
            <a:r>
              <a:rPr lang="en-US" sz="900" i="1" dirty="0" err="1" smtClean="0">
                <a:latin typeface="Arial" pitchFamily="34" charset="0"/>
                <a:cs typeface="Arial" pitchFamily="34" charset="0"/>
                <a:sym typeface="Symbol" pitchFamily="18" charset="2"/>
              </a:rPr>
              <a:t>Pract</a:t>
            </a:r>
            <a:r>
              <a:rPr lang="en-US" sz="900" i="1" dirty="0" smtClean="0">
                <a:latin typeface="Arial" pitchFamily="34" charset="0"/>
                <a:cs typeface="Arial" pitchFamily="34" charset="0"/>
                <a:sym typeface="Symbol" pitchFamily="18" charset="2"/>
              </a:rPr>
              <a:t>.</a:t>
            </a:r>
            <a:r>
              <a:rPr lang="en-US" sz="900" dirty="0" smtClean="0">
                <a:latin typeface="Arial" pitchFamily="34" charset="0"/>
                <a:cs typeface="Arial" pitchFamily="34" charset="0"/>
                <a:sym typeface="Symbol" pitchFamily="18" charset="2"/>
              </a:rPr>
              <a:t> 1989; 6: 191–198.</a:t>
            </a:r>
          </a:p>
          <a:p>
            <a:pPr eaLnBrk="1" hangingPunct="1">
              <a:lnSpc>
                <a:spcPct val="95000"/>
              </a:lnSpc>
              <a:buFontTx/>
              <a:buAutoNum type="arabicPeriod"/>
            </a:pPr>
            <a:r>
              <a:rPr lang="de-DE" sz="900" dirty="0" smtClean="0">
                <a:latin typeface="Arial" pitchFamily="34" charset="0"/>
                <a:cs typeface="Arial" pitchFamily="34" charset="0"/>
                <a:sym typeface="Symbol" pitchFamily="18" charset="2"/>
              </a:rPr>
              <a:t>Bolli GB, et al. </a:t>
            </a:r>
            <a:r>
              <a:rPr lang="en-US" sz="900" dirty="0" smtClean="0">
                <a:latin typeface="Arial" pitchFamily="34" charset="0"/>
                <a:cs typeface="Arial" pitchFamily="34" charset="0"/>
                <a:sym typeface="Symbol" pitchFamily="18" charset="2"/>
              </a:rPr>
              <a:t>Defective glucose </a:t>
            </a:r>
            <a:r>
              <a:rPr lang="en-US" sz="900" dirty="0" err="1" smtClean="0">
                <a:latin typeface="Arial" pitchFamily="34" charset="0"/>
                <a:cs typeface="Arial" pitchFamily="34" charset="0"/>
                <a:sym typeface="Symbol" pitchFamily="18" charset="2"/>
              </a:rPr>
              <a:t>counterregulation</a:t>
            </a:r>
            <a:r>
              <a:rPr lang="en-US" sz="900" dirty="0" smtClean="0">
                <a:latin typeface="Arial" pitchFamily="34" charset="0"/>
                <a:cs typeface="Arial" pitchFamily="34" charset="0"/>
                <a:sym typeface="Symbol" pitchFamily="18" charset="2"/>
              </a:rPr>
              <a:t> after subcutaneous insulin in noninsulin-dependent diabetes mellitus. </a:t>
            </a:r>
            <a:r>
              <a:rPr lang="en-US" sz="900" i="1" dirty="0" smtClean="0">
                <a:latin typeface="Arial" pitchFamily="34" charset="0"/>
                <a:cs typeface="Arial" pitchFamily="34" charset="0"/>
                <a:sym typeface="Symbol" pitchFamily="18" charset="2"/>
              </a:rPr>
              <a:t>J </a:t>
            </a:r>
            <a:r>
              <a:rPr lang="en-US" sz="900" i="1" dirty="0" err="1" smtClean="0">
                <a:latin typeface="Arial" pitchFamily="34" charset="0"/>
                <a:cs typeface="Arial" pitchFamily="34" charset="0"/>
                <a:sym typeface="Symbol" pitchFamily="18" charset="2"/>
              </a:rPr>
              <a:t>Clin</a:t>
            </a:r>
            <a:r>
              <a:rPr lang="en-US" sz="900" i="1" dirty="0" smtClean="0">
                <a:latin typeface="Arial" pitchFamily="34" charset="0"/>
                <a:cs typeface="Arial" pitchFamily="34" charset="0"/>
                <a:sym typeface="Symbol" pitchFamily="18" charset="2"/>
              </a:rPr>
              <a:t> Invest.</a:t>
            </a:r>
            <a:r>
              <a:rPr lang="en-US" sz="900" dirty="0" smtClean="0">
                <a:latin typeface="Arial" pitchFamily="34" charset="0"/>
                <a:cs typeface="Arial" pitchFamily="34" charset="0"/>
                <a:sym typeface="Symbol" pitchFamily="18" charset="2"/>
              </a:rPr>
              <a:t> 1984; 73: 1532–1541.</a:t>
            </a:r>
          </a:p>
          <a:p>
            <a:pPr eaLnBrk="1" hangingPunct="1">
              <a:lnSpc>
                <a:spcPct val="95000"/>
              </a:lnSpc>
              <a:buFontTx/>
              <a:buAutoNum type="arabicPeriod"/>
            </a:pPr>
            <a:r>
              <a:rPr lang="en-US" altLang="en-US" sz="900" dirty="0" smtClean="0">
                <a:latin typeface="Arial" pitchFamily="34" charset="0"/>
                <a:cs typeface="Arial" pitchFamily="34" charset="0"/>
              </a:rPr>
              <a:t>Butler AE, et al. Beta-cell deficit and increased beta-cell apoptosis in humans with type 2 diabetes. </a:t>
            </a:r>
            <a:r>
              <a:rPr lang="en-US" altLang="en-US" sz="900" i="1" dirty="0" smtClean="0">
                <a:latin typeface="Arial" pitchFamily="34" charset="0"/>
                <a:cs typeface="Arial" pitchFamily="34" charset="0"/>
              </a:rPr>
              <a:t>Diabetes.</a:t>
            </a:r>
            <a:r>
              <a:rPr lang="en-US" altLang="en-US" sz="900" dirty="0" smtClean="0">
                <a:latin typeface="Arial" pitchFamily="34" charset="0"/>
                <a:cs typeface="Arial" pitchFamily="34" charset="0"/>
              </a:rPr>
              <a:t> 2003; 52: 102–110.</a:t>
            </a:r>
          </a:p>
        </p:txBody>
      </p:sp>
    </p:spTree>
    <p:extLst>
      <p:ext uri="{BB962C8B-B14F-4D97-AF65-F5344CB8AC3E}">
        <p14:creationId xmlns:p14="http://schemas.microsoft.com/office/powerpoint/2010/main" val="19234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6DF5C-6C6D-4A9D-8745-CA2765A7E7C0}" type="slidenum">
              <a:rPr lang="en-US" smtClean="0"/>
              <a:pPr/>
              <a:t>17</a:t>
            </a:fld>
            <a:endParaRPr lang="en-US"/>
          </a:p>
        </p:txBody>
      </p:sp>
    </p:spTree>
    <p:extLst>
      <p:ext uri="{BB962C8B-B14F-4D97-AF65-F5344CB8AC3E}">
        <p14:creationId xmlns:p14="http://schemas.microsoft.com/office/powerpoint/2010/main" val="3236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da-DK" smtClean="0">
                <a:latin typeface="Times" pitchFamily="18" charset="0"/>
              </a:rPr>
              <a:t>Novo Nordisk  NovoMix 30  &lt;presenter name&gt;  &lt;reference&gt;</a:t>
            </a:r>
          </a:p>
        </p:txBody>
      </p:sp>
      <p:sp>
        <p:nvSpPr>
          <p:cNvPr id="71683" name="Rectangle 7"/>
          <p:cNvSpPr>
            <a:spLocks noGrp="1" noChangeArrowheads="1"/>
          </p:cNvSpPr>
          <p:nvPr>
            <p:ph type="sldNum" sz="quarter" idx="5"/>
          </p:nvPr>
        </p:nvSpPr>
        <p:spPr>
          <a:noFill/>
        </p:spPr>
        <p:txBody>
          <a:bodyPr/>
          <a:lstStyle/>
          <a:p>
            <a:fld id="{3C2F8C56-452F-40DF-A292-D2F4AB37C37A}" type="slidenum">
              <a:rPr lang="da-DK" smtClean="0">
                <a:latin typeface="Times" pitchFamily="18" charset="0"/>
              </a:rPr>
              <a:pPr/>
              <a:t>21</a:t>
            </a:fld>
            <a:endParaRPr lang="da-DK" smtClean="0">
              <a:latin typeface="Times" pitchFamily="18" charset="0"/>
            </a:endParaRPr>
          </a:p>
        </p:txBody>
      </p:sp>
      <p:sp>
        <p:nvSpPr>
          <p:cNvPr id="71684" name="Rectangle 7"/>
          <p:cNvSpPr txBox="1">
            <a:spLocks noGrp="1" noChangeArrowheads="1"/>
          </p:cNvSpPr>
          <p:nvPr/>
        </p:nvSpPr>
        <p:spPr bwMode="auto">
          <a:xfrm>
            <a:off x="4365625" y="0"/>
            <a:ext cx="1665288" cy="214313"/>
          </a:xfrm>
          <a:prstGeom prst="rect">
            <a:avLst/>
          </a:prstGeom>
          <a:noFill/>
          <a:ln w="9525">
            <a:noFill/>
            <a:miter lim="800000"/>
            <a:headEnd/>
            <a:tailEnd/>
          </a:ln>
        </p:spPr>
        <p:txBody>
          <a:bodyPr lIns="0" tIns="0" rIns="0" bIns="0" anchor="ctr"/>
          <a:lstStyle/>
          <a:p>
            <a:pPr algn="r"/>
            <a:fld id="{FDE47CE5-EBA9-4710-B49D-EE603F0FDDA6}" type="slidenum">
              <a:rPr lang="da-DK" sz="900">
                <a:solidFill>
                  <a:schemeClr val="hlink"/>
                </a:solidFill>
                <a:ea typeface="MS PGothic" pitchFamily="34" charset="-128"/>
              </a:rPr>
              <a:pPr algn="r"/>
              <a:t>21</a:t>
            </a:fld>
            <a:endParaRPr lang="da-DK" sz="900">
              <a:solidFill>
                <a:schemeClr val="hlink"/>
              </a:solidFill>
              <a:ea typeface="MS PGothic" pitchFamily="34" charset="-128"/>
            </a:endParaRPr>
          </a:p>
        </p:txBody>
      </p:sp>
      <p:sp>
        <p:nvSpPr>
          <p:cNvPr id="71685" name="Rectangle 2"/>
          <p:cNvSpPr>
            <a:spLocks noGrp="1" noRot="1" noChangeAspect="1" noChangeArrowheads="1" noTextEdit="1"/>
          </p:cNvSpPr>
          <p:nvPr>
            <p:ph type="sldImg"/>
          </p:nvPr>
        </p:nvSpPr>
        <p:spPr>
          <a:xfrm>
            <a:off x="1149350" y="687388"/>
            <a:ext cx="4567238" cy="3425825"/>
          </a:xfrm>
          <a:ln/>
        </p:spPr>
      </p:sp>
      <p:sp>
        <p:nvSpPr>
          <p:cNvPr id="71686" name="Rectangle 3"/>
          <p:cNvSpPr>
            <a:spLocks noGrp="1" noChangeArrowheads="1"/>
          </p:cNvSpPr>
          <p:nvPr>
            <p:ph type="body" idx="1"/>
          </p:nvPr>
        </p:nvSpPr>
        <p:spPr>
          <a:xfrm>
            <a:off x="914400" y="4343400"/>
            <a:ext cx="5029200" cy="4113213"/>
          </a:xfrm>
          <a:noFill/>
          <a:ln/>
        </p:spPr>
        <p:txBody>
          <a:bodyPr lIns="0" tIns="0" rIns="0" bIns="0"/>
          <a:lstStyle/>
          <a:p>
            <a:pPr marL="112713" indent="-112713"/>
            <a:r>
              <a:rPr lang="en-US" b="1" smtClean="0">
                <a:latin typeface="Times" pitchFamily="18" charset="0"/>
              </a:rPr>
              <a:t>Stages of Type 2 Diabetes</a:t>
            </a:r>
          </a:p>
          <a:p>
            <a:pPr marL="112713" indent="-112713">
              <a:buFontTx/>
              <a:buChar char="•"/>
            </a:pPr>
            <a:r>
              <a:rPr lang="en-US" smtClean="0">
                <a:latin typeface="Times" pitchFamily="18" charset="0"/>
              </a:rPr>
              <a:t>In both Type 1 and Type 2 diabetes, there is a genetic predisposition as well as environmental factors that contribute to the expression of the genetic predisposition.  In Type 2 diabetes, insulin resistance occurs, and the marked compensatory increases in insulin secretion necessary to maintain normal glucose tolerance cannot be achieved or maintained. As beta cell function continues to decrease, the individual progresses from normal glucose tolerance to impaired glucose tolerance to diabetes with primarily postprandial hyperglycemia to diabetes with fasting hyperglycemia. </a:t>
            </a:r>
          </a:p>
          <a:p>
            <a:pPr marL="112713" indent="-112713">
              <a:buFontTx/>
              <a:buChar char="•"/>
            </a:pPr>
            <a:endParaRPr lang="en-US" smtClean="0">
              <a:latin typeface="Times" pitchFamily="18" charset="0"/>
            </a:endParaRPr>
          </a:p>
          <a:p>
            <a:pPr marL="112713" indent="-112713">
              <a:spcBef>
                <a:spcPct val="0"/>
              </a:spcBef>
              <a:buFontTx/>
              <a:buAutoNum type="arabicPeriod"/>
            </a:pPr>
            <a:r>
              <a:rPr lang="en-GB" sz="900" smtClean="0">
                <a:latin typeface="Times" pitchFamily="18" charset="0"/>
              </a:rPr>
              <a:t>Adapted from Lebovitz HE. Insulin secretagogues: old and new. </a:t>
            </a:r>
            <a:r>
              <a:rPr lang="en-GB" sz="900" i="1" smtClean="0">
                <a:latin typeface="Times" pitchFamily="18" charset="0"/>
              </a:rPr>
              <a:t>Diabetes Reviews. </a:t>
            </a:r>
            <a:r>
              <a:rPr lang="en-GB" sz="900" smtClean="0">
                <a:latin typeface="Times" pitchFamily="18" charset="0"/>
              </a:rPr>
              <a:t>1999;7(3):139–153. </a:t>
            </a:r>
            <a:endParaRPr lang="en-US" sz="900" smtClean="0">
              <a:latin typeface="Times" pitchFamily="18" charset="0"/>
            </a:endParaRPr>
          </a:p>
        </p:txBody>
      </p:sp>
    </p:spTree>
    <p:extLst>
      <p:ext uri="{BB962C8B-B14F-4D97-AF65-F5344CB8AC3E}">
        <p14:creationId xmlns:p14="http://schemas.microsoft.com/office/powerpoint/2010/main" val="229191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Corresponding values for capillary plasma differ only for the 2-hour values: for diabetes mellitus, 2 hours ≥12.2 </a:t>
            </a:r>
            <a:r>
              <a:rPr lang="en-US" sz="1200" b="1" dirty="0" err="1" smtClean="0"/>
              <a:t>mmol</a:t>
            </a:r>
            <a:r>
              <a:rPr lang="en-US" sz="1200" b="1" dirty="0" smtClean="0"/>
              <a:t>/L (&gt; 220 mg/dl); for IGT, 2 hours ≥ 8.9 </a:t>
            </a:r>
            <a:r>
              <a:rPr lang="en-US" sz="1200" b="1" dirty="0" err="1" smtClean="0"/>
              <a:t>mmol</a:t>
            </a:r>
            <a:r>
              <a:rPr lang="en-US" sz="1200" b="1" dirty="0" smtClean="0"/>
              <a:t>/L (≥ 160 mg/dl) and &lt; 12.2 </a:t>
            </a:r>
            <a:r>
              <a:rPr lang="en-US" sz="1200" b="1" dirty="0" err="1" smtClean="0"/>
              <a:t>mmol</a:t>
            </a:r>
            <a:r>
              <a:rPr lang="en-US" sz="1200" b="1" dirty="0" smtClean="0"/>
              <a:t>/L (&lt; 220 mg/dl).</a:t>
            </a:r>
          </a:p>
          <a:p>
            <a:endParaRPr lang="en-US" dirty="0"/>
          </a:p>
        </p:txBody>
      </p:sp>
      <p:sp>
        <p:nvSpPr>
          <p:cNvPr id="4" name="Slide Number Placeholder 3"/>
          <p:cNvSpPr>
            <a:spLocks noGrp="1"/>
          </p:cNvSpPr>
          <p:nvPr>
            <p:ph type="sldNum" sz="quarter" idx="10"/>
          </p:nvPr>
        </p:nvSpPr>
        <p:spPr/>
        <p:txBody>
          <a:bodyPr/>
          <a:lstStyle/>
          <a:p>
            <a:fld id="{F3E6DF5C-6C6D-4A9D-8745-CA2765A7E7C0}" type="slidenum">
              <a:rPr lang="en-US" smtClean="0"/>
              <a:pPr/>
              <a:t>26</a:t>
            </a:fld>
            <a:endParaRPr lang="en-US"/>
          </a:p>
        </p:txBody>
      </p:sp>
    </p:spTree>
    <p:extLst>
      <p:ext uri="{BB962C8B-B14F-4D97-AF65-F5344CB8AC3E}">
        <p14:creationId xmlns:p14="http://schemas.microsoft.com/office/powerpoint/2010/main" val="148364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Corresponding values for capillary plasma differ only for the 2-hour values: for diabetes mellitus, 2 hours ≥12.2 </a:t>
            </a:r>
            <a:r>
              <a:rPr lang="en-US" sz="1200" b="1" dirty="0" err="1" smtClean="0"/>
              <a:t>mmol</a:t>
            </a:r>
            <a:r>
              <a:rPr lang="en-US" sz="1200" b="1" dirty="0" smtClean="0"/>
              <a:t>/L (&gt; 220 mg/dl); for IGT, 2 hours ≥ 8.9 </a:t>
            </a:r>
            <a:r>
              <a:rPr lang="en-US" sz="1200" b="1" dirty="0" err="1" smtClean="0"/>
              <a:t>mmol</a:t>
            </a:r>
            <a:r>
              <a:rPr lang="en-US" sz="1200" b="1" dirty="0" smtClean="0"/>
              <a:t>/L (≥ 160 mg/dl) and &lt; 12.2 </a:t>
            </a:r>
            <a:r>
              <a:rPr lang="en-US" sz="1200" b="1" dirty="0" err="1" smtClean="0"/>
              <a:t>mmol</a:t>
            </a:r>
            <a:r>
              <a:rPr lang="en-US" sz="1200" b="1" dirty="0" smtClean="0"/>
              <a:t>/L (&lt; 220 mg/dl).</a:t>
            </a:r>
          </a:p>
          <a:p>
            <a:endParaRPr lang="en-US" dirty="0"/>
          </a:p>
        </p:txBody>
      </p:sp>
      <p:sp>
        <p:nvSpPr>
          <p:cNvPr id="4" name="Slide Number Placeholder 3"/>
          <p:cNvSpPr>
            <a:spLocks noGrp="1"/>
          </p:cNvSpPr>
          <p:nvPr>
            <p:ph type="sldNum" sz="quarter" idx="10"/>
          </p:nvPr>
        </p:nvSpPr>
        <p:spPr/>
        <p:txBody>
          <a:bodyPr/>
          <a:lstStyle/>
          <a:p>
            <a:fld id="{F3E6DF5C-6C6D-4A9D-8745-CA2765A7E7C0}" type="slidenum">
              <a:rPr lang="en-US" smtClean="0"/>
              <a:pPr/>
              <a:t>27</a:t>
            </a:fld>
            <a:endParaRPr lang="en-US"/>
          </a:p>
        </p:txBody>
      </p:sp>
    </p:spTree>
    <p:extLst>
      <p:ext uri="{BB962C8B-B14F-4D97-AF65-F5344CB8AC3E}">
        <p14:creationId xmlns:p14="http://schemas.microsoft.com/office/powerpoint/2010/main" val="24460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518915" y="4226157"/>
            <a:ext cx="5820171" cy="4113557"/>
          </a:xfrm>
          <a:ln/>
        </p:spPr>
        <p:txBody>
          <a:bodyPr lIns="91333" tIns="45666" rIns="91333" bIns="45666">
            <a:normAutofit fontScale="92500" lnSpcReduction="20000"/>
          </a:bodyPr>
          <a:lstStyle/>
          <a:p>
            <a:pPr>
              <a:spcBef>
                <a:spcPts val="300"/>
              </a:spcBef>
              <a:spcAft>
                <a:spcPts val="300"/>
              </a:spcAft>
              <a:buFontTx/>
              <a:buNone/>
              <a:defRPr/>
            </a:pPr>
            <a:r>
              <a:rPr lang="en-GB" sz="1000" b="1" dirty="0" smtClean="0"/>
              <a:t>ADA and EASD Algorithm for the Management of T2DM</a:t>
            </a:r>
          </a:p>
          <a:p>
            <a:pPr marL="90312" indent="-90312">
              <a:spcBef>
                <a:spcPts val="300"/>
              </a:spcBef>
              <a:spcAft>
                <a:spcPts val="300"/>
              </a:spcAft>
              <a:buFont typeface="Arial" pitchFamily="34" charset="0"/>
              <a:buChar char="•"/>
              <a:defRPr/>
            </a:pPr>
            <a:r>
              <a:rPr lang="en-US" sz="1000" dirty="0" smtClean="0"/>
              <a:t>The goal of the ADA/EASD algorithm is to achieve and maintain HbA1c levels of &lt;7.0%. The well-validated core therapies represent the preferred route.</a:t>
            </a:r>
            <a:endParaRPr lang="en-GB" sz="1000" b="1" dirty="0" smtClean="0"/>
          </a:p>
          <a:p>
            <a:pPr>
              <a:spcBef>
                <a:spcPts val="300"/>
              </a:spcBef>
              <a:spcAft>
                <a:spcPts val="300"/>
              </a:spcAft>
              <a:buFontTx/>
              <a:buNone/>
              <a:defRPr/>
            </a:pPr>
            <a:r>
              <a:rPr lang="en-GB" sz="1000" b="1" dirty="0" smtClean="0"/>
              <a:t>Tier 1: Well-validated therapies</a:t>
            </a:r>
          </a:p>
          <a:p>
            <a:pPr>
              <a:spcBef>
                <a:spcPts val="300"/>
              </a:spcBef>
              <a:spcAft>
                <a:spcPts val="300"/>
              </a:spcAft>
              <a:buFontTx/>
              <a:buNone/>
              <a:defRPr/>
            </a:pPr>
            <a:r>
              <a:rPr lang="en-US" sz="1000" b="1" dirty="0" smtClean="0"/>
              <a:t>Step 1: Lifestyle intervention and metformin</a:t>
            </a:r>
          </a:p>
          <a:p>
            <a:pPr marL="90312" indent="-90312">
              <a:spcBef>
                <a:spcPts val="300"/>
              </a:spcBef>
              <a:spcAft>
                <a:spcPts val="300"/>
              </a:spcAft>
              <a:buFont typeface="Arial" pitchFamily="34" charset="0"/>
              <a:buChar char="•"/>
              <a:defRPr/>
            </a:pPr>
            <a:r>
              <a:rPr lang="en-US" sz="1000" dirty="0" smtClean="0"/>
              <a:t>Lifestyle interventions remain an underlying theme for the management of type 2 diabetes mellitus; however, as most individuals fail to achieve goals with lifestyle intervention alone, metformin should be initiated concurrently at diagnosis. </a:t>
            </a:r>
          </a:p>
          <a:p>
            <a:pPr>
              <a:spcBef>
                <a:spcPts val="300"/>
              </a:spcBef>
              <a:spcAft>
                <a:spcPts val="300"/>
              </a:spcAft>
              <a:buFontTx/>
              <a:buNone/>
              <a:defRPr/>
            </a:pPr>
            <a:r>
              <a:rPr lang="en-US" sz="1000" b="1" dirty="0" smtClean="0"/>
              <a:t>Step 2: Additional medications </a:t>
            </a:r>
          </a:p>
          <a:p>
            <a:pPr marL="90312" indent="-90312">
              <a:spcBef>
                <a:spcPts val="300"/>
              </a:spcBef>
              <a:spcAft>
                <a:spcPts val="300"/>
              </a:spcAft>
              <a:buFont typeface="Arial" pitchFamily="34" charset="0"/>
              <a:buChar char="•"/>
              <a:defRPr/>
            </a:pPr>
            <a:r>
              <a:rPr lang="en-US" sz="1000" dirty="0" smtClean="0"/>
              <a:t>If lifestyle intervention and maximal tolerated doses of metformin fail to sustain goals, another medication should be added within 2–3 months of the initiation of therapy or at any time when HbA1c goal is not achieved. The consensus is to choose either insulin or a sulfonylurea (SU).</a:t>
            </a:r>
          </a:p>
          <a:p>
            <a:pPr>
              <a:spcBef>
                <a:spcPts val="300"/>
              </a:spcBef>
              <a:spcAft>
                <a:spcPts val="300"/>
              </a:spcAft>
              <a:buFontTx/>
              <a:buNone/>
              <a:defRPr/>
            </a:pPr>
            <a:r>
              <a:rPr lang="en-US" sz="1000" b="1" dirty="0" smtClean="0"/>
              <a:t> Step 3: Further adjustments </a:t>
            </a:r>
          </a:p>
          <a:p>
            <a:pPr marL="90312" indent="-90312">
              <a:spcBef>
                <a:spcPts val="300"/>
              </a:spcBef>
              <a:spcAft>
                <a:spcPts val="300"/>
              </a:spcAft>
              <a:buFont typeface="Arial" pitchFamily="34" charset="0"/>
              <a:buChar char="•"/>
              <a:defRPr/>
            </a:pPr>
            <a:r>
              <a:rPr lang="en-US" sz="1000" dirty="0" smtClean="0"/>
              <a:t>If lifestyle, metformin, and a basal insulin or an SU do not result in glycemic control, start or intensify insulin therapy: insulin secretagogues (SUs or glinides) should be discontinued, or tapered and then discontinued, as they are not considered to have synergy with insulin. </a:t>
            </a:r>
          </a:p>
          <a:p>
            <a:pPr>
              <a:spcBef>
                <a:spcPts val="300"/>
              </a:spcBef>
              <a:spcAft>
                <a:spcPts val="300"/>
              </a:spcAft>
              <a:buFontTx/>
              <a:buNone/>
              <a:defRPr/>
            </a:pPr>
            <a:r>
              <a:rPr lang="en-GB" sz="1000" b="1" dirty="0" smtClean="0"/>
              <a:t>Tier 2: Less-well validated therapies</a:t>
            </a:r>
          </a:p>
          <a:p>
            <a:pPr marL="90312" indent="-90312">
              <a:spcBef>
                <a:spcPts val="300"/>
              </a:spcBef>
              <a:spcAft>
                <a:spcPts val="300"/>
              </a:spcAft>
              <a:buFont typeface="Arial" pitchFamily="34" charset="0"/>
              <a:buChar char="•"/>
              <a:defRPr/>
            </a:pPr>
            <a:r>
              <a:rPr lang="en-US" sz="1000" dirty="0" smtClean="0"/>
              <a:t>In selected clinical settings, the second-tier algorithm may be considered. When hypoglycemia is particularly undesirable, the addition of exenatide or pioglitazone may be considered (rosiglitazone is not recommended). If weight loss is a major issue and HbA1c is close to target (&lt;8.0%), exenatide is an option. If these interventions are not effective in achieving target HbA1c, or are not tolerated, addition of an SU could be considered. Alternatively, tier 2 interventions should be stopped and basal insulin started.</a:t>
            </a:r>
            <a:endParaRPr lang="en-GB" sz="1000" dirty="0" smtClean="0"/>
          </a:p>
          <a:p>
            <a:pPr>
              <a:spcBef>
                <a:spcPts val="300"/>
              </a:spcBef>
              <a:spcAft>
                <a:spcPts val="300"/>
              </a:spcAft>
              <a:buFontTx/>
              <a:buNone/>
              <a:defRPr/>
            </a:pPr>
            <a:r>
              <a:rPr lang="en-GB" sz="900" b="1" dirty="0" smtClean="0"/>
              <a:t>Reference</a:t>
            </a:r>
          </a:p>
          <a:p>
            <a:pPr marL="228577" indent="-228577">
              <a:spcBef>
                <a:spcPts val="300"/>
              </a:spcBef>
              <a:spcAft>
                <a:spcPts val="300"/>
              </a:spcAft>
              <a:buFont typeface="+mj-lt"/>
              <a:buAutoNum type="arabicPeriod"/>
              <a:defRPr/>
            </a:pPr>
            <a:r>
              <a:rPr lang="en-US" sz="900" dirty="0" smtClean="0"/>
              <a:t>Nathan DM, et al. Management of hyperglycemia in type 2 diabetes mellitus: a consensus algorithm for the initiation and adjustment of therapy. Update regarding thiazolidinediones: a consensus statement from the American Diabetes Association and the European Association for the Study of Diabetes. </a:t>
            </a:r>
            <a:r>
              <a:rPr lang="en-US" sz="900" i="1" dirty="0" smtClean="0"/>
              <a:t>Diabetes Care</a:t>
            </a:r>
            <a:r>
              <a:rPr lang="en-US" sz="900" dirty="0" smtClean="0"/>
              <a:t>. 2008; 31: 173–175.</a:t>
            </a:r>
          </a:p>
        </p:txBody>
      </p:sp>
    </p:spTree>
    <p:extLst>
      <p:ext uri="{BB962C8B-B14F-4D97-AF65-F5344CB8AC3E}">
        <p14:creationId xmlns:p14="http://schemas.microsoft.com/office/powerpoint/2010/main" val="2522065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80528F5-0DD3-432B-BD59-B3CAF1F07B56}" type="datetimeFigureOut">
              <a:rPr lang="en-US" smtClean="0"/>
              <a:pPr/>
              <a:t>6/22/2022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1242B5E-D130-4E63-8F9C-BE1DCB5FAE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528F5-0DD3-432B-BD59-B3CAF1F07B56}"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42B5E-D130-4E63-8F9C-BE1DCB5FAE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528F5-0DD3-432B-BD59-B3CAF1F07B56}"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42B5E-D130-4E63-8F9C-BE1DCB5FAE1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endParaRPr lang="en-US"/>
          </a:p>
        </p:txBody>
      </p:sp>
      <p:sp>
        <p:nvSpPr>
          <p:cNvPr id="4" name="Date Placeholder 3"/>
          <p:cNvSpPr>
            <a:spLocks noGrp="1"/>
          </p:cNvSpPr>
          <p:nvPr>
            <p:ph type="dt" sz="half" idx="10"/>
          </p:nvPr>
        </p:nvSpPr>
        <p:spPr>
          <a:xfrm>
            <a:off x="1162050" y="6243638"/>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657600" y="6243638"/>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042150" y="6243638"/>
            <a:ext cx="1905000" cy="457200"/>
          </a:xfrm>
        </p:spPr>
        <p:txBody>
          <a:bodyPr/>
          <a:lstStyle>
            <a:lvl1pPr>
              <a:defRPr/>
            </a:lvl1pPr>
          </a:lstStyle>
          <a:p>
            <a:fld id="{D73FF9EF-EE0E-4EDD-A848-A03CD6BC92A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528F5-0DD3-432B-BD59-B3CAF1F07B56}"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42B5E-D130-4E63-8F9C-BE1DCB5FAE18}"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0528F5-0DD3-432B-BD59-B3CAF1F07B56}"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42B5E-D130-4E63-8F9C-BE1DCB5FAE1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528F5-0DD3-432B-BD59-B3CAF1F07B56}"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42B5E-D130-4E63-8F9C-BE1DCB5FAE18}"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0528F5-0DD3-432B-BD59-B3CAF1F07B56}" type="datetimeFigureOut">
              <a:rPr lang="en-US" smtClean="0"/>
              <a:pPr/>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42B5E-D130-4E63-8F9C-BE1DCB5FAE1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0528F5-0DD3-432B-BD59-B3CAF1F07B56}" type="datetimeFigureOut">
              <a:rPr lang="en-US" smtClean="0"/>
              <a:pPr/>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42B5E-D130-4E63-8F9C-BE1DCB5FAE18}"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528F5-0DD3-432B-BD59-B3CAF1F07B56}" type="datetimeFigureOut">
              <a:rPr lang="en-US" smtClean="0"/>
              <a:pPr/>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42B5E-D130-4E63-8F9C-BE1DCB5FAE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80528F5-0DD3-432B-BD59-B3CAF1F07B56}"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42B5E-D130-4E63-8F9C-BE1DCB5FAE1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80528F5-0DD3-432B-BD59-B3CAF1F07B56}" type="datetimeFigureOut">
              <a:rPr lang="en-US" smtClean="0"/>
              <a:pPr/>
              <a:t>6/22/2022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1242B5E-D130-4E63-8F9C-BE1DCB5FAE1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80528F5-0DD3-432B-BD59-B3CAF1F07B56}" type="datetimeFigureOut">
              <a:rPr lang="en-US" smtClean="0"/>
              <a:pPr/>
              <a:t>6/22/2022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1242B5E-D130-4E63-8F9C-BE1DCB5FAE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7.jpeg"/><Relationship Id="rId9"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hyperlink" Target="https://www.ncbi.nlm.nih.gov/pmc/articles/PMC598494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CURRENT MANAGEMENT OF DIABETES MELLITUS</a:t>
            </a:r>
            <a:endParaRPr lang="en-US" b="1" dirty="0"/>
          </a:p>
        </p:txBody>
      </p:sp>
      <p:sp>
        <p:nvSpPr>
          <p:cNvPr id="3" name="Subtitle 2"/>
          <p:cNvSpPr>
            <a:spLocks noGrp="1"/>
          </p:cNvSpPr>
          <p:nvPr>
            <p:ph type="subTitle" idx="1"/>
          </p:nvPr>
        </p:nvSpPr>
        <p:spPr/>
        <p:txBody>
          <a:bodyPr>
            <a:normAutofit fontScale="70000" lnSpcReduction="20000"/>
          </a:bodyPr>
          <a:lstStyle/>
          <a:p>
            <a:r>
              <a:rPr lang="en-US" b="1" dirty="0" smtClean="0"/>
              <a:t>DR. EBARE C KELVINS</a:t>
            </a:r>
          </a:p>
          <a:p>
            <a:r>
              <a:rPr lang="en-US" b="1" dirty="0" smtClean="0"/>
              <a:t>SENIOR MEDICAL OFFICER</a:t>
            </a:r>
          </a:p>
          <a:p>
            <a:r>
              <a:rPr lang="en-US" sz="2800" b="1" i="1" dirty="0" smtClean="0"/>
              <a:t>NHIS/GMS</a:t>
            </a:r>
          </a:p>
          <a:p>
            <a:r>
              <a:rPr lang="en-US" sz="2800" b="1" i="1" dirty="0" smtClean="0"/>
              <a:t>FEDERAL NEUROPSYCHIATRIC HOSPITAL, BENIN.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pPr>
              <a:lnSpc>
                <a:spcPct val="80000"/>
              </a:lnSpc>
            </a:pPr>
            <a:r>
              <a:rPr lang="en-US" dirty="0" smtClean="0"/>
              <a:t>HLA-associated, immune-mediated 1A)</a:t>
            </a:r>
          </a:p>
          <a:p>
            <a:pPr>
              <a:lnSpc>
                <a:spcPct val="80000"/>
              </a:lnSpc>
              <a:buFont typeface="Wingdings" pitchFamily="2" charset="2"/>
              <a:buNone/>
            </a:pPr>
            <a:r>
              <a:rPr lang="en-US" dirty="0" smtClean="0"/>
              <a:t>	-Concordance rate varies, up to 50%</a:t>
            </a:r>
          </a:p>
          <a:p>
            <a:pPr>
              <a:lnSpc>
                <a:spcPct val="80000"/>
              </a:lnSpc>
              <a:buFont typeface="Wingdings" pitchFamily="2" charset="2"/>
              <a:buNone/>
            </a:pPr>
            <a:r>
              <a:rPr lang="en-US" dirty="0" smtClean="0"/>
              <a:t>	-multiple genetic loci contributes to diabetes risk</a:t>
            </a:r>
          </a:p>
          <a:p>
            <a:pPr>
              <a:lnSpc>
                <a:spcPct val="80000"/>
              </a:lnSpc>
              <a:buFont typeface="Wingdings" pitchFamily="2" charset="2"/>
              <a:buNone/>
            </a:pPr>
            <a:r>
              <a:rPr lang="en-US" dirty="0" smtClean="0"/>
              <a:t>	-Both HLA DR3 and DR4- </a:t>
            </a:r>
            <a:r>
              <a:rPr lang="en-US" dirty="0" err="1" smtClean="0"/>
              <a:t>haplotypes</a:t>
            </a:r>
            <a:r>
              <a:rPr lang="en-US" dirty="0" smtClean="0"/>
              <a:t> contribute to diabetes risk (DQ2 and DQ8 strongest susceptibility)</a:t>
            </a:r>
          </a:p>
          <a:p>
            <a:pPr>
              <a:lnSpc>
                <a:spcPct val="80000"/>
              </a:lnSpc>
              <a:buFont typeface="Wingdings" pitchFamily="2" charset="2"/>
              <a:buNone/>
            </a:pPr>
            <a:r>
              <a:rPr lang="en-US" dirty="0" smtClean="0"/>
              <a:t>	-strongest protective </a:t>
            </a:r>
            <a:r>
              <a:rPr lang="en-US" dirty="0" err="1" smtClean="0"/>
              <a:t>haplotype</a:t>
            </a:r>
            <a:r>
              <a:rPr lang="en-US" dirty="0" smtClean="0"/>
              <a:t> is DQB1*0602</a:t>
            </a:r>
          </a:p>
          <a:p>
            <a:pPr>
              <a:lnSpc>
                <a:spcPct val="80000"/>
              </a:lnSpc>
            </a:pPr>
            <a:r>
              <a:rPr lang="en-US" dirty="0" smtClean="0"/>
              <a:t>Autoimmunity: occurs early in life e.g. anti-GAD, AIA, anti-Islet cell antibody </a:t>
            </a:r>
          </a:p>
          <a:p>
            <a:pPr>
              <a:lnSpc>
                <a:spcPct val="80000"/>
              </a:lnSpc>
              <a:buSzTx/>
              <a:buFont typeface="Wingdings" pitchFamily="2" charset="2"/>
              <a:buChar char="§"/>
            </a:pPr>
            <a:r>
              <a:rPr lang="en-US" dirty="0" smtClean="0"/>
              <a:t>Environmental factors: congenital rubella, CMV, bovine milk etc.</a:t>
            </a:r>
          </a:p>
          <a:p>
            <a:endParaRPr lang="en-US" dirty="0"/>
          </a:p>
        </p:txBody>
      </p:sp>
      <p:sp>
        <p:nvSpPr>
          <p:cNvPr id="2" name="Title 1"/>
          <p:cNvSpPr>
            <a:spLocks noGrp="1"/>
          </p:cNvSpPr>
          <p:nvPr>
            <p:ph type="title"/>
          </p:nvPr>
        </p:nvSpPr>
        <p:spPr/>
        <p:txBody>
          <a:bodyPr/>
          <a:lstStyle/>
          <a:p>
            <a:r>
              <a:rPr lang="en-US" b="1" dirty="0" smtClean="0"/>
              <a:t>Pathogenesis of Type 1 DM</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4000"/>
              <a:t>Stages in development of type 1 diabetes</a:t>
            </a:r>
          </a:p>
        </p:txBody>
      </p:sp>
      <p:pic>
        <p:nvPicPr>
          <p:cNvPr id="9220" name="Picture 4" descr="Pathog"/>
          <p:cNvPicPr>
            <a:picLocks noChangeAspect="1" noChangeArrowheads="1"/>
          </p:cNvPicPr>
          <p:nvPr/>
        </p:nvPicPr>
        <p:blipFill>
          <a:blip r:embed="rId2"/>
          <a:srcRect/>
          <a:stretch>
            <a:fillRect/>
          </a:stretch>
        </p:blipFill>
        <p:spPr bwMode="auto">
          <a:xfrm>
            <a:off x="990599" y="1219201"/>
            <a:ext cx="7367919" cy="56344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lnSpcReduction="10000"/>
          </a:bodyPr>
          <a:lstStyle/>
          <a:p>
            <a:r>
              <a:rPr lang="en-US" dirty="0" smtClean="0"/>
              <a:t>Previously – NIDDM, Adult onset diabetes</a:t>
            </a:r>
          </a:p>
          <a:p>
            <a:r>
              <a:rPr lang="en-US" dirty="0" smtClean="0"/>
              <a:t>Usually Individuals:</a:t>
            </a:r>
          </a:p>
          <a:p>
            <a:pPr lvl="1"/>
            <a:r>
              <a:rPr lang="en-US" dirty="0" smtClean="0">
                <a:cs typeface="Times New Roman" pitchFamily="18" charset="0"/>
              </a:rPr>
              <a:t>Account for up to 90% of persons with diabetes ( most prevalent endocrine disease) </a:t>
            </a:r>
            <a:endParaRPr lang="en-US" dirty="0" smtClean="0"/>
          </a:p>
          <a:p>
            <a:pPr lvl="1"/>
            <a:r>
              <a:rPr lang="en-US" dirty="0" smtClean="0"/>
              <a:t>Have </a:t>
            </a:r>
            <a:r>
              <a:rPr lang="en-US" b="1" dirty="0" smtClean="0"/>
              <a:t>Insulin resistance </a:t>
            </a:r>
            <a:r>
              <a:rPr lang="en-US" dirty="0" smtClean="0"/>
              <a:t>&amp;</a:t>
            </a:r>
            <a:r>
              <a:rPr lang="en-US" b="1" dirty="0" smtClean="0"/>
              <a:t> </a:t>
            </a:r>
            <a:r>
              <a:rPr lang="el-GR" b="1" dirty="0" smtClean="0"/>
              <a:t>β</a:t>
            </a:r>
            <a:r>
              <a:rPr lang="en-US" b="1" dirty="0" smtClean="0"/>
              <a:t> cell defect</a:t>
            </a:r>
          </a:p>
          <a:p>
            <a:pPr lvl="1"/>
            <a:r>
              <a:rPr lang="en-US" dirty="0" smtClean="0"/>
              <a:t>Have </a:t>
            </a:r>
            <a:r>
              <a:rPr lang="en-US" b="1" dirty="0" smtClean="0"/>
              <a:t>relative rather than absolute insulin deficiency</a:t>
            </a:r>
          </a:p>
          <a:p>
            <a:pPr lvl="1"/>
            <a:r>
              <a:rPr lang="en-US" dirty="0" smtClean="0"/>
              <a:t>Are </a:t>
            </a:r>
            <a:r>
              <a:rPr lang="en-US" b="1" dirty="0" smtClean="0"/>
              <a:t>obese or</a:t>
            </a:r>
            <a:r>
              <a:rPr lang="en-US" dirty="0" smtClean="0"/>
              <a:t> have </a:t>
            </a:r>
            <a:r>
              <a:rPr lang="en-US" b="1" dirty="0" smtClean="0"/>
              <a:t>↑ % body fat </a:t>
            </a:r>
            <a:r>
              <a:rPr lang="en-US" dirty="0" smtClean="0"/>
              <a:t>in esp. in abdominal region</a:t>
            </a:r>
          </a:p>
          <a:p>
            <a:pPr lvl="1"/>
            <a:r>
              <a:rPr lang="en-US" b="1" dirty="0" smtClean="0"/>
              <a:t>Seldom</a:t>
            </a:r>
            <a:r>
              <a:rPr lang="en-US" dirty="0" smtClean="0"/>
              <a:t> develop </a:t>
            </a:r>
            <a:r>
              <a:rPr lang="en-US" b="1" dirty="0" smtClean="0"/>
              <a:t>spontaneous </a:t>
            </a:r>
            <a:r>
              <a:rPr lang="en-US" b="1" dirty="0" err="1" smtClean="0"/>
              <a:t>ketoacidosis</a:t>
            </a:r>
            <a:endParaRPr lang="en-US" b="1" dirty="0" smtClean="0"/>
          </a:p>
          <a:p>
            <a:pPr lvl="1"/>
            <a:r>
              <a:rPr lang="en-US" b="1" dirty="0" smtClean="0"/>
              <a:t>Undiagnosed for several years </a:t>
            </a:r>
            <a:r>
              <a:rPr lang="en-US" dirty="0" smtClean="0"/>
              <a:t>b/c hyperglycemia develops slowly</a:t>
            </a:r>
          </a:p>
          <a:p>
            <a:pPr lvl="1"/>
            <a:r>
              <a:rPr lang="en-US" dirty="0" smtClean="0"/>
              <a:t>May have </a:t>
            </a:r>
            <a:r>
              <a:rPr lang="en-US" b="1" dirty="0" smtClean="0"/>
              <a:t>insulin levels</a:t>
            </a:r>
            <a:r>
              <a:rPr lang="en-US" dirty="0" smtClean="0"/>
              <a:t> in normal range but </a:t>
            </a:r>
            <a:r>
              <a:rPr lang="en-US" b="1" dirty="0" smtClean="0"/>
              <a:t>inadequate</a:t>
            </a:r>
            <a:r>
              <a:rPr lang="en-US" dirty="0" smtClean="0"/>
              <a:t> relative to high blood glucose level (insulin secretion defective &amp; insufficient to compensate for insulin resistance)</a:t>
            </a:r>
          </a:p>
          <a:p>
            <a:pPr lvl="1"/>
            <a:r>
              <a:rPr lang="en-US" b="1" dirty="0" smtClean="0"/>
              <a:t>Insulin resistance may improve</a:t>
            </a:r>
            <a:r>
              <a:rPr lang="en-US" dirty="0" smtClean="0"/>
              <a:t> with weight reduction +/- pharmacological treatment but seldom restored to normal</a:t>
            </a:r>
          </a:p>
        </p:txBody>
      </p:sp>
      <p:sp>
        <p:nvSpPr>
          <p:cNvPr id="2" name="Title 1"/>
          <p:cNvSpPr>
            <a:spLocks noGrp="1"/>
          </p:cNvSpPr>
          <p:nvPr>
            <p:ph type="title"/>
          </p:nvPr>
        </p:nvSpPr>
        <p:spPr>
          <a:xfrm>
            <a:off x="304800" y="0"/>
            <a:ext cx="8382000" cy="838200"/>
          </a:xfrm>
        </p:spPr>
        <p:txBody>
          <a:bodyPr/>
          <a:lstStyle/>
          <a:p>
            <a:r>
              <a:rPr lang="en-US" b="1" dirty="0" smtClean="0"/>
              <a:t>TYPE 2 DIABETES MELLITUS</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p:txBody>
          <a:bodyPr/>
          <a:lstStyle/>
          <a:p>
            <a:pPr>
              <a:lnSpc>
                <a:spcPct val="80000"/>
              </a:lnSpc>
              <a:spcAft>
                <a:spcPct val="40000"/>
              </a:spcAft>
              <a:buFont typeface="Wingdings" pitchFamily="2" charset="2"/>
              <a:buNone/>
            </a:pPr>
            <a:r>
              <a:rPr lang="en-US" altLang="en-US" sz="2000">
                <a:solidFill>
                  <a:srgbClr val="009999"/>
                </a:solidFill>
              </a:rPr>
              <a:t>   </a:t>
            </a:r>
            <a:r>
              <a:rPr lang="en-US" altLang="en-US" sz="2400">
                <a:solidFill>
                  <a:srgbClr val="009999"/>
                </a:solidFill>
              </a:rPr>
              <a:t>Mechanisms:</a:t>
            </a:r>
          </a:p>
          <a:p>
            <a:pPr>
              <a:lnSpc>
                <a:spcPct val="80000"/>
              </a:lnSpc>
              <a:spcAft>
                <a:spcPct val="40000"/>
              </a:spcAft>
            </a:pPr>
            <a:r>
              <a:rPr lang="en-US" altLang="en-US" sz="2400"/>
              <a:t>Resistance to insulin action in target tissues</a:t>
            </a:r>
          </a:p>
          <a:p>
            <a:pPr lvl="1">
              <a:lnSpc>
                <a:spcPct val="80000"/>
              </a:lnSpc>
              <a:spcAft>
                <a:spcPct val="40000"/>
              </a:spcAft>
            </a:pPr>
            <a:r>
              <a:rPr lang="en-US" altLang="en-US" sz="2400"/>
              <a:t>Liver</a:t>
            </a:r>
          </a:p>
          <a:p>
            <a:pPr lvl="1">
              <a:lnSpc>
                <a:spcPct val="80000"/>
              </a:lnSpc>
              <a:spcAft>
                <a:spcPct val="40000"/>
              </a:spcAft>
            </a:pPr>
            <a:r>
              <a:rPr lang="en-US" altLang="en-US" sz="2400"/>
              <a:t>Muscle</a:t>
            </a:r>
          </a:p>
          <a:p>
            <a:pPr lvl="1">
              <a:lnSpc>
                <a:spcPct val="80000"/>
              </a:lnSpc>
              <a:spcAft>
                <a:spcPct val="40000"/>
              </a:spcAft>
            </a:pPr>
            <a:r>
              <a:rPr lang="en-US" altLang="en-US" sz="2400"/>
              <a:t>Adipose tissue</a:t>
            </a:r>
          </a:p>
          <a:p>
            <a:pPr lvl="1">
              <a:lnSpc>
                <a:spcPct val="80000"/>
              </a:lnSpc>
              <a:spcAft>
                <a:spcPct val="40000"/>
              </a:spcAft>
              <a:buFont typeface="Wingdings" pitchFamily="2" charset="2"/>
              <a:buNone/>
            </a:pPr>
            <a:endParaRPr lang="en-US" altLang="en-US" sz="2400"/>
          </a:p>
          <a:p>
            <a:pPr>
              <a:lnSpc>
                <a:spcPct val="80000"/>
              </a:lnSpc>
              <a:spcAft>
                <a:spcPct val="40000"/>
              </a:spcAft>
            </a:pPr>
            <a:r>
              <a:rPr lang="en-US" altLang="en-US" sz="2400"/>
              <a:t>Progressive insulin secretory defect (beta cell defect)</a:t>
            </a:r>
          </a:p>
          <a:p>
            <a:pPr lvl="1">
              <a:lnSpc>
                <a:spcPct val="80000"/>
              </a:lnSpc>
              <a:spcAft>
                <a:spcPct val="40000"/>
              </a:spcAft>
            </a:pPr>
            <a:endParaRPr lang="en-US" altLang="en-US" sz="2400"/>
          </a:p>
          <a:p>
            <a:pPr>
              <a:lnSpc>
                <a:spcPct val="80000"/>
              </a:lnSpc>
            </a:pPr>
            <a:endParaRPr lang="en-US" sz="2400"/>
          </a:p>
        </p:txBody>
      </p:sp>
      <p:sp>
        <p:nvSpPr>
          <p:cNvPr id="76802" name="Rectangle 2"/>
          <p:cNvSpPr>
            <a:spLocks noGrp="1" noChangeArrowheads="1"/>
          </p:cNvSpPr>
          <p:nvPr>
            <p:ph type="title"/>
          </p:nvPr>
        </p:nvSpPr>
        <p:spPr/>
        <p:txBody>
          <a:bodyPr/>
          <a:lstStyle/>
          <a:p>
            <a:pPr algn="ctr"/>
            <a:r>
              <a:rPr lang="en-US"/>
              <a:t>TYPE 2 DIABETES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Oval 2"/>
          <p:cNvSpPr>
            <a:spLocks noChangeArrowheads="1"/>
          </p:cNvSpPr>
          <p:nvPr/>
        </p:nvSpPr>
        <p:spPr bwMode="auto">
          <a:xfrm>
            <a:off x="3471863" y="3502025"/>
            <a:ext cx="2166937" cy="1752600"/>
          </a:xfrm>
          <a:prstGeom prst="ellipse">
            <a:avLst/>
          </a:prstGeom>
          <a:gradFill rotWithShape="0">
            <a:gsLst>
              <a:gs pos="0">
                <a:srgbClr val="CC99FF">
                  <a:gamma/>
                  <a:shade val="46275"/>
                  <a:invGamma/>
                </a:srgbClr>
              </a:gs>
              <a:gs pos="50000">
                <a:srgbClr val="CC99FF"/>
              </a:gs>
              <a:gs pos="100000">
                <a:srgbClr val="CC99FF">
                  <a:gamma/>
                  <a:shade val="46275"/>
                  <a:invGamma/>
                </a:srgbClr>
              </a:gs>
            </a:gsLst>
            <a:lin ang="2700000" scaled="1"/>
          </a:gradFill>
          <a:ln w="9525">
            <a:noFill/>
            <a:round/>
            <a:headEnd/>
            <a:tailEnd/>
          </a:ln>
          <a:effectLst/>
        </p:spPr>
        <p:txBody>
          <a:bodyPr wrap="none" anchor="ctr"/>
          <a:lstStyle/>
          <a:p>
            <a:pPr algn="ctr" eaLnBrk="0" hangingPunct="0">
              <a:lnSpc>
                <a:spcPct val="75000"/>
              </a:lnSpc>
            </a:pPr>
            <a:r>
              <a:rPr lang="en-US" altLang="en-US" b="1">
                <a:solidFill>
                  <a:srgbClr val="000000"/>
                </a:solidFill>
                <a:latin typeface="Arial" charset="0"/>
              </a:rPr>
              <a:t>Hyperglycemia</a:t>
            </a:r>
          </a:p>
        </p:txBody>
      </p:sp>
      <p:sp>
        <p:nvSpPr>
          <p:cNvPr id="78851" name="AutoShape 3"/>
          <p:cNvSpPr>
            <a:spLocks noChangeArrowheads="1"/>
          </p:cNvSpPr>
          <p:nvPr/>
        </p:nvSpPr>
        <p:spPr bwMode="auto">
          <a:xfrm rot="-2334745">
            <a:off x="2935288" y="4762500"/>
            <a:ext cx="1095375" cy="685800"/>
          </a:xfrm>
          <a:prstGeom prst="rightArrow">
            <a:avLst>
              <a:gd name="adj1" fmla="val 57407"/>
              <a:gd name="adj2" fmla="val 56398"/>
            </a:avLst>
          </a:prstGeom>
          <a:gradFill rotWithShape="0">
            <a:gsLst>
              <a:gs pos="0">
                <a:schemeClr val="accent1"/>
              </a:gs>
              <a:gs pos="100000">
                <a:schemeClr val="accent1">
                  <a:gamma/>
                  <a:shade val="46275"/>
                  <a:invGamma/>
                </a:schemeClr>
              </a:gs>
            </a:gsLst>
            <a:lin ang="5400000" scaled="1"/>
          </a:gradFill>
          <a:ln w="9525">
            <a:noFill/>
            <a:miter lim="800000"/>
            <a:headEnd/>
            <a:tailEnd/>
          </a:ln>
          <a:effectLst>
            <a:outerShdw dist="28398" dir="3806097" algn="ctr" rotWithShape="0">
              <a:schemeClr val="bg2"/>
            </a:outerShdw>
          </a:effectLst>
        </p:spPr>
        <p:txBody>
          <a:bodyPr wrap="none" anchor="ctr"/>
          <a:lstStyle/>
          <a:p>
            <a:endParaRPr lang="en-US"/>
          </a:p>
        </p:txBody>
      </p:sp>
      <p:sp>
        <p:nvSpPr>
          <p:cNvPr id="78852" name="AutoShape 4"/>
          <p:cNvSpPr>
            <a:spLocks noChangeArrowheads="1"/>
          </p:cNvSpPr>
          <p:nvPr/>
        </p:nvSpPr>
        <p:spPr bwMode="auto">
          <a:xfrm rot="5400000">
            <a:off x="3957638" y="2895600"/>
            <a:ext cx="1231900" cy="609600"/>
          </a:xfrm>
          <a:prstGeom prst="rightArrow">
            <a:avLst>
              <a:gd name="adj1" fmla="val 57407"/>
              <a:gd name="adj2" fmla="val 71356"/>
            </a:avLst>
          </a:prstGeom>
          <a:gradFill rotWithShape="0">
            <a:gsLst>
              <a:gs pos="0">
                <a:schemeClr val="accent1"/>
              </a:gs>
              <a:gs pos="100000">
                <a:schemeClr val="accent1">
                  <a:gamma/>
                  <a:shade val="46275"/>
                  <a:invGamma/>
                </a:schemeClr>
              </a:gs>
            </a:gsLst>
            <a:lin ang="5400000" scaled="1"/>
          </a:gradFill>
          <a:ln w="9525">
            <a:noFill/>
            <a:miter lim="800000"/>
            <a:headEnd/>
            <a:tailEnd/>
          </a:ln>
          <a:effectLst>
            <a:outerShdw dist="28398" dir="3806097" algn="ctr" rotWithShape="0">
              <a:schemeClr val="bg2"/>
            </a:outerShdw>
          </a:effectLst>
        </p:spPr>
        <p:txBody>
          <a:bodyPr wrap="none" anchor="ctr"/>
          <a:lstStyle/>
          <a:p>
            <a:endParaRPr lang="en-US"/>
          </a:p>
        </p:txBody>
      </p:sp>
      <p:sp>
        <p:nvSpPr>
          <p:cNvPr id="78853" name="AutoShape 5"/>
          <p:cNvSpPr>
            <a:spLocks noChangeArrowheads="1"/>
          </p:cNvSpPr>
          <p:nvPr/>
        </p:nvSpPr>
        <p:spPr bwMode="auto">
          <a:xfrm rot="2334745" flipH="1">
            <a:off x="5124450" y="4762500"/>
            <a:ext cx="1095375" cy="685800"/>
          </a:xfrm>
          <a:prstGeom prst="rightArrow">
            <a:avLst>
              <a:gd name="adj1" fmla="val 57407"/>
              <a:gd name="adj2" fmla="val 56398"/>
            </a:avLst>
          </a:prstGeom>
          <a:gradFill rotWithShape="0">
            <a:gsLst>
              <a:gs pos="0">
                <a:schemeClr val="accent1"/>
              </a:gs>
              <a:gs pos="100000">
                <a:schemeClr val="accent1">
                  <a:gamma/>
                  <a:shade val="46275"/>
                  <a:invGamma/>
                </a:schemeClr>
              </a:gs>
            </a:gsLst>
            <a:lin ang="5400000" scaled="1"/>
          </a:gradFill>
          <a:ln w="9525">
            <a:noFill/>
            <a:miter lim="800000"/>
            <a:headEnd/>
            <a:tailEnd/>
          </a:ln>
          <a:effectLst>
            <a:outerShdw dist="28398" dir="3806097" algn="ctr" rotWithShape="0">
              <a:schemeClr val="bg2"/>
            </a:outerShdw>
          </a:effectLst>
        </p:spPr>
        <p:txBody>
          <a:bodyPr wrap="none" anchor="ctr"/>
          <a:lstStyle/>
          <a:p>
            <a:endParaRPr lang="en-US"/>
          </a:p>
        </p:txBody>
      </p:sp>
      <p:grpSp>
        <p:nvGrpSpPr>
          <p:cNvPr id="2" name="Group 6"/>
          <p:cNvGrpSpPr>
            <a:grpSpLocks/>
          </p:cNvGrpSpPr>
          <p:nvPr/>
        </p:nvGrpSpPr>
        <p:grpSpPr bwMode="auto">
          <a:xfrm>
            <a:off x="1098550" y="4833938"/>
            <a:ext cx="6945313" cy="1573212"/>
            <a:chOff x="834" y="3045"/>
            <a:chExt cx="4921" cy="991"/>
          </a:xfrm>
        </p:grpSpPr>
        <p:sp>
          <p:nvSpPr>
            <p:cNvPr id="78855" name="Oval 7"/>
            <p:cNvSpPr>
              <a:spLocks noChangeArrowheads="1"/>
            </p:cNvSpPr>
            <p:nvPr/>
          </p:nvSpPr>
          <p:spPr bwMode="auto">
            <a:xfrm>
              <a:off x="834" y="3045"/>
              <a:ext cx="1598" cy="991"/>
            </a:xfrm>
            <a:prstGeom prst="ellipse">
              <a:avLst/>
            </a:prstGeom>
            <a:gradFill rotWithShape="0">
              <a:gsLst>
                <a:gs pos="0">
                  <a:srgbClr val="33CCCC">
                    <a:gamma/>
                    <a:shade val="46275"/>
                    <a:invGamma/>
                  </a:srgbClr>
                </a:gs>
                <a:gs pos="50000">
                  <a:srgbClr val="33CCCC"/>
                </a:gs>
                <a:gs pos="100000">
                  <a:srgbClr val="33CCCC">
                    <a:gamma/>
                    <a:shade val="46275"/>
                    <a:invGamma/>
                  </a:srgbClr>
                </a:gs>
              </a:gsLst>
              <a:lin ang="2700000" scaled="1"/>
            </a:gradFill>
            <a:ln w="9525">
              <a:noFill/>
              <a:round/>
              <a:headEnd/>
              <a:tailEnd/>
            </a:ln>
            <a:effectLst/>
          </p:spPr>
          <p:txBody>
            <a:bodyPr wrap="none" anchor="ctr"/>
            <a:lstStyle/>
            <a:p>
              <a:endParaRPr lang="en-US"/>
            </a:p>
          </p:txBody>
        </p:sp>
        <p:sp>
          <p:nvSpPr>
            <p:cNvPr id="78856" name="Oval 8"/>
            <p:cNvSpPr>
              <a:spLocks noChangeArrowheads="1"/>
            </p:cNvSpPr>
            <p:nvPr/>
          </p:nvSpPr>
          <p:spPr bwMode="auto">
            <a:xfrm>
              <a:off x="4157" y="3045"/>
              <a:ext cx="1598" cy="991"/>
            </a:xfrm>
            <a:prstGeom prst="ellipse">
              <a:avLst/>
            </a:prstGeom>
            <a:gradFill rotWithShape="0">
              <a:gsLst>
                <a:gs pos="0">
                  <a:srgbClr val="33CCCC">
                    <a:gamma/>
                    <a:shade val="46275"/>
                    <a:invGamma/>
                  </a:srgbClr>
                </a:gs>
                <a:gs pos="50000">
                  <a:srgbClr val="33CCCC"/>
                </a:gs>
                <a:gs pos="100000">
                  <a:srgbClr val="33CCCC">
                    <a:gamma/>
                    <a:shade val="46275"/>
                    <a:invGamma/>
                  </a:srgbClr>
                </a:gs>
              </a:gsLst>
              <a:lin ang="2700000" scaled="1"/>
            </a:gradFill>
            <a:ln w="9525">
              <a:noFill/>
              <a:round/>
              <a:headEnd/>
              <a:tailEnd/>
            </a:ln>
            <a:effectLst/>
          </p:spPr>
          <p:txBody>
            <a:bodyPr wrap="none" anchor="ctr"/>
            <a:lstStyle/>
            <a:p>
              <a:endParaRPr lang="en-US"/>
            </a:p>
          </p:txBody>
        </p:sp>
      </p:grpSp>
      <p:sp>
        <p:nvSpPr>
          <p:cNvPr id="78857" name="Rectangle 9"/>
          <p:cNvSpPr>
            <a:spLocks noGrp="1" noChangeArrowheads="1"/>
          </p:cNvSpPr>
          <p:nvPr>
            <p:ph type="title" idx="4294967295"/>
          </p:nvPr>
        </p:nvSpPr>
        <p:spPr>
          <a:xfrm>
            <a:off x="1371600" y="457200"/>
            <a:ext cx="7772400" cy="990600"/>
          </a:xfrm>
        </p:spPr>
        <p:txBody>
          <a:bodyPr/>
          <a:lstStyle/>
          <a:p>
            <a:r>
              <a:rPr lang="en-US" altLang="en-US"/>
              <a:t>Metabolic Defects in Diabetes</a:t>
            </a:r>
          </a:p>
        </p:txBody>
      </p:sp>
      <p:sp>
        <p:nvSpPr>
          <p:cNvPr id="78858" name="Oval 10"/>
          <p:cNvSpPr>
            <a:spLocks noChangeArrowheads="1"/>
          </p:cNvSpPr>
          <p:nvPr/>
        </p:nvSpPr>
        <p:spPr bwMode="auto">
          <a:xfrm>
            <a:off x="3446463" y="1573213"/>
            <a:ext cx="2254250" cy="1573212"/>
          </a:xfrm>
          <a:prstGeom prst="ellipse">
            <a:avLst/>
          </a:prstGeom>
          <a:gradFill rotWithShape="0">
            <a:gsLst>
              <a:gs pos="0">
                <a:srgbClr val="33CCCC">
                  <a:gamma/>
                  <a:shade val="46275"/>
                  <a:invGamma/>
                </a:srgbClr>
              </a:gs>
              <a:gs pos="50000">
                <a:srgbClr val="33CCCC"/>
              </a:gs>
              <a:gs pos="100000">
                <a:srgbClr val="33CCCC">
                  <a:gamma/>
                  <a:shade val="46275"/>
                  <a:invGamma/>
                </a:srgbClr>
              </a:gs>
            </a:gsLst>
            <a:lin ang="2700000" scaled="1"/>
          </a:gradFill>
          <a:ln w="9525">
            <a:noFill/>
            <a:round/>
            <a:headEnd/>
            <a:tailEnd/>
          </a:ln>
          <a:effectLst/>
        </p:spPr>
        <p:txBody>
          <a:bodyPr wrap="none" anchor="ctr"/>
          <a:lstStyle/>
          <a:p>
            <a:endParaRPr lang="en-US"/>
          </a:p>
        </p:txBody>
      </p:sp>
      <p:pic>
        <p:nvPicPr>
          <p:cNvPr id="78859" name="Picture 11" descr="Liver"/>
          <p:cNvPicPr>
            <a:picLocks noChangeAspect="1" noChangeArrowheads="1"/>
          </p:cNvPicPr>
          <p:nvPr/>
        </p:nvPicPr>
        <p:blipFill>
          <a:blip r:embed="rId3"/>
          <a:srcRect/>
          <a:stretch>
            <a:fillRect/>
          </a:stretch>
        </p:blipFill>
        <p:spPr bwMode="auto">
          <a:xfrm>
            <a:off x="1425575" y="5048250"/>
            <a:ext cx="1262063" cy="1020763"/>
          </a:xfrm>
          <a:prstGeom prst="rect">
            <a:avLst/>
          </a:prstGeom>
          <a:noFill/>
          <a:effectLst>
            <a:outerShdw dist="35921" dir="2700000" algn="ctr" rotWithShape="0">
              <a:srgbClr val="000000"/>
            </a:outerShdw>
          </a:effectLst>
        </p:spPr>
      </p:pic>
      <p:pic>
        <p:nvPicPr>
          <p:cNvPr id="78860" name="Picture 12"/>
          <p:cNvPicPr>
            <a:picLocks noChangeArrowheads="1"/>
          </p:cNvPicPr>
          <p:nvPr/>
        </p:nvPicPr>
        <p:blipFill>
          <a:blip r:embed="rId4"/>
          <a:srcRect/>
          <a:stretch>
            <a:fillRect/>
          </a:stretch>
        </p:blipFill>
        <p:spPr bwMode="auto">
          <a:xfrm>
            <a:off x="3879850" y="1690688"/>
            <a:ext cx="1349375" cy="971550"/>
          </a:xfrm>
          <a:prstGeom prst="rect">
            <a:avLst/>
          </a:prstGeom>
          <a:noFill/>
          <a:ln w="12700">
            <a:noFill/>
            <a:miter lim="800000"/>
            <a:headEnd/>
            <a:tailEnd/>
          </a:ln>
          <a:effectLst>
            <a:outerShdw dist="35921" dir="2700000" algn="ctr" rotWithShape="0">
              <a:schemeClr val="bg2"/>
            </a:outerShdw>
          </a:effectLst>
        </p:spPr>
      </p:pic>
      <p:pic>
        <p:nvPicPr>
          <p:cNvPr id="78861" name="Picture 13" descr="muscle "/>
          <p:cNvPicPr>
            <a:picLocks noChangeAspect="1" noChangeArrowheads="1"/>
          </p:cNvPicPr>
          <p:nvPr/>
        </p:nvPicPr>
        <p:blipFill>
          <a:blip r:embed="rId5"/>
          <a:srcRect/>
          <a:stretch>
            <a:fillRect/>
          </a:stretch>
        </p:blipFill>
        <p:spPr bwMode="auto">
          <a:xfrm>
            <a:off x="6164263" y="4994275"/>
            <a:ext cx="798512" cy="1069975"/>
          </a:xfrm>
          <a:prstGeom prst="rect">
            <a:avLst/>
          </a:prstGeom>
          <a:noFill/>
          <a:effectLst>
            <a:outerShdw dist="53882" dir="2700000" algn="ctr" rotWithShape="0">
              <a:srgbClr val="000000"/>
            </a:outerShdw>
          </a:effectLst>
        </p:spPr>
      </p:pic>
      <p:sp>
        <p:nvSpPr>
          <p:cNvPr id="78862" name="Text Box 14"/>
          <p:cNvSpPr txBox="1">
            <a:spLocks noChangeArrowheads="1"/>
          </p:cNvSpPr>
          <p:nvPr/>
        </p:nvSpPr>
        <p:spPr bwMode="black">
          <a:xfrm>
            <a:off x="3929063" y="2593975"/>
            <a:ext cx="1352550" cy="447675"/>
          </a:xfrm>
          <a:prstGeom prst="rect">
            <a:avLst/>
          </a:prstGeom>
          <a:noFill/>
          <a:ln w="12700">
            <a:noFill/>
            <a:miter lim="800000"/>
            <a:headEnd type="none" w="sm" len="sm"/>
            <a:tailEnd type="none" w="sm" len="sm"/>
          </a:ln>
          <a:effectLst/>
        </p:spPr>
        <p:txBody>
          <a:bodyPr wrap="none" lIns="82314" tIns="41157" rIns="82314" bIns="41157" anchor="ctr">
            <a:spAutoFit/>
          </a:bodyPr>
          <a:lstStyle/>
          <a:p>
            <a:pPr algn="ctr" defTabSz="835025" eaLnBrk="0" hangingPunct="0"/>
            <a:r>
              <a:rPr lang="en-US" altLang="en-US" b="1">
                <a:solidFill>
                  <a:srgbClr val="FFFFFF"/>
                </a:solidFill>
                <a:effectLst>
                  <a:outerShdw blurRad="38100" dist="38100" dir="2700000" algn="tl">
                    <a:srgbClr val="C0C0C0"/>
                  </a:outerShdw>
                </a:effectLst>
                <a:latin typeface="Arial" charset="0"/>
                <a:sym typeface="Symbol" pitchFamily="18" charset="2"/>
              </a:rPr>
              <a:t>Pancreas</a:t>
            </a:r>
            <a:endParaRPr lang="en-US" altLang="en-US" b="1">
              <a:solidFill>
                <a:srgbClr val="0000CC"/>
              </a:solidFill>
              <a:effectLst>
                <a:outerShdw blurRad="38100" dist="38100" dir="2700000" algn="tl">
                  <a:srgbClr val="C0C0C0"/>
                </a:outerShdw>
              </a:effectLst>
              <a:latin typeface="Arial" charset="0"/>
            </a:endParaRPr>
          </a:p>
        </p:txBody>
      </p:sp>
      <p:sp>
        <p:nvSpPr>
          <p:cNvPr id="78863" name="Text Box 15"/>
          <p:cNvSpPr txBox="1">
            <a:spLocks noChangeArrowheads="1"/>
          </p:cNvSpPr>
          <p:nvPr/>
        </p:nvSpPr>
        <p:spPr bwMode="black">
          <a:xfrm>
            <a:off x="2176463" y="5775325"/>
            <a:ext cx="793750" cy="447675"/>
          </a:xfrm>
          <a:prstGeom prst="rect">
            <a:avLst/>
          </a:prstGeom>
          <a:noFill/>
          <a:ln w="12700">
            <a:noFill/>
            <a:miter lim="800000"/>
            <a:headEnd type="none" w="sm" len="sm"/>
            <a:tailEnd type="none" w="sm" len="sm"/>
          </a:ln>
          <a:effectLst/>
        </p:spPr>
        <p:txBody>
          <a:bodyPr wrap="none" lIns="82314" tIns="41157" rIns="82314" bIns="41157" anchor="ctr">
            <a:spAutoFit/>
          </a:bodyPr>
          <a:lstStyle/>
          <a:p>
            <a:pPr algn="ctr" defTabSz="835025" eaLnBrk="0" hangingPunct="0"/>
            <a:r>
              <a:rPr lang="en-US" altLang="en-US" b="1">
                <a:solidFill>
                  <a:srgbClr val="FFFFFF"/>
                </a:solidFill>
                <a:effectLst>
                  <a:outerShdw blurRad="38100" dist="38100" dir="2700000" algn="tl">
                    <a:srgbClr val="C0C0C0"/>
                  </a:outerShdw>
                </a:effectLst>
                <a:latin typeface="Arial" charset="0"/>
                <a:sym typeface="Symbol" pitchFamily="18" charset="2"/>
              </a:rPr>
              <a:t>Liver</a:t>
            </a:r>
            <a:endParaRPr lang="en-US" altLang="en-US" b="1">
              <a:solidFill>
                <a:srgbClr val="0000CC"/>
              </a:solidFill>
              <a:effectLst>
                <a:outerShdw blurRad="38100" dist="38100" dir="2700000" algn="tl">
                  <a:srgbClr val="C0C0C0"/>
                </a:outerShdw>
              </a:effectLst>
              <a:latin typeface="Arial" charset="0"/>
            </a:endParaRPr>
          </a:p>
        </p:txBody>
      </p:sp>
      <p:sp>
        <p:nvSpPr>
          <p:cNvPr id="78864" name="Text Box 16"/>
          <p:cNvSpPr txBox="1">
            <a:spLocks noChangeArrowheads="1"/>
          </p:cNvSpPr>
          <p:nvPr/>
        </p:nvSpPr>
        <p:spPr bwMode="black">
          <a:xfrm>
            <a:off x="6634163" y="5707063"/>
            <a:ext cx="1065212" cy="447675"/>
          </a:xfrm>
          <a:prstGeom prst="rect">
            <a:avLst/>
          </a:prstGeom>
          <a:noFill/>
          <a:ln w="12700">
            <a:noFill/>
            <a:miter lim="800000"/>
            <a:headEnd type="none" w="sm" len="sm"/>
            <a:tailEnd type="none" w="sm" len="sm"/>
          </a:ln>
          <a:effectLst/>
        </p:spPr>
        <p:txBody>
          <a:bodyPr wrap="none" lIns="82314" tIns="41157" rIns="82314" bIns="41157" anchor="ctr">
            <a:spAutoFit/>
          </a:bodyPr>
          <a:lstStyle/>
          <a:p>
            <a:pPr algn="ctr" defTabSz="835025" eaLnBrk="0" hangingPunct="0"/>
            <a:r>
              <a:rPr lang="en-US" altLang="en-US" b="1">
                <a:solidFill>
                  <a:srgbClr val="FFFFFF"/>
                </a:solidFill>
                <a:effectLst>
                  <a:outerShdw blurRad="38100" dist="38100" dir="2700000" algn="tl">
                    <a:srgbClr val="C0C0C0"/>
                  </a:outerShdw>
                </a:effectLst>
                <a:latin typeface="Arial" charset="0"/>
                <a:sym typeface="Symbol" pitchFamily="18" charset="2"/>
              </a:rPr>
              <a:t>Muscle</a:t>
            </a:r>
            <a:endParaRPr lang="en-US" altLang="en-US" b="1">
              <a:solidFill>
                <a:srgbClr val="0000CC"/>
              </a:solidFill>
              <a:effectLst>
                <a:outerShdw blurRad="38100" dist="38100" dir="2700000" algn="tl">
                  <a:srgbClr val="C0C0C0"/>
                </a:outerShdw>
              </a:effectLst>
              <a:latin typeface="Arial" charset="0"/>
              <a:sym typeface="Symbol" pitchFamily="18" charset="2"/>
            </a:endParaRPr>
          </a:p>
        </p:txBody>
      </p:sp>
      <p:sp>
        <p:nvSpPr>
          <p:cNvPr id="78865" name="Text Box 17"/>
          <p:cNvSpPr txBox="1">
            <a:spLocks noChangeArrowheads="1"/>
          </p:cNvSpPr>
          <p:nvPr/>
        </p:nvSpPr>
        <p:spPr bwMode="auto">
          <a:xfrm>
            <a:off x="1565275" y="4197350"/>
            <a:ext cx="1285875" cy="358775"/>
          </a:xfrm>
          <a:prstGeom prst="rect">
            <a:avLst/>
          </a:prstGeom>
          <a:noFill/>
          <a:ln w="12700">
            <a:noFill/>
            <a:miter lim="800000"/>
            <a:headEnd type="none" w="sm" len="sm"/>
            <a:tailEnd type="none" w="sm" len="sm"/>
          </a:ln>
          <a:effectLst/>
        </p:spPr>
        <p:txBody>
          <a:bodyPr wrap="none" lIns="17034" tIns="24132" rIns="17034" bIns="24132"/>
          <a:lstStyle/>
          <a:p>
            <a:pPr marL="173038" indent="-173038" algn="ctr" defTabSz="817563" eaLnBrk="0" hangingPunct="0">
              <a:lnSpc>
                <a:spcPct val="95000"/>
              </a:lnSpc>
              <a:tabLst>
                <a:tab pos="409575" algn="l"/>
                <a:tab pos="817563" algn="l"/>
                <a:tab pos="1227138" algn="l"/>
              </a:tabLst>
            </a:pPr>
            <a:r>
              <a:rPr lang="en-US" altLang="en-US" sz="1800" b="1">
                <a:latin typeface="Arial" charset="0"/>
                <a:sym typeface="Symbol" pitchFamily="18" charset="2"/>
              </a:rPr>
              <a:t> </a:t>
            </a:r>
            <a:r>
              <a:rPr lang="en-US" altLang="en-US" sz="1800" b="1">
                <a:latin typeface="Arial" charset="0"/>
              </a:rPr>
              <a:t>Hepatic Glucose </a:t>
            </a:r>
            <a:br>
              <a:rPr lang="en-US" altLang="en-US" sz="1800" b="1">
                <a:latin typeface="Arial" charset="0"/>
              </a:rPr>
            </a:br>
            <a:r>
              <a:rPr lang="en-US" altLang="en-US" sz="1800" b="1">
                <a:latin typeface="Arial" charset="0"/>
              </a:rPr>
              <a:t>Production</a:t>
            </a:r>
          </a:p>
        </p:txBody>
      </p:sp>
      <p:grpSp>
        <p:nvGrpSpPr>
          <p:cNvPr id="3" name="Group 18"/>
          <p:cNvGrpSpPr>
            <a:grpSpLocks/>
          </p:cNvGrpSpPr>
          <p:nvPr/>
        </p:nvGrpSpPr>
        <p:grpSpPr bwMode="auto">
          <a:xfrm>
            <a:off x="5703888" y="4273550"/>
            <a:ext cx="2470150" cy="792163"/>
            <a:chOff x="4524" y="2683"/>
            <a:chExt cx="1751" cy="499"/>
          </a:xfrm>
        </p:grpSpPr>
        <p:sp>
          <p:nvSpPr>
            <p:cNvPr id="78867" name="Text Box 19"/>
            <p:cNvSpPr txBox="1">
              <a:spLocks noChangeArrowheads="1"/>
            </p:cNvSpPr>
            <p:nvPr/>
          </p:nvSpPr>
          <p:spPr bwMode="auto">
            <a:xfrm>
              <a:off x="4524" y="2683"/>
              <a:ext cx="852" cy="398"/>
            </a:xfrm>
            <a:prstGeom prst="rect">
              <a:avLst/>
            </a:prstGeom>
            <a:noFill/>
            <a:ln w="12700">
              <a:noFill/>
              <a:miter lim="800000"/>
              <a:headEnd type="none" w="sm" len="sm"/>
              <a:tailEnd type="none" w="sm" len="sm"/>
            </a:ln>
            <a:effectLst/>
          </p:spPr>
          <p:txBody>
            <a:bodyPr wrap="none" lIns="17034" tIns="24132" rIns="17034" bIns="24132"/>
            <a:lstStyle/>
            <a:p>
              <a:pPr marL="173038" indent="-173038" algn="ctr" defTabSz="817563" eaLnBrk="0" hangingPunct="0">
                <a:lnSpc>
                  <a:spcPts val="1700"/>
                </a:lnSpc>
                <a:spcBef>
                  <a:spcPts val="1338"/>
                </a:spcBef>
                <a:tabLst>
                  <a:tab pos="409575" algn="l"/>
                  <a:tab pos="817563" algn="l"/>
                  <a:tab pos="1227138" algn="l"/>
                </a:tabLst>
              </a:pPr>
              <a:r>
                <a:rPr lang="en-US" altLang="en-US" sz="1800" b="1">
                  <a:latin typeface="Arial" charset="0"/>
                  <a:sym typeface="Symbol" pitchFamily="18" charset="2"/>
                </a:rPr>
                <a:t> </a:t>
              </a:r>
              <a:r>
                <a:rPr lang="en-US" altLang="en-US" sz="1800" b="1">
                  <a:latin typeface="Arial" charset="0"/>
                </a:rPr>
                <a:t>Glucose</a:t>
              </a:r>
              <a:br>
                <a:rPr lang="en-US" altLang="en-US" sz="1800" b="1">
                  <a:latin typeface="Arial" charset="0"/>
                </a:rPr>
              </a:br>
              <a:r>
                <a:rPr lang="en-US" altLang="en-US" sz="1800" b="1">
                  <a:latin typeface="Arial" charset="0"/>
                </a:rPr>
                <a:t>Uptake</a:t>
              </a:r>
            </a:p>
          </p:txBody>
        </p:sp>
        <p:sp>
          <p:nvSpPr>
            <p:cNvPr id="78868" name="Text Box 20"/>
            <p:cNvSpPr txBox="1">
              <a:spLocks noChangeArrowheads="1"/>
            </p:cNvSpPr>
            <p:nvPr/>
          </p:nvSpPr>
          <p:spPr bwMode="auto">
            <a:xfrm>
              <a:off x="5585" y="2683"/>
              <a:ext cx="690" cy="398"/>
            </a:xfrm>
            <a:prstGeom prst="rect">
              <a:avLst/>
            </a:prstGeom>
            <a:noFill/>
            <a:ln w="12700">
              <a:noFill/>
              <a:miter lim="800000"/>
              <a:headEnd type="none" w="sm" len="sm"/>
              <a:tailEnd type="none" w="sm" len="sm"/>
            </a:ln>
            <a:effectLst/>
          </p:spPr>
          <p:txBody>
            <a:bodyPr wrap="none" lIns="17034" tIns="24132" rIns="17034" bIns="24132"/>
            <a:lstStyle/>
            <a:p>
              <a:pPr algn="ctr" defTabSz="817563" eaLnBrk="0" hangingPunct="0">
                <a:lnSpc>
                  <a:spcPts val="1700"/>
                </a:lnSpc>
                <a:spcBef>
                  <a:spcPts val="1338"/>
                </a:spcBef>
                <a:tabLst>
                  <a:tab pos="409575" algn="l"/>
                  <a:tab pos="817563" algn="l"/>
                  <a:tab pos="1227138" algn="l"/>
                </a:tabLst>
              </a:pPr>
              <a:r>
                <a:rPr lang="en-US" altLang="en-US" sz="1800" b="1">
                  <a:latin typeface="Arial" charset="0"/>
                  <a:sym typeface="Symbol" pitchFamily="18" charset="2"/>
                </a:rPr>
                <a:t>Insulin</a:t>
              </a:r>
              <a:br>
                <a:rPr lang="en-US" altLang="en-US" sz="1800" b="1">
                  <a:latin typeface="Arial" charset="0"/>
                  <a:sym typeface="Symbol" pitchFamily="18" charset="2"/>
                </a:rPr>
              </a:br>
              <a:r>
                <a:rPr lang="en-US" altLang="en-US" sz="1800" b="1">
                  <a:latin typeface="Arial" charset="0"/>
                  <a:sym typeface="Symbol" pitchFamily="18" charset="2"/>
                </a:rPr>
                <a:t>Resistance</a:t>
              </a:r>
              <a:endParaRPr lang="en-US" altLang="en-US" sz="1800" b="1">
                <a:latin typeface="Arial" charset="0"/>
              </a:endParaRPr>
            </a:p>
          </p:txBody>
        </p:sp>
        <p:sp>
          <p:nvSpPr>
            <p:cNvPr id="78869" name="Text Box 21"/>
            <p:cNvSpPr txBox="1">
              <a:spLocks noChangeArrowheads="1"/>
            </p:cNvSpPr>
            <p:nvPr/>
          </p:nvSpPr>
          <p:spPr bwMode="auto">
            <a:xfrm>
              <a:off x="5355" y="2784"/>
              <a:ext cx="121" cy="398"/>
            </a:xfrm>
            <a:prstGeom prst="rect">
              <a:avLst/>
            </a:prstGeom>
            <a:noFill/>
            <a:ln w="12700">
              <a:noFill/>
              <a:miter lim="800000"/>
              <a:headEnd type="none" w="sm" len="sm"/>
              <a:tailEnd type="none" w="sm" len="sm"/>
            </a:ln>
            <a:effectLst/>
          </p:spPr>
          <p:txBody>
            <a:bodyPr wrap="none" lIns="17034" tIns="24132" rIns="17034" bIns="24132"/>
            <a:lstStyle/>
            <a:p>
              <a:pPr marL="173038" indent="-173038" algn="ctr" defTabSz="817563" eaLnBrk="0" hangingPunct="0">
                <a:lnSpc>
                  <a:spcPts val="1700"/>
                </a:lnSpc>
                <a:spcBef>
                  <a:spcPts val="1338"/>
                </a:spcBef>
                <a:tabLst>
                  <a:tab pos="409575" algn="l"/>
                  <a:tab pos="817563" algn="l"/>
                  <a:tab pos="1227138" algn="l"/>
                </a:tabLst>
              </a:pPr>
              <a:r>
                <a:rPr lang="en-US" altLang="en-US" sz="1800" b="1">
                  <a:latin typeface="Arial" charset="0"/>
                  <a:sym typeface="Symbol" pitchFamily="18" charset="2"/>
                </a:rPr>
                <a:t>=</a:t>
              </a:r>
              <a:endParaRPr lang="en-US" altLang="en-US" sz="1800" b="1">
                <a:latin typeface="Arial" charset="0"/>
              </a:endParaRPr>
            </a:p>
          </p:txBody>
        </p:sp>
      </p:grpSp>
      <p:sp>
        <p:nvSpPr>
          <p:cNvPr id="78870" name="Rectangle 22"/>
          <p:cNvSpPr>
            <a:spLocks noChangeArrowheads="1"/>
          </p:cNvSpPr>
          <p:nvPr/>
        </p:nvSpPr>
        <p:spPr bwMode="auto">
          <a:xfrm>
            <a:off x="5746750" y="2049463"/>
            <a:ext cx="2355850" cy="523875"/>
          </a:xfrm>
          <a:prstGeom prst="rect">
            <a:avLst/>
          </a:prstGeom>
          <a:noFill/>
          <a:ln w="12699">
            <a:noFill/>
            <a:miter lim="800000"/>
            <a:headEnd type="none" w="sm" len="sm"/>
            <a:tailEnd type="none" w="sm" len="sm"/>
          </a:ln>
          <a:effectLst/>
        </p:spPr>
        <p:txBody>
          <a:bodyPr wrap="none">
            <a:spAutoFit/>
          </a:bodyPr>
          <a:lstStyle/>
          <a:p>
            <a:pPr eaLnBrk="0" hangingPunct="0">
              <a:lnSpc>
                <a:spcPts val="1700"/>
              </a:lnSpc>
              <a:spcBef>
                <a:spcPts val="1338"/>
              </a:spcBef>
            </a:pPr>
            <a:r>
              <a:rPr lang="en-US" altLang="en-US" sz="1800" b="1">
                <a:latin typeface="Arial" charset="0"/>
                <a:sym typeface="Symbol" pitchFamily="18" charset="2"/>
              </a:rPr>
              <a:t>Progressive</a:t>
            </a:r>
            <a:r>
              <a:rPr lang="en-US" altLang="en-US" sz="1800" b="1">
                <a:latin typeface="Arial" charset="0"/>
              </a:rPr>
              <a:t> Insulin </a:t>
            </a:r>
            <a:br>
              <a:rPr lang="en-US" altLang="en-US" sz="1800" b="1">
                <a:latin typeface="Arial" charset="0"/>
              </a:rPr>
            </a:br>
            <a:r>
              <a:rPr lang="en-US" altLang="en-US" sz="1800" b="1">
                <a:latin typeface="Arial" charset="0"/>
              </a:rPr>
              <a:t>Secretory Defect</a:t>
            </a:r>
          </a:p>
        </p:txBody>
      </p:sp>
      <p:sp>
        <p:nvSpPr>
          <p:cNvPr id="78871" name="Rectangle 23"/>
          <p:cNvSpPr>
            <a:spLocks noChangeArrowheads="1"/>
          </p:cNvSpPr>
          <p:nvPr/>
        </p:nvSpPr>
        <p:spPr bwMode="auto">
          <a:xfrm>
            <a:off x="457200" y="6324600"/>
            <a:ext cx="2659063" cy="336550"/>
          </a:xfrm>
          <a:prstGeom prst="rect">
            <a:avLst/>
          </a:prstGeom>
          <a:noFill/>
          <a:ln w="9525">
            <a:noFill/>
            <a:miter lim="800000"/>
            <a:headEnd/>
            <a:tailEnd/>
          </a:ln>
          <a:effectLst/>
        </p:spPr>
        <p:txBody>
          <a:bodyPr wrap="none">
            <a:spAutoFit/>
          </a:bodyPr>
          <a:lstStyle/>
          <a:p>
            <a:r>
              <a:rPr lang="en-US" sz="1600">
                <a:latin typeface="Times New Roman" pitchFamily="18" charset="0"/>
              </a:rPr>
              <a:t>Adapted from Dr. T. Kedijang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7"/>
                                        </p:tgtEl>
                                        <p:attrNameLst>
                                          <p:attrName>style.visibility</p:attrName>
                                        </p:attrNameLst>
                                      </p:cBhvr>
                                      <p:to>
                                        <p:strVal val="visible"/>
                                      </p:to>
                                    </p:set>
                                    <p:anim calcmode="lin" valueType="num">
                                      <p:cBhvr additive="base">
                                        <p:cTn id="7" dur="500" fill="hold"/>
                                        <p:tgtEl>
                                          <p:spTgt spid="78857"/>
                                        </p:tgtEl>
                                        <p:attrNameLst>
                                          <p:attrName>ppt_x</p:attrName>
                                        </p:attrNameLst>
                                      </p:cBhvr>
                                      <p:tavLst>
                                        <p:tav tm="0">
                                          <p:val>
                                            <p:strVal val="0-#ppt_w/2"/>
                                          </p:val>
                                        </p:tav>
                                        <p:tav tm="100000">
                                          <p:val>
                                            <p:strVal val="#ppt_x"/>
                                          </p:val>
                                        </p:tav>
                                      </p:tavLst>
                                    </p:anim>
                                    <p:anim calcmode="lin" valueType="num">
                                      <p:cBhvr additive="base">
                                        <p:cTn id="8" dur="500" fill="hold"/>
                                        <p:tgtEl>
                                          <p:spTgt spid="788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0"/>
                                        </p:tgtEl>
                                        <p:attrNameLst>
                                          <p:attrName>style.visibility</p:attrName>
                                        </p:attrNameLst>
                                      </p:cBhvr>
                                      <p:to>
                                        <p:strVal val="visible"/>
                                      </p:to>
                                    </p:set>
                                    <p:anim calcmode="lin" valueType="num">
                                      <p:cBhvr additive="base">
                                        <p:cTn id="13" dur="500" fill="hold"/>
                                        <p:tgtEl>
                                          <p:spTgt spid="78850"/>
                                        </p:tgtEl>
                                        <p:attrNameLst>
                                          <p:attrName>ppt_x</p:attrName>
                                        </p:attrNameLst>
                                      </p:cBhvr>
                                      <p:tavLst>
                                        <p:tav tm="0">
                                          <p:val>
                                            <p:strVal val="0-#ppt_w/2"/>
                                          </p:val>
                                        </p:tav>
                                        <p:tav tm="100000">
                                          <p:val>
                                            <p:strVal val="#ppt_x"/>
                                          </p:val>
                                        </p:tav>
                                      </p:tavLst>
                                    </p:anim>
                                    <p:anim calcmode="lin" valueType="num">
                                      <p:cBhvr additive="base">
                                        <p:cTn id="14" dur="500" fill="hold"/>
                                        <p:tgtEl>
                                          <p:spTgt spid="788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3"/>
                                        </p:tgtEl>
                                        <p:attrNameLst>
                                          <p:attrName>style.visibility</p:attrName>
                                        </p:attrNameLst>
                                      </p:cBhvr>
                                      <p:to>
                                        <p:strVal val="visible"/>
                                      </p:to>
                                    </p:set>
                                    <p:anim calcmode="lin" valueType="num">
                                      <p:cBhvr additive="base">
                                        <p:cTn id="19" dur="500" fill="hold"/>
                                        <p:tgtEl>
                                          <p:spTgt spid="78853"/>
                                        </p:tgtEl>
                                        <p:attrNameLst>
                                          <p:attrName>ppt_x</p:attrName>
                                        </p:attrNameLst>
                                      </p:cBhvr>
                                      <p:tavLst>
                                        <p:tav tm="0">
                                          <p:val>
                                            <p:strVal val="0-#ppt_w/2"/>
                                          </p:val>
                                        </p:tav>
                                        <p:tav tm="100000">
                                          <p:val>
                                            <p:strVal val="#ppt_x"/>
                                          </p:val>
                                        </p:tav>
                                      </p:tavLst>
                                    </p:anim>
                                    <p:anim calcmode="lin" valueType="num">
                                      <p:cBhvr additive="base">
                                        <p:cTn id="20" dur="500" fill="hold"/>
                                        <p:tgtEl>
                                          <p:spTgt spid="788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852"/>
                                        </p:tgtEl>
                                        <p:attrNameLst>
                                          <p:attrName>style.visibility</p:attrName>
                                        </p:attrNameLst>
                                      </p:cBhvr>
                                      <p:to>
                                        <p:strVal val="visible"/>
                                      </p:to>
                                    </p:set>
                                    <p:anim calcmode="lin" valueType="num">
                                      <p:cBhvr additive="base">
                                        <p:cTn id="31" dur="500" fill="hold"/>
                                        <p:tgtEl>
                                          <p:spTgt spid="78852"/>
                                        </p:tgtEl>
                                        <p:attrNameLst>
                                          <p:attrName>ppt_x</p:attrName>
                                        </p:attrNameLst>
                                      </p:cBhvr>
                                      <p:tavLst>
                                        <p:tav tm="0">
                                          <p:val>
                                            <p:strVal val="0-#ppt_w/2"/>
                                          </p:val>
                                        </p:tav>
                                        <p:tav tm="100000">
                                          <p:val>
                                            <p:strVal val="#ppt_x"/>
                                          </p:val>
                                        </p:tav>
                                      </p:tavLst>
                                    </p:anim>
                                    <p:anim calcmode="lin" valueType="num">
                                      <p:cBhvr additive="base">
                                        <p:cTn id="32" dur="500" fill="hold"/>
                                        <p:tgtEl>
                                          <p:spTgt spid="788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8851"/>
                                        </p:tgtEl>
                                        <p:attrNameLst>
                                          <p:attrName>style.visibility</p:attrName>
                                        </p:attrNameLst>
                                      </p:cBhvr>
                                      <p:to>
                                        <p:strVal val="visible"/>
                                      </p:to>
                                    </p:set>
                                    <p:anim calcmode="lin" valueType="num">
                                      <p:cBhvr additive="base">
                                        <p:cTn id="37" dur="500" fill="hold"/>
                                        <p:tgtEl>
                                          <p:spTgt spid="78851"/>
                                        </p:tgtEl>
                                        <p:attrNameLst>
                                          <p:attrName>ppt_x</p:attrName>
                                        </p:attrNameLst>
                                      </p:cBhvr>
                                      <p:tavLst>
                                        <p:tav tm="0">
                                          <p:val>
                                            <p:strVal val="0-#ppt_w/2"/>
                                          </p:val>
                                        </p:tav>
                                        <p:tav tm="100000">
                                          <p:val>
                                            <p:strVal val="#ppt_x"/>
                                          </p:val>
                                        </p:tav>
                                      </p:tavLst>
                                    </p:anim>
                                    <p:anim calcmode="lin" valueType="num">
                                      <p:cBhvr additive="base">
                                        <p:cTn id="38" dur="500" fill="hold"/>
                                        <p:tgtEl>
                                          <p:spTgt spid="788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autoUpdateAnimBg="0"/>
      <p:bldP spid="78851" grpId="0" animBg="1"/>
      <p:bldP spid="78852" grpId="0" animBg="1"/>
      <p:bldP spid="78853" grpId="0" animBg="1"/>
      <p:bldP spid="7885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71450" y="39688"/>
            <a:ext cx="8978900" cy="1011237"/>
          </a:xfrm>
        </p:spPr>
        <p:txBody>
          <a:bodyPr/>
          <a:lstStyle/>
          <a:p>
            <a:pPr defTabSz="1096963" eaLnBrk="1" hangingPunct="1"/>
            <a:r>
              <a:rPr lang="en-US" sz="2800" dirty="0" smtClean="0">
                <a:solidFill>
                  <a:srgbClr val="FF0000"/>
                </a:solidFill>
              </a:rPr>
              <a:t>Pancreatic Islet Dysfunction Leads to Hyperglycemia in T2DM</a:t>
            </a:r>
            <a:endParaRPr lang="en-US" altLang="en-US" sz="2800" dirty="0" smtClean="0">
              <a:solidFill>
                <a:srgbClr val="FF0000"/>
              </a:solidFill>
            </a:endParaRPr>
          </a:p>
        </p:txBody>
      </p:sp>
      <p:sp>
        <p:nvSpPr>
          <p:cNvPr id="308227" name="AutoShape 3"/>
          <p:cNvSpPr>
            <a:spLocks noChangeArrowheads="1"/>
          </p:cNvSpPr>
          <p:nvPr/>
        </p:nvSpPr>
        <p:spPr bwMode="auto">
          <a:xfrm>
            <a:off x="3675063" y="3568700"/>
            <a:ext cx="1865312" cy="706438"/>
          </a:xfrm>
          <a:prstGeom prst="roundRect">
            <a:avLst>
              <a:gd name="adj" fmla="val 16667"/>
            </a:avLst>
          </a:prstGeom>
          <a:noFill/>
          <a:ln w="12700">
            <a:solidFill>
              <a:schemeClr val="accent1"/>
            </a:solidFill>
            <a:round/>
            <a:headEnd/>
            <a:tailEnd/>
          </a:ln>
        </p:spPr>
        <p:txBody>
          <a:bodyPr lIns="90000" tIns="144000" rIns="90000" bIns="144000" anchor="ctr">
            <a:spAutoFit/>
          </a:bodyPr>
          <a:lstStyle/>
          <a:p>
            <a:pPr algn="ctr">
              <a:spcBef>
                <a:spcPct val="20000"/>
              </a:spcBef>
              <a:buSzPct val="120000"/>
            </a:pPr>
            <a:r>
              <a:rPr lang="en-US" altLang="en-US" sz="2400" dirty="0">
                <a:solidFill>
                  <a:schemeClr val="accent1"/>
                </a:solidFill>
                <a:sym typeface="Symbol" pitchFamily="18" charset="2"/>
              </a:rPr>
              <a:t>↑ Glucose</a:t>
            </a:r>
          </a:p>
        </p:txBody>
      </p:sp>
      <p:grpSp>
        <p:nvGrpSpPr>
          <p:cNvPr id="2" name="Group 4"/>
          <p:cNvGrpSpPr>
            <a:grpSpLocks/>
          </p:cNvGrpSpPr>
          <p:nvPr/>
        </p:nvGrpSpPr>
        <p:grpSpPr bwMode="auto">
          <a:xfrm>
            <a:off x="2051050" y="1163638"/>
            <a:ext cx="5545138" cy="1290637"/>
            <a:chOff x="1292" y="733"/>
            <a:chExt cx="3493" cy="813"/>
          </a:xfrm>
        </p:grpSpPr>
        <p:grpSp>
          <p:nvGrpSpPr>
            <p:cNvPr id="3" name="Group 5"/>
            <p:cNvGrpSpPr>
              <a:grpSpLocks/>
            </p:cNvGrpSpPr>
            <p:nvPr/>
          </p:nvGrpSpPr>
          <p:grpSpPr bwMode="auto">
            <a:xfrm>
              <a:off x="2477" y="733"/>
              <a:ext cx="847" cy="813"/>
              <a:chOff x="2477" y="798"/>
              <a:chExt cx="847" cy="813"/>
            </a:xfrm>
          </p:grpSpPr>
          <p:sp>
            <p:nvSpPr>
              <p:cNvPr id="1071" name="Freeform 6"/>
              <p:cNvSpPr>
                <a:spLocks/>
              </p:cNvSpPr>
              <p:nvPr/>
            </p:nvSpPr>
            <p:spPr bwMode="auto">
              <a:xfrm>
                <a:off x="2480" y="801"/>
                <a:ext cx="844" cy="810"/>
              </a:xfrm>
              <a:custGeom>
                <a:avLst/>
                <a:gdLst>
                  <a:gd name="T0" fmla="*/ 1 w 1352"/>
                  <a:gd name="T1" fmla="*/ 1 h 1286"/>
                  <a:gd name="T2" fmla="*/ 1 w 1352"/>
                  <a:gd name="T3" fmla="*/ 1 h 1286"/>
                  <a:gd name="T4" fmla="*/ 1 w 1352"/>
                  <a:gd name="T5" fmla="*/ 1 h 1286"/>
                  <a:gd name="T6" fmla="*/ 1 w 1352"/>
                  <a:gd name="T7" fmla="*/ 1 h 1286"/>
                  <a:gd name="T8" fmla="*/ 1 w 1352"/>
                  <a:gd name="T9" fmla="*/ 1 h 1286"/>
                  <a:gd name="T10" fmla="*/ 1 w 1352"/>
                  <a:gd name="T11" fmla="*/ 1 h 1286"/>
                  <a:gd name="T12" fmla="*/ 1 w 1352"/>
                  <a:gd name="T13" fmla="*/ 1 h 1286"/>
                  <a:gd name="T14" fmla="*/ 1 w 1352"/>
                  <a:gd name="T15" fmla="*/ 1 h 1286"/>
                  <a:gd name="T16" fmla="*/ 1 w 1352"/>
                  <a:gd name="T17" fmla="*/ 1 h 1286"/>
                  <a:gd name="T18" fmla="*/ 1 w 1352"/>
                  <a:gd name="T19" fmla="*/ 1 h 1286"/>
                  <a:gd name="T20" fmla="*/ 1 w 1352"/>
                  <a:gd name="T21" fmla="*/ 1 h 1286"/>
                  <a:gd name="T22" fmla="*/ 1 w 1352"/>
                  <a:gd name="T23" fmla="*/ 1 h 1286"/>
                  <a:gd name="T24" fmla="*/ 1 w 1352"/>
                  <a:gd name="T25" fmla="*/ 1 h 1286"/>
                  <a:gd name="T26" fmla="*/ 1 w 1352"/>
                  <a:gd name="T27" fmla="*/ 1 h 1286"/>
                  <a:gd name="T28" fmla="*/ 1 w 1352"/>
                  <a:gd name="T29" fmla="*/ 1 h 1286"/>
                  <a:gd name="T30" fmla="*/ 1 w 1352"/>
                  <a:gd name="T31" fmla="*/ 1 h 1286"/>
                  <a:gd name="T32" fmla="*/ 1 w 1352"/>
                  <a:gd name="T33" fmla="*/ 1 h 1286"/>
                  <a:gd name="T34" fmla="*/ 1 w 1352"/>
                  <a:gd name="T35" fmla="*/ 1 h 1286"/>
                  <a:gd name="T36" fmla="*/ 1 w 1352"/>
                  <a:gd name="T37" fmla="*/ 1 h 1286"/>
                  <a:gd name="T38" fmla="*/ 1 w 1352"/>
                  <a:gd name="T39" fmla="*/ 1 h 1286"/>
                  <a:gd name="T40" fmla="*/ 1 w 1352"/>
                  <a:gd name="T41" fmla="*/ 1 h 1286"/>
                  <a:gd name="T42" fmla="*/ 1 w 1352"/>
                  <a:gd name="T43" fmla="*/ 1 h 1286"/>
                  <a:gd name="T44" fmla="*/ 1 w 1352"/>
                  <a:gd name="T45" fmla="*/ 1 h 1286"/>
                  <a:gd name="T46" fmla="*/ 1 w 1352"/>
                  <a:gd name="T47" fmla="*/ 1 h 1286"/>
                  <a:gd name="T48" fmla="*/ 1 w 1352"/>
                  <a:gd name="T49" fmla="*/ 1 h 1286"/>
                  <a:gd name="T50" fmla="*/ 1 w 1352"/>
                  <a:gd name="T51" fmla="*/ 1 h 1286"/>
                  <a:gd name="T52" fmla="*/ 1 w 1352"/>
                  <a:gd name="T53" fmla="*/ 1 h 1286"/>
                  <a:gd name="T54" fmla="*/ 1 w 1352"/>
                  <a:gd name="T55" fmla="*/ 1 h 1286"/>
                  <a:gd name="T56" fmla="*/ 1 w 1352"/>
                  <a:gd name="T57" fmla="*/ 1 h 1286"/>
                  <a:gd name="T58" fmla="*/ 1 w 1352"/>
                  <a:gd name="T59" fmla="*/ 1 h 1286"/>
                  <a:gd name="T60" fmla="*/ 1 w 1352"/>
                  <a:gd name="T61" fmla="*/ 1 h 1286"/>
                  <a:gd name="T62" fmla="*/ 1 w 1352"/>
                  <a:gd name="T63" fmla="*/ 1 h 1286"/>
                  <a:gd name="T64" fmla="*/ 1 w 1352"/>
                  <a:gd name="T65" fmla="*/ 1 h 1286"/>
                  <a:gd name="T66" fmla="*/ 1 w 1352"/>
                  <a:gd name="T67" fmla="*/ 1 h 1286"/>
                  <a:gd name="T68" fmla="*/ 1 w 1352"/>
                  <a:gd name="T69" fmla="*/ 1 h 1286"/>
                  <a:gd name="T70" fmla="*/ 1 w 1352"/>
                  <a:gd name="T71" fmla="*/ 1 h 1286"/>
                  <a:gd name="T72" fmla="*/ 1 w 1352"/>
                  <a:gd name="T73" fmla="*/ 1 h 1286"/>
                  <a:gd name="T74" fmla="*/ 1 w 1352"/>
                  <a:gd name="T75" fmla="*/ 1 h 1286"/>
                  <a:gd name="T76" fmla="*/ 1 w 1352"/>
                  <a:gd name="T77" fmla="*/ 1 h 1286"/>
                  <a:gd name="T78" fmla="*/ 1 w 1352"/>
                  <a:gd name="T79" fmla="*/ 1 h 1286"/>
                  <a:gd name="T80" fmla="*/ 1 w 1352"/>
                  <a:gd name="T81" fmla="*/ 1 h 1286"/>
                  <a:gd name="T82" fmla="*/ 1 w 1352"/>
                  <a:gd name="T83" fmla="*/ 1 h 1286"/>
                  <a:gd name="T84" fmla="*/ 1 w 1352"/>
                  <a:gd name="T85" fmla="*/ 1 h 1286"/>
                  <a:gd name="T86" fmla="*/ 1 w 1352"/>
                  <a:gd name="T87" fmla="*/ 1 h 1286"/>
                  <a:gd name="T88" fmla="*/ 1 w 1352"/>
                  <a:gd name="T89" fmla="*/ 0 h 1286"/>
                  <a:gd name="T90" fmla="*/ 1 w 1352"/>
                  <a:gd name="T91" fmla="*/ 1 h 1286"/>
                  <a:gd name="T92" fmla="*/ 1 w 1352"/>
                  <a:gd name="T93" fmla="*/ 1 h 12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2"/>
                  <a:gd name="T142" fmla="*/ 0 h 1286"/>
                  <a:gd name="T143" fmla="*/ 1352 w 1352"/>
                  <a:gd name="T144" fmla="*/ 1286 h 12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2" h="1286">
                    <a:moveTo>
                      <a:pt x="608" y="6"/>
                    </a:moveTo>
                    <a:cubicBezTo>
                      <a:pt x="538" y="29"/>
                      <a:pt x="615" y="6"/>
                      <a:pt x="434" y="18"/>
                    </a:cubicBezTo>
                    <a:cubicBezTo>
                      <a:pt x="415" y="19"/>
                      <a:pt x="398" y="36"/>
                      <a:pt x="380" y="42"/>
                    </a:cubicBezTo>
                    <a:cubicBezTo>
                      <a:pt x="376" y="48"/>
                      <a:pt x="374" y="55"/>
                      <a:pt x="368" y="60"/>
                    </a:cubicBezTo>
                    <a:cubicBezTo>
                      <a:pt x="363" y="64"/>
                      <a:pt x="354" y="62"/>
                      <a:pt x="350" y="66"/>
                    </a:cubicBezTo>
                    <a:cubicBezTo>
                      <a:pt x="346" y="70"/>
                      <a:pt x="347" y="78"/>
                      <a:pt x="344" y="84"/>
                    </a:cubicBezTo>
                    <a:cubicBezTo>
                      <a:pt x="337" y="97"/>
                      <a:pt x="328" y="108"/>
                      <a:pt x="320" y="120"/>
                    </a:cubicBezTo>
                    <a:cubicBezTo>
                      <a:pt x="291" y="164"/>
                      <a:pt x="266" y="187"/>
                      <a:pt x="212" y="198"/>
                    </a:cubicBezTo>
                    <a:cubicBezTo>
                      <a:pt x="171" y="226"/>
                      <a:pt x="190" y="217"/>
                      <a:pt x="158" y="228"/>
                    </a:cubicBezTo>
                    <a:cubicBezTo>
                      <a:pt x="149" y="255"/>
                      <a:pt x="128" y="296"/>
                      <a:pt x="104" y="312"/>
                    </a:cubicBezTo>
                    <a:cubicBezTo>
                      <a:pt x="84" y="342"/>
                      <a:pt x="69" y="373"/>
                      <a:pt x="50" y="402"/>
                    </a:cubicBezTo>
                    <a:cubicBezTo>
                      <a:pt x="41" y="445"/>
                      <a:pt x="21" y="485"/>
                      <a:pt x="14" y="528"/>
                    </a:cubicBezTo>
                    <a:cubicBezTo>
                      <a:pt x="9" y="556"/>
                      <a:pt x="7" y="584"/>
                      <a:pt x="2" y="612"/>
                    </a:cubicBezTo>
                    <a:cubicBezTo>
                      <a:pt x="4" y="632"/>
                      <a:pt x="0" y="654"/>
                      <a:pt x="8" y="672"/>
                    </a:cubicBezTo>
                    <a:cubicBezTo>
                      <a:pt x="11" y="680"/>
                      <a:pt x="27" y="671"/>
                      <a:pt x="32" y="678"/>
                    </a:cubicBezTo>
                    <a:cubicBezTo>
                      <a:pt x="41" y="691"/>
                      <a:pt x="44" y="738"/>
                      <a:pt x="50" y="756"/>
                    </a:cubicBezTo>
                    <a:cubicBezTo>
                      <a:pt x="52" y="806"/>
                      <a:pt x="51" y="856"/>
                      <a:pt x="56" y="906"/>
                    </a:cubicBezTo>
                    <a:cubicBezTo>
                      <a:pt x="61" y="957"/>
                      <a:pt x="150" y="957"/>
                      <a:pt x="182" y="960"/>
                    </a:cubicBezTo>
                    <a:cubicBezTo>
                      <a:pt x="201" y="1018"/>
                      <a:pt x="179" y="1090"/>
                      <a:pt x="236" y="1128"/>
                    </a:cubicBezTo>
                    <a:cubicBezTo>
                      <a:pt x="253" y="1178"/>
                      <a:pt x="246" y="1173"/>
                      <a:pt x="302" y="1182"/>
                    </a:cubicBezTo>
                    <a:cubicBezTo>
                      <a:pt x="321" y="1201"/>
                      <a:pt x="339" y="1204"/>
                      <a:pt x="356" y="1224"/>
                    </a:cubicBezTo>
                    <a:cubicBezTo>
                      <a:pt x="362" y="1231"/>
                      <a:pt x="378" y="1277"/>
                      <a:pt x="386" y="1278"/>
                    </a:cubicBezTo>
                    <a:cubicBezTo>
                      <a:pt x="470" y="1286"/>
                      <a:pt x="554" y="1282"/>
                      <a:pt x="638" y="1284"/>
                    </a:cubicBezTo>
                    <a:cubicBezTo>
                      <a:pt x="718" y="1282"/>
                      <a:pt x="798" y="1281"/>
                      <a:pt x="878" y="1278"/>
                    </a:cubicBezTo>
                    <a:cubicBezTo>
                      <a:pt x="976" y="1274"/>
                      <a:pt x="901" y="1267"/>
                      <a:pt x="956" y="1242"/>
                    </a:cubicBezTo>
                    <a:cubicBezTo>
                      <a:pt x="973" y="1234"/>
                      <a:pt x="1010" y="1224"/>
                      <a:pt x="1010" y="1224"/>
                    </a:cubicBezTo>
                    <a:cubicBezTo>
                      <a:pt x="1036" y="1186"/>
                      <a:pt x="1017" y="1195"/>
                      <a:pt x="1064" y="1164"/>
                    </a:cubicBezTo>
                    <a:cubicBezTo>
                      <a:pt x="1074" y="1157"/>
                      <a:pt x="1088" y="1161"/>
                      <a:pt x="1100" y="1158"/>
                    </a:cubicBezTo>
                    <a:cubicBezTo>
                      <a:pt x="1112" y="1155"/>
                      <a:pt x="1136" y="1146"/>
                      <a:pt x="1136" y="1146"/>
                    </a:cubicBezTo>
                    <a:cubicBezTo>
                      <a:pt x="1146" y="1054"/>
                      <a:pt x="1126" y="1114"/>
                      <a:pt x="1160" y="1080"/>
                    </a:cubicBezTo>
                    <a:cubicBezTo>
                      <a:pt x="1165" y="1075"/>
                      <a:pt x="1166" y="1067"/>
                      <a:pt x="1172" y="1062"/>
                    </a:cubicBezTo>
                    <a:cubicBezTo>
                      <a:pt x="1177" y="1058"/>
                      <a:pt x="1184" y="1059"/>
                      <a:pt x="1190" y="1056"/>
                    </a:cubicBezTo>
                    <a:cubicBezTo>
                      <a:pt x="1203" y="1049"/>
                      <a:pt x="1226" y="1032"/>
                      <a:pt x="1226" y="1032"/>
                    </a:cubicBezTo>
                    <a:cubicBezTo>
                      <a:pt x="1238" y="996"/>
                      <a:pt x="1229" y="964"/>
                      <a:pt x="1262" y="942"/>
                    </a:cubicBezTo>
                    <a:cubicBezTo>
                      <a:pt x="1276" y="920"/>
                      <a:pt x="1290" y="922"/>
                      <a:pt x="1304" y="900"/>
                    </a:cubicBezTo>
                    <a:cubicBezTo>
                      <a:pt x="1325" y="817"/>
                      <a:pt x="1316" y="859"/>
                      <a:pt x="1316" y="684"/>
                    </a:cubicBezTo>
                    <a:cubicBezTo>
                      <a:pt x="1316" y="628"/>
                      <a:pt x="1352" y="446"/>
                      <a:pt x="1268" y="390"/>
                    </a:cubicBezTo>
                    <a:cubicBezTo>
                      <a:pt x="1257" y="374"/>
                      <a:pt x="1227" y="339"/>
                      <a:pt x="1220" y="318"/>
                    </a:cubicBezTo>
                    <a:cubicBezTo>
                      <a:pt x="1206" y="277"/>
                      <a:pt x="1198" y="253"/>
                      <a:pt x="1160" y="228"/>
                    </a:cubicBezTo>
                    <a:cubicBezTo>
                      <a:pt x="1145" y="206"/>
                      <a:pt x="1122" y="183"/>
                      <a:pt x="1100" y="168"/>
                    </a:cubicBezTo>
                    <a:cubicBezTo>
                      <a:pt x="1086" y="147"/>
                      <a:pt x="1064" y="122"/>
                      <a:pt x="1040" y="114"/>
                    </a:cubicBezTo>
                    <a:cubicBezTo>
                      <a:pt x="1020" y="84"/>
                      <a:pt x="986" y="68"/>
                      <a:pt x="956" y="48"/>
                    </a:cubicBezTo>
                    <a:cubicBezTo>
                      <a:pt x="940" y="37"/>
                      <a:pt x="918" y="41"/>
                      <a:pt x="902" y="30"/>
                    </a:cubicBezTo>
                    <a:cubicBezTo>
                      <a:pt x="873" y="11"/>
                      <a:pt x="891" y="20"/>
                      <a:pt x="848" y="6"/>
                    </a:cubicBezTo>
                    <a:cubicBezTo>
                      <a:pt x="842" y="4"/>
                      <a:pt x="830" y="0"/>
                      <a:pt x="830" y="0"/>
                    </a:cubicBezTo>
                    <a:cubicBezTo>
                      <a:pt x="764" y="2"/>
                      <a:pt x="698" y="1"/>
                      <a:pt x="632" y="6"/>
                    </a:cubicBezTo>
                    <a:cubicBezTo>
                      <a:pt x="604" y="8"/>
                      <a:pt x="621" y="32"/>
                      <a:pt x="608" y="6"/>
                    </a:cubicBezTo>
                    <a:close/>
                  </a:path>
                </a:pathLst>
              </a:custGeom>
              <a:solidFill>
                <a:srgbClr val="B8BCE6"/>
              </a:solidFill>
              <a:ln w="12700">
                <a:solidFill>
                  <a:schemeClr val="bg2"/>
                </a:solidFill>
                <a:round/>
                <a:headEnd/>
                <a:tailEnd/>
              </a:ln>
            </p:spPr>
            <p:txBody>
              <a:bodyPr lIns="90000" tIns="46800" rIns="90000" bIns="46800" anchor="ctr"/>
              <a:lstStyle/>
              <a:p>
                <a:endParaRPr lang="en-US"/>
              </a:p>
            </p:txBody>
          </p:sp>
          <p:grpSp>
            <p:nvGrpSpPr>
              <p:cNvPr id="4" name="Group 7"/>
              <p:cNvGrpSpPr>
                <a:grpSpLocks noChangeAspect="1"/>
              </p:cNvGrpSpPr>
              <p:nvPr/>
            </p:nvGrpSpPr>
            <p:grpSpPr bwMode="auto">
              <a:xfrm>
                <a:off x="2607" y="1372"/>
                <a:ext cx="107" cy="64"/>
                <a:chOff x="940" y="2238"/>
                <a:chExt cx="362" cy="213"/>
              </a:xfrm>
            </p:grpSpPr>
            <p:sp>
              <p:nvSpPr>
                <p:cNvPr id="1267" name="Oval 8"/>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68" name="Oval 9"/>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5" name="Group 10"/>
              <p:cNvGrpSpPr>
                <a:grpSpLocks noChangeAspect="1"/>
              </p:cNvGrpSpPr>
              <p:nvPr/>
            </p:nvGrpSpPr>
            <p:grpSpPr bwMode="auto">
              <a:xfrm>
                <a:off x="2830" y="1542"/>
                <a:ext cx="108" cy="64"/>
                <a:chOff x="940" y="2238"/>
                <a:chExt cx="362" cy="213"/>
              </a:xfrm>
            </p:grpSpPr>
            <p:sp>
              <p:nvSpPr>
                <p:cNvPr id="1265" name="Oval 11"/>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66" name="Oval 12"/>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6" name="Group 13"/>
              <p:cNvGrpSpPr>
                <a:grpSpLocks noChangeAspect="1"/>
              </p:cNvGrpSpPr>
              <p:nvPr/>
            </p:nvGrpSpPr>
            <p:grpSpPr bwMode="auto">
              <a:xfrm>
                <a:off x="2577" y="1201"/>
                <a:ext cx="108" cy="64"/>
                <a:chOff x="940" y="2238"/>
                <a:chExt cx="362" cy="213"/>
              </a:xfrm>
            </p:grpSpPr>
            <p:sp>
              <p:nvSpPr>
                <p:cNvPr id="1263" name="Oval 14"/>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64" name="Oval 15"/>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7" name="Group 16"/>
              <p:cNvGrpSpPr>
                <a:grpSpLocks noChangeAspect="1"/>
              </p:cNvGrpSpPr>
              <p:nvPr/>
            </p:nvGrpSpPr>
            <p:grpSpPr bwMode="auto">
              <a:xfrm>
                <a:off x="2535" y="1322"/>
                <a:ext cx="108" cy="64"/>
                <a:chOff x="2652" y="2912"/>
                <a:chExt cx="237" cy="140"/>
              </a:xfrm>
            </p:grpSpPr>
            <p:sp>
              <p:nvSpPr>
                <p:cNvPr id="1261" name="Oval 17"/>
                <p:cNvSpPr>
                  <a:spLocks noChangeAspect="1" noChangeArrowheads="1"/>
                </p:cNvSpPr>
                <p:nvPr/>
              </p:nvSpPr>
              <p:spPr bwMode="auto">
                <a:xfrm>
                  <a:off x="2652" y="2912"/>
                  <a:ext cx="237" cy="140"/>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62" name="Oval 18"/>
                <p:cNvSpPr>
                  <a:spLocks noChangeAspect="1" noChangeArrowheads="1"/>
                </p:cNvSpPr>
                <p:nvPr/>
              </p:nvSpPr>
              <p:spPr bwMode="auto">
                <a:xfrm>
                  <a:off x="2757" y="2958"/>
                  <a:ext cx="78" cy="52"/>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8" name="Group 19"/>
              <p:cNvGrpSpPr>
                <a:grpSpLocks noChangeAspect="1"/>
              </p:cNvGrpSpPr>
              <p:nvPr/>
            </p:nvGrpSpPr>
            <p:grpSpPr bwMode="auto">
              <a:xfrm>
                <a:off x="2625" y="895"/>
                <a:ext cx="109" cy="65"/>
                <a:chOff x="940" y="2238"/>
                <a:chExt cx="362" cy="213"/>
              </a:xfrm>
            </p:grpSpPr>
            <p:sp>
              <p:nvSpPr>
                <p:cNvPr id="1259" name="Oval 20"/>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60" name="Oval 21"/>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9" name="Group 22"/>
              <p:cNvGrpSpPr>
                <a:grpSpLocks noChangeAspect="1"/>
              </p:cNvGrpSpPr>
              <p:nvPr/>
            </p:nvGrpSpPr>
            <p:grpSpPr bwMode="auto">
              <a:xfrm>
                <a:off x="2615" y="1257"/>
                <a:ext cx="109" cy="63"/>
                <a:chOff x="940" y="2238"/>
                <a:chExt cx="362" cy="213"/>
              </a:xfrm>
            </p:grpSpPr>
            <p:sp>
              <p:nvSpPr>
                <p:cNvPr id="1257" name="Oval 23"/>
                <p:cNvSpPr>
                  <a:spLocks noChangeAspect="1" noChangeArrowheads="1"/>
                </p:cNvSpPr>
                <p:nvPr/>
              </p:nvSpPr>
              <p:spPr bwMode="auto">
                <a:xfrm>
                  <a:off x="940" y="2238"/>
                  <a:ext cx="362" cy="213"/>
                </a:xfrm>
                <a:prstGeom prst="ellipse">
                  <a:avLst/>
                </a:prstGeom>
                <a:solidFill>
                  <a:srgbClr val="969696"/>
                </a:solidFill>
                <a:ln w="95250" algn="ctr">
                  <a:noFill/>
                  <a:round/>
                  <a:headEnd/>
                  <a:tailEnd/>
                </a:ln>
              </p:spPr>
              <p:txBody>
                <a:bodyPr wrap="none" anchor="ctr"/>
                <a:lstStyle/>
                <a:p>
                  <a:pPr algn="ctr">
                    <a:spcBef>
                      <a:spcPct val="20000"/>
                    </a:spcBef>
                    <a:buSzPct val="120000"/>
                  </a:pPr>
                  <a:endParaRPr lang="ig-NG"/>
                </a:p>
              </p:txBody>
            </p:sp>
            <p:sp>
              <p:nvSpPr>
                <p:cNvPr id="1258" name="Oval 24"/>
                <p:cNvSpPr>
                  <a:spLocks noChangeAspect="1" noChangeArrowheads="1"/>
                </p:cNvSpPr>
                <p:nvPr/>
              </p:nvSpPr>
              <p:spPr bwMode="auto">
                <a:xfrm>
                  <a:off x="1100" y="2308"/>
                  <a:ext cx="120" cy="80"/>
                </a:xfrm>
                <a:prstGeom prst="ellipse">
                  <a:avLst/>
                </a:prstGeom>
                <a:solidFill>
                  <a:srgbClr val="DDDDDD"/>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0" name="Group 25"/>
              <p:cNvGrpSpPr>
                <a:grpSpLocks noChangeAspect="1"/>
              </p:cNvGrpSpPr>
              <p:nvPr/>
            </p:nvGrpSpPr>
            <p:grpSpPr bwMode="auto">
              <a:xfrm>
                <a:off x="2643" y="1312"/>
                <a:ext cx="108" cy="65"/>
                <a:chOff x="940" y="2238"/>
                <a:chExt cx="362" cy="213"/>
              </a:xfrm>
            </p:grpSpPr>
            <p:sp>
              <p:nvSpPr>
                <p:cNvPr id="1255" name="Oval 26"/>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56" name="Oval 27"/>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 name="Group 28"/>
              <p:cNvGrpSpPr>
                <a:grpSpLocks noChangeAspect="1"/>
              </p:cNvGrpSpPr>
              <p:nvPr/>
            </p:nvGrpSpPr>
            <p:grpSpPr bwMode="auto">
              <a:xfrm>
                <a:off x="2518" y="1074"/>
                <a:ext cx="108" cy="65"/>
                <a:chOff x="2652" y="2431"/>
                <a:chExt cx="237" cy="139"/>
              </a:xfrm>
            </p:grpSpPr>
            <p:sp>
              <p:nvSpPr>
                <p:cNvPr id="1253" name="Oval 29"/>
                <p:cNvSpPr>
                  <a:spLocks noChangeAspect="1" noChangeArrowheads="1"/>
                </p:cNvSpPr>
                <p:nvPr/>
              </p:nvSpPr>
              <p:spPr bwMode="auto">
                <a:xfrm>
                  <a:off x="2652" y="2431"/>
                  <a:ext cx="237" cy="139"/>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54" name="Oval 30"/>
                <p:cNvSpPr>
                  <a:spLocks noChangeAspect="1" noChangeArrowheads="1"/>
                </p:cNvSpPr>
                <p:nvPr/>
              </p:nvSpPr>
              <p:spPr bwMode="auto">
                <a:xfrm>
                  <a:off x="2757" y="2464"/>
                  <a:ext cx="78" cy="52"/>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2" name="Group 31"/>
              <p:cNvGrpSpPr>
                <a:grpSpLocks noChangeAspect="1"/>
              </p:cNvGrpSpPr>
              <p:nvPr/>
            </p:nvGrpSpPr>
            <p:grpSpPr bwMode="auto">
              <a:xfrm>
                <a:off x="2669" y="1092"/>
                <a:ext cx="109" cy="64"/>
                <a:chOff x="940" y="2238"/>
                <a:chExt cx="362" cy="213"/>
              </a:xfrm>
            </p:grpSpPr>
            <p:sp>
              <p:nvSpPr>
                <p:cNvPr id="1251" name="Oval 32"/>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52" name="Oval 33"/>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3" name="Group 34"/>
              <p:cNvGrpSpPr>
                <a:grpSpLocks noChangeAspect="1"/>
              </p:cNvGrpSpPr>
              <p:nvPr/>
            </p:nvGrpSpPr>
            <p:grpSpPr bwMode="auto">
              <a:xfrm>
                <a:off x="2709" y="1211"/>
                <a:ext cx="107" cy="52"/>
                <a:chOff x="940" y="2238"/>
                <a:chExt cx="362" cy="213"/>
              </a:xfrm>
            </p:grpSpPr>
            <p:sp>
              <p:nvSpPr>
                <p:cNvPr id="1249" name="Oval 35"/>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50" name="Oval 36"/>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4" name="Group 37"/>
              <p:cNvGrpSpPr>
                <a:grpSpLocks noChangeAspect="1"/>
              </p:cNvGrpSpPr>
              <p:nvPr/>
            </p:nvGrpSpPr>
            <p:grpSpPr bwMode="auto">
              <a:xfrm rot="1623036">
                <a:off x="2744" y="1060"/>
                <a:ext cx="109" cy="65"/>
                <a:chOff x="940" y="2238"/>
                <a:chExt cx="362" cy="213"/>
              </a:xfrm>
            </p:grpSpPr>
            <p:sp>
              <p:nvSpPr>
                <p:cNvPr id="1247" name="Oval 38"/>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48" name="Oval 39"/>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5" name="Group 40"/>
              <p:cNvGrpSpPr>
                <a:grpSpLocks noChangeAspect="1"/>
              </p:cNvGrpSpPr>
              <p:nvPr/>
            </p:nvGrpSpPr>
            <p:grpSpPr bwMode="auto">
              <a:xfrm>
                <a:off x="2809" y="1183"/>
                <a:ext cx="108" cy="64"/>
                <a:chOff x="940" y="2238"/>
                <a:chExt cx="362" cy="213"/>
              </a:xfrm>
            </p:grpSpPr>
            <p:sp>
              <p:nvSpPr>
                <p:cNvPr id="1245" name="Oval 41"/>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46" name="Oval 42"/>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6" name="Group 43"/>
              <p:cNvGrpSpPr>
                <a:grpSpLocks noChangeAspect="1"/>
              </p:cNvGrpSpPr>
              <p:nvPr/>
            </p:nvGrpSpPr>
            <p:grpSpPr bwMode="auto">
              <a:xfrm>
                <a:off x="2797" y="1291"/>
                <a:ext cx="94" cy="57"/>
                <a:chOff x="940" y="2238"/>
                <a:chExt cx="362" cy="213"/>
              </a:xfrm>
            </p:grpSpPr>
            <p:sp>
              <p:nvSpPr>
                <p:cNvPr id="1243" name="Oval 44"/>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44" name="Oval 45"/>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7" name="Group 46"/>
              <p:cNvGrpSpPr>
                <a:grpSpLocks noChangeAspect="1"/>
              </p:cNvGrpSpPr>
              <p:nvPr/>
            </p:nvGrpSpPr>
            <p:grpSpPr bwMode="auto">
              <a:xfrm>
                <a:off x="2921" y="1271"/>
                <a:ext cx="108" cy="65"/>
                <a:chOff x="940" y="2238"/>
                <a:chExt cx="362" cy="213"/>
              </a:xfrm>
            </p:grpSpPr>
            <p:sp>
              <p:nvSpPr>
                <p:cNvPr id="1241" name="Oval 47"/>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42" name="Oval 48"/>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8" name="Group 49"/>
              <p:cNvGrpSpPr>
                <a:grpSpLocks noChangeAspect="1"/>
              </p:cNvGrpSpPr>
              <p:nvPr/>
            </p:nvGrpSpPr>
            <p:grpSpPr bwMode="auto">
              <a:xfrm rot="-2700000">
                <a:off x="3005" y="1220"/>
                <a:ext cx="108" cy="64"/>
                <a:chOff x="3634" y="2691"/>
                <a:chExt cx="237" cy="140"/>
              </a:xfrm>
            </p:grpSpPr>
            <p:sp>
              <p:nvSpPr>
                <p:cNvPr id="1239" name="Oval 50"/>
                <p:cNvSpPr>
                  <a:spLocks noChangeAspect="1" noChangeArrowheads="1"/>
                </p:cNvSpPr>
                <p:nvPr/>
              </p:nvSpPr>
              <p:spPr bwMode="auto">
                <a:xfrm>
                  <a:off x="3634" y="2691"/>
                  <a:ext cx="237" cy="140"/>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40" name="Oval 51"/>
                <p:cNvSpPr>
                  <a:spLocks noChangeAspect="1" noChangeArrowheads="1"/>
                </p:cNvSpPr>
                <p:nvPr/>
              </p:nvSpPr>
              <p:spPr bwMode="auto">
                <a:xfrm>
                  <a:off x="3738" y="2738"/>
                  <a:ext cx="79" cy="52"/>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9" name="Group 52"/>
              <p:cNvGrpSpPr>
                <a:grpSpLocks noChangeAspect="1"/>
              </p:cNvGrpSpPr>
              <p:nvPr/>
            </p:nvGrpSpPr>
            <p:grpSpPr bwMode="auto">
              <a:xfrm>
                <a:off x="2959" y="969"/>
                <a:ext cx="84" cy="49"/>
                <a:chOff x="940" y="2238"/>
                <a:chExt cx="362" cy="213"/>
              </a:xfrm>
            </p:grpSpPr>
            <p:sp>
              <p:nvSpPr>
                <p:cNvPr id="1237" name="Oval 53"/>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38" name="Oval 54"/>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20" name="Group 55"/>
              <p:cNvGrpSpPr>
                <a:grpSpLocks noChangeAspect="1"/>
              </p:cNvGrpSpPr>
              <p:nvPr/>
            </p:nvGrpSpPr>
            <p:grpSpPr bwMode="auto">
              <a:xfrm>
                <a:off x="3110" y="1180"/>
                <a:ext cx="107" cy="63"/>
                <a:chOff x="940" y="2238"/>
                <a:chExt cx="362" cy="213"/>
              </a:xfrm>
            </p:grpSpPr>
            <p:sp>
              <p:nvSpPr>
                <p:cNvPr id="1235" name="Oval 56"/>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36" name="Oval 57"/>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21" name="Group 58"/>
              <p:cNvGrpSpPr>
                <a:grpSpLocks noChangeAspect="1"/>
              </p:cNvGrpSpPr>
              <p:nvPr/>
            </p:nvGrpSpPr>
            <p:grpSpPr bwMode="auto">
              <a:xfrm rot="-6300000">
                <a:off x="3088" y="1087"/>
                <a:ext cx="129" cy="57"/>
                <a:chOff x="3739" y="2286"/>
                <a:chExt cx="238" cy="140"/>
              </a:xfrm>
            </p:grpSpPr>
            <p:sp>
              <p:nvSpPr>
                <p:cNvPr id="1233" name="Oval 59"/>
                <p:cNvSpPr>
                  <a:spLocks noChangeAspect="1" noChangeArrowheads="1"/>
                </p:cNvSpPr>
                <p:nvPr/>
              </p:nvSpPr>
              <p:spPr bwMode="auto">
                <a:xfrm>
                  <a:off x="3739" y="2286"/>
                  <a:ext cx="238" cy="140"/>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34" name="Oval 60"/>
                <p:cNvSpPr>
                  <a:spLocks noChangeAspect="1" noChangeArrowheads="1"/>
                </p:cNvSpPr>
                <p:nvPr/>
              </p:nvSpPr>
              <p:spPr bwMode="auto">
                <a:xfrm>
                  <a:off x="3844" y="2332"/>
                  <a:ext cx="79" cy="53"/>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22" name="Group 61"/>
              <p:cNvGrpSpPr>
                <a:grpSpLocks noChangeAspect="1"/>
              </p:cNvGrpSpPr>
              <p:nvPr/>
            </p:nvGrpSpPr>
            <p:grpSpPr bwMode="auto">
              <a:xfrm>
                <a:off x="3123" y="1029"/>
                <a:ext cx="108" cy="64"/>
                <a:chOff x="940" y="2238"/>
                <a:chExt cx="362" cy="213"/>
              </a:xfrm>
            </p:grpSpPr>
            <p:sp>
              <p:nvSpPr>
                <p:cNvPr id="1231" name="Oval 62"/>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32" name="Oval 63"/>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23" name="Group 64"/>
              <p:cNvGrpSpPr>
                <a:grpSpLocks noChangeAspect="1"/>
              </p:cNvGrpSpPr>
              <p:nvPr/>
            </p:nvGrpSpPr>
            <p:grpSpPr bwMode="auto">
              <a:xfrm>
                <a:off x="3178" y="1084"/>
                <a:ext cx="109" cy="64"/>
                <a:chOff x="940" y="2238"/>
                <a:chExt cx="362" cy="213"/>
              </a:xfrm>
            </p:grpSpPr>
            <p:sp>
              <p:nvSpPr>
                <p:cNvPr id="1229" name="Oval 65"/>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30" name="Oval 66"/>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24" name="Group 67"/>
              <p:cNvGrpSpPr>
                <a:grpSpLocks noChangeAspect="1"/>
              </p:cNvGrpSpPr>
              <p:nvPr/>
            </p:nvGrpSpPr>
            <p:grpSpPr bwMode="auto">
              <a:xfrm>
                <a:off x="3183" y="1144"/>
                <a:ext cx="108" cy="65"/>
                <a:chOff x="4064" y="2547"/>
                <a:chExt cx="237" cy="140"/>
              </a:xfrm>
            </p:grpSpPr>
            <p:sp>
              <p:nvSpPr>
                <p:cNvPr id="1227" name="Oval 68"/>
                <p:cNvSpPr>
                  <a:spLocks noChangeAspect="1" noChangeArrowheads="1"/>
                </p:cNvSpPr>
                <p:nvPr/>
              </p:nvSpPr>
              <p:spPr bwMode="auto">
                <a:xfrm>
                  <a:off x="4064" y="2547"/>
                  <a:ext cx="237" cy="140"/>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28" name="Oval 69"/>
                <p:cNvSpPr>
                  <a:spLocks noChangeAspect="1" noChangeArrowheads="1"/>
                </p:cNvSpPr>
                <p:nvPr/>
              </p:nvSpPr>
              <p:spPr bwMode="auto">
                <a:xfrm>
                  <a:off x="4169" y="2593"/>
                  <a:ext cx="78" cy="53"/>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25" name="Group 70"/>
              <p:cNvGrpSpPr>
                <a:grpSpLocks noChangeAspect="1"/>
              </p:cNvGrpSpPr>
              <p:nvPr/>
            </p:nvGrpSpPr>
            <p:grpSpPr bwMode="auto">
              <a:xfrm>
                <a:off x="3193" y="1214"/>
                <a:ext cx="108" cy="64"/>
                <a:chOff x="4127" y="2674"/>
                <a:chExt cx="237" cy="139"/>
              </a:xfrm>
            </p:grpSpPr>
            <p:sp>
              <p:nvSpPr>
                <p:cNvPr id="1225" name="Oval 71"/>
                <p:cNvSpPr>
                  <a:spLocks noChangeAspect="1" noChangeArrowheads="1"/>
                </p:cNvSpPr>
                <p:nvPr/>
              </p:nvSpPr>
              <p:spPr bwMode="auto">
                <a:xfrm>
                  <a:off x="4127" y="2674"/>
                  <a:ext cx="237" cy="139"/>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26" name="Oval 72"/>
                <p:cNvSpPr>
                  <a:spLocks noChangeAspect="1" noChangeArrowheads="1"/>
                </p:cNvSpPr>
                <p:nvPr/>
              </p:nvSpPr>
              <p:spPr bwMode="auto">
                <a:xfrm>
                  <a:off x="4232" y="2720"/>
                  <a:ext cx="78" cy="52"/>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26" name="Group 73"/>
              <p:cNvGrpSpPr>
                <a:grpSpLocks noChangeAspect="1"/>
              </p:cNvGrpSpPr>
              <p:nvPr/>
            </p:nvGrpSpPr>
            <p:grpSpPr bwMode="auto">
              <a:xfrm rot="-1045078">
                <a:off x="3093" y="1246"/>
                <a:ext cx="108" cy="65"/>
                <a:chOff x="940" y="2238"/>
                <a:chExt cx="362" cy="213"/>
              </a:xfrm>
            </p:grpSpPr>
            <p:sp>
              <p:nvSpPr>
                <p:cNvPr id="1223" name="Oval 74"/>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24" name="Oval 75"/>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27" name="Group 76"/>
              <p:cNvGrpSpPr>
                <a:grpSpLocks noChangeAspect="1"/>
              </p:cNvGrpSpPr>
              <p:nvPr/>
            </p:nvGrpSpPr>
            <p:grpSpPr bwMode="auto">
              <a:xfrm>
                <a:off x="2859" y="1435"/>
                <a:ext cx="107" cy="64"/>
                <a:chOff x="3468" y="3356"/>
                <a:chExt cx="294" cy="173"/>
              </a:xfrm>
            </p:grpSpPr>
            <p:sp>
              <p:nvSpPr>
                <p:cNvPr id="1221" name="Oval 77"/>
                <p:cNvSpPr>
                  <a:spLocks noChangeAspect="1" noChangeArrowheads="1"/>
                </p:cNvSpPr>
                <p:nvPr/>
              </p:nvSpPr>
              <p:spPr bwMode="auto">
                <a:xfrm>
                  <a:off x="3468" y="3356"/>
                  <a:ext cx="294" cy="173"/>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22" name="Oval 78"/>
                <p:cNvSpPr>
                  <a:spLocks noChangeAspect="1" noChangeArrowheads="1"/>
                </p:cNvSpPr>
                <p:nvPr/>
              </p:nvSpPr>
              <p:spPr bwMode="auto">
                <a:xfrm>
                  <a:off x="3598" y="3413"/>
                  <a:ext cx="97" cy="65"/>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28" name="Group 79"/>
              <p:cNvGrpSpPr>
                <a:grpSpLocks noChangeAspect="1"/>
              </p:cNvGrpSpPr>
              <p:nvPr/>
            </p:nvGrpSpPr>
            <p:grpSpPr bwMode="auto">
              <a:xfrm>
                <a:off x="2918" y="1382"/>
                <a:ext cx="107" cy="65"/>
                <a:chOff x="940" y="2238"/>
                <a:chExt cx="362" cy="213"/>
              </a:xfrm>
            </p:grpSpPr>
            <p:sp>
              <p:nvSpPr>
                <p:cNvPr id="1219" name="Oval 80"/>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20" name="Oval 81"/>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29" name="Group 82"/>
              <p:cNvGrpSpPr>
                <a:grpSpLocks noChangeAspect="1"/>
              </p:cNvGrpSpPr>
              <p:nvPr/>
            </p:nvGrpSpPr>
            <p:grpSpPr bwMode="auto">
              <a:xfrm rot="2264222">
                <a:off x="2833" y="1033"/>
                <a:ext cx="108" cy="64"/>
                <a:chOff x="940" y="2238"/>
                <a:chExt cx="362" cy="213"/>
              </a:xfrm>
            </p:grpSpPr>
            <p:sp>
              <p:nvSpPr>
                <p:cNvPr id="1217" name="Oval 83"/>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18" name="Oval 84"/>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 name="Group 85"/>
              <p:cNvGrpSpPr>
                <a:grpSpLocks noChangeAspect="1"/>
              </p:cNvGrpSpPr>
              <p:nvPr/>
            </p:nvGrpSpPr>
            <p:grpSpPr bwMode="auto">
              <a:xfrm rot="-3831451">
                <a:off x="2990" y="1323"/>
                <a:ext cx="91" cy="53"/>
                <a:chOff x="940" y="2238"/>
                <a:chExt cx="362" cy="213"/>
              </a:xfrm>
            </p:grpSpPr>
            <p:sp>
              <p:nvSpPr>
                <p:cNvPr id="1215" name="Oval 86"/>
                <p:cNvSpPr>
                  <a:spLocks noChangeAspect="1" noChangeArrowheads="1"/>
                </p:cNvSpPr>
                <p:nvPr/>
              </p:nvSpPr>
              <p:spPr bwMode="auto">
                <a:xfrm>
                  <a:off x="940" y="2238"/>
                  <a:ext cx="362" cy="213"/>
                </a:xfrm>
                <a:prstGeom prst="ellipse">
                  <a:avLst/>
                </a:prstGeom>
                <a:solidFill>
                  <a:srgbClr val="969696"/>
                </a:solidFill>
                <a:ln w="95250" algn="ctr">
                  <a:noFill/>
                  <a:round/>
                  <a:headEnd/>
                  <a:tailEnd/>
                </a:ln>
              </p:spPr>
              <p:txBody>
                <a:bodyPr wrap="none" anchor="ctr"/>
                <a:lstStyle/>
                <a:p>
                  <a:pPr algn="ctr">
                    <a:spcBef>
                      <a:spcPct val="20000"/>
                    </a:spcBef>
                    <a:buSzPct val="120000"/>
                  </a:pPr>
                  <a:endParaRPr lang="ig-NG"/>
                </a:p>
              </p:txBody>
            </p:sp>
            <p:sp>
              <p:nvSpPr>
                <p:cNvPr id="1216" name="Oval 87"/>
                <p:cNvSpPr>
                  <a:spLocks noChangeAspect="1" noChangeArrowheads="1"/>
                </p:cNvSpPr>
                <p:nvPr/>
              </p:nvSpPr>
              <p:spPr bwMode="auto">
                <a:xfrm>
                  <a:off x="1100" y="2308"/>
                  <a:ext cx="120" cy="80"/>
                </a:xfrm>
                <a:prstGeom prst="ellipse">
                  <a:avLst/>
                </a:prstGeom>
                <a:solidFill>
                  <a:srgbClr val="DDDDDD"/>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1" name="Group 88"/>
              <p:cNvGrpSpPr>
                <a:grpSpLocks noChangeAspect="1"/>
              </p:cNvGrpSpPr>
              <p:nvPr/>
            </p:nvGrpSpPr>
            <p:grpSpPr bwMode="auto">
              <a:xfrm>
                <a:off x="3048" y="1353"/>
                <a:ext cx="108" cy="65"/>
                <a:chOff x="3642" y="2991"/>
                <a:chExt cx="237" cy="140"/>
              </a:xfrm>
            </p:grpSpPr>
            <p:sp>
              <p:nvSpPr>
                <p:cNvPr id="1213" name="Oval 89"/>
                <p:cNvSpPr>
                  <a:spLocks noChangeAspect="1" noChangeArrowheads="1"/>
                </p:cNvSpPr>
                <p:nvPr/>
              </p:nvSpPr>
              <p:spPr bwMode="auto">
                <a:xfrm>
                  <a:off x="3642" y="2991"/>
                  <a:ext cx="237" cy="140"/>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14" name="Oval 90"/>
                <p:cNvSpPr>
                  <a:spLocks noChangeAspect="1" noChangeArrowheads="1"/>
                </p:cNvSpPr>
                <p:nvPr/>
              </p:nvSpPr>
              <p:spPr bwMode="auto">
                <a:xfrm>
                  <a:off x="3746" y="3037"/>
                  <a:ext cx="79" cy="53"/>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20" name="Group 91"/>
              <p:cNvGrpSpPr>
                <a:grpSpLocks/>
              </p:cNvGrpSpPr>
              <p:nvPr/>
            </p:nvGrpSpPr>
            <p:grpSpPr bwMode="auto">
              <a:xfrm>
                <a:off x="3071" y="1312"/>
                <a:ext cx="108" cy="52"/>
                <a:chOff x="1925" y="2807"/>
                <a:chExt cx="178" cy="105"/>
              </a:xfrm>
            </p:grpSpPr>
            <p:sp>
              <p:nvSpPr>
                <p:cNvPr id="1211" name="Oval 92"/>
                <p:cNvSpPr>
                  <a:spLocks noChangeAspect="1" noChangeArrowheads="1"/>
                </p:cNvSpPr>
                <p:nvPr/>
              </p:nvSpPr>
              <p:spPr bwMode="auto">
                <a:xfrm>
                  <a:off x="1925" y="2807"/>
                  <a:ext cx="178" cy="105"/>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12" name="Oval 93"/>
                <p:cNvSpPr>
                  <a:spLocks noChangeAspect="1" noChangeArrowheads="1"/>
                </p:cNvSpPr>
                <p:nvPr/>
              </p:nvSpPr>
              <p:spPr bwMode="auto">
                <a:xfrm>
                  <a:off x="2004" y="2841"/>
                  <a:ext cx="59" cy="39"/>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21" name="Group 94"/>
              <p:cNvGrpSpPr>
                <a:grpSpLocks/>
              </p:cNvGrpSpPr>
              <p:nvPr/>
            </p:nvGrpSpPr>
            <p:grpSpPr bwMode="auto">
              <a:xfrm>
                <a:off x="3128" y="1393"/>
                <a:ext cx="108" cy="64"/>
                <a:chOff x="2063" y="2803"/>
                <a:chExt cx="178" cy="105"/>
              </a:xfrm>
            </p:grpSpPr>
            <p:sp>
              <p:nvSpPr>
                <p:cNvPr id="1209" name="Oval 95"/>
                <p:cNvSpPr>
                  <a:spLocks noChangeAspect="1" noChangeArrowheads="1"/>
                </p:cNvSpPr>
                <p:nvPr/>
              </p:nvSpPr>
              <p:spPr bwMode="auto">
                <a:xfrm>
                  <a:off x="2063" y="2803"/>
                  <a:ext cx="178" cy="105"/>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10" name="Oval 96"/>
                <p:cNvSpPr>
                  <a:spLocks noChangeAspect="1" noChangeArrowheads="1"/>
                </p:cNvSpPr>
                <p:nvPr/>
              </p:nvSpPr>
              <p:spPr bwMode="auto">
                <a:xfrm>
                  <a:off x="2142" y="2838"/>
                  <a:ext cx="58" cy="39"/>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22" name="Group 97"/>
              <p:cNvGrpSpPr>
                <a:grpSpLocks noChangeAspect="1"/>
              </p:cNvGrpSpPr>
              <p:nvPr/>
            </p:nvGrpSpPr>
            <p:grpSpPr bwMode="auto">
              <a:xfrm rot="-4200000">
                <a:off x="2887" y="917"/>
                <a:ext cx="109" cy="64"/>
                <a:chOff x="3281" y="2149"/>
                <a:chExt cx="238" cy="140"/>
              </a:xfrm>
            </p:grpSpPr>
            <p:sp>
              <p:nvSpPr>
                <p:cNvPr id="1207" name="Oval 98"/>
                <p:cNvSpPr>
                  <a:spLocks noChangeAspect="1" noChangeArrowheads="1"/>
                </p:cNvSpPr>
                <p:nvPr/>
              </p:nvSpPr>
              <p:spPr bwMode="auto">
                <a:xfrm>
                  <a:off x="3281" y="2149"/>
                  <a:ext cx="238" cy="140"/>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08" name="Oval 99"/>
                <p:cNvSpPr>
                  <a:spLocks noChangeAspect="1" noChangeArrowheads="1"/>
                </p:cNvSpPr>
                <p:nvPr/>
              </p:nvSpPr>
              <p:spPr bwMode="auto">
                <a:xfrm>
                  <a:off x="3386" y="2183"/>
                  <a:ext cx="79" cy="52"/>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23" name="Group 100"/>
              <p:cNvGrpSpPr>
                <a:grpSpLocks noChangeAspect="1"/>
              </p:cNvGrpSpPr>
              <p:nvPr/>
            </p:nvGrpSpPr>
            <p:grpSpPr bwMode="auto">
              <a:xfrm rot="3843358">
                <a:off x="2896" y="1018"/>
                <a:ext cx="109" cy="63"/>
                <a:chOff x="940" y="2238"/>
                <a:chExt cx="362" cy="213"/>
              </a:xfrm>
            </p:grpSpPr>
            <p:sp>
              <p:nvSpPr>
                <p:cNvPr id="1205" name="Oval 101"/>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06" name="Oval 102"/>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24" name="Group 103"/>
              <p:cNvGrpSpPr>
                <a:grpSpLocks noChangeAspect="1"/>
              </p:cNvGrpSpPr>
              <p:nvPr/>
            </p:nvGrpSpPr>
            <p:grpSpPr bwMode="auto">
              <a:xfrm rot="-263923">
                <a:off x="2747" y="1135"/>
                <a:ext cx="107" cy="64"/>
                <a:chOff x="3417" y="2064"/>
                <a:chExt cx="237" cy="140"/>
              </a:xfrm>
            </p:grpSpPr>
            <p:sp>
              <p:nvSpPr>
                <p:cNvPr id="1203" name="Oval 104"/>
                <p:cNvSpPr>
                  <a:spLocks noChangeAspect="1" noChangeArrowheads="1"/>
                </p:cNvSpPr>
                <p:nvPr/>
              </p:nvSpPr>
              <p:spPr bwMode="auto">
                <a:xfrm>
                  <a:off x="3417" y="2064"/>
                  <a:ext cx="237" cy="140"/>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04" name="Oval 105"/>
                <p:cNvSpPr>
                  <a:spLocks noChangeAspect="1" noChangeArrowheads="1"/>
                </p:cNvSpPr>
                <p:nvPr/>
              </p:nvSpPr>
              <p:spPr bwMode="auto">
                <a:xfrm>
                  <a:off x="3521" y="2097"/>
                  <a:ext cx="79" cy="53"/>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25" name="Group 106"/>
              <p:cNvGrpSpPr>
                <a:grpSpLocks noChangeAspect="1"/>
              </p:cNvGrpSpPr>
              <p:nvPr/>
            </p:nvGrpSpPr>
            <p:grpSpPr bwMode="auto">
              <a:xfrm>
                <a:off x="2978" y="908"/>
                <a:ext cx="109" cy="64"/>
                <a:chOff x="940" y="2238"/>
                <a:chExt cx="362" cy="213"/>
              </a:xfrm>
            </p:grpSpPr>
            <p:sp>
              <p:nvSpPr>
                <p:cNvPr id="1201" name="Oval 107"/>
                <p:cNvSpPr>
                  <a:spLocks noChangeAspect="1" noChangeArrowheads="1"/>
                </p:cNvSpPr>
                <p:nvPr/>
              </p:nvSpPr>
              <p:spPr bwMode="auto">
                <a:xfrm>
                  <a:off x="940" y="2238"/>
                  <a:ext cx="362" cy="213"/>
                </a:xfrm>
                <a:prstGeom prst="ellipse">
                  <a:avLst/>
                </a:prstGeom>
                <a:solidFill>
                  <a:srgbClr val="969696"/>
                </a:solidFill>
                <a:ln w="95250" algn="ctr">
                  <a:noFill/>
                  <a:round/>
                  <a:headEnd/>
                  <a:tailEnd/>
                </a:ln>
              </p:spPr>
              <p:txBody>
                <a:bodyPr wrap="none" anchor="ctr"/>
                <a:lstStyle/>
                <a:p>
                  <a:pPr algn="ctr">
                    <a:spcBef>
                      <a:spcPct val="20000"/>
                    </a:spcBef>
                    <a:buSzPct val="120000"/>
                  </a:pPr>
                  <a:endParaRPr lang="ig-NG"/>
                </a:p>
              </p:txBody>
            </p:sp>
            <p:sp>
              <p:nvSpPr>
                <p:cNvPr id="1202" name="Oval 108"/>
                <p:cNvSpPr>
                  <a:spLocks noChangeAspect="1" noChangeArrowheads="1"/>
                </p:cNvSpPr>
                <p:nvPr/>
              </p:nvSpPr>
              <p:spPr bwMode="auto">
                <a:xfrm>
                  <a:off x="1100" y="2308"/>
                  <a:ext cx="120" cy="80"/>
                </a:xfrm>
                <a:prstGeom prst="ellipse">
                  <a:avLst/>
                </a:prstGeom>
                <a:solidFill>
                  <a:srgbClr val="DDDDDD"/>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26" name="Group 109"/>
              <p:cNvGrpSpPr>
                <a:grpSpLocks noChangeAspect="1"/>
              </p:cNvGrpSpPr>
              <p:nvPr/>
            </p:nvGrpSpPr>
            <p:grpSpPr bwMode="auto">
              <a:xfrm rot="-7200000">
                <a:off x="3050" y="975"/>
                <a:ext cx="109" cy="64"/>
                <a:chOff x="940" y="2238"/>
                <a:chExt cx="362" cy="213"/>
              </a:xfrm>
            </p:grpSpPr>
            <p:sp>
              <p:nvSpPr>
                <p:cNvPr id="1199" name="Oval 110"/>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200" name="Oval 111"/>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27" name="Group 112"/>
              <p:cNvGrpSpPr>
                <a:grpSpLocks noChangeAspect="1"/>
              </p:cNvGrpSpPr>
              <p:nvPr/>
            </p:nvGrpSpPr>
            <p:grpSpPr bwMode="auto">
              <a:xfrm>
                <a:off x="2575" y="944"/>
                <a:ext cx="108" cy="64"/>
                <a:chOff x="2795" y="2157"/>
                <a:chExt cx="237" cy="140"/>
              </a:xfrm>
            </p:grpSpPr>
            <p:sp>
              <p:nvSpPr>
                <p:cNvPr id="1197" name="Oval 113"/>
                <p:cNvSpPr>
                  <a:spLocks noChangeAspect="1" noChangeArrowheads="1"/>
                </p:cNvSpPr>
                <p:nvPr/>
              </p:nvSpPr>
              <p:spPr bwMode="auto">
                <a:xfrm>
                  <a:off x="2795" y="2157"/>
                  <a:ext cx="237" cy="140"/>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98" name="Oval 114"/>
                <p:cNvSpPr>
                  <a:spLocks noChangeAspect="1" noChangeArrowheads="1"/>
                </p:cNvSpPr>
                <p:nvPr/>
              </p:nvSpPr>
              <p:spPr bwMode="auto">
                <a:xfrm>
                  <a:off x="2900" y="2190"/>
                  <a:ext cx="78" cy="52"/>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28" name="Group 115"/>
              <p:cNvGrpSpPr>
                <a:grpSpLocks noChangeAspect="1"/>
              </p:cNvGrpSpPr>
              <p:nvPr/>
            </p:nvGrpSpPr>
            <p:grpSpPr bwMode="auto">
              <a:xfrm>
                <a:off x="2541" y="1012"/>
                <a:ext cx="109" cy="64"/>
                <a:chOff x="940" y="2238"/>
                <a:chExt cx="362" cy="213"/>
              </a:xfrm>
            </p:grpSpPr>
            <p:sp>
              <p:nvSpPr>
                <p:cNvPr id="1195" name="Oval 116"/>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96" name="Oval 117"/>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29" name="Group 118"/>
              <p:cNvGrpSpPr>
                <a:grpSpLocks noChangeAspect="1"/>
              </p:cNvGrpSpPr>
              <p:nvPr/>
            </p:nvGrpSpPr>
            <p:grpSpPr bwMode="auto">
              <a:xfrm>
                <a:off x="2775" y="888"/>
                <a:ext cx="109" cy="64"/>
                <a:chOff x="940" y="2238"/>
                <a:chExt cx="362" cy="213"/>
              </a:xfrm>
            </p:grpSpPr>
            <p:sp>
              <p:nvSpPr>
                <p:cNvPr id="1193" name="Oval 119"/>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94" name="Oval 120"/>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30" name="Group 121"/>
              <p:cNvGrpSpPr>
                <a:grpSpLocks noChangeAspect="1"/>
              </p:cNvGrpSpPr>
              <p:nvPr/>
            </p:nvGrpSpPr>
            <p:grpSpPr bwMode="auto">
              <a:xfrm>
                <a:off x="2696" y="938"/>
                <a:ext cx="108" cy="64"/>
                <a:chOff x="940" y="2238"/>
                <a:chExt cx="362" cy="213"/>
              </a:xfrm>
            </p:grpSpPr>
            <p:sp>
              <p:nvSpPr>
                <p:cNvPr id="1191" name="Oval 122"/>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92" name="Oval 123"/>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31" name="Group 124"/>
              <p:cNvGrpSpPr>
                <a:grpSpLocks noChangeAspect="1"/>
              </p:cNvGrpSpPr>
              <p:nvPr/>
            </p:nvGrpSpPr>
            <p:grpSpPr bwMode="auto">
              <a:xfrm>
                <a:off x="2924" y="1335"/>
                <a:ext cx="83" cy="49"/>
                <a:chOff x="3729" y="3139"/>
                <a:chExt cx="294" cy="173"/>
              </a:xfrm>
            </p:grpSpPr>
            <p:sp>
              <p:nvSpPr>
                <p:cNvPr id="1189" name="Oval 125"/>
                <p:cNvSpPr>
                  <a:spLocks noChangeAspect="1" noChangeArrowheads="1"/>
                </p:cNvSpPr>
                <p:nvPr/>
              </p:nvSpPr>
              <p:spPr bwMode="auto">
                <a:xfrm>
                  <a:off x="3729" y="3139"/>
                  <a:ext cx="294" cy="173"/>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90" name="Oval 126"/>
                <p:cNvSpPr>
                  <a:spLocks noChangeAspect="1" noChangeArrowheads="1"/>
                </p:cNvSpPr>
                <p:nvPr/>
              </p:nvSpPr>
              <p:spPr bwMode="auto">
                <a:xfrm>
                  <a:off x="3859" y="3196"/>
                  <a:ext cx="97" cy="65"/>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32" name="Group 127"/>
              <p:cNvGrpSpPr>
                <a:grpSpLocks noChangeAspect="1"/>
              </p:cNvGrpSpPr>
              <p:nvPr/>
            </p:nvGrpSpPr>
            <p:grpSpPr bwMode="auto">
              <a:xfrm rot="-4200000">
                <a:off x="2761" y="1355"/>
                <a:ext cx="88" cy="52"/>
                <a:chOff x="3468" y="3356"/>
                <a:chExt cx="294" cy="173"/>
              </a:xfrm>
            </p:grpSpPr>
            <p:sp>
              <p:nvSpPr>
                <p:cNvPr id="1187" name="Oval 128"/>
                <p:cNvSpPr>
                  <a:spLocks noChangeAspect="1" noChangeArrowheads="1"/>
                </p:cNvSpPr>
                <p:nvPr/>
              </p:nvSpPr>
              <p:spPr bwMode="auto">
                <a:xfrm>
                  <a:off x="3468" y="3356"/>
                  <a:ext cx="294" cy="173"/>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88" name="Oval 129"/>
                <p:cNvSpPr>
                  <a:spLocks noChangeAspect="1" noChangeArrowheads="1"/>
                </p:cNvSpPr>
                <p:nvPr/>
              </p:nvSpPr>
              <p:spPr bwMode="auto">
                <a:xfrm>
                  <a:off x="3598" y="3413"/>
                  <a:ext cx="97" cy="65"/>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1133" name="Group 130"/>
              <p:cNvGrpSpPr>
                <a:grpSpLocks noChangeAspect="1"/>
              </p:cNvGrpSpPr>
              <p:nvPr/>
            </p:nvGrpSpPr>
            <p:grpSpPr bwMode="auto">
              <a:xfrm>
                <a:off x="2656" y="1486"/>
                <a:ext cx="109" cy="64"/>
                <a:chOff x="3468" y="3356"/>
                <a:chExt cx="294" cy="173"/>
              </a:xfrm>
            </p:grpSpPr>
            <p:sp>
              <p:nvSpPr>
                <p:cNvPr id="1185" name="Oval 131"/>
                <p:cNvSpPr>
                  <a:spLocks noChangeAspect="1" noChangeArrowheads="1"/>
                </p:cNvSpPr>
                <p:nvPr/>
              </p:nvSpPr>
              <p:spPr bwMode="auto">
                <a:xfrm>
                  <a:off x="3468" y="3356"/>
                  <a:ext cx="294" cy="173"/>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86" name="Oval 132"/>
                <p:cNvSpPr>
                  <a:spLocks noChangeAspect="1" noChangeArrowheads="1"/>
                </p:cNvSpPr>
                <p:nvPr/>
              </p:nvSpPr>
              <p:spPr bwMode="auto">
                <a:xfrm>
                  <a:off x="3598" y="3413"/>
                  <a:ext cx="97" cy="65"/>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24" name="Group 133"/>
              <p:cNvGrpSpPr>
                <a:grpSpLocks noChangeAspect="1"/>
              </p:cNvGrpSpPr>
              <p:nvPr/>
            </p:nvGrpSpPr>
            <p:grpSpPr bwMode="auto">
              <a:xfrm>
                <a:off x="2734" y="1532"/>
                <a:ext cx="108" cy="65"/>
                <a:chOff x="3468" y="3356"/>
                <a:chExt cx="294" cy="173"/>
              </a:xfrm>
            </p:grpSpPr>
            <p:sp>
              <p:nvSpPr>
                <p:cNvPr id="1183" name="Oval 134"/>
                <p:cNvSpPr>
                  <a:spLocks noChangeAspect="1" noChangeArrowheads="1"/>
                </p:cNvSpPr>
                <p:nvPr/>
              </p:nvSpPr>
              <p:spPr bwMode="auto">
                <a:xfrm>
                  <a:off x="3468" y="3356"/>
                  <a:ext cx="294" cy="173"/>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84" name="Oval 135"/>
                <p:cNvSpPr>
                  <a:spLocks noChangeAspect="1" noChangeArrowheads="1"/>
                </p:cNvSpPr>
                <p:nvPr/>
              </p:nvSpPr>
              <p:spPr bwMode="auto">
                <a:xfrm>
                  <a:off x="3598" y="3413"/>
                  <a:ext cx="97" cy="65"/>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25" name="Group 136"/>
              <p:cNvGrpSpPr>
                <a:grpSpLocks noChangeAspect="1"/>
              </p:cNvGrpSpPr>
              <p:nvPr/>
            </p:nvGrpSpPr>
            <p:grpSpPr bwMode="auto">
              <a:xfrm>
                <a:off x="2944" y="1539"/>
                <a:ext cx="108" cy="64"/>
                <a:chOff x="940" y="2238"/>
                <a:chExt cx="362" cy="213"/>
              </a:xfrm>
            </p:grpSpPr>
            <p:sp>
              <p:nvSpPr>
                <p:cNvPr id="1181" name="Oval 137"/>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82" name="Oval 138"/>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26" name="Group 139"/>
              <p:cNvGrpSpPr>
                <a:grpSpLocks noChangeAspect="1"/>
              </p:cNvGrpSpPr>
              <p:nvPr/>
            </p:nvGrpSpPr>
            <p:grpSpPr bwMode="auto">
              <a:xfrm>
                <a:off x="3027" y="1500"/>
                <a:ext cx="108" cy="64"/>
                <a:chOff x="940" y="2238"/>
                <a:chExt cx="362" cy="213"/>
              </a:xfrm>
            </p:grpSpPr>
            <p:sp>
              <p:nvSpPr>
                <p:cNvPr id="1179" name="Oval 140"/>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80" name="Oval 141"/>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28" name="Group 142"/>
              <p:cNvGrpSpPr>
                <a:grpSpLocks noChangeAspect="1"/>
              </p:cNvGrpSpPr>
              <p:nvPr/>
            </p:nvGrpSpPr>
            <p:grpSpPr bwMode="auto">
              <a:xfrm>
                <a:off x="3062" y="1435"/>
                <a:ext cx="107" cy="64"/>
                <a:chOff x="940" y="2238"/>
                <a:chExt cx="362" cy="213"/>
              </a:xfrm>
            </p:grpSpPr>
            <p:sp>
              <p:nvSpPr>
                <p:cNvPr id="1177" name="Oval 143"/>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78" name="Oval 144"/>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29" name="Group 145"/>
              <p:cNvGrpSpPr>
                <a:grpSpLocks noChangeAspect="1"/>
              </p:cNvGrpSpPr>
              <p:nvPr/>
            </p:nvGrpSpPr>
            <p:grpSpPr bwMode="auto">
              <a:xfrm>
                <a:off x="2710" y="1430"/>
                <a:ext cx="109" cy="64"/>
                <a:chOff x="940" y="2238"/>
                <a:chExt cx="362" cy="213"/>
              </a:xfrm>
            </p:grpSpPr>
            <p:sp>
              <p:nvSpPr>
                <p:cNvPr id="1175" name="Oval 146"/>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76" name="Oval 147"/>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30" name="Group 148"/>
              <p:cNvGrpSpPr>
                <a:grpSpLocks noChangeAspect="1"/>
              </p:cNvGrpSpPr>
              <p:nvPr/>
            </p:nvGrpSpPr>
            <p:grpSpPr bwMode="auto">
              <a:xfrm>
                <a:off x="2863" y="1496"/>
                <a:ext cx="109" cy="64"/>
                <a:chOff x="940" y="2238"/>
                <a:chExt cx="362" cy="213"/>
              </a:xfrm>
            </p:grpSpPr>
            <p:sp>
              <p:nvSpPr>
                <p:cNvPr id="1173" name="Oval 149"/>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74" name="Oval 150"/>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31" name="Group 151"/>
              <p:cNvGrpSpPr>
                <a:grpSpLocks noChangeAspect="1"/>
              </p:cNvGrpSpPr>
              <p:nvPr/>
            </p:nvGrpSpPr>
            <p:grpSpPr bwMode="auto">
              <a:xfrm>
                <a:off x="2952" y="1463"/>
                <a:ext cx="108" cy="64"/>
                <a:chOff x="940" y="2238"/>
                <a:chExt cx="362" cy="213"/>
              </a:xfrm>
            </p:grpSpPr>
            <p:sp>
              <p:nvSpPr>
                <p:cNvPr id="1171" name="Oval 152"/>
                <p:cNvSpPr>
                  <a:spLocks noChangeAspect="1" noChangeArrowheads="1"/>
                </p:cNvSpPr>
                <p:nvPr/>
              </p:nvSpPr>
              <p:spPr bwMode="auto">
                <a:xfrm>
                  <a:off x="940" y="2238"/>
                  <a:ext cx="362" cy="213"/>
                </a:xfrm>
                <a:prstGeom prst="ellipse">
                  <a:avLst/>
                </a:prstGeom>
                <a:solidFill>
                  <a:srgbClr val="969696"/>
                </a:solidFill>
                <a:ln w="95250" algn="ctr">
                  <a:noFill/>
                  <a:round/>
                  <a:headEnd/>
                  <a:tailEnd/>
                </a:ln>
              </p:spPr>
              <p:txBody>
                <a:bodyPr wrap="none" anchor="ctr"/>
                <a:lstStyle/>
                <a:p>
                  <a:pPr algn="ctr">
                    <a:spcBef>
                      <a:spcPct val="20000"/>
                    </a:spcBef>
                    <a:buSzPct val="120000"/>
                  </a:pPr>
                  <a:endParaRPr lang="ig-NG"/>
                </a:p>
              </p:txBody>
            </p:sp>
            <p:sp>
              <p:nvSpPr>
                <p:cNvPr id="1172" name="Oval 153"/>
                <p:cNvSpPr>
                  <a:spLocks noChangeAspect="1" noChangeArrowheads="1"/>
                </p:cNvSpPr>
                <p:nvPr/>
              </p:nvSpPr>
              <p:spPr bwMode="auto">
                <a:xfrm>
                  <a:off x="1100" y="2308"/>
                  <a:ext cx="120" cy="80"/>
                </a:xfrm>
                <a:prstGeom prst="ellipse">
                  <a:avLst/>
                </a:prstGeom>
                <a:solidFill>
                  <a:srgbClr val="DDDDDD"/>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32" name="Group 154"/>
              <p:cNvGrpSpPr>
                <a:grpSpLocks noChangeAspect="1"/>
              </p:cNvGrpSpPr>
              <p:nvPr/>
            </p:nvGrpSpPr>
            <p:grpSpPr bwMode="auto">
              <a:xfrm>
                <a:off x="3008" y="1412"/>
                <a:ext cx="107" cy="64"/>
                <a:chOff x="940" y="2238"/>
                <a:chExt cx="362" cy="213"/>
              </a:xfrm>
            </p:grpSpPr>
            <p:sp>
              <p:nvSpPr>
                <p:cNvPr id="1169" name="Oval 155"/>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70" name="Oval 156"/>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33" name="Group 157"/>
              <p:cNvGrpSpPr>
                <a:grpSpLocks noChangeAspect="1"/>
              </p:cNvGrpSpPr>
              <p:nvPr/>
            </p:nvGrpSpPr>
            <p:grpSpPr bwMode="auto">
              <a:xfrm>
                <a:off x="2536" y="1137"/>
                <a:ext cx="108" cy="64"/>
                <a:chOff x="940" y="2238"/>
                <a:chExt cx="362" cy="213"/>
              </a:xfrm>
            </p:grpSpPr>
            <p:sp>
              <p:nvSpPr>
                <p:cNvPr id="1167" name="Oval 158"/>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68" name="Oval 159"/>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34" name="Group 160"/>
              <p:cNvGrpSpPr>
                <a:grpSpLocks noChangeAspect="1"/>
              </p:cNvGrpSpPr>
              <p:nvPr/>
            </p:nvGrpSpPr>
            <p:grpSpPr bwMode="auto">
              <a:xfrm>
                <a:off x="2703" y="858"/>
                <a:ext cx="107" cy="63"/>
                <a:chOff x="940" y="2238"/>
                <a:chExt cx="362" cy="213"/>
              </a:xfrm>
            </p:grpSpPr>
            <p:sp>
              <p:nvSpPr>
                <p:cNvPr id="1165" name="Oval 161"/>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66" name="Oval 162"/>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35" name="Group 163"/>
              <p:cNvGrpSpPr>
                <a:grpSpLocks noChangeAspect="1"/>
              </p:cNvGrpSpPr>
              <p:nvPr/>
            </p:nvGrpSpPr>
            <p:grpSpPr bwMode="auto">
              <a:xfrm>
                <a:off x="2823" y="805"/>
                <a:ext cx="109" cy="65"/>
                <a:chOff x="3281" y="2149"/>
                <a:chExt cx="238" cy="140"/>
              </a:xfrm>
            </p:grpSpPr>
            <p:sp>
              <p:nvSpPr>
                <p:cNvPr id="1163" name="Oval 164"/>
                <p:cNvSpPr>
                  <a:spLocks noChangeAspect="1" noChangeArrowheads="1"/>
                </p:cNvSpPr>
                <p:nvPr/>
              </p:nvSpPr>
              <p:spPr bwMode="auto">
                <a:xfrm>
                  <a:off x="3281" y="2149"/>
                  <a:ext cx="238" cy="140"/>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64" name="Oval 165"/>
                <p:cNvSpPr>
                  <a:spLocks noChangeAspect="1" noChangeArrowheads="1"/>
                </p:cNvSpPr>
                <p:nvPr/>
              </p:nvSpPr>
              <p:spPr bwMode="auto">
                <a:xfrm>
                  <a:off x="3386" y="2183"/>
                  <a:ext cx="79" cy="52"/>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36" name="Group 166"/>
              <p:cNvGrpSpPr>
                <a:grpSpLocks noChangeAspect="1"/>
              </p:cNvGrpSpPr>
              <p:nvPr/>
            </p:nvGrpSpPr>
            <p:grpSpPr bwMode="auto">
              <a:xfrm>
                <a:off x="3013" y="867"/>
                <a:ext cx="109" cy="64"/>
                <a:chOff x="940" y="2238"/>
                <a:chExt cx="362" cy="213"/>
              </a:xfrm>
            </p:grpSpPr>
            <p:sp>
              <p:nvSpPr>
                <p:cNvPr id="1161" name="Oval 167"/>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62" name="Oval 168"/>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37" name="Group 169"/>
              <p:cNvGrpSpPr>
                <a:grpSpLocks noChangeAspect="1"/>
              </p:cNvGrpSpPr>
              <p:nvPr/>
            </p:nvGrpSpPr>
            <p:grpSpPr bwMode="auto">
              <a:xfrm>
                <a:off x="3087" y="908"/>
                <a:ext cx="109" cy="64"/>
                <a:chOff x="940" y="2238"/>
                <a:chExt cx="362" cy="213"/>
              </a:xfrm>
            </p:grpSpPr>
            <p:sp>
              <p:nvSpPr>
                <p:cNvPr id="1159" name="Oval 170"/>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60" name="Oval 171"/>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38" name="Group 172"/>
              <p:cNvGrpSpPr>
                <a:grpSpLocks noChangeAspect="1"/>
              </p:cNvGrpSpPr>
              <p:nvPr/>
            </p:nvGrpSpPr>
            <p:grpSpPr bwMode="auto">
              <a:xfrm>
                <a:off x="3133" y="969"/>
                <a:ext cx="108" cy="65"/>
                <a:chOff x="3739" y="2286"/>
                <a:chExt cx="238" cy="140"/>
              </a:xfrm>
            </p:grpSpPr>
            <p:sp>
              <p:nvSpPr>
                <p:cNvPr id="1157" name="Oval 173"/>
                <p:cNvSpPr>
                  <a:spLocks noChangeAspect="1" noChangeArrowheads="1"/>
                </p:cNvSpPr>
                <p:nvPr/>
              </p:nvSpPr>
              <p:spPr bwMode="auto">
                <a:xfrm>
                  <a:off x="3739" y="2286"/>
                  <a:ext cx="238" cy="140"/>
                </a:xfrm>
                <a:prstGeom prst="ellipse">
                  <a:avLst/>
                </a:prstGeom>
                <a:gradFill rotWithShape="1">
                  <a:gsLst>
                    <a:gs pos="0">
                      <a:srgbClr val="FFCCFF"/>
                    </a:gs>
                    <a:gs pos="100000">
                      <a:schemeClr val="accent2"/>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58" name="Oval 174"/>
                <p:cNvSpPr>
                  <a:spLocks noChangeAspect="1" noChangeArrowheads="1"/>
                </p:cNvSpPr>
                <p:nvPr/>
              </p:nvSpPr>
              <p:spPr bwMode="auto">
                <a:xfrm>
                  <a:off x="3844" y="2332"/>
                  <a:ext cx="79" cy="53"/>
                </a:xfrm>
                <a:prstGeom prst="ellipse">
                  <a:avLst/>
                </a:prstGeom>
                <a:solidFill>
                  <a:srgbClr val="CC000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39" name="Group 175"/>
              <p:cNvGrpSpPr>
                <a:grpSpLocks noChangeAspect="1"/>
              </p:cNvGrpSpPr>
              <p:nvPr/>
            </p:nvGrpSpPr>
            <p:grpSpPr bwMode="auto">
              <a:xfrm rot="-3600000">
                <a:off x="2951" y="836"/>
                <a:ext cx="110" cy="64"/>
                <a:chOff x="940" y="2238"/>
                <a:chExt cx="362" cy="213"/>
              </a:xfrm>
            </p:grpSpPr>
            <p:sp>
              <p:nvSpPr>
                <p:cNvPr id="1155" name="Oval 176"/>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56" name="Oval 177"/>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40" name="Group 178"/>
              <p:cNvGrpSpPr>
                <a:grpSpLocks noChangeAspect="1"/>
              </p:cNvGrpSpPr>
              <p:nvPr/>
            </p:nvGrpSpPr>
            <p:grpSpPr bwMode="auto">
              <a:xfrm rot="-4800000">
                <a:off x="2603" y="1068"/>
                <a:ext cx="109" cy="64"/>
                <a:chOff x="940" y="2238"/>
                <a:chExt cx="362" cy="213"/>
              </a:xfrm>
            </p:grpSpPr>
            <p:sp>
              <p:nvSpPr>
                <p:cNvPr id="1153" name="Oval 179"/>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54" name="Oval 180"/>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41" name="Group 181"/>
              <p:cNvGrpSpPr>
                <a:grpSpLocks noChangeAspect="1"/>
              </p:cNvGrpSpPr>
              <p:nvPr/>
            </p:nvGrpSpPr>
            <p:grpSpPr bwMode="auto">
              <a:xfrm>
                <a:off x="2991" y="1008"/>
                <a:ext cx="108" cy="51"/>
                <a:chOff x="940" y="2238"/>
                <a:chExt cx="362" cy="213"/>
              </a:xfrm>
            </p:grpSpPr>
            <p:sp>
              <p:nvSpPr>
                <p:cNvPr id="1151" name="Oval 182"/>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52" name="Oval 183"/>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42" name="Group 184"/>
              <p:cNvGrpSpPr>
                <a:grpSpLocks noChangeAspect="1"/>
              </p:cNvGrpSpPr>
              <p:nvPr/>
            </p:nvGrpSpPr>
            <p:grpSpPr bwMode="auto">
              <a:xfrm>
                <a:off x="2815" y="1239"/>
                <a:ext cx="108" cy="64"/>
                <a:chOff x="940" y="2238"/>
                <a:chExt cx="362" cy="213"/>
              </a:xfrm>
            </p:grpSpPr>
            <p:sp>
              <p:nvSpPr>
                <p:cNvPr id="1149" name="Oval 185"/>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50" name="Oval 186"/>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43" name="Group 187"/>
              <p:cNvGrpSpPr>
                <a:grpSpLocks noChangeAspect="1"/>
              </p:cNvGrpSpPr>
              <p:nvPr/>
            </p:nvGrpSpPr>
            <p:grpSpPr bwMode="auto">
              <a:xfrm rot="-6688143">
                <a:off x="2830" y="1113"/>
                <a:ext cx="95" cy="56"/>
                <a:chOff x="940" y="2238"/>
                <a:chExt cx="362" cy="213"/>
              </a:xfrm>
            </p:grpSpPr>
            <p:sp>
              <p:nvSpPr>
                <p:cNvPr id="1147" name="Oval 188"/>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48" name="Oval 189"/>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grpSp>
            <p:nvGrpSpPr>
              <p:cNvPr id="308244" name="Group 190"/>
              <p:cNvGrpSpPr>
                <a:grpSpLocks noChangeAspect="1"/>
              </p:cNvGrpSpPr>
              <p:nvPr/>
            </p:nvGrpSpPr>
            <p:grpSpPr bwMode="auto">
              <a:xfrm rot="-6301101">
                <a:off x="3053" y="1119"/>
                <a:ext cx="109" cy="50"/>
                <a:chOff x="940" y="2238"/>
                <a:chExt cx="362" cy="213"/>
              </a:xfrm>
            </p:grpSpPr>
            <p:sp>
              <p:nvSpPr>
                <p:cNvPr id="1145" name="Oval 191"/>
                <p:cNvSpPr>
                  <a:spLocks noChangeAspect="1" noChangeArrowheads="1"/>
                </p:cNvSpPr>
                <p:nvPr/>
              </p:nvSpPr>
              <p:spPr bwMode="auto">
                <a:xfrm>
                  <a:off x="940" y="2238"/>
                  <a:ext cx="362" cy="213"/>
                </a:xfrm>
                <a:prstGeom prst="ellipse">
                  <a:avLst/>
                </a:prstGeom>
                <a:gradFill rotWithShape="1">
                  <a:gsLst>
                    <a:gs pos="0">
                      <a:srgbClr val="CC99FF"/>
                    </a:gs>
                    <a:gs pos="100000">
                      <a:srgbClr val="800080"/>
                    </a:gs>
                  </a:gsLst>
                  <a:path path="shape">
                    <a:fillToRect l="50000" t="50000" r="50000" b="50000"/>
                  </a:path>
                </a:gradFill>
                <a:ln w="95250" algn="ctr">
                  <a:noFill/>
                  <a:round/>
                  <a:headEnd/>
                  <a:tailEnd/>
                </a:ln>
              </p:spPr>
              <p:txBody>
                <a:bodyPr wrap="none" anchor="ctr"/>
                <a:lstStyle/>
                <a:p>
                  <a:pPr algn="ctr">
                    <a:spcBef>
                      <a:spcPct val="20000"/>
                    </a:spcBef>
                    <a:buSzPct val="120000"/>
                  </a:pPr>
                  <a:endParaRPr lang="ig-NG"/>
                </a:p>
              </p:txBody>
            </p:sp>
            <p:sp>
              <p:nvSpPr>
                <p:cNvPr id="1146" name="Oval 192"/>
                <p:cNvSpPr>
                  <a:spLocks noChangeAspect="1" noChangeArrowheads="1"/>
                </p:cNvSpPr>
                <p:nvPr/>
              </p:nvSpPr>
              <p:spPr bwMode="auto">
                <a:xfrm>
                  <a:off x="1100" y="2308"/>
                  <a:ext cx="120" cy="80"/>
                </a:xfrm>
                <a:prstGeom prst="ellipse">
                  <a:avLst/>
                </a:prstGeom>
                <a:solidFill>
                  <a:srgbClr val="800080"/>
                </a:solidFill>
                <a:ln w="12700">
                  <a:noFill/>
                  <a:round/>
                  <a:headEnd/>
                  <a:tailEnd/>
                </a:ln>
              </p:spPr>
              <p:txBody>
                <a:bodyPr wrap="none" lIns="90000" tIns="46800" rIns="90000" bIns="46800" anchor="ctr"/>
                <a:lstStyle/>
                <a:p>
                  <a:pPr algn="ctr">
                    <a:spcBef>
                      <a:spcPct val="20000"/>
                    </a:spcBef>
                    <a:buSzPct val="120000"/>
                  </a:pPr>
                  <a:endParaRPr lang="ig-NG"/>
                </a:p>
              </p:txBody>
            </p:sp>
          </p:grpSp>
          <p:sp>
            <p:nvSpPr>
              <p:cNvPr id="1134" name="Freeform 193"/>
              <p:cNvSpPr>
                <a:spLocks/>
              </p:cNvSpPr>
              <p:nvPr/>
            </p:nvSpPr>
            <p:spPr bwMode="auto">
              <a:xfrm>
                <a:off x="2477" y="798"/>
                <a:ext cx="843" cy="810"/>
              </a:xfrm>
              <a:custGeom>
                <a:avLst/>
                <a:gdLst>
                  <a:gd name="T0" fmla="*/ 1 w 1352"/>
                  <a:gd name="T1" fmla="*/ 1 h 1286"/>
                  <a:gd name="T2" fmla="*/ 1 w 1352"/>
                  <a:gd name="T3" fmla="*/ 1 h 1286"/>
                  <a:gd name="T4" fmla="*/ 1 w 1352"/>
                  <a:gd name="T5" fmla="*/ 1 h 1286"/>
                  <a:gd name="T6" fmla="*/ 1 w 1352"/>
                  <a:gd name="T7" fmla="*/ 1 h 1286"/>
                  <a:gd name="T8" fmla="*/ 1 w 1352"/>
                  <a:gd name="T9" fmla="*/ 1 h 1286"/>
                  <a:gd name="T10" fmla="*/ 1 w 1352"/>
                  <a:gd name="T11" fmla="*/ 1 h 1286"/>
                  <a:gd name="T12" fmla="*/ 1 w 1352"/>
                  <a:gd name="T13" fmla="*/ 1 h 1286"/>
                  <a:gd name="T14" fmla="*/ 1 w 1352"/>
                  <a:gd name="T15" fmla="*/ 1 h 1286"/>
                  <a:gd name="T16" fmla="*/ 1 w 1352"/>
                  <a:gd name="T17" fmla="*/ 1 h 1286"/>
                  <a:gd name="T18" fmla="*/ 1 w 1352"/>
                  <a:gd name="T19" fmla="*/ 1 h 1286"/>
                  <a:gd name="T20" fmla="*/ 1 w 1352"/>
                  <a:gd name="T21" fmla="*/ 1 h 1286"/>
                  <a:gd name="T22" fmla="*/ 1 w 1352"/>
                  <a:gd name="T23" fmla="*/ 1 h 1286"/>
                  <a:gd name="T24" fmla="*/ 1 w 1352"/>
                  <a:gd name="T25" fmla="*/ 1 h 1286"/>
                  <a:gd name="T26" fmla="*/ 1 w 1352"/>
                  <a:gd name="T27" fmla="*/ 1 h 1286"/>
                  <a:gd name="T28" fmla="*/ 1 w 1352"/>
                  <a:gd name="T29" fmla="*/ 1 h 1286"/>
                  <a:gd name="T30" fmla="*/ 1 w 1352"/>
                  <a:gd name="T31" fmla="*/ 1 h 1286"/>
                  <a:gd name="T32" fmla="*/ 1 w 1352"/>
                  <a:gd name="T33" fmla="*/ 1 h 1286"/>
                  <a:gd name="T34" fmla="*/ 1 w 1352"/>
                  <a:gd name="T35" fmla="*/ 1 h 1286"/>
                  <a:gd name="T36" fmla="*/ 1 w 1352"/>
                  <a:gd name="T37" fmla="*/ 1 h 1286"/>
                  <a:gd name="T38" fmla="*/ 1 w 1352"/>
                  <a:gd name="T39" fmla="*/ 1 h 1286"/>
                  <a:gd name="T40" fmla="*/ 1 w 1352"/>
                  <a:gd name="T41" fmla="*/ 1 h 1286"/>
                  <a:gd name="T42" fmla="*/ 1 w 1352"/>
                  <a:gd name="T43" fmla="*/ 1 h 1286"/>
                  <a:gd name="T44" fmla="*/ 1 w 1352"/>
                  <a:gd name="T45" fmla="*/ 1 h 1286"/>
                  <a:gd name="T46" fmla="*/ 1 w 1352"/>
                  <a:gd name="T47" fmla="*/ 1 h 1286"/>
                  <a:gd name="T48" fmla="*/ 1 w 1352"/>
                  <a:gd name="T49" fmla="*/ 1 h 1286"/>
                  <a:gd name="T50" fmla="*/ 1 w 1352"/>
                  <a:gd name="T51" fmla="*/ 1 h 1286"/>
                  <a:gd name="T52" fmla="*/ 1 w 1352"/>
                  <a:gd name="T53" fmla="*/ 1 h 1286"/>
                  <a:gd name="T54" fmla="*/ 1 w 1352"/>
                  <a:gd name="T55" fmla="*/ 1 h 1286"/>
                  <a:gd name="T56" fmla="*/ 1 w 1352"/>
                  <a:gd name="T57" fmla="*/ 1 h 1286"/>
                  <a:gd name="T58" fmla="*/ 1 w 1352"/>
                  <a:gd name="T59" fmla="*/ 1 h 1286"/>
                  <a:gd name="T60" fmla="*/ 1 w 1352"/>
                  <a:gd name="T61" fmla="*/ 1 h 1286"/>
                  <a:gd name="T62" fmla="*/ 1 w 1352"/>
                  <a:gd name="T63" fmla="*/ 1 h 1286"/>
                  <a:gd name="T64" fmla="*/ 1 w 1352"/>
                  <a:gd name="T65" fmla="*/ 1 h 1286"/>
                  <a:gd name="T66" fmla="*/ 1 w 1352"/>
                  <a:gd name="T67" fmla="*/ 1 h 1286"/>
                  <a:gd name="T68" fmla="*/ 1 w 1352"/>
                  <a:gd name="T69" fmla="*/ 1 h 1286"/>
                  <a:gd name="T70" fmla="*/ 1 w 1352"/>
                  <a:gd name="T71" fmla="*/ 1 h 1286"/>
                  <a:gd name="T72" fmla="*/ 1 w 1352"/>
                  <a:gd name="T73" fmla="*/ 1 h 1286"/>
                  <a:gd name="T74" fmla="*/ 1 w 1352"/>
                  <a:gd name="T75" fmla="*/ 1 h 1286"/>
                  <a:gd name="T76" fmla="*/ 1 w 1352"/>
                  <a:gd name="T77" fmla="*/ 1 h 1286"/>
                  <a:gd name="T78" fmla="*/ 1 w 1352"/>
                  <a:gd name="T79" fmla="*/ 1 h 1286"/>
                  <a:gd name="T80" fmla="*/ 1 w 1352"/>
                  <a:gd name="T81" fmla="*/ 1 h 1286"/>
                  <a:gd name="T82" fmla="*/ 1 w 1352"/>
                  <a:gd name="T83" fmla="*/ 1 h 1286"/>
                  <a:gd name="T84" fmla="*/ 1 w 1352"/>
                  <a:gd name="T85" fmla="*/ 1 h 1286"/>
                  <a:gd name="T86" fmla="*/ 1 w 1352"/>
                  <a:gd name="T87" fmla="*/ 1 h 1286"/>
                  <a:gd name="T88" fmla="*/ 1 w 1352"/>
                  <a:gd name="T89" fmla="*/ 0 h 1286"/>
                  <a:gd name="T90" fmla="*/ 1 w 1352"/>
                  <a:gd name="T91" fmla="*/ 1 h 1286"/>
                  <a:gd name="T92" fmla="*/ 1 w 1352"/>
                  <a:gd name="T93" fmla="*/ 1 h 12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2"/>
                  <a:gd name="T142" fmla="*/ 0 h 1286"/>
                  <a:gd name="T143" fmla="*/ 1352 w 1352"/>
                  <a:gd name="T144" fmla="*/ 1286 h 12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2" h="1286">
                    <a:moveTo>
                      <a:pt x="608" y="6"/>
                    </a:moveTo>
                    <a:cubicBezTo>
                      <a:pt x="538" y="29"/>
                      <a:pt x="615" y="6"/>
                      <a:pt x="434" y="18"/>
                    </a:cubicBezTo>
                    <a:cubicBezTo>
                      <a:pt x="415" y="19"/>
                      <a:pt x="398" y="36"/>
                      <a:pt x="380" y="42"/>
                    </a:cubicBezTo>
                    <a:cubicBezTo>
                      <a:pt x="376" y="48"/>
                      <a:pt x="374" y="55"/>
                      <a:pt x="368" y="60"/>
                    </a:cubicBezTo>
                    <a:cubicBezTo>
                      <a:pt x="363" y="64"/>
                      <a:pt x="354" y="62"/>
                      <a:pt x="350" y="66"/>
                    </a:cubicBezTo>
                    <a:cubicBezTo>
                      <a:pt x="346" y="70"/>
                      <a:pt x="347" y="78"/>
                      <a:pt x="344" y="84"/>
                    </a:cubicBezTo>
                    <a:cubicBezTo>
                      <a:pt x="337" y="97"/>
                      <a:pt x="328" y="108"/>
                      <a:pt x="320" y="120"/>
                    </a:cubicBezTo>
                    <a:cubicBezTo>
                      <a:pt x="291" y="164"/>
                      <a:pt x="266" y="187"/>
                      <a:pt x="212" y="198"/>
                    </a:cubicBezTo>
                    <a:cubicBezTo>
                      <a:pt x="171" y="226"/>
                      <a:pt x="190" y="217"/>
                      <a:pt x="158" y="228"/>
                    </a:cubicBezTo>
                    <a:cubicBezTo>
                      <a:pt x="149" y="255"/>
                      <a:pt x="128" y="296"/>
                      <a:pt x="104" y="312"/>
                    </a:cubicBezTo>
                    <a:cubicBezTo>
                      <a:pt x="84" y="342"/>
                      <a:pt x="69" y="373"/>
                      <a:pt x="50" y="402"/>
                    </a:cubicBezTo>
                    <a:cubicBezTo>
                      <a:pt x="41" y="445"/>
                      <a:pt x="21" y="485"/>
                      <a:pt x="14" y="528"/>
                    </a:cubicBezTo>
                    <a:cubicBezTo>
                      <a:pt x="9" y="556"/>
                      <a:pt x="7" y="584"/>
                      <a:pt x="2" y="612"/>
                    </a:cubicBezTo>
                    <a:cubicBezTo>
                      <a:pt x="4" y="632"/>
                      <a:pt x="0" y="654"/>
                      <a:pt x="8" y="672"/>
                    </a:cubicBezTo>
                    <a:cubicBezTo>
                      <a:pt x="11" y="680"/>
                      <a:pt x="27" y="671"/>
                      <a:pt x="32" y="678"/>
                    </a:cubicBezTo>
                    <a:cubicBezTo>
                      <a:pt x="41" y="691"/>
                      <a:pt x="44" y="738"/>
                      <a:pt x="50" y="756"/>
                    </a:cubicBezTo>
                    <a:cubicBezTo>
                      <a:pt x="52" y="806"/>
                      <a:pt x="51" y="856"/>
                      <a:pt x="56" y="906"/>
                    </a:cubicBezTo>
                    <a:cubicBezTo>
                      <a:pt x="61" y="957"/>
                      <a:pt x="150" y="957"/>
                      <a:pt x="182" y="960"/>
                    </a:cubicBezTo>
                    <a:cubicBezTo>
                      <a:pt x="201" y="1018"/>
                      <a:pt x="179" y="1090"/>
                      <a:pt x="236" y="1128"/>
                    </a:cubicBezTo>
                    <a:cubicBezTo>
                      <a:pt x="253" y="1178"/>
                      <a:pt x="246" y="1173"/>
                      <a:pt x="302" y="1182"/>
                    </a:cubicBezTo>
                    <a:cubicBezTo>
                      <a:pt x="321" y="1201"/>
                      <a:pt x="339" y="1204"/>
                      <a:pt x="356" y="1224"/>
                    </a:cubicBezTo>
                    <a:cubicBezTo>
                      <a:pt x="362" y="1231"/>
                      <a:pt x="378" y="1277"/>
                      <a:pt x="386" y="1278"/>
                    </a:cubicBezTo>
                    <a:cubicBezTo>
                      <a:pt x="470" y="1286"/>
                      <a:pt x="554" y="1282"/>
                      <a:pt x="638" y="1284"/>
                    </a:cubicBezTo>
                    <a:cubicBezTo>
                      <a:pt x="718" y="1282"/>
                      <a:pt x="798" y="1281"/>
                      <a:pt x="878" y="1278"/>
                    </a:cubicBezTo>
                    <a:cubicBezTo>
                      <a:pt x="976" y="1274"/>
                      <a:pt x="901" y="1267"/>
                      <a:pt x="956" y="1242"/>
                    </a:cubicBezTo>
                    <a:cubicBezTo>
                      <a:pt x="973" y="1234"/>
                      <a:pt x="1010" y="1224"/>
                      <a:pt x="1010" y="1224"/>
                    </a:cubicBezTo>
                    <a:cubicBezTo>
                      <a:pt x="1036" y="1186"/>
                      <a:pt x="1017" y="1195"/>
                      <a:pt x="1064" y="1164"/>
                    </a:cubicBezTo>
                    <a:cubicBezTo>
                      <a:pt x="1074" y="1157"/>
                      <a:pt x="1088" y="1161"/>
                      <a:pt x="1100" y="1158"/>
                    </a:cubicBezTo>
                    <a:cubicBezTo>
                      <a:pt x="1112" y="1155"/>
                      <a:pt x="1136" y="1146"/>
                      <a:pt x="1136" y="1146"/>
                    </a:cubicBezTo>
                    <a:cubicBezTo>
                      <a:pt x="1146" y="1054"/>
                      <a:pt x="1126" y="1114"/>
                      <a:pt x="1160" y="1080"/>
                    </a:cubicBezTo>
                    <a:cubicBezTo>
                      <a:pt x="1165" y="1075"/>
                      <a:pt x="1166" y="1067"/>
                      <a:pt x="1172" y="1062"/>
                    </a:cubicBezTo>
                    <a:cubicBezTo>
                      <a:pt x="1177" y="1058"/>
                      <a:pt x="1184" y="1059"/>
                      <a:pt x="1190" y="1056"/>
                    </a:cubicBezTo>
                    <a:cubicBezTo>
                      <a:pt x="1203" y="1049"/>
                      <a:pt x="1226" y="1032"/>
                      <a:pt x="1226" y="1032"/>
                    </a:cubicBezTo>
                    <a:cubicBezTo>
                      <a:pt x="1238" y="996"/>
                      <a:pt x="1229" y="964"/>
                      <a:pt x="1262" y="942"/>
                    </a:cubicBezTo>
                    <a:cubicBezTo>
                      <a:pt x="1276" y="920"/>
                      <a:pt x="1290" y="922"/>
                      <a:pt x="1304" y="900"/>
                    </a:cubicBezTo>
                    <a:cubicBezTo>
                      <a:pt x="1325" y="817"/>
                      <a:pt x="1316" y="859"/>
                      <a:pt x="1316" y="684"/>
                    </a:cubicBezTo>
                    <a:cubicBezTo>
                      <a:pt x="1316" y="628"/>
                      <a:pt x="1352" y="446"/>
                      <a:pt x="1268" y="390"/>
                    </a:cubicBezTo>
                    <a:cubicBezTo>
                      <a:pt x="1257" y="374"/>
                      <a:pt x="1227" y="339"/>
                      <a:pt x="1220" y="318"/>
                    </a:cubicBezTo>
                    <a:cubicBezTo>
                      <a:pt x="1206" y="277"/>
                      <a:pt x="1198" y="253"/>
                      <a:pt x="1160" y="228"/>
                    </a:cubicBezTo>
                    <a:cubicBezTo>
                      <a:pt x="1145" y="206"/>
                      <a:pt x="1122" y="183"/>
                      <a:pt x="1100" y="168"/>
                    </a:cubicBezTo>
                    <a:cubicBezTo>
                      <a:pt x="1086" y="147"/>
                      <a:pt x="1064" y="122"/>
                      <a:pt x="1040" y="114"/>
                    </a:cubicBezTo>
                    <a:cubicBezTo>
                      <a:pt x="1020" y="84"/>
                      <a:pt x="986" y="68"/>
                      <a:pt x="956" y="48"/>
                    </a:cubicBezTo>
                    <a:cubicBezTo>
                      <a:pt x="940" y="37"/>
                      <a:pt x="918" y="41"/>
                      <a:pt x="902" y="30"/>
                    </a:cubicBezTo>
                    <a:cubicBezTo>
                      <a:pt x="873" y="11"/>
                      <a:pt x="891" y="20"/>
                      <a:pt x="848" y="6"/>
                    </a:cubicBezTo>
                    <a:cubicBezTo>
                      <a:pt x="842" y="4"/>
                      <a:pt x="830" y="0"/>
                      <a:pt x="830" y="0"/>
                    </a:cubicBezTo>
                    <a:cubicBezTo>
                      <a:pt x="764" y="2"/>
                      <a:pt x="698" y="1"/>
                      <a:pt x="632" y="6"/>
                    </a:cubicBezTo>
                    <a:cubicBezTo>
                      <a:pt x="604" y="8"/>
                      <a:pt x="621" y="32"/>
                      <a:pt x="608" y="6"/>
                    </a:cubicBezTo>
                    <a:close/>
                  </a:path>
                </a:pathLst>
              </a:custGeom>
              <a:noFill/>
              <a:ln w="25400">
                <a:solidFill>
                  <a:schemeClr val="bg2"/>
                </a:solidFill>
                <a:round/>
                <a:headEnd/>
                <a:tailEnd/>
              </a:ln>
            </p:spPr>
            <p:txBody>
              <a:bodyPr lIns="90000" tIns="46800" rIns="90000" bIns="46800" anchor="ctr"/>
              <a:lstStyle/>
              <a:p>
                <a:endParaRPr lang="en-US"/>
              </a:p>
            </p:txBody>
          </p:sp>
          <p:sp>
            <p:nvSpPr>
              <p:cNvPr id="1135" name="Freeform 194"/>
              <p:cNvSpPr>
                <a:spLocks/>
              </p:cNvSpPr>
              <p:nvPr/>
            </p:nvSpPr>
            <p:spPr bwMode="auto">
              <a:xfrm>
                <a:off x="2683" y="924"/>
                <a:ext cx="228" cy="171"/>
              </a:xfrm>
              <a:custGeom>
                <a:avLst/>
                <a:gdLst>
                  <a:gd name="T0" fmla="*/ 3 w 267"/>
                  <a:gd name="T1" fmla="*/ 0 h 236"/>
                  <a:gd name="T2" fmla="*/ 3 w 267"/>
                  <a:gd name="T3" fmla="*/ 1 h 236"/>
                  <a:gd name="T4" fmla="*/ 3 w 267"/>
                  <a:gd name="T5" fmla="*/ 1 h 236"/>
                  <a:gd name="T6" fmla="*/ 3 w 267"/>
                  <a:gd name="T7" fmla="*/ 1 h 236"/>
                  <a:gd name="T8" fmla="*/ 3 w 267"/>
                  <a:gd name="T9" fmla="*/ 1 h 236"/>
                  <a:gd name="T10" fmla="*/ 3 w 267"/>
                  <a:gd name="T11" fmla="*/ 1 h 236"/>
                  <a:gd name="T12" fmla="*/ 3 w 267"/>
                  <a:gd name="T13" fmla="*/ 1 h 236"/>
                  <a:gd name="T14" fmla="*/ 3 w 267"/>
                  <a:gd name="T15" fmla="*/ 1 h 236"/>
                  <a:gd name="T16" fmla="*/ 3 w 267"/>
                  <a:gd name="T17" fmla="*/ 1 h 236"/>
                  <a:gd name="T18" fmla="*/ 3 w 267"/>
                  <a:gd name="T19" fmla="*/ 1 h 236"/>
                  <a:gd name="T20" fmla="*/ 3 w 267"/>
                  <a:gd name="T21" fmla="*/ 1 h 236"/>
                  <a:gd name="T22" fmla="*/ 3 w 267"/>
                  <a:gd name="T23" fmla="*/ 1 h 236"/>
                  <a:gd name="T24" fmla="*/ 3 w 267"/>
                  <a:gd name="T25" fmla="*/ 1 h 236"/>
                  <a:gd name="T26" fmla="*/ 3 w 267"/>
                  <a:gd name="T27" fmla="*/ 1 h 236"/>
                  <a:gd name="T28" fmla="*/ 3 w 267"/>
                  <a:gd name="T29" fmla="*/ 1 h 236"/>
                  <a:gd name="T30" fmla="*/ 3 w 267"/>
                  <a:gd name="T31" fmla="*/ 1 h 236"/>
                  <a:gd name="T32" fmla="*/ 3 w 267"/>
                  <a:gd name="T33" fmla="*/ 1 h 236"/>
                  <a:gd name="T34" fmla="*/ 3 w 267"/>
                  <a:gd name="T35" fmla="*/ 1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36"/>
                  <a:gd name="T56" fmla="*/ 267 w 26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36">
                    <a:moveTo>
                      <a:pt x="205" y="0"/>
                    </a:moveTo>
                    <a:cubicBezTo>
                      <a:pt x="178" y="9"/>
                      <a:pt x="149" y="8"/>
                      <a:pt x="121" y="15"/>
                    </a:cubicBezTo>
                    <a:cubicBezTo>
                      <a:pt x="102" y="27"/>
                      <a:pt x="84" y="31"/>
                      <a:pt x="67" y="48"/>
                    </a:cubicBezTo>
                    <a:cubicBezTo>
                      <a:pt x="63" y="61"/>
                      <a:pt x="54" y="72"/>
                      <a:pt x="49" y="84"/>
                    </a:cubicBezTo>
                    <a:cubicBezTo>
                      <a:pt x="35" y="115"/>
                      <a:pt x="35" y="149"/>
                      <a:pt x="10" y="174"/>
                    </a:cubicBezTo>
                    <a:cubicBezTo>
                      <a:pt x="0" y="203"/>
                      <a:pt x="3" y="186"/>
                      <a:pt x="7" y="228"/>
                    </a:cubicBezTo>
                    <a:cubicBezTo>
                      <a:pt x="40" y="227"/>
                      <a:pt x="84" y="236"/>
                      <a:pt x="115" y="216"/>
                    </a:cubicBezTo>
                    <a:cubicBezTo>
                      <a:pt x="119" y="205"/>
                      <a:pt x="118" y="191"/>
                      <a:pt x="127" y="183"/>
                    </a:cubicBezTo>
                    <a:cubicBezTo>
                      <a:pt x="145" y="167"/>
                      <a:pt x="170" y="163"/>
                      <a:pt x="190" y="150"/>
                    </a:cubicBezTo>
                    <a:cubicBezTo>
                      <a:pt x="204" y="141"/>
                      <a:pt x="210" y="137"/>
                      <a:pt x="226" y="132"/>
                    </a:cubicBezTo>
                    <a:cubicBezTo>
                      <a:pt x="229" y="131"/>
                      <a:pt x="235" y="129"/>
                      <a:pt x="235" y="129"/>
                    </a:cubicBezTo>
                    <a:cubicBezTo>
                      <a:pt x="265" y="83"/>
                      <a:pt x="231" y="142"/>
                      <a:pt x="250" y="87"/>
                    </a:cubicBezTo>
                    <a:cubicBezTo>
                      <a:pt x="252" y="80"/>
                      <a:pt x="260" y="76"/>
                      <a:pt x="262" y="69"/>
                    </a:cubicBezTo>
                    <a:cubicBezTo>
                      <a:pt x="263" y="66"/>
                      <a:pt x="264" y="63"/>
                      <a:pt x="265" y="60"/>
                    </a:cubicBezTo>
                    <a:cubicBezTo>
                      <a:pt x="264" y="51"/>
                      <a:pt x="267" y="30"/>
                      <a:pt x="256" y="21"/>
                    </a:cubicBezTo>
                    <a:cubicBezTo>
                      <a:pt x="248" y="15"/>
                      <a:pt x="229" y="9"/>
                      <a:pt x="220" y="6"/>
                    </a:cubicBezTo>
                    <a:cubicBezTo>
                      <a:pt x="217" y="5"/>
                      <a:pt x="211" y="3"/>
                      <a:pt x="211" y="3"/>
                    </a:cubicBezTo>
                    <a:cubicBezTo>
                      <a:pt x="202" y="4"/>
                      <a:pt x="184" y="6"/>
                      <a:pt x="184" y="6"/>
                    </a:cubicBezTo>
                  </a:path>
                </a:pathLst>
              </a:custGeom>
              <a:gradFill rotWithShape="1">
                <a:gsLst>
                  <a:gs pos="0">
                    <a:srgbClr val="A0A6DD"/>
                  </a:gs>
                  <a:gs pos="100000">
                    <a:srgbClr val="616BC7"/>
                  </a:gs>
                </a:gsLst>
                <a:path path="rect">
                  <a:fillToRect l="50000" t="50000" r="50000" b="50000"/>
                </a:path>
              </a:gradFill>
              <a:ln w="19050">
                <a:solidFill>
                  <a:srgbClr val="2C347C"/>
                </a:solidFill>
                <a:round/>
                <a:headEnd/>
                <a:tailEnd/>
              </a:ln>
            </p:spPr>
            <p:txBody>
              <a:bodyPr lIns="90000" tIns="46800" rIns="90000" bIns="46800" anchor="ctr"/>
              <a:lstStyle/>
              <a:p>
                <a:endParaRPr lang="en-US"/>
              </a:p>
            </p:txBody>
          </p:sp>
          <p:sp>
            <p:nvSpPr>
              <p:cNvPr id="1136" name="Freeform 195"/>
              <p:cNvSpPr>
                <a:spLocks/>
              </p:cNvSpPr>
              <p:nvPr/>
            </p:nvSpPr>
            <p:spPr bwMode="auto">
              <a:xfrm rot="-633610">
                <a:off x="2884" y="1056"/>
                <a:ext cx="251" cy="222"/>
              </a:xfrm>
              <a:custGeom>
                <a:avLst/>
                <a:gdLst>
                  <a:gd name="T0" fmla="*/ 8 w 267"/>
                  <a:gd name="T1" fmla="*/ 0 h 236"/>
                  <a:gd name="T2" fmla="*/ 8 w 267"/>
                  <a:gd name="T3" fmla="*/ 8 h 236"/>
                  <a:gd name="T4" fmla="*/ 8 w 267"/>
                  <a:gd name="T5" fmla="*/ 8 h 236"/>
                  <a:gd name="T6" fmla="*/ 8 w 267"/>
                  <a:gd name="T7" fmla="*/ 8 h 236"/>
                  <a:gd name="T8" fmla="*/ 8 w 267"/>
                  <a:gd name="T9" fmla="*/ 8 h 236"/>
                  <a:gd name="T10" fmla="*/ 7 w 267"/>
                  <a:gd name="T11" fmla="*/ 8 h 236"/>
                  <a:gd name="T12" fmla="*/ 8 w 267"/>
                  <a:gd name="T13" fmla="*/ 8 h 236"/>
                  <a:gd name="T14" fmla="*/ 8 w 267"/>
                  <a:gd name="T15" fmla="*/ 8 h 236"/>
                  <a:gd name="T16" fmla="*/ 8 w 267"/>
                  <a:gd name="T17" fmla="*/ 8 h 236"/>
                  <a:gd name="T18" fmla="*/ 8 w 267"/>
                  <a:gd name="T19" fmla="*/ 8 h 236"/>
                  <a:gd name="T20" fmla="*/ 8 w 267"/>
                  <a:gd name="T21" fmla="*/ 8 h 236"/>
                  <a:gd name="T22" fmla="*/ 8 w 267"/>
                  <a:gd name="T23" fmla="*/ 8 h 236"/>
                  <a:gd name="T24" fmla="*/ 8 w 267"/>
                  <a:gd name="T25" fmla="*/ 8 h 236"/>
                  <a:gd name="T26" fmla="*/ 8 w 267"/>
                  <a:gd name="T27" fmla="*/ 8 h 236"/>
                  <a:gd name="T28" fmla="*/ 8 w 267"/>
                  <a:gd name="T29" fmla="*/ 8 h 236"/>
                  <a:gd name="T30" fmla="*/ 8 w 267"/>
                  <a:gd name="T31" fmla="*/ 6 h 236"/>
                  <a:gd name="T32" fmla="*/ 8 w 267"/>
                  <a:gd name="T33" fmla="*/ 3 h 236"/>
                  <a:gd name="T34" fmla="*/ 8 w 267"/>
                  <a:gd name="T35" fmla="*/ 6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36"/>
                  <a:gd name="T56" fmla="*/ 267 w 26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36">
                    <a:moveTo>
                      <a:pt x="205" y="0"/>
                    </a:moveTo>
                    <a:cubicBezTo>
                      <a:pt x="178" y="9"/>
                      <a:pt x="149" y="8"/>
                      <a:pt x="121" y="15"/>
                    </a:cubicBezTo>
                    <a:cubicBezTo>
                      <a:pt x="102" y="27"/>
                      <a:pt x="84" y="31"/>
                      <a:pt x="67" y="48"/>
                    </a:cubicBezTo>
                    <a:cubicBezTo>
                      <a:pt x="63" y="61"/>
                      <a:pt x="54" y="72"/>
                      <a:pt x="49" y="84"/>
                    </a:cubicBezTo>
                    <a:cubicBezTo>
                      <a:pt x="35" y="115"/>
                      <a:pt x="35" y="149"/>
                      <a:pt x="10" y="174"/>
                    </a:cubicBezTo>
                    <a:cubicBezTo>
                      <a:pt x="0" y="203"/>
                      <a:pt x="3" y="186"/>
                      <a:pt x="7" y="228"/>
                    </a:cubicBezTo>
                    <a:cubicBezTo>
                      <a:pt x="40" y="227"/>
                      <a:pt x="84" y="236"/>
                      <a:pt x="115" y="216"/>
                    </a:cubicBezTo>
                    <a:cubicBezTo>
                      <a:pt x="119" y="205"/>
                      <a:pt x="118" y="191"/>
                      <a:pt x="127" y="183"/>
                    </a:cubicBezTo>
                    <a:cubicBezTo>
                      <a:pt x="145" y="167"/>
                      <a:pt x="170" y="163"/>
                      <a:pt x="190" y="150"/>
                    </a:cubicBezTo>
                    <a:cubicBezTo>
                      <a:pt x="204" y="141"/>
                      <a:pt x="210" y="137"/>
                      <a:pt x="226" y="132"/>
                    </a:cubicBezTo>
                    <a:cubicBezTo>
                      <a:pt x="229" y="131"/>
                      <a:pt x="235" y="129"/>
                      <a:pt x="235" y="129"/>
                    </a:cubicBezTo>
                    <a:cubicBezTo>
                      <a:pt x="265" y="83"/>
                      <a:pt x="231" y="142"/>
                      <a:pt x="250" y="87"/>
                    </a:cubicBezTo>
                    <a:cubicBezTo>
                      <a:pt x="252" y="80"/>
                      <a:pt x="260" y="76"/>
                      <a:pt x="262" y="69"/>
                    </a:cubicBezTo>
                    <a:cubicBezTo>
                      <a:pt x="263" y="66"/>
                      <a:pt x="264" y="63"/>
                      <a:pt x="265" y="60"/>
                    </a:cubicBezTo>
                    <a:cubicBezTo>
                      <a:pt x="264" y="51"/>
                      <a:pt x="267" y="30"/>
                      <a:pt x="256" y="21"/>
                    </a:cubicBezTo>
                    <a:cubicBezTo>
                      <a:pt x="248" y="15"/>
                      <a:pt x="229" y="9"/>
                      <a:pt x="220" y="6"/>
                    </a:cubicBezTo>
                    <a:cubicBezTo>
                      <a:pt x="217" y="5"/>
                      <a:pt x="211" y="3"/>
                      <a:pt x="211" y="3"/>
                    </a:cubicBezTo>
                    <a:cubicBezTo>
                      <a:pt x="202" y="4"/>
                      <a:pt x="184" y="6"/>
                      <a:pt x="184" y="6"/>
                    </a:cubicBezTo>
                  </a:path>
                </a:pathLst>
              </a:custGeom>
              <a:gradFill rotWithShape="1">
                <a:gsLst>
                  <a:gs pos="0">
                    <a:srgbClr val="969CDA"/>
                  </a:gs>
                  <a:gs pos="100000">
                    <a:srgbClr val="616BC7"/>
                  </a:gs>
                </a:gsLst>
                <a:path path="rect">
                  <a:fillToRect l="50000" t="50000" r="50000" b="50000"/>
                </a:path>
              </a:gradFill>
              <a:ln w="19050">
                <a:solidFill>
                  <a:srgbClr val="2C347C"/>
                </a:solidFill>
                <a:round/>
                <a:headEnd/>
                <a:tailEnd/>
              </a:ln>
            </p:spPr>
            <p:txBody>
              <a:bodyPr lIns="90000" tIns="46800" rIns="90000" bIns="46800" anchor="ctr"/>
              <a:lstStyle/>
              <a:p>
                <a:endParaRPr lang="en-US"/>
              </a:p>
            </p:txBody>
          </p:sp>
          <p:sp>
            <p:nvSpPr>
              <p:cNvPr id="1137" name="Freeform 196"/>
              <p:cNvSpPr>
                <a:spLocks/>
              </p:cNvSpPr>
              <p:nvPr/>
            </p:nvSpPr>
            <p:spPr bwMode="auto">
              <a:xfrm rot="-7788334">
                <a:off x="2639" y="1133"/>
                <a:ext cx="130" cy="114"/>
              </a:xfrm>
              <a:custGeom>
                <a:avLst/>
                <a:gdLst>
                  <a:gd name="T0" fmla="*/ 0 w 267"/>
                  <a:gd name="T1" fmla="*/ 0 h 236"/>
                  <a:gd name="T2" fmla="*/ 0 w 267"/>
                  <a:gd name="T3" fmla="*/ 0 h 236"/>
                  <a:gd name="T4" fmla="*/ 0 w 267"/>
                  <a:gd name="T5" fmla="*/ 0 h 236"/>
                  <a:gd name="T6" fmla="*/ 0 w 267"/>
                  <a:gd name="T7" fmla="*/ 0 h 236"/>
                  <a:gd name="T8" fmla="*/ 0 w 267"/>
                  <a:gd name="T9" fmla="*/ 0 h 236"/>
                  <a:gd name="T10" fmla="*/ 0 w 267"/>
                  <a:gd name="T11" fmla="*/ 0 h 236"/>
                  <a:gd name="T12" fmla="*/ 0 w 267"/>
                  <a:gd name="T13" fmla="*/ 0 h 236"/>
                  <a:gd name="T14" fmla="*/ 0 w 267"/>
                  <a:gd name="T15" fmla="*/ 0 h 236"/>
                  <a:gd name="T16" fmla="*/ 0 w 267"/>
                  <a:gd name="T17" fmla="*/ 0 h 236"/>
                  <a:gd name="T18" fmla="*/ 0 w 267"/>
                  <a:gd name="T19" fmla="*/ 0 h 236"/>
                  <a:gd name="T20" fmla="*/ 0 w 267"/>
                  <a:gd name="T21" fmla="*/ 0 h 236"/>
                  <a:gd name="T22" fmla="*/ 0 w 267"/>
                  <a:gd name="T23" fmla="*/ 0 h 236"/>
                  <a:gd name="T24" fmla="*/ 0 w 267"/>
                  <a:gd name="T25" fmla="*/ 0 h 236"/>
                  <a:gd name="T26" fmla="*/ 0 w 267"/>
                  <a:gd name="T27" fmla="*/ 0 h 236"/>
                  <a:gd name="T28" fmla="*/ 0 w 267"/>
                  <a:gd name="T29" fmla="*/ 0 h 236"/>
                  <a:gd name="T30" fmla="*/ 0 w 267"/>
                  <a:gd name="T31" fmla="*/ 0 h 236"/>
                  <a:gd name="T32" fmla="*/ 0 w 267"/>
                  <a:gd name="T33" fmla="*/ 0 h 236"/>
                  <a:gd name="T34" fmla="*/ 0 w 267"/>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36"/>
                  <a:gd name="T56" fmla="*/ 267 w 26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36">
                    <a:moveTo>
                      <a:pt x="205" y="0"/>
                    </a:moveTo>
                    <a:cubicBezTo>
                      <a:pt x="178" y="9"/>
                      <a:pt x="149" y="8"/>
                      <a:pt x="121" y="15"/>
                    </a:cubicBezTo>
                    <a:cubicBezTo>
                      <a:pt x="102" y="27"/>
                      <a:pt x="84" y="31"/>
                      <a:pt x="67" y="48"/>
                    </a:cubicBezTo>
                    <a:cubicBezTo>
                      <a:pt x="63" y="61"/>
                      <a:pt x="54" y="72"/>
                      <a:pt x="49" y="84"/>
                    </a:cubicBezTo>
                    <a:cubicBezTo>
                      <a:pt x="35" y="115"/>
                      <a:pt x="35" y="149"/>
                      <a:pt x="10" y="174"/>
                    </a:cubicBezTo>
                    <a:cubicBezTo>
                      <a:pt x="0" y="203"/>
                      <a:pt x="3" y="186"/>
                      <a:pt x="7" y="228"/>
                    </a:cubicBezTo>
                    <a:cubicBezTo>
                      <a:pt x="40" y="227"/>
                      <a:pt x="84" y="236"/>
                      <a:pt x="115" y="216"/>
                    </a:cubicBezTo>
                    <a:cubicBezTo>
                      <a:pt x="119" y="205"/>
                      <a:pt x="118" y="191"/>
                      <a:pt x="127" y="183"/>
                    </a:cubicBezTo>
                    <a:cubicBezTo>
                      <a:pt x="145" y="167"/>
                      <a:pt x="170" y="163"/>
                      <a:pt x="190" y="150"/>
                    </a:cubicBezTo>
                    <a:cubicBezTo>
                      <a:pt x="204" y="141"/>
                      <a:pt x="210" y="137"/>
                      <a:pt x="226" y="132"/>
                    </a:cubicBezTo>
                    <a:cubicBezTo>
                      <a:pt x="229" y="131"/>
                      <a:pt x="235" y="129"/>
                      <a:pt x="235" y="129"/>
                    </a:cubicBezTo>
                    <a:cubicBezTo>
                      <a:pt x="265" y="83"/>
                      <a:pt x="231" y="142"/>
                      <a:pt x="250" y="87"/>
                    </a:cubicBezTo>
                    <a:cubicBezTo>
                      <a:pt x="252" y="80"/>
                      <a:pt x="260" y="76"/>
                      <a:pt x="262" y="69"/>
                    </a:cubicBezTo>
                    <a:cubicBezTo>
                      <a:pt x="263" y="66"/>
                      <a:pt x="264" y="63"/>
                      <a:pt x="265" y="60"/>
                    </a:cubicBezTo>
                    <a:cubicBezTo>
                      <a:pt x="264" y="51"/>
                      <a:pt x="267" y="30"/>
                      <a:pt x="256" y="21"/>
                    </a:cubicBezTo>
                    <a:cubicBezTo>
                      <a:pt x="248" y="15"/>
                      <a:pt x="229" y="9"/>
                      <a:pt x="220" y="6"/>
                    </a:cubicBezTo>
                    <a:cubicBezTo>
                      <a:pt x="217" y="5"/>
                      <a:pt x="211" y="3"/>
                      <a:pt x="211" y="3"/>
                    </a:cubicBezTo>
                    <a:cubicBezTo>
                      <a:pt x="202" y="4"/>
                      <a:pt x="184" y="6"/>
                      <a:pt x="184" y="6"/>
                    </a:cubicBezTo>
                  </a:path>
                </a:pathLst>
              </a:custGeom>
              <a:gradFill rotWithShape="1">
                <a:gsLst>
                  <a:gs pos="0">
                    <a:srgbClr val="A0A6DD"/>
                  </a:gs>
                  <a:gs pos="100000">
                    <a:srgbClr val="616BC7"/>
                  </a:gs>
                </a:gsLst>
                <a:path path="rect">
                  <a:fillToRect l="50000" t="50000" r="50000" b="50000"/>
                </a:path>
              </a:gradFill>
              <a:ln w="19050">
                <a:solidFill>
                  <a:srgbClr val="2C347C"/>
                </a:solidFill>
                <a:round/>
                <a:headEnd/>
                <a:tailEnd/>
              </a:ln>
            </p:spPr>
            <p:txBody>
              <a:bodyPr lIns="90000" tIns="46800" rIns="90000" bIns="46800" anchor="ctr"/>
              <a:lstStyle/>
              <a:p>
                <a:endParaRPr lang="en-US"/>
              </a:p>
            </p:txBody>
          </p:sp>
          <p:sp>
            <p:nvSpPr>
              <p:cNvPr id="1138" name="Freeform 197"/>
              <p:cNvSpPr>
                <a:spLocks/>
              </p:cNvSpPr>
              <p:nvPr/>
            </p:nvSpPr>
            <p:spPr bwMode="auto">
              <a:xfrm rot="-5982680">
                <a:off x="2507" y="1212"/>
                <a:ext cx="129" cy="114"/>
              </a:xfrm>
              <a:custGeom>
                <a:avLst/>
                <a:gdLst>
                  <a:gd name="T0" fmla="*/ 0 w 267"/>
                  <a:gd name="T1" fmla="*/ 0 h 236"/>
                  <a:gd name="T2" fmla="*/ 0 w 267"/>
                  <a:gd name="T3" fmla="*/ 0 h 236"/>
                  <a:gd name="T4" fmla="*/ 0 w 267"/>
                  <a:gd name="T5" fmla="*/ 0 h 236"/>
                  <a:gd name="T6" fmla="*/ 0 w 267"/>
                  <a:gd name="T7" fmla="*/ 0 h 236"/>
                  <a:gd name="T8" fmla="*/ 0 w 267"/>
                  <a:gd name="T9" fmla="*/ 0 h 236"/>
                  <a:gd name="T10" fmla="*/ 0 w 267"/>
                  <a:gd name="T11" fmla="*/ 0 h 236"/>
                  <a:gd name="T12" fmla="*/ 0 w 267"/>
                  <a:gd name="T13" fmla="*/ 0 h 236"/>
                  <a:gd name="T14" fmla="*/ 0 w 267"/>
                  <a:gd name="T15" fmla="*/ 0 h 236"/>
                  <a:gd name="T16" fmla="*/ 0 w 267"/>
                  <a:gd name="T17" fmla="*/ 0 h 236"/>
                  <a:gd name="T18" fmla="*/ 0 w 267"/>
                  <a:gd name="T19" fmla="*/ 0 h 236"/>
                  <a:gd name="T20" fmla="*/ 0 w 267"/>
                  <a:gd name="T21" fmla="*/ 0 h 236"/>
                  <a:gd name="T22" fmla="*/ 0 w 267"/>
                  <a:gd name="T23" fmla="*/ 0 h 236"/>
                  <a:gd name="T24" fmla="*/ 0 w 267"/>
                  <a:gd name="T25" fmla="*/ 0 h 236"/>
                  <a:gd name="T26" fmla="*/ 0 w 267"/>
                  <a:gd name="T27" fmla="*/ 0 h 236"/>
                  <a:gd name="T28" fmla="*/ 0 w 267"/>
                  <a:gd name="T29" fmla="*/ 0 h 236"/>
                  <a:gd name="T30" fmla="*/ 0 w 267"/>
                  <a:gd name="T31" fmla="*/ 0 h 236"/>
                  <a:gd name="T32" fmla="*/ 0 w 267"/>
                  <a:gd name="T33" fmla="*/ 0 h 236"/>
                  <a:gd name="T34" fmla="*/ 0 w 267"/>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36"/>
                  <a:gd name="T56" fmla="*/ 267 w 26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36">
                    <a:moveTo>
                      <a:pt x="205" y="0"/>
                    </a:moveTo>
                    <a:cubicBezTo>
                      <a:pt x="178" y="9"/>
                      <a:pt x="149" y="8"/>
                      <a:pt x="121" y="15"/>
                    </a:cubicBezTo>
                    <a:cubicBezTo>
                      <a:pt x="102" y="27"/>
                      <a:pt x="84" y="31"/>
                      <a:pt x="67" y="48"/>
                    </a:cubicBezTo>
                    <a:cubicBezTo>
                      <a:pt x="63" y="61"/>
                      <a:pt x="54" y="72"/>
                      <a:pt x="49" y="84"/>
                    </a:cubicBezTo>
                    <a:cubicBezTo>
                      <a:pt x="35" y="115"/>
                      <a:pt x="35" y="149"/>
                      <a:pt x="10" y="174"/>
                    </a:cubicBezTo>
                    <a:cubicBezTo>
                      <a:pt x="0" y="203"/>
                      <a:pt x="3" y="186"/>
                      <a:pt x="7" y="228"/>
                    </a:cubicBezTo>
                    <a:cubicBezTo>
                      <a:pt x="40" y="227"/>
                      <a:pt x="84" y="236"/>
                      <a:pt x="115" y="216"/>
                    </a:cubicBezTo>
                    <a:cubicBezTo>
                      <a:pt x="119" y="205"/>
                      <a:pt x="118" y="191"/>
                      <a:pt x="127" y="183"/>
                    </a:cubicBezTo>
                    <a:cubicBezTo>
                      <a:pt x="145" y="167"/>
                      <a:pt x="170" y="163"/>
                      <a:pt x="190" y="150"/>
                    </a:cubicBezTo>
                    <a:cubicBezTo>
                      <a:pt x="204" y="141"/>
                      <a:pt x="210" y="137"/>
                      <a:pt x="226" y="132"/>
                    </a:cubicBezTo>
                    <a:cubicBezTo>
                      <a:pt x="229" y="131"/>
                      <a:pt x="235" y="129"/>
                      <a:pt x="235" y="129"/>
                    </a:cubicBezTo>
                    <a:cubicBezTo>
                      <a:pt x="265" y="83"/>
                      <a:pt x="231" y="142"/>
                      <a:pt x="250" y="87"/>
                    </a:cubicBezTo>
                    <a:cubicBezTo>
                      <a:pt x="252" y="80"/>
                      <a:pt x="260" y="76"/>
                      <a:pt x="262" y="69"/>
                    </a:cubicBezTo>
                    <a:cubicBezTo>
                      <a:pt x="263" y="66"/>
                      <a:pt x="264" y="63"/>
                      <a:pt x="265" y="60"/>
                    </a:cubicBezTo>
                    <a:cubicBezTo>
                      <a:pt x="264" y="51"/>
                      <a:pt x="267" y="30"/>
                      <a:pt x="256" y="21"/>
                    </a:cubicBezTo>
                    <a:cubicBezTo>
                      <a:pt x="248" y="15"/>
                      <a:pt x="229" y="9"/>
                      <a:pt x="220" y="6"/>
                    </a:cubicBezTo>
                    <a:cubicBezTo>
                      <a:pt x="217" y="5"/>
                      <a:pt x="211" y="3"/>
                      <a:pt x="211" y="3"/>
                    </a:cubicBezTo>
                    <a:cubicBezTo>
                      <a:pt x="202" y="4"/>
                      <a:pt x="184" y="6"/>
                      <a:pt x="184" y="6"/>
                    </a:cubicBezTo>
                  </a:path>
                </a:pathLst>
              </a:custGeom>
              <a:gradFill rotWithShape="1">
                <a:gsLst>
                  <a:gs pos="0">
                    <a:srgbClr val="A0A6DD"/>
                  </a:gs>
                  <a:gs pos="100000">
                    <a:srgbClr val="616BC7"/>
                  </a:gs>
                </a:gsLst>
                <a:path path="rect">
                  <a:fillToRect l="50000" t="50000" r="50000" b="50000"/>
                </a:path>
              </a:gradFill>
              <a:ln w="19050">
                <a:solidFill>
                  <a:srgbClr val="2C347C"/>
                </a:solidFill>
                <a:round/>
                <a:headEnd/>
                <a:tailEnd/>
              </a:ln>
            </p:spPr>
            <p:txBody>
              <a:bodyPr lIns="90000" tIns="46800" rIns="90000" bIns="46800" anchor="ctr"/>
              <a:lstStyle/>
              <a:p>
                <a:endParaRPr lang="en-US"/>
              </a:p>
            </p:txBody>
          </p:sp>
          <p:sp>
            <p:nvSpPr>
              <p:cNvPr id="1139" name="Freeform 198"/>
              <p:cNvSpPr>
                <a:spLocks/>
              </p:cNvSpPr>
              <p:nvPr/>
            </p:nvSpPr>
            <p:spPr bwMode="auto">
              <a:xfrm rot="9929187">
                <a:off x="2787" y="1313"/>
                <a:ext cx="159" cy="142"/>
              </a:xfrm>
              <a:custGeom>
                <a:avLst/>
                <a:gdLst>
                  <a:gd name="T0" fmla="*/ 1 w 267"/>
                  <a:gd name="T1" fmla="*/ 0 h 236"/>
                  <a:gd name="T2" fmla="*/ 1 w 267"/>
                  <a:gd name="T3" fmla="*/ 1 h 236"/>
                  <a:gd name="T4" fmla="*/ 1 w 267"/>
                  <a:gd name="T5" fmla="*/ 1 h 236"/>
                  <a:gd name="T6" fmla="*/ 1 w 267"/>
                  <a:gd name="T7" fmla="*/ 1 h 236"/>
                  <a:gd name="T8" fmla="*/ 1 w 267"/>
                  <a:gd name="T9" fmla="*/ 1 h 236"/>
                  <a:gd name="T10" fmla="*/ 1 w 267"/>
                  <a:gd name="T11" fmla="*/ 1 h 236"/>
                  <a:gd name="T12" fmla="*/ 1 w 267"/>
                  <a:gd name="T13" fmla="*/ 1 h 236"/>
                  <a:gd name="T14" fmla="*/ 1 w 267"/>
                  <a:gd name="T15" fmla="*/ 1 h 236"/>
                  <a:gd name="T16" fmla="*/ 1 w 267"/>
                  <a:gd name="T17" fmla="*/ 1 h 236"/>
                  <a:gd name="T18" fmla="*/ 1 w 267"/>
                  <a:gd name="T19" fmla="*/ 1 h 236"/>
                  <a:gd name="T20" fmla="*/ 1 w 267"/>
                  <a:gd name="T21" fmla="*/ 1 h 236"/>
                  <a:gd name="T22" fmla="*/ 1 w 267"/>
                  <a:gd name="T23" fmla="*/ 1 h 236"/>
                  <a:gd name="T24" fmla="*/ 1 w 267"/>
                  <a:gd name="T25" fmla="*/ 1 h 236"/>
                  <a:gd name="T26" fmla="*/ 1 w 267"/>
                  <a:gd name="T27" fmla="*/ 1 h 236"/>
                  <a:gd name="T28" fmla="*/ 1 w 267"/>
                  <a:gd name="T29" fmla="*/ 1 h 236"/>
                  <a:gd name="T30" fmla="*/ 1 w 267"/>
                  <a:gd name="T31" fmla="*/ 1 h 236"/>
                  <a:gd name="T32" fmla="*/ 1 w 267"/>
                  <a:gd name="T33" fmla="*/ 1 h 236"/>
                  <a:gd name="T34" fmla="*/ 1 w 267"/>
                  <a:gd name="T35" fmla="*/ 1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36"/>
                  <a:gd name="T56" fmla="*/ 267 w 26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36">
                    <a:moveTo>
                      <a:pt x="205" y="0"/>
                    </a:moveTo>
                    <a:cubicBezTo>
                      <a:pt x="178" y="9"/>
                      <a:pt x="149" y="8"/>
                      <a:pt x="121" y="15"/>
                    </a:cubicBezTo>
                    <a:cubicBezTo>
                      <a:pt x="102" y="27"/>
                      <a:pt x="84" y="31"/>
                      <a:pt x="67" y="48"/>
                    </a:cubicBezTo>
                    <a:cubicBezTo>
                      <a:pt x="63" y="61"/>
                      <a:pt x="54" y="72"/>
                      <a:pt x="49" y="84"/>
                    </a:cubicBezTo>
                    <a:cubicBezTo>
                      <a:pt x="35" y="115"/>
                      <a:pt x="35" y="149"/>
                      <a:pt x="10" y="174"/>
                    </a:cubicBezTo>
                    <a:cubicBezTo>
                      <a:pt x="0" y="203"/>
                      <a:pt x="3" y="186"/>
                      <a:pt x="7" y="228"/>
                    </a:cubicBezTo>
                    <a:cubicBezTo>
                      <a:pt x="40" y="227"/>
                      <a:pt x="84" y="236"/>
                      <a:pt x="115" y="216"/>
                    </a:cubicBezTo>
                    <a:cubicBezTo>
                      <a:pt x="119" y="205"/>
                      <a:pt x="118" y="191"/>
                      <a:pt x="127" y="183"/>
                    </a:cubicBezTo>
                    <a:cubicBezTo>
                      <a:pt x="145" y="167"/>
                      <a:pt x="170" y="163"/>
                      <a:pt x="190" y="150"/>
                    </a:cubicBezTo>
                    <a:cubicBezTo>
                      <a:pt x="204" y="141"/>
                      <a:pt x="210" y="137"/>
                      <a:pt x="226" y="132"/>
                    </a:cubicBezTo>
                    <a:cubicBezTo>
                      <a:pt x="229" y="131"/>
                      <a:pt x="235" y="129"/>
                      <a:pt x="235" y="129"/>
                    </a:cubicBezTo>
                    <a:cubicBezTo>
                      <a:pt x="265" y="83"/>
                      <a:pt x="231" y="142"/>
                      <a:pt x="250" y="87"/>
                    </a:cubicBezTo>
                    <a:cubicBezTo>
                      <a:pt x="252" y="80"/>
                      <a:pt x="260" y="76"/>
                      <a:pt x="262" y="69"/>
                    </a:cubicBezTo>
                    <a:cubicBezTo>
                      <a:pt x="263" y="66"/>
                      <a:pt x="264" y="63"/>
                      <a:pt x="265" y="60"/>
                    </a:cubicBezTo>
                    <a:cubicBezTo>
                      <a:pt x="264" y="51"/>
                      <a:pt x="267" y="30"/>
                      <a:pt x="256" y="21"/>
                    </a:cubicBezTo>
                    <a:cubicBezTo>
                      <a:pt x="248" y="15"/>
                      <a:pt x="229" y="9"/>
                      <a:pt x="220" y="6"/>
                    </a:cubicBezTo>
                    <a:cubicBezTo>
                      <a:pt x="217" y="5"/>
                      <a:pt x="211" y="3"/>
                      <a:pt x="211" y="3"/>
                    </a:cubicBezTo>
                    <a:cubicBezTo>
                      <a:pt x="202" y="4"/>
                      <a:pt x="184" y="6"/>
                      <a:pt x="184" y="6"/>
                    </a:cubicBezTo>
                  </a:path>
                </a:pathLst>
              </a:custGeom>
              <a:gradFill rotWithShape="1">
                <a:gsLst>
                  <a:gs pos="0">
                    <a:srgbClr val="A0A6DD"/>
                  </a:gs>
                  <a:gs pos="100000">
                    <a:srgbClr val="616BC7"/>
                  </a:gs>
                </a:gsLst>
                <a:path path="rect">
                  <a:fillToRect l="50000" t="50000" r="50000" b="50000"/>
                </a:path>
              </a:gradFill>
              <a:ln w="19050">
                <a:solidFill>
                  <a:srgbClr val="2C347C"/>
                </a:solidFill>
                <a:round/>
                <a:headEnd/>
                <a:tailEnd/>
              </a:ln>
            </p:spPr>
            <p:txBody>
              <a:bodyPr lIns="90000" tIns="46800" rIns="90000" bIns="46800" anchor="ctr"/>
              <a:lstStyle/>
              <a:p>
                <a:endParaRPr lang="en-US"/>
              </a:p>
            </p:txBody>
          </p:sp>
          <p:sp>
            <p:nvSpPr>
              <p:cNvPr id="1140" name="Freeform 199"/>
              <p:cNvSpPr>
                <a:spLocks/>
              </p:cNvSpPr>
              <p:nvPr/>
            </p:nvSpPr>
            <p:spPr bwMode="auto">
              <a:xfrm rot="-10368182">
                <a:off x="3138" y="1267"/>
                <a:ext cx="153" cy="136"/>
              </a:xfrm>
              <a:custGeom>
                <a:avLst/>
                <a:gdLst>
                  <a:gd name="T0" fmla="*/ 1 w 267"/>
                  <a:gd name="T1" fmla="*/ 0 h 236"/>
                  <a:gd name="T2" fmla="*/ 1 w 267"/>
                  <a:gd name="T3" fmla="*/ 1 h 236"/>
                  <a:gd name="T4" fmla="*/ 1 w 267"/>
                  <a:gd name="T5" fmla="*/ 1 h 236"/>
                  <a:gd name="T6" fmla="*/ 1 w 267"/>
                  <a:gd name="T7" fmla="*/ 1 h 236"/>
                  <a:gd name="T8" fmla="*/ 1 w 267"/>
                  <a:gd name="T9" fmla="*/ 1 h 236"/>
                  <a:gd name="T10" fmla="*/ 1 w 267"/>
                  <a:gd name="T11" fmla="*/ 1 h 236"/>
                  <a:gd name="T12" fmla="*/ 1 w 267"/>
                  <a:gd name="T13" fmla="*/ 1 h 236"/>
                  <a:gd name="T14" fmla="*/ 1 w 267"/>
                  <a:gd name="T15" fmla="*/ 1 h 236"/>
                  <a:gd name="T16" fmla="*/ 1 w 267"/>
                  <a:gd name="T17" fmla="*/ 1 h 236"/>
                  <a:gd name="T18" fmla="*/ 1 w 267"/>
                  <a:gd name="T19" fmla="*/ 1 h 236"/>
                  <a:gd name="T20" fmla="*/ 1 w 267"/>
                  <a:gd name="T21" fmla="*/ 1 h 236"/>
                  <a:gd name="T22" fmla="*/ 1 w 267"/>
                  <a:gd name="T23" fmla="*/ 1 h 236"/>
                  <a:gd name="T24" fmla="*/ 1 w 267"/>
                  <a:gd name="T25" fmla="*/ 1 h 236"/>
                  <a:gd name="T26" fmla="*/ 1 w 267"/>
                  <a:gd name="T27" fmla="*/ 1 h 236"/>
                  <a:gd name="T28" fmla="*/ 1 w 267"/>
                  <a:gd name="T29" fmla="*/ 1 h 236"/>
                  <a:gd name="T30" fmla="*/ 1 w 267"/>
                  <a:gd name="T31" fmla="*/ 1 h 236"/>
                  <a:gd name="T32" fmla="*/ 1 w 267"/>
                  <a:gd name="T33" fmla="*/ 1 h 236"/>
                  <a:gd name="T34" fmla="*/ 1 w 267"/>
                  <a:gd name="T35" fmla="*/ 1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36"/>
                  <a:gd name="T56" fmla="*/ 267 w 26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36">
                    <a:moveTo>
                      <a:pt x="205" y="0"/>
                    </a:moveTo>
                    <a:cubicBezTo>
                      <a:pt x="178" y="9"/>
                      <a:pt x="149" y="8"/>
                      <a:pt x="121" y="15"/>
                    </a:cubicBezTo>
                    <a:cubicBezTo>
                      <a:pt x="102" y="27"/>
                      <a:pt x="84" y="31"/>
                      <a:pt x="67" y="48"/>
                    </a:cubicBezTo>
                    <a:cubicBezTo>
                      <a:pt x="63" y="61"/>
                      <a:pt x="54" y="72"/>
                      <a:pt x="49" y="84"/>
                    </a:cubicBezTo>
                    <a:cubicBezTo>
                      <a:pt x="35" y="115"/>
                      <a:pt x="35" y="149"/>
                      <a:pt x="10" y="174"/>
                    </a:cubicBezTo>
                    <a:cubicBezTo>
                      <a:pt x="0" y="203"/>
                      <a:pt x="3" y="186"/>
                      <a:pt x="7" y="228"/>
                    </a:cubicBezTo>
                    <a:cubicBezTo>
                      <a:pt x="40" y="227"/>
                      <a:pt x="84" y="236"/>
                      <a:pt x="115" y="216"/>
                    </a:cubicBezTo>
                    <a:cubicBezTo>
                      <a:pt x="119" y="205"/>
                      <a:pt x="118" y="191"/>
                      <a:pt x="127" y="183"/>
                    </a:cubicBezTo>
                    <a:cubicBezTo>
                      <a:pt x="145" y="167"/>
                      <a:pt x="170" y="163"/>
                      <a:pt x="190" y="150"/>
                    </a:cubicBezTo>
                    <a:cubicBezTo>
                      <a:pt x="204" y="141"/>
                      <a:pt x="210" y="137"/>
                      <a:pt x="226" y="132"/>
                    </a:cubicBezTo>
                    <a:cubicBezTo>
                      <a:pt x="229" y="131"/>
                      <a:pt x="235" y="129"/>
                      <a:pt x="235" y="129"/>
                    </a:cubicBezTo>
                    <a:cubicBezTo>
                      <a:pt x="265" y="83"/>
                      <a:pt x="231" y="142"/>
                      <a:pt x="250" y="87"/>
                    </a:cubicBezTo>
                    <a:cubicBezTo>
                      <a:pt x="252" y="80"/>
                      <a:pt x="260" y="76"/>
                      <a:pt x="262" y="69"/>
                    </a:cubicBezTo>
                    <a:cubicBezTo>
                      <a:pt x="263" y="66"/>
                      <a:pt x="264" y="63"/>
                      <a:pt x="265" y="60"/>
                    </a:cubicBezTo>
                    <a:cubicBezTo>
                      <a:pt x="264" y="51"/>
                      <a:pt x="267" y="30"/>
                      <a:pt x="256" y="21"/>
                    </a:cubicBezTo>
                    <a:cubicBezTo>
                      <a:pt x="248" y="15"/>
                      <a:pt x="229" y="9"/>
                      <a:pt x="220" y="6"/>
                    </a:cubicBezTo>
                    <a:cubicBezTo>
                      <a:pt x="217" y="5"/>
                      <a:pt x="211" y="3"/>
                      <a:pt x="211" y="3"/>
                    </a:cubicBezTo>
                    <a:cubicBezTo>
                      <a:pt x="202" y="4"/>
                      <a:pt x="184" y="6"/>
                      <a:pt x="184" y="6"/>
                    </a:cubicBezTo>
                  </a:path>
                </a:pathLst>
              </a:custGeom>
              <a:gradFill rotWithShape="1">
                <a:gsLst>
                  <a:gs pos="0">
                    <a:srgbClr val="A0A6DD"/>
                  </a:gs>
                  <a:gs pos="100000">
                    <a:srgbClr val="616BC7"/>
                  </a:gs>
                </a:gsLst>
                <a:path path="rect">
                  <a:fillToRect l="50000" t="50000" r="50000" b="50000"/>
                </a:path>
              </a:gradFill>
              <a:ln w="19050">
                <a:solidFill>
                  <a:srgbClr val="2C347C"/>
                </a:solidFill>
                <a:round/>
                <a:headEnd/>
                <a:tailEnd/>
              </a:ln>
            </p:spPr>
            <p:txBody>
              <a:bodyPr lIns="90000" tIns="46800" rIns="90000" bIns="46800" anchor="ctr"/>
              <a:lstStyle/>
              <a:p>
                <a:endParaRPr lang="en-US"/>
              </a:p>
            </p:txBody>
          </p:sp>
          <p:sp>
            <p:nvSpPr>
              <p:cNvPr id="1141" name="Freeform 200"/>
              <p:cNvSpPr>
                <a:spLocks/>
              </p:cNvSpPr>
              <p:nvPr/>
            </p:nvSpPr>
            <p:spPr bwMode="auto">
              <a:xfrm rot="15069519" flipH="1">
                <a:off x="2682" y="1265"/>
                <a:ext cx="159" cy="140"/>
              </a:xfrm>
              <a:custGeom>
                <a:avLst/>
                <a:gdLst>
                  <a:gd name="T0" fmla="*/ 1 w 267"/>
                  <a:gd name="T1" fmla="*/ 0 h 236"/>
                  <a:gd name="T2" fmla="*/ 1 w 267"/>
                  <a:gd name="T3" fmla="*/ 1 h 236"/>
                  <a:gd name="T4" fmla="*/ 1 w 267"/>
                  <a:gd name="T5" fmla="*/ 1 h 236"/>
                  <a:gd name="T6" fmla="*/ 1 w 267"/>
                  <a:gd name="T7" fmla="*/ 1 h 236"/>
                  <a:gd name="T8" fmla="*/ 1 w 267"/>
                  <a:gd name="T9" fmla="*/ 1 h 236"/>
                  <a:gd name="T10" fmla="*/ 1 w 267"/>
                  <a:gd name="T11" fmla="*/ 1 h 236"/>
                  <a:gd name="T12" fmla="*/ 1 w 267"/>
                  <a:gd name="T13" fmla="*/ 1 h 236"/>
                  <a:gd name="T14" fmla="*/ 1 w 267"/>
                  <a:gd name="T15" fmla="*/ 1 h 236"/>
                  <a:gd name="T16" fmla="*/ 1 w 267"/>
                  <a:gd name="T17" fmla="*/ 1 h 236"/>
                  <a:gd name="T18" fmla="*/ 1 w 267"/>
                  <a:gd name="T19" fmla="*/ 1 h 236"/>
                  <a:gd name="T20" fmla="*/ 1 w 267"/>
                  <a:gd name="T21" fmla="*/ 1 h 236"/>
                  <a:gd name="T22" fmla="*/ 1 w 267"/>
                  <a:gd name="T23" fmla="*/ 1 h 236"/>
                  <a:gd name="T24" fmla="*/ 1 w 267"/>
                  <a:gd name="T25" fmla="*/ 1 h 236"/>
                  <a:gd name="T26" fmla="*/ 1 w 267"/>
                  <a:gd name="T27" fmla="*/ 1 h 236"/>
                  <a:gd name="T28" fmla="*/ 1 w 267"/>
                  <a:gd name="T29" fmla="*/ 1 h 236"/>
                  <a:gd name="T30" fmla="*/ 1 w 267"/>
                  <a:gd name="T31" fmla="*/ 1 h 236"/>
                  <a:gd name="T32" fmla="*/ 1 w 267"/>
                  <a:gd name="T33" fmla="*/ 1 h 236"/>
                  <a:gd name="T34" fmla="*/ 1 w 267"/>
                  <a:gd name="T35" fmla="*/ 1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36"/>
                  <a:gd name="T56" fmla="*/ 267 w 26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36">
                    <a:moveTo>
                      <a:pt x="205" y="0"/>
                    </a:moveTo>
                    <a:cubicBezTo>
                      <a:pt x="178" y="9"/>
                      <a:pt x="149" y="8"/>
                      <a:pt x="121" y="15"/>
                    </a:cubicBezTo>
                    <a:cubicBezTo>
                      <a:pt x="102" y="27"/>
                      <a:pt x="84" y="31"/>
                      <a:pt x="67" y="48"/>
                    </a:cubicBezTo>
                    <a:cubicBezTo>
                      <a:pt x="63" y="61"/>
                      <a:pt x="54" y="72"/>
                      <a:pt x="49" y="84"/>
                    </a:cubicBezTo>
                    <a:cubicBezTo>
                      <a:pt x="35" y="115"/>
                      <a:pt x="35" y="149"/>
                      <a:pt x="10" y="174"/>
                    </a:cubicBezTo>
                    <a:cubicBezTo>
                      <a:pt x="0" y="203"/>
                      <a:pt x="3" y="186"/>
                      <a:pt x="7" y="228"/>
                    </a:cubicBezTo>
                    <a:cubicBezTo>
                      <a:pt x="40" y="227"/>
                      <a:pt x="84" y="236"/>
                      <a:pt x="115" y="216"/>
                    </a:cubicBezTo>
                    <a:cubicBezTo>
                      <a:pt x="119" y="205"/>
                      <a:pt x="118" y="191"/>
                      <a:pt x="127" y="183"/>
                    </a:cubicBezTo>
                    <a:cubicBezTo>
                      <a:pt x="145" y="167"/>
                      <a:pt x="170" y="163"/>
                      <a:pt x="190" y="150"/>
                    </a:cubicBezTo>
                    <a:cubicBezTo>
                      <a:pt x="204" y="141"/>
                      <a:pt x="210" y="137"/>
                      <a:pt x="226" y="132"/>
                    </a:cubicBezTo>
                    <a:cubicBezTo>
                      <a:pt x="229" y="131"/>
                      <a:pt x="235" y="129"/>
                      <a:pt x="235" y="129"/>
                    </a:cubicBezTo>
                    <a:cubicBezTo>
                      <a:pt x="265" y="83"/>
                      <a:pt x="231" y="142"/>
                      <a:pt x="250" y="87"/>
                    </a:cubicBezTo>
                    <a:cubicBezTo>
                      <a:pt x="252" y="80"/>
                      <a:pt x="260" y="76"/>
                      <a:pt x="262" y="69"/>
                    </a:cubicBezTo>
                    <a:cubicBezTo>
                      <a:pt x="263" y="66"/>
                      <a:pt x="264" y="63"/>
                      <a:pt x="265" y="60"/>
                    </a:cubicBezTo>
                    <a:cubicBezTo>
                      <a:pt x="264" y="51"/>
                      <a:pt x="267" y="30"/>
                      <a:pt x="256" y="21"/>
                    </a:cubicBezTo>
                    <a:cubicBezTo>
                      <a:pt x="248" y="15"/>
                      <a:pt x="229" y="9"/>
                      <a:pt x="220" y="6"/>
                    </a:cubicBezTo>
                    <a:cubicBezTo>
                      <a:pt x="217" y="5"/>
                      <a:pt x="211" y="3"/>
                      <a:pt x="211" y="3"/>
                    </a:cubicBezTo>
                    <a:cubicBezTo>
                      <a:pt x="202" y="4"/>
                      <a:pt x="184" y="6"/>
                      <a:pt x="184" y="6"/>
                    </a:cubicBezTo>
                  </a:path>
                </a:pathLst>
              </a:custGeom>
              <a:gradFill rotWithShape="1">
                <a:gsLst>
                  <a:gs pos="0">
                    <a:srgbClr val="A0A6DD"/>
                  </a:gs>
                  <a:gs pos="100000">
                    <a:srgbClr val="616BC7"/>
                  </a:gs>
                </a:gsLst>
                <a:path path="rect">
                  <a:fillToRect l="50000" t="50000" r="50000" b="50000"/>
                </a:path>
              </a:gradFill>
              <a:ln w="19050">
                <a:solidFill>
                  <a:srgbClr val="2C347C"/>
                </a:solidFill>
                <a:round/>
                <a:headEnd/>
                <a:tailEnd/>
              </a:ln>
            </p:spPr>
            <p:txBody>
              <a:bodyPr lIns="90000" tIns="46800" rIns="90000" bIns="46800" anchor="ctr"/>
              <a:lstStyle/>
              <a:p>
                <a:endParaRPr lang="en-US"/>
              </a:p>
            </p:txBody>
          </p:sp>
          <p:sp>
            <p:nvSpPr>
              <p:cNvPr id="1142" name="Freeform 201"/>
              <p:cNvSpPr>
                <a:spLocks/>
              </p:cNvSpPr>
              <p:nvPr/>
            </p:nvSpPr>
            <p:spPr bwMode="auto">
              <a:xfrm rot="-7788334">
                <a:off x="2807" y="821"/>
                <a:ext cx="130" cy="114"/>
              </a:xfrm>
              <a:custGeom>
                <a:avLst/>
                <a:gdLst>
                  <a:gd name="T0" fmla="*/ 0 w 267"/>
                  <a:gd name="T1" fmla="*/ 0 h 236"/>
                  <a:gd name="T2" fmla="*/ 0 w 267"/>
                  <a:gd name="T3" fmla="*/ 0 h 236"/>
                  <a:gd name="T4" fmla="*/ 0 w 267"/>
                  <a:gd name="T5" fmla="*/ 0 h 236"/>
                  <a:gd name="T6" fmla="*/ 0 w 267"/>
                  <a:gd name="T7" fmla="*/ 0 h 236"/>
                  <a:gd name="T8" fmla="*/ 0 w 267"/>
                  <a:gd name="T9" fmla="*/ 0 h 236"/>
                  <a:gd name="T10" fmla="*/ 0 w 267"/>
                  <a:gd name="T11" fmla="*/ 0 h 236"/>
                  <a:gd name="T12" fmla="*/ 0 w 267"/>
                  <a:gd name="T13" fmla="*/ 0 h 236"/>
                  <a:gd name="T14" fmla="*/ 0 w 267"/>
                  <a:gd name="T15" fmla="*/ 0 h 236"/>
                  <a:gd name="T16" fmla="*/ 0 w 267"/>
                  <a:gd name="T17" fmla="*/ 0 h 236"/>
                  <a:gd name="T18" fmla="*/ 0 w 267"/>
                  <a:gd name="T19" fmla="*/ 0 h 236"/>
                  <a:gd name="T20" fmla="*/ 0 w 267"/>
                  <a:gd name="T21" fmla="*/ 0 h 236"/>
                  <a:gd name="T22" fmla="*/ 0 w 267"/>
                  <a:gd name="T23" fmla="*/ 0 h 236"/>
                  <a:gd name="T24" fmla="*/ 0 w 267"/>
                  <a:gd name="T25" fmla="*/ 0 h 236"/>
                  <a:gd name="T26" fmla="*/ 0 w 267"/>
                  <a:gd name="T27" fmla="*/ 0 h 236"/>
                  <a:gd name="T28" fmla="*/ 0 w 267"/>
                  <a:gd name="T29" fmla="*/ 0 h 236"/>
                  <a:gd name="T30" fmla="*/ 0 w 267"/>
                  <a:gd name="T31" fmla="*/ 0 h 236"/>
                  <a:gd name="T32" fmla="*/ 0 w 267"/>
                  <a:gd name="T33" fmla="*/ 0 h 236"/>
                  <a:gd name="T34" fmla="*/ 0 w 267"/>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36"/>
                  <a:gd name="T56" fmla="*/ 267 w 26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36">
                    <a:moveTo>
                      <a:pt x="205" y="0"/>
                    </a:moveTo>
                    <a:cubicBezTo>
                      <a:pt x="178" y="9"/>
                      <a:pt x="149" y="8"/>
                      <a:pt x="121" y="15"/>
                    </a:cubicBezTo>
                    <a:cubicBezTo>
                      <a:pt x="102" y="27"/>
                      <a:pt x="84" y="31"/>
                      <a:pt x="67" y="48"/>
                    </a:cubicBezTo>
                    <a:cubicBezTo>
                      <a:pt x="63" y="61"/>
                      <a:pt x="54" y="72"/>
                      <a:pt x="49" y="84"/>
                    </a:cubicBezTo>
                    <a:cubicBezTo>
                      <a:pt x="35" y="115"/>
                      <a:pt x="35" y="149"/>
                      <a:pt x="10" y="174"/>
                    </a:cubicBezTo>
                    <a:cubicBezTo>
                      <a:pt x="0" y="203"/>
                      <a:pt x="3" y="186"/>
                      <a:pt x="7" y="228"/>
                    </a:cubicBezTo>
                    <a:cubicBezTo>
                      <a:pt x="40" y="227"/>
                      <a:pt x="84" y="236"/>
                      <a:pt x="115" y="216"/>
                    </a:cubicBezTo>
                    <a:cubicBezTo>
                      <a:pt x="119" y="205"/>
                      <a:pt x="118" y="191"/>
                      <a:pt x="127" y="183"/>
                    </a:cubicBezTo>
                    <a:cubicBezTo>
                      <a:pt x="145" y="167"/>
                      <a:pt x="170" y="163"/>
                      <a:pt x="190" y="150"/>
                    </a:cubicBezTo>
                    <a:cubicBezTo>
                      <a:pt x="204" y="141"/>
                      <a:pt x="210" y="137"/>
                      <a:pt x="226" y="132"/>
                    </a:cubicBezTo>
                    <a:cubicBezTo>
                      <a:pt x="229" y="131"/>
                      <a:pt x="235" y="129"/>
                      <a:pt x="235" y="129"/>
                    </a:cubicBezTo>
                    <a:cubicBezTo>
                      <a:pt x="265" y="83"/>
                      <a:pt x="231" y="142"/>
                      <a:pt x="250" y="87"/>
                    </a:cubicBezTo>
                    <a:cubicBezTo>
                      <a:pt x="252" y="80"/>
                      <a:pt x="260" y="76"/>
                      <a:pt x="262" y="69"/>
                    </a:cubicBezTo>
                    <a:cubicBezTo>
                      <a:pt x="263" y="66"/>
                      <a:pt x="264" y="63"/>
                      <a:pt x="265" y="60"/>
                    </a:cubicBezTo>
                    <a:cubicBezTo>
                      <a:pt x="264" y="51"/>
                      <a:pt x="267" y="30"/>
                      <a:pt x="256" y="21"/>
                    </a:cubicBezTo>
                    <a:cubicBezTo>
                      <a:pt x="248" y="15"/>
                      <a:pt x="229" y="9"/>
                      <a:pt x="220" y="6"/>
                    </a:cubicBezTo>
                    <a:cubicBezTo>
                      <a:pt x="217" y="5"/>
                      <a:pt x="211" y="3"/>
                      <a:pt x="211" y="3"/>
                    </a:cubicBezTo>
                    <a:cubicBezTo>
                      <a:pt x="202" y="4"/>
                      <a:pt x="184" y="6"/>
                      <a:pt x="184" y="6"/>
                    </a:cubicBezTo>
                  </a:path>
                </a:pathLst>
              </a:custGeom>
              <a:gradFill rotWithShape="1">
                <a:gsLst>
                  <a:gs pos="0">
                    <a:srgbClr val="A0A6DD"/>
                  </a:gs>
                  <a:gs pos="100000">
                    <a:srgbClr val="616BC7"/>
                  </a:gs>
                </a:gsLst>
                <a:path path="rect">
                  <a:fillToRect l="50000" t="50000" r="50000" b="50000"/>
                </a:path>
              </a:gradFill>
              <a:ln w="19050">
                <a:solidFill>
                  <a:srgbClr val="2C347C"/>
                </a:solidFill>
                <a:round/>
                <a:headEnd/>
                <a:tailEnd/>
              </a:ln>
            </p:spPr>
            <p:txBody>
              <a:bodyPr lIns="90000" tIns="46800" rIns="90000" bIns="46800" anchor="ctr"/>
              <a:lstStyle/>
              <a:p>
                <a:endParaRPr lang="en-US"/>
              </a:p>
            </p:txBody>
          </p:sp>
          <p:sp>
            <p:nvSpPr>
              <p:cNvPr id="1143" name="Freeform 202"/>
              <p:cNvSpPr>
                <a:spLocks/>
              </p:cNvSpPr>
              <p:nvPr/>
            </p:nvSpPr>
            <p:spPr bwMode="auto">
              <a:xfrm rot="-7788334">
                <a:off x="2769" y="1458"/>
                <a:ext cx="96" cy="84"/>
              </a:xfrm>
              <a:custGeom>
                <a:avLst/>
                <a:gdLst>
                  <a:gd name="T0" fmla="*/ 0 w 267"/>
                  <a:gd name="T1" fmla="*/ 0 h 236"/>
                  <a:gd name="T2" fmla="*/ 0 w 267"/>
                  <a:gd name="T3" fmla="*/ 0 h 236"/>
                  <a:gd name="T4" fmla="*/ 0 w 267"/>
                  <a:gd name="T5" fmla="*/ 0 h 236"/>
                  <a:gd name="T6" fmla="*/ 0 w 267"/>
                  <a:gd name="T7" fmla="*/ 0 h 236"/>
                  <a:gd name="T8" fmla="*/ 0 w 267"/>
                  <a:gd name="T9" fmla="*/ 0 h 236"/>
                  <a:gd name="T10" fmla="*/ 0 w 267"/>
                  <a:gd name="T11" fmla="*/ 0 h 236"/>
                  <a:gd name="T12" fmla="*/ 0 w 267"/>
                  <a:gd name="T13" fmla="*/ 0 h 236"/>
                  <a:gd name="T14" fmla="*/ 0 w 267"/>
                  <a:gd name="T15" fmla="*/ 0 h 236"/>
                  <a:gd name="T16" fmla="*/ 0 w 267"/>
                  <a:gd name="T17" fmla="*/ 0 h 236"/>
                  <a:gd name="T18" fmla="*/ 0 w 267"/>
                  <a:gd name="T19" fmla="*/ 0 h 236"/>
                  <a:gd name="T20" fmla="*/ 0 w 267"/>
                  <a:gd name="T21" fmla="*/ 0 h 236"/>
                  <a:gd name="T22" fmla="*/ 0 w 267"/>
                  <a:gd name="T23" fmla="*/ 0 h 236"/>
                  <a:gd name="T24" fmla="*/ 0 w 267"/>
                  <a:gd name="T25" fmla="*/ 0 h 236"/>
                  <a:gd name="T26" fmla="*/ 0 w 267"/>
                  <a:gd name="T27" fmla="*/ 0 h 236"/>
                  <a:gd name="T28" fmla="*/ 0 w 267"/>
                  <a:gd name="T29" fmla="*/ 0 h 236"/>
                  <a:gd name="T30" fmla="*/ 0 w 267"/>
                  <a:gd name="T31" fmla="*/ 0 h 236"/>
                  <a:gd name="T32" fmla="*/ 0 w 267"/>
                  <a:gd name="T33" fmla="*/ 0 h 236"/>
                  <a:gd name="T34" fmla="*/ 0 w 267"/>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36"/>
                  <a:gd name="T56" fmla="*/ 267 w 26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36">
                    <a:moveTo>
                      <a:pt x="205" y="0"/>
                    </a:moveTo>
                    <a:cubicBezTo>
                      <a:pt x="178" y="9"/>
                      <a:pt x="149" y="8"/>
                      <a:pt x="121" y="15"/>
                    </a:cubicBezTo>
                    <a:cubicBezTo>
                      <a:pt x="102" y="27"/>
                      <a:pt x="84" y="31"/>
                      <a:pt x="67" y="48"/>
                    </a:cubicBezTo>
                    <a:cubicBezTo>
                      <a:pt x="63" y="61"/>
                      <a:pt x="54" y="72"/>
                      <a:pt x="49" y="84"/>
                    </a:cubicBezTo>
                    <a:cubicBezTo>
                      <a:pt x="35" y="115"/>
                      <a:pt x="35" y="149"/>
                      <a:pt x="10" y="174"/>
                    </a:cubicBezTo>
                    <a:cubicBezTo>
                      <a:pt x="0" y="203"/>
                      <a:pt x="3" y="186"/>
                      <a:pt x="7" y="228"/>
                    </a:cubicBezTo>
                    <a:cubicBezTo>
                      <a:pt x="40" y="227"/>
                      <a:pt x="84" y="236"/>
                      <a:pt x="115" y="216"/>
                    </a:cubicBezTo>
                    <a:cubicBezTo>
                      <a:pt x="119" y="205"/>
                      <a:pt x="118" y="191"/>
                      <a:pt x="127" y="183"/>
                    </a:cubicBezTo>
                    <a:cubicBezTo>
                      <a:pt x="145" y="167"/>
                      <a:pt x="170" y="163"/>
                      <a:pt x="190" y="150"/>
                    </a:cubicBezTo>
                    <a:cubicBezTo>
                      <a:pt x="204" y="141"/>
                      <a:pt x="210" y="137"/>
                      <a:pt x="226" y="132"/>
                    </a:cubicBezTo>
                    <a:cubicBezTo>
                      <a:pt x="229" y="131"/>
                      <a:pt x="235" y="129"/>
                      <a:pt x="235" y="129"/>
                    </a:cubicBezTo>
                    <a:cubicBezTo>
                      <a:pt x="265" y="83"/>
                      <a:pt x="231" y="142"/>
                      <a:pt x="250" y="87"/>
                    </a:cubicBezTo>
                    <a:cubicBezTo>
                      <a:pt x="252" y="80"/>
                      <a:pt x="260" y="76"/>
                      <a:pt x="262" y="69"/>
                    </a:cubicBezTo>
                    <a:cubicBezTo>
                      <a:pt x="263" y="66"/>
                      <a:pt x="264" y="63"/>
                      <a:pt x="265" y="60"/>
                    </a:cubicBezTo>
                    <a:cubicBezTo>
                      <a:pt x="264" y="51"/>
                      <a:pt x="267" y="30"/>
                      <a:pt x="256" y="21"/>
                    </a:cubicBezTo>
                    <a:cubicBezTo>
                      <a:pt x="248" y="15"/>
                      <a:pt x="229" y="9"/>
                      <a:pt x="220" y="6"/>
                    </a:cubicBezTo>
                    <a:cubicBezTo>
                      <a:pt x="217" y="5"/>
                      <a:pt x="211" y="3"/>
                      <a:pt x="211" y="3"/>
                    </a:cubicBezTo>
                    <a:cubicBezTo>
                      <a:pt x="202" y="4"/>
                      <a:pt x="184" y="6"/>
                      <a:pt x="184" y="6"/>
                    </a:cubicBezTo>
                  </a:path>
                </a:pathLst>
              </a:custGeom>
              <a:gradFill rotWithShape="1">
                <a:gsLst>
                  <a:gs pos="0">
                    <a:srgbClr val="A0A6DD"/>
                  </a:gs>
                  <a:gs pos="100000">
                    <a:srgbClr val="616BC7"/>
                  </a:gs>
                </a:gsLst>
                <a:path path="rect">
                  <a:fillToRect l="50000" t="50000" r="50000" b="50000"/>
                </a:path>
              </a:gradFill>
              <a:ln w="19050">
                <a:solidFill>
                  <a:srgbClr val="2C347C"/>
                </a:solidFill>
                <a:round/>
                <a:headEnd/>
                <a:tailEnd/>
              </a:ln>
            </p:spPr>
            <p:txBody>
              <a:bodyPr lIns="90000" tIns="46800" rIns="90000" bIns="46800" anchor="ctr"/>
              <a:lstStyle/>
              <a:p>
                <a:endParaRPr lang="en-US"/>
              </a:p>
            </p:txBody>
          </p:sp>
          <p:sp>
            <p:nvSpPr>
              <p:cNvPr id="1144" name="Freeform 203"/>
              <p:cNvSpPr>
                <a:spLocks/>
              </p:cNvSpPr>
              <p:nvPr/>
            </p:nvSpPr>
            <p:spPr bwMode="auto">
              <a:xfrm rot="-3742253">
                <a:off x="2487" y="1108"/>
                <a:ext cx="84" cy="84"/>
              </a:xfrm>
              <a:custGeom>
                <a:avLst/>
                <a:gdLst>
                  <a:gd name="T0" fmla="*/ 0 w 267"/>
                  <a:gd name="T1" fmla="*/ 0 h 236"/>
                  <a:gd name="T2" fmla="*/ 0 w 267"/>
                  <a:gd name="T3" fmla="*/ 0 h 236"/>
                  <a:gd name="T4" fmla="*/ 0 w 267"/>
                  <a:gd name="T5" fmla="*/ 0 h 236"/>
                  <a:gd name="T6" fmla="*/ 0 w 267"/>
                  <a:gd name="T7" fmla="*/ 0 h 236"/>
                  <a:gd name="T8" fmla="*/ 0 w 267"/>
                  <a:gd name="T9" fmla="*/ 0 h 236"/>
                  <a:gd name="T10" fmla="*/ 0 w 267"/>
                  <a:gd name="T11" fmla="*/ 0 h 236"/>
                  <a:gd name="T12" fmla="*/ 0 w 267"/>
                  <a:gd name="T13" fmla="*/ 0 h 236"/>
                  <a:gd name="T14" fmla="*/ 0 w 267"/>
                  <a:gd name="T15" fmla="*/ 0 h 236"/>
                  <a:gd name="T16" fmla="*/ 0 w 267"/>
                  <a:gd name="T17" fmla="*/ 0 h 236"/>
                  <a:gd name="T18" fmla="*/ 0 w 267"/>
                  <a:gd name="T19" fmla="*/ 0 h 236"/>
                  <a:gd name="T20" fmla="*/ 0 w 267"/>
                  <a:gd name="T21" fmla="*/ 0 h 236"/>
                  <a:gd name="T22" fmla="*/ 0 w 267"/>
                  <a:gd name="T23" fmla="*/ 0 h 236"/>
                  <a:gd name="T24" fmla="*/ 0 w 267"/>
                  <a:gd name="T25" fmla="*/ 0 h 236"/>
                  <a:gd name="T26" fmla="*/ 0 w 267"/>
                  <a:gd name="T27" fmla="*/ 0 h 236"/>
                  <a:gd name="T28" fmla="*/ 0 w 267"/>
                  <a:gd name="T29" fmla="*/ 0 h 236"/>
                  <a:gd name="T30" fmla="*/ 0 w 267"/>
                  <a:gd name="T31" fmla="*/ 0 h 236"/>
                  <a:gd name="T32" fmla="*/ 0 w 267"/>
                  <a:gd name="T33" fmla="*/ 0 h 236"/>
                  <a:gd name="T34" fmla="*/ 0 w 267"/>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36"/>
                  <a:gd name="T56" fmla="*/ 267 w 267"/>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36">
                    <a:moveTo>
                      <a:pt x="205" y="0"/>
                    </a:moveTo>
                    <a:cubicBezTo>
                      <a:pt x="178" y="9"/>
                      <a:pt x="149" y="8"/>
                      <a:pt x="121" y="15"/>
                    </a:cubicBezTo>
                    <a:cubicBezTo>
                      <a:pt x="102" y="27"/>
                      <a:pt x="84" y="31"/>
                      <a:pt x="67" y="48"/>
                    </a:cubicBezTo>
                    <a:cubicBezTo>
                      <a:pt x="63" y="61"/>
                      <a:pt x="54" y="72"/>
                      <a:pt x="49" y="84"/>
                    </a:cubicBezTo>
                    <a:cubicBezTo>
                      <a:pt x="35" y="115"/>
                      <a:pt x="35" y="149"/>
                      <a:pt x="10" y="174"/>
                    </a:cubicBezTo>
                    <a:cubicBezTo>
                      <a:pt x="0" y="203"/>
                      <a:pt x="3" y="186"/>
                      <a:pt x="7" y="228"/>
                    </a:cubicBezTo>
                    <a:cubicBezTo>
                      <a:pt x="40" y="227"/>
                      <a:pt x="84" y="236"/>
                      <a:pt x="115" y="216"/>
                    </a:cubicBezTo>
                    <a:cubicBezTo>
                      <a:pt x="119" y="205"/>
                      <a:pt x="118" y="191"/>
                      <a:pt x="127" y="183"/>
                    </a:cubicBezTo>
                    <a:cubicBezTo>
                      <a:pt x="145" y="167"/>
                      <a:pt x="170" y="163"/>
                      <a:pt x="190" y="150"/>
                    </a:cubicBezTo>
                    <a:cubicBezTo>
                      <a:pt x="204" y="141"/>
                      <a:pt x="210" y="137"/>
                      <a:pt x="226" y="132"/>
                    </a:cubicBezTo>
                    <a:cubicBezTo>
                      <a:pt x="229" y="131"/>
                      <a:pt x="235" y="129"/>
                      <a:pt x="235" y="129"/>
                    </a:cubicBezTo>
                    <a:cubicBezTo>
                      <a:pt x="265" y="83"/>
                      <a:pt x="231" y="142"/>
                      <a:pt x="250" y="87"/>
                    </a:cubicBezTo>
                    <a:cubicBezTo>
                      <a:pt x="252" y="80"/>
                      <a:pt x="260" y="76"/>
                      <a:pt x="262" y="69"/>
                    </a:cubicBezTo>
                    <a:cubicBezTo>
                      <a:pt x="263" y="66"/>
                      <a:pt x="264" y="63"/>
                      <a:pt x="265" y="60"/>
                    </a:cubicBezTo>
                    <a:cubicBezTo>
                      <a:pt x="264" y="51"/>
                      <a:pt x="267" y="30"/>
                      <a:pt x="256" y="21"/>
                    </a:cubicBezTo>
                    <a:cubicBezTo>
                      <a:pt x="248" y="15"/>
                      <a:pt x="229" y="9"/>
                      <a:pt x="220" y="6"/>
                    </a:cubicBezTo>
                    <a:cubicBezTo>
                      <a:pt x="217" y="5"/>
                      <a:pt x="211" y="3"/>
                      <a:pt x="211" y="3"/>
                    </a:cubicBezTo>
                    <a:cubicBezTo>
                      <a:pt x="202" y="4"/>
                      <a:pt x="184" y="6"/>
                      <a:pt x="184" y="6"/>
                    </a:cubicBezTo>
                  </a:path>
                </a:pathLst>
              </a:custGeom>
              <a:gradFill rotWithShape="1">
                <a:gsLst>
                  <a:gs pos="0">
                    <a:srgbClr val="A0A6DD"/>
                  </a:gs>
                  <a:gs pos="100000">
                    <a:srgbClr val="616BC7"/>
                  </a:gs>
                </a:gsLst>
                <a:path path="rect">
                  <a:fillToRect l="50000" t="50000" r="50000" b="50000"/>
                </a:path>
              </a:gradFill>
              <a:ln w="19050">
                <a:solidFill>
                  <a:srgbClr val="2C347C"/>
                </a:solidFill>
                <a:round/>
                <a:headEnd/>
                <a:tailEnd/>
              </a:ln>
            </p:spPr>
            <p:txBody>
              <a:bodyPr lIns="90000" tIns="46800" rIns="90000" bIns="46800" anchor="ctr"/>
              <a:lstStyle/>
              <a:p>
                <a:endParaRPr lang="en-US"/>
              </a:p>
            </p:txBody>
          </p:sp>
        </p:grpSp>
        <p:sp>
          <p:nvSpPr>
            <p:cNvPr id="1067" name="Text Box 204"/>
            <p:cNvSpPr txBox="1">
              <a:spLocks noChangeArrowheads="1"/>
            </p:cNvSpPr>
            <p:nvPr/>
          </p:nvSpPr>
          <p:spPr bwMode="auto">
            <a:xfrm>
              <a:off x="1292" y="867"/>
              <a:ext cx="766" cy="409"/>
            </a:xfrm>
            <a:prstGeom prst="rect">
              <a:avLst/>
            </a:prstGeom>
            <a:noFill/>
            <a:ln w="12700">
              <a:noFill/>
              <a:miter lim="800000"/>
              <a:headEnd/>
              <a:tailEnd/>
            </a:ln>
          </p:spPr>
          <p:txBody>
            <a:bodyPr lIns="90000" tIns="46800" rIns="90000" bIns="46800" anchor="ctr">
              <a:spAutoFit/>
            </a:bodyPr>
            <a:lstStyle/>
            <a:p>
              <a:pPr algn="ctr">
                <a:spcBef>
                  <a:spcPct val="20000"/>
                </a:spcBef>
                <a:buSzPct val="120000"/>
              </a:pPr>
              <a:r>
                <a:rPr lang="en-US" altLang="en-US">
                  <a:solidFill>
                    <a:srgbClr val="7FFFE7"/>
                  </a:solidFill>
                  <a:sym typeface="Symbol" pitchFamily="18" charset="2"/>
                </a:rPr>
                <a:t>Fewer</a:t>
              </a:r>
              <a:r>
                <a:rPr lang="en-US" altLang="en-US">
                  <a:sym typeface="Symbol" pitchFamily="18" charset="2"/>
                </a:rPr>
                <a:t> </a:t>
              </a:r>
            </a:p>
            <a:p>
              <a:pPr algn="ctr">
                <a:spcBef>
                  <a:spcPct val="20000"/>
                </a:spcBef>
                <a:buSzPct val="120000"/>
              </a:pPr>
              <a:r>
                <a:rPr lang="en-US" altLang="en-US">
                  <a:solidFill>
                    <a:srgbClr val="7FFFE7"/>
                  </a:solidFill>
                  <a:sym typeface="Symbol" pitchFamily="18" charset="2"/>
                </a:rPr>
                <a:t></a:t>
              </a:r>
              <a:r>
                <a:rPr lang="en-US" altLang="en-US">
                  <a:solidFill>
                    <a:srgbClr val="7FFFE7"/>
                  </a:solidFill>
                </a:rPr>
                <a:t>-cells</a:t>
              </a:r>
            </a:p>
          </p:txBody>
        </p:sp>
        <p:sp>
          <p:nvSpPr>
            <p:cNvPr id="1068" name="Text Box 205"/>
            <p:cNvSpPr txBox="1">
              <a:spLocks noChangeArrowheads="1"/>
            </p:cNvSpPr>
            <p:nvPr/>
          </p:nvSpPr>
          <p:spPr bwMode="auto">
            <a:xfrm>
              <a:off x="3651" y="843"/>
              <a:ext cx="1134" cy="409"/>
            </a:xfrm>
            <a:prstGeom prst="rect">
              <a:avLst/>
            </a:prstGeom>
            <a:noFill/>
            <a:ln w="12700">
              <a:noFill/>
              <a:miter lim="800000"/>
              <a:headEnd/>
              <a:tailEnd/>
            </a:ln>
          </p:spPr>
          <p:txBody>
            <a:bodyPr lIns="90000" tIns="46800" rIns="90000" bIns="46800" anchor="ctr">
              <a:spAutoFit/>
            </a:bodyPr>
            <a:lstStyle/>
            <a:p>
              <a:pPr algn="ctr">
                <a:spcBef>
                  <a:spcPct val="20000"/>
                </a:spcBef>
                <a:buSzPct val="120000"/>
              </a:pPr>
              <a:r>
                <a:rPr lang="en-US" altLang="en-US">
                  <a:solidFill>
                    <a:srgbClr val="FF5539"/>
                  </a:solidFill>
                  <a:sym typeface="Symbol" pitchFamily="18" charset="2"/>
                </a:rPr>
                <a:t></a:t>
              </a:r>
              <a:r>
                <a:rPr lang="en-US" altLang="en-US">
                  <a:solidFill>
                    <a:srgbClr val="FF5539"/>
                  </a:solidFill>
                </a:rPr>
                <a:t>-cells</a:t>
              </a:r>
            </a:p>
            <a:p>
              <a:pPr algn="ctr">
                <a:spcBef>
                  <a:spcPct val="20000"/>
                </a:spcBef>
                <a:buSzPct val="120000"/>
              </a:pPr>
              <a:r>
                <a:rPr lang="en-US" altLang="en-US">
                  <a:solidFill>
                    <a:srgbClr val="FF5539"/>
                  </a:solidFill>
                </a:rPr>
                <a:t>hypertrophy </a:t>
              </a:r>
            </a:p>
          </p:txBody>
        </p:sp>
        <p:sp>
          <p:nvSpPr>
            <p:cNvPr id="1069" name="Freeform 206"/>
            <p:cNvSpPr>
              <a:spLocks/>
            </p:cNvSpPr>
            <p:nvPr/>
          </p:nvSpPr>
          <p:spPr bwMode="auto">
            <a:xfrm>
              <a:off x="1742" y="797"/>
              <a:ext cx="911" cy="138"/>
            </a:xfrm>
            <a:custGeom>
              <a:avLst/>
              <a:gdLst>
                <a:gd name="T0" fmla="*/ 626659 w 817"/>
                <a:gd name="T1" fmla="*/ 1 h 207"/>
                <a:gd name="T2" fmla="*/ 225381 w 817"/>
                <a:gd name="T3" fmla="*/ 1 h 207"/>
                <a:gd name="T4" fmla="*/ 0 w 817"/>
                <a:gd name="T5" fmla="*/ 1 h 207"/>
                <a:gd name="T6" fmla="*/ 0 60000 65536"/>
                <a:gd name="T7" fmla="*/ 0 60000 65536"/>
                <a:gd name="T8" fmla="*/ 0 60000 65536"/>
                <a:gd name="T9" fmla="*/ 0 w 817"/>
                <a:gd name="T10" fmla="*/ 0 h 207"/>
                <a:gd name="T11" fmla="*/ 817 w 817"/>
                <a:gd name="T12" fmla="*/ 207 h 207"/>
              </a:gdLst>
              <a:ahLst/>
              <a:cxnLst>
                <a:cxn ang="T6">
                  <a:pos x="T0" y="T1"/>
                </a:cxn>
                <a:cxn ang="T7">
                  <a:pos x="T2" y="T3"/>
                </a:cxn>
                <a:cxn ang="T8">
                  <a:pos x="T4" y="T5"/>
                </a:cxn>
              </a:cxnLst>
              <a:rect l="T9" t="T10" r="T11" b="T12"/>
              <a:pathLst>
                <a:path w="817" h="207">
                  <a:moveTo>
                    <a:pt x="817" y="162"/>
                  </a:moveTo>
                  <a:cubicBezTo>
                    <a:pt x="730" y="136"/>
                    <a:pt x="430" y="0"/>
                    <a:pt x="294" y="7"/>
                  </a:cubicBezTo>
                  <a:cubicBezTo>
                    <a:pt x="158" y="14"/>
                    <a:pt x="61" y="165"/>
                    <a:pt x="0" y="207"/>
                  </a:cubicBezTo>
                </a:path>
              </a:pathLst>
            </a:custGeom>
            <a:noFill/>
            <a:ln w="38100">
              <a:solidFill>
                <a:schemeClr val="tx1"/>
              </a:solidFill>
              <a:round/>
              <a:headEnd/>
              <a:tailEnd type="triangle" w="med" len="med"/>
            </a:ln>
          </p:spPr>
          <p:txBody>
            <a:bodyPr/>
            <a:lstStyle/>
            <a:p>
              <a:endParaRPr lang="en-US"/>
            </a:p>
          </p:txBody>
        </p:sp>
        <p:sp>
          <p:nvSpPr>
            <p:cNvPr id="1070" name="Freeform 207"/>
            <p:cNvSpPr>
              <a:spLocks/>
            </p:cNvSpPr>
            <p:nvPr/>
          </p:nvSpPr>
          <p:spPr bwMode="auto">
            <a:xfrm flipH="1">
              <a:off x="3177" y="767"/>
              <a:ext cx="817" cy="123"/>
            </a:xfrm>
            <a:custGeom>
              <a:avLst/>
              <a:gdLst>
                <a:gd name="T0" fmla="*/ 817 w 817"/>
                <a:gd name="T1" fmla="*/ 1 h 207"/>
                <a:gd name="T2" fmla="*/ 294 w 817"/>
                <a:gd name="T3" fmla="*/ 1 h 207"/>
                <a:gd name="T4" fmla="*/ 0 w 817"/>
                <a:gd name="T5" fmla="*/ 1 h 207"/>
                <a:gd name="T6" fmla="*/ 0 60000 65536"/>
                <a:gd name="T7" fmla="*/ 0 60000 65536"/>
                <a:gd name="T8" fmla="*/ 0 60000 65536"/>
                <a:gd name="T9" fmla="*/ 0 w 817"/>
                <a:gd name="T10" fmla="*/ 0 h 207"/>
                <a:gd name="T11" fmla="*/ 817 w 817"/>
                <a:gd name="T12" fmla="*/ 207 h 207"/>
              </a:gdLst>
              <a:ahLst/>
              <a:cxnLst>
                <a:cxn ang="T6">
                  <a:pos x="T0" y="T1"/>
                </a:cxn>
                <a:cxn ang="T7">
                  <a:pos x="T2" y="T3"/>
                </a:cxn>
                <a:cxn ang="T8">
                  <a:pos x="T4" y="T5"/>
                </a:cxn>
              </a:cxnLst>
              <a:rect l="T9" t="T10" r="T11" b="T12"/>
              <a:pathLst>
                <a:path w="817" h="207">
                  <a:moveTo>
                    <a:pt x="817" y="162"/>
                  </a:moveTo>
                  <a:cubicBezTo>
                    <a:pt x="730" y="136"/>
                    <a:pt x="430" y="0"/>
                    <a:pt x="294" y="7"/>
                  </a:cubicBezTo>
                  <a:cubicBezTo>
                    <a:pt x="158" y="14"/>
                    <a:pt x="61" y="165"/>
                    <a:pt x="0" y="207"/>
                  </a:cubicBezTo>
                </a:path>
              </a:pathLst>
            </a:custGeom>
            <a:noFill/>
            <a:ln w="38100">
              <a:solidFill>
                <a:srgbClr val="FF6600"/>
              </a:solidFill>
              <a:round/>
              <a:headEnd/>
              <a:tailEnd type="triangle" w="med" len="med"/>
            </a:ln>
          </p:spPr>
          <p:txBody>
            <a:bodyPr/>
            <a:lstStyle/>
            <a:p>
              <a:endParaRPr lang="en-US"/>
            </a:p>
          </p:txBody>
        </p:sp>
      </p:grpSp>
      <p:grpSp>
        <p:nvGrpSpPr>
          <p:cNvPr id="308245" name="Group 208"/>
          <p:cNvGrpSpPr>
            <a:grpSpLocks/>
          </p:cNvGrpSpPr>
          <p:nvPr/>
        </p:nvGrpSpPr>
        <p:grpSpPr bwMode="auto">
          <a:xfrm>
            <a:off x="971550" y="1949450"/>
            <a:ext cx="7437438" cy="1052513"/>
            <a:chOff x="612" y="1228"/>
            <a:chExt cx="4685" cy="663"/>
          </a:xfrm>
        </p:grpSpPr>
        <p:grpSp>
          <p:nvGrpSpPr>
            <p:cNvPr id="308246" name="Group 209"/>
            <p:cNvGrpSpPr>
              <a:grpSpLocks/>
            </p:cNvGrpSpPr>
            <p:nvPr/>
          </p:nvGrpSpPr>
          <p:grpSpPr bwMode="auto">
            <a:xfrm>
              <a:off x="612" y="1297"/>
              <a:ext cx="986" cy="594"/>
              <a:chOff x="612" y="1297"/>
              <a:chExt cx="986" cy="594"/>
            </a:xfrm>
          </p:grpSpPr>
          <p:sp>
            <p:nvSpPr>
              <p:cNvPr id="1064" name="Text Box 210"/>
              <p:cNvSpPr txBox="1">
                <a:spLocks noChangeArrowheads="1"/>
              </p:cNvSpPr>
              <p:nvPr/>
            </p:nvSpPr>
            <p:spPr bwMode="auto">
              <a:xfrm>
                <a:off x="612" y="1482"/>
                <a:ext cx="986" cy="409"/>
              </a:xfrm>
              <a:prstGeom prst="rect">
                <a:avLst/>
              </a:prstGeom>
              <a:noFill/>
              <a:ln w="12700">
                <a:noFill/>
                <a:miter lim="800000"/>
                <a:headEnd/>
                <a:tailEnd/>
              </a:ln>
            </p:spPr>
            <p:txBody>
              <a:bodyPr lIns="90000" tIns="46800" rIns="90000" bIns="46800" anchor="ctr">
                <a:spAutoFit/>
              </a:bodyPr>
              <a:lstStyle/>
              <a:p>
                <a:pPr algn="ctr">
                  <a:spcBef>
                    <a:spcPct val="20000"/>
                  </a:spcBef>
                  <a:buSzPct val="120000"/>
                </a:pPr>
                <a:r>
                  <a:rPr lang="en-US" altLang="en-US">
                    <a:solidFill>
                      <a:srgbClr val="7FFFE7"/>
                    </a:solidFill>
                    <a:sym typeface="Symbol" pitchFamily="18" charset="2"/>
                  </a:rPr>
                  <a:t>Insufficient</a:t>
                </a:r>
                <a:r>
                  <a:rPr lang="en-US" altLang="en-US">
                    <a:sym typeface="Symbol" pitchFamily="18" charset="2"/>
                  </a:rPr>
                  <a:t> </a:t>
                </a:r>
                <a:r>
                  <a:rPr lang="en-US" altLang="en-US">
                    <a:solidFill>
                      <a:srgbClr val="7FFFE7"/>
                    </a:solidFill>
                    <a:sym typeface="Symbol" pitchFamily="18" charset="2"/>
                  </a:rPr>
                  <a:t>insulin</a:t>
                </a:r>
              </a:p>
            </p:txBody>
          </p:sp>
          <p:sp>
            <p:nvSpPr>
              <p:cNvPr id="1065" name="Line 211"/>
              <p:cNvSpPr>
                <a:spLocks noChangeShapeType="1"/>
              </p:cNvSpPr>
              <p:nvPr/>
            </p:nvSpPr>
            <p:spPr bwMode="auto">
              <a:xfrm flipH="1">
                <a:off x="1333" y="1297"/>
                <a:ext cx="165" cy="219"/>
              </a:xfrm>
              <a:prstGeom prst="line">
                <a:avLst/>
              </a:prstGeom>
              <a:noFill/>
              <a:ln w="38100">
                <a:solidFill>
                  <a:schemeClr val="tx1"/>
                </a:solidFill>
                <a:prstDash val="sysDot"/>
                <a:round/>
                <a:headEnd/>
                <a:tailEnd type="triangle" w="med" len="med"/>
              </a:ln>
            </p:spPr>
            <p:txBody>
              <a:bodyPr/>
              <a:lstStyle/>
              <a:p>
                <a:endParaRPr lang="en-US"/>
              </a:p>
            </p:txBody>
          </p:sp>
        </p:grpSp>
        <p:grpSp>
          <p:nvGrpSpPr>
            <p:cNvPr id="308247" name="Group 212"/>
            <p:cNvGrpSpPr>
              <a:grpSpLocks/>
            </p:cNvGrpSpPr>
            <p:nvPr/>
          </p:nvGrpSpPr>
          <p:grpSpPr bwMode="auto">
            <a:xfrm>
              <a:off x="4105" y="1228"/>
              <a:ext cx="1192" cy="663"/>
              <a:chOff x="4105" y="1228"/>
              <a:chExt cx="1192" cy="663"/>
            </a:xfrm>
          </p:grpSpPr>
          <p:sp>
            <p:nvSpPr>
              <p:cNvPr id="1062" name="Text Box 213"/>
              <p:cNvSpPr txBox="1">
                <a:spLocks noChangeArrowheads="1"/>
              </p:cNvSpPr>
              <p:nvPr/>
            </p:nvSpPr>
            <p:spPr bwMode="auto">
              <a:xfrm>
                <a:off x="4105" y="1482"/>
                <a:ext cx="1192" cy="409"/>
              </a:xfrm>
              <a:prstGeom prst="rect">
                <a:avLst/>
              </a:prstGeom>
              <a:noFill/>
              <a:ln w="12700">
                <a:noFill/>
                <a:miter lim="800000"/>
                <a:headEnd/>
                <a:tailEnd/>
              </a:ln>
            </p:spPr>
            <p:txBody>
              <a:bodyPr lIns="90000" tIns="46800" rIns="90000" bIns="46800" anchor="ctr">
                <a:spAutoFit/>
              </a:bodyPr>
              <a:lstStyle/>
              <a:p>
                <a:pPr algn="ctr">
                  <a:spcBef>
                    <a:spcPct val="20000"/>
                  </a:spcBef>
                  <a:buSzPct val="120000"/>
                </a:pPr>
                <a:r>
                  <a:rPr lang="en-US" altLang="en-US">
                    <a:solidFill>
                      <a:srgbClr val="FF5539"/>
                    </a:solidFill>
                    <a:sym typeface="Symbol" pitchFamily="18" charset="2"/>
                  </a:rPr>
                  <a:t>Excessive</a:t>
                </a:r>
                <a:r>
                  <a:rPr lang="en-US" altLang="en-US">
                    <a:sym typeface="Symbol" pitchFamily="18" charset="2"/>
                  </a:rPr>
                  <a:t> </a:t>
                </a:r>
                <a:r>
                  <a:rPr lang="en-US" altLang="en-US">
                    <a:solidFill>
                      <a:srgbClr val="FF5539"/>
                    </a:solidFill>
                    <a:sym typeface="Symbol" pitchFamily="18" charset="2"/>
                  </a:rPr>
                  <a:t>glucagon</a:t>
                </a:r>
              </a:p>
            </p:txBody>
          </p:sp>
          <p:sp>
            <p:nvSpPr>
              <p:cNvPr id="1063" name="Line 214"/>
              <p:cNvSpPr>
                <a:spLocks noChangeShapeType="1"/>
              </p:cNvSpPr>
              <p:nvPr/>
            </p:nvSpPr>
            <p:spPr bwMode="auto">
              <a:xfrm>
                <a:off x="4163" y="1228"/>
                <a:ext cx="214" cy="284"/>
              </a:xfrm>
              <a:prstGeom prst="line">
                <a:avLst/>
              </a:prstGeom>
              <a:noFill/>
              <a:ln w="38100">
                <a:solidFill>
                  <a:srgbClr val="FF6600"/>
                </a:solidFill>
                <a:round/>
                <a:headEnd/>
                <a:tailEnd type="triangle" w="med" len="med"/>
              </a:ln>
            </p:spPr>
            <p:txBody>
              <a:bodyPr/>
              <a:lstStyle/>
              <a:p>
                <a:endParaRPr lang="en-US"/>
              </a:p>
            </p:txBody>
          </p:sp>
        </p:grpSp>
      </p:grpSp>
      <p:grpSp>
        <p:nvGrpSpPr>
          <p:cNvPr id="308248" name="Group 215"/>
          <p:cNvGrpSpPr>
            <a:grpSpLocks/>
          </p:cNvGrpSpPr>
          <p:nvPr/>
        </p:nvGrpSpPr>
        <p:grpSpPr bwMode="auto">
          <a:xfrm>
            <a:off x="-42863" y="2708275"/>
            <a:ext cx="6599238" cy="1938338"/>
            <a:chOff x="38" y="1706"/>
            <a:chExt cx="4157" cy="1221"/>
          </a:xfrm>
        </p:grpSpPr>
        <p:sp>
          <p:nvSpPr>
            <p:cNvPr id="1046" name="Text Box 216"/>
            <p:cNvSpPr txBox="1">
              <a:spLocks noChangeArrowheads="1"/>
            </p:cNvSpPr>
            <p:nvPr/>
          </p:nvSpPr>
          <p:spPr bwMode="auto">
            <a:xfrm>
              <a:off x="2712" y="1752"/>
              <a:ext cx="336" cy="231"/>
            </a:xfrm>
            <a:prstGeom prst="rect">
              <a:avLst/>
            </a:prstGeom>
            <a:noFill/>
            <a:ln w="12700">
              <a:noFill/>
              <a:miter lim="800000"/>
              <a:headEnd/>
              <a:tailEnd/>
            </a:ln>
          </p:spPr>
          <p:txBody>
            <a:bodyPr lIns="90000" tIns="46800" rIns="90000" bIns="46800" anchor="ctr">
              <a:spAutoFit/>
            </a:bodyPr>
            <a:lstStyle/>
            <a:p>
              <a:pPr algn="ctr">
                <a:spcBef>
                  <a:spcPct val="20000"/>
                </a:spcBef>
                <a:buSzPct val="120000"/>
              </a:pPr>
              <a:r>
                <a:rPr lang="en-US" altLang="en-US">
                  <a:solidFill>
                    <a:srgbClr val="7FFFE7"/>
                  </a:solidFill>
                  <a:sym typeface="Symbol" pitchFamily="18" charset="2"/>
                </a:rPr>
                <a:t>–</a:t>
              </a:r>
              <a:endParaRPr lang="en-US" altLang="en-US">
                <a:solidFill>
                  <a:srgbClr val="7FFFE7"/>
                </a:solidFill>
              </a:endParaRPr>
            </a:p>
          </p:txBody>
        </p:sp>
        <p:sp>
          <p:nvSpPr>
            <p:cNvPr id="1047" name="Line 217"/>
            <p:cNvSpPr>
              <a:spLocks noChangeShapeType="1"/>
            </p:cNvSpPr>
            <p:nvPr/>
          </p:nvSpPr>
          <p:spPr bwMode="auto">
            <a:xfrm>
              <a:off x="1474" y="1706"/>
              <a:ext cx="2721" cy="454"/>
            </a:xfrm>
            <a:prstGeom prst="line">
              <a:avLst/>
            </a:prstGeom>
            <a:noFill/>
            <a:ln w="38100">
              <a:solidFill>
                <a:schemeClr val="tx1"/>
              </a:solidFill>
              <a:prstDash val="sysDot"/>
              <a:round/>
              <a:headEnd/>
              <a:tailEnd type="triangle" w="med" len="med"/>
            </a:ln>
          </p:spPr>
          <p:txBody>
            <a:bodyPr/>
            <a:lstStyle/>
            <a:p>
              <a:endParaRPr lang="en-US"/>
            </a:p>
          </p:txBody>
        </p:sp>
        <p:sp>
          <p:nvSpPr>
            <p:cNvPr id="1048" name="Text Box 218"/>
            <p:cNvSpPr txBox="1">
              <a:spLocks noChangeArrowheads="1"/>
            </p:cNvSpPr>
            <p:nvPr/>
          </p:nvSpPr>
          <p:spPr bwMode="auto">
            <a:xfrm>
              <a:off x="743" y="1813"/>
              <a:ext cx="336" cy="231"/>
            </a:xfrm>
            <a:prstGeom prst="rect">
              <a:avLst/>
            </a:prstGeom>
            <a:noFill/>
            <a:ln w="12700">
              <a:noFill/>
              <a:miter lim="800000"/>
              <a:headEnd/>
              <a:tailEnd/>
            </a:ln>
          </p:spPr>
          <p:txBody>
            <a:bodyPr lIns="90000" tIns="46800" rIns="90000" bIns="46800" anchor="ctr">
              <a:spAutoFit/>
            </a:bodyPr>
            <a:lstStyle/>
            <a:p>
              <a:pPr algn="ctr">
                <a:spcBef>
                  <a:spcPct val="20000"/>
                </a:spcBef>
                <a:buSzPct val="120000"/>
              </a:pPr>
              <a:r>
                <a:rPr lang="en-US" altLang="en-US">
                  <a:solidFill>
                    <a:srgbClr val="7FFFE7"/>
                  </a:solidFill>
                  <a:sym typeface="Symbol" pitchFamily="18" charset="2"/>
                </a:rPr>
                <a:t>+</a:t>
              </a:r>
              <a:endParaRPr lang="en-US" altLang="en-US">
                <a:solidFill>
                  <a:srgbClr val="7FFFE7"/>
                </a:solidFill>
              </a:endParaRPr>
            </a:p>
          </p:txBody>
        </p:sp>
        <p:sp>
          <p:nvSpPr>
            <p:cNvPr id="1049" name="Text Box 219"/>
            <p:cNvSpPr txBox="1">
              <a:spLocks noChangeArrowheads="1"/>
            </p:cNvSpPr>
            <p:nvPr/>
          </p:nvSpPr>
          <p:spPr bwMode="auto">
            <a:xfrm>
              <a:off x="38" y="2523"/>
              <a:ext cx="846" cy="404"/>
            </a:xfrm>
            <a:prstGeom prst="rect">
              <a:avLst/>
            </a:prstGeom>
            <a:noFill/>
            <a:ln w="9525" algn="ctr">
              <a:noFill/>
              <a:miter lim="800000"/>
              <a:headEnd/>
              <a:tailEnd/>
            </a:ln>
          </p:spPr>
          <p:txBody>
            <a:bodyPr>
              <a:spAutoFit/>
            </a:bodyPr>
            <a:lstStyle/>
            <a:p>
              <a:pPr algn="ctr">
                <a:spcBef>
                  <a:spcPct val="20000"/>
                </a:spcBef>
                <a:buSzPct val="120000"/>
              </a:pPr>
              <a:r>
                <a:rPr lang="en-US" altLang="en-US">
                  <a:sym typeface="Symbol" pitchFamily="18" charset="2"/>
                </a:rPr>
                <a:t>↓  Glucose uptake</a:t>
              </a:r>
            </a:p>
          </p:txBody>
        </p:sp>
        <p:pic>
          <p:nvPicPr>
            <p:cNvPr id="1050" name="Picture 220"/>
            <p:cNvPicPr preferRelativeResize="0">
              <a:picLocks noChangeAspect="1" noChangeArrowheads="1"/>
            </p:cNvPicPr>
            <p:nvPr/>
          </p:nvPicPr>
          <p:blipFill>
            <a:blip r:embed="rId4"/>
            <a:srcRect/>
            <a:stretch>
              <a:fillRect/>
            </a:stretch>
          </p:blipFill>
          <p:spPr bwMode="auto">
            <a:xfrm rot="-1979789">
              <a:off x="1106" y="2160"/>
              <a:ext cx="277" cy="654"/>
            </a:xfrm>
            <a:prstGeom prst="rect">
              <a:avLst/>
            </a:prstGeom>
            <a:noFill/>
            <a:ln w="9525">
              <a:noFill/>
              <a:miter lim="800000"/>
              <a:headEnd/>
              <a:tailEnd/>
            </a:ln>
          </p:spPr>
        </p:pic>
        <p:grpSp>
          <p:nvGrpSpPr>
            <p:cNvPr id="308249" name="Group 221"/>
            <p:cNvGrpSpPr>
              <a:grpSpLocks/>
            </p:cNvGrpSpPr>
            <p:nvPr/>
          </p:nvGrpSpPr>
          <p:grpSpPr bwMode="auto">
            <a:xfrm>
              <a:off x="837" y="2602"/>
              <a:ext cx="274" cy="300"/>
              <a:chOff x="3376" y="3496"/>
              <a:chExt cx="274" cy="300"/>
            </a:xfrm>
          </p:grpSpPr>
          <p:sp>
            <p:nvSpPr>
              <p:cNvPr id="1054" name="AutoShape 222"/>
              <p:cNvSpPr>
                <a:spLocks noChangeAspect="1" noChangeArrowheads="1"/>
              </p:cNvSpPr>
              <p:nvPr/>
            </p:nvSpPr>
            <p:spPr bwMode="auto">
              <a:xfrm>
                <a:off x="3376" y="3534"/>
                <a:ext cx="122" cy="112"/>
              </a:xfrm>
              <a:prstGeom prst="octagon">
                <a:avLst>
                  <a:gd name="adj" fmla="val 29287"/>
                </a:avLst>
              </a:prstGeom>
              <a:gradFill rotWithShape="0">
                <a:gsLst>
                  <a:gs pos="0">
                    <a:srgbClr val="FF9900"/>
                  </a:gs>
                  <a:gs pos="100000">
                    <a:schemeClr val="tx2"/>
                  </a:gs>
                </a:gsLst>
                <a:path path="shape">
                  <a:fillToRect l="50000" t="50000" r="50000" b="50000"/>
                </a:path>
              </a:gradFill>
              <a:ln w="12700">
                <a:noFill/>
                <a:miter lim="800000"/>
                <a:headEnd/>
                <a:tailEnd/>
              </a:ln>
            </p:spPr>
            <p:txBody>
              <a:bodyPr wrap="none" anchor="ctr"/>
              <a:lstStyle/>
              <a:p>
                <a:pPr algn="ctr">
                  <a:spcBef>
                    <a:spcPct val="20000"/>
                  </a:spcBef>
                  <a:buSzPct val="120000"/>
                </a:pPr>
                <a:endParaRPr lang="ig-NG"/>
              </a:p>
            </p:txBody>
          </p:sp>
          <p:sp>
            <p:nvSpPr>
              <p:cNvPr id="1055" name="AutoShape 223"/>
              <p:cNvSpPr>
                <a:spLocks noChangeAspect="1" noChangeArrowheads="1"/>
              </p:cNvSpPr>
              <p:nvPr/>
            </p:nvSpPr>
            <p:spPr bwMode="auto">
              <a:xfrm>
                <a:off x="3437" y="3609"/>
                <a:ext cx="122" cy="112"/>
              </a:xfrm>
              <a:prstGeom prst="octagon">
                <a:avLst>
                  <a:gd name="adj" fmla="val 29287"/>
                </a:avLst>
              </a:prstGeom>
              <a:gradFill rotWithShape="0">
                <a:gsLst>
                  <a:gs pos="0">
                    <a:srgbClr val="FF9900"/>
                  </a:gs>
                  <a:gs pos="100000">
                    <a:schemeClr val="tx2"/>
                  </a:gs>
                </a:gsLst>
                <a:path path="shape">
                  <a:fillToRect l="50000" t="50000" r="50000" b="50000"/>
                </a:path>
              </a:gradFill>
              <a:ln w="12700">
                <a:noFill/>
                <a:miter lim="800000"/>
                <a:headEnd/>
                <a:tailEnd/>
              </a:ln>
            </p:spPr>
            <p:txBody>
              <a:bodyPr wrap="none" anchor="ctr"/>
              <a:lstStyle/>
              <a:p>
                <a:pPr algn="ctr">
                  <a:spcBef>
                    <a:spcPct val="20000"/>
                  </a:spcBef>
                  <a:buSzPct val="120000"/>
                </a:pPr>
                <a:endParaRPr lang="ig-NG"/>
              </a:p>
            </p:txBody>
          </p:sp>
          <p:sp>
            <p:nvSpPr>
              <p:cNvPr id="1056" name="AutoShape 224"/>
              <p:cNvSpPr>
                <a:spLocks noChangeAspect="1" noChangeArrowheads="1"/>
              </p:cNvSpPr>
              <p:nvPr/>
            </p:nvSpPr>
            <p:spPr bwMode="auto">
              <a:xfrm>
                <a:off x="3498" y="3684"/>
                <a:ext cx="122" cy="112"/>
              </a:xfrm>
              <a:prstGeom prst="octagon">
                <a:avLst>
                  <a:gd name="adj" fmla="val 29287"/>
                </a:avLst>
              </a:prstGeom>
              <a:gradFill rotWithShape="0">
                <a:gsLst>
                  <a:gs pos="0">
                    <a:srgbClr val="FF9900"/>
                  </a:gs>
                  <a:gs pos="100000">
                    <a:schemeClr val="tx2"/>
                  </a:gs>
                </a:gsLst>
                <a:path path="shape">
                  <a:fillToRect l="50000" t="50000" r="50000" b="50000"/>
                </a:path>
              </a:gradFill>
              <a:ln w="12700">
                <a:noFill/>
                <a:miter lim="800000"/>
                <a:headEnd/>
                <a:tailEnd/>
              </a:ln>
            </p:spPr>
            <p:txBody>
              <a:bodyPr wrap="none" anchor="ctr"/>
              <a:lstStyle/>
              <a:p>
                <a:pPr algn="ctr">
                  <a:spcBef>
                    <a:spcPct val="20000"/>
                  </a:spcBef>
                  <a:buSzPct val="120000"/>
                </a:pPr>
                <a:endParaRPr lang="ig-NG"/>
              </a:p>
            </p:txBody>
          </p:sp>
          <p:sp>
            <p:nvSpPr>
              <p:cNvPr id="1057" name="AutoShape 225"/>
              <p:cNvSpPr>
                <a:spLocks noChangeAspect="1" noChangeArrowheads="1"/>
              </p:cNvSpPr>
              <p:nvPr/>
            </p:nvSpPr>
            <p:spPr bwMode="auto">
              <a:xfrm>
                <a:off x="3528" y="3609"/>
                <a:ext cx="122" cy="112"/>
              </a:xfrm>
              <a:prstGeom prst="octagon">
                <a:avLst>
                  <a:gd name="adj" fmla="val 29287"/>
                </a:avLst>
              </a:prstGeom>
              <a:gradFill rotWithShape="0">
                <a:gsLst>
                  <a:gs pos="0">
                    <a:srgbClr val="FF9900"/>
                  </a:gs>
                  <a:gs pos="100000">
                    <a:schemeClr val="tx2"/>
                  </a:gs>
                </a:gsLst>
                <a:path path="shape">
                  <a:fillToRect l="50000" t="50000" r="50000" b="50000"/>
                </a:path>
              </a:gradFill>
              <a:ln w="12700">
                <a:noFill/>
                <a:miter lim="800000"/>
                <a:headEnd/>
                <a:tailEnd/>
              </a:ln>
            </p:spPr>
            <p:txBody>
              <a:bodyPr wrap="none" anchor="ctr"/>
              <a:lstStyle/>
              <a:p>
                <a:pPr algn="ctr">
                  <a:spcBef>
                    <a:spcPct val="20000"/>
                  </a:spcBef>
                  <a:buSzPct val="120000"/>
                </a:pPr>
                <a:endParaRPr lang="ig-NG"/>
              </a:p>
            </p:txBody>
          </p:sp>
          <p:sp>
            <p:nvSpPr>
              <p:cNvPr id="1058" name="AutoShape 226"/>
              <p:cNvSpPr>
                <a:spLocks noChangeAspect="1" noChangeArrowheads="1"/>
              </p:cNvSpPr>
              <p:nvPr/>
            </p:nvSpPr>
            <p:spPr bwMode="auto">
              <a:xfrm>
                <a:off x="3528" y="3534"/>
                <a:ext cx="122" cy="112"/>
              </a:xfrm>
              <a:prstGeom prst="octagon">
                <a:avLst>
                  <a:gd name="adj" fmla="val 29287"/>
                </a:avLst>
              </a:prstGeom>
              <a:gradFill rotWithShape="0">
                <a:gsLst>
                  <a:gs pos="0">
                    <a:srgbClr val="FF9900"/>
                  </a:gs>
                  <a:gs pos="100000">
                    <a:schemeClr val="tx2"/>
                  </a:gs>
                </a:gsLst>
                <a:path path="shape">
                  <a:fillToRect l="50000" t="50000" r="50000" b="50000"/>
                </a:path>
              </a:gradFill>
              <a:ln w="12700">
                <a:noFill/>
                <a:miter lim="800000"/>
                <a:headEnd/>
                <a:tailEnd/>
              </a:ln>
            </p:spPr>
            <p:txBody>
              <a:bodyPr wrap="none" anchor="ctr"/>
              <a:lstStyle/>
              <a:p>
                <a:pPr algn="ctr">
                  <a:spcBef>
                    <a:spcPct val="20000"/>
                  </a:spcBef>
                  <a:buSzPct val="120000"/>
                </a:pPr>
                <a:endParaRPr lang="ig-NG"/>
              </a:p>
            </p:txBody>
          </p:sp>
          <p:sp>
            <p:nvSpPr>
              <p:cNvPr id="1059" name="AutoShape 227"/>
              <p:cNvSpPr>
                <a:spLocks noChangeAspect="1" noChangeArrowheads="1"/>
              </p:cNvSpPr>
              <p:nvPr/>
            </p:nvSpPr>
            <p:spPr bwMode="auto">
              <a:xfrm>
                <a:off x="3467" y="3496"/>
                <a:ext cx="122" cy="113"/>
              </a:xfrm>
              <a:prstGeom prst="octagon">
                <a:avLst>
                  <a:gd name="adj" fmla="val 29287"/>
                </a:avLst>
              </a:prstGeom>
              <a:gradFill rotWithShape="0">
                <a:gsLst>
                  <a:gs pos="0">
                    <a:srgbClr val="FF9900"/>
                  </a:gs>
                  <a:gs pos="100000">
                    <a:schemeClr val="tx2"/>
                  </a:gs>
                </a:gsLst>
                <a:path path="shape">
                  <a:fillToRect l="50000" t="50000" r="50000" b="50000"/>
                </a:path>
              </a:gradFill>
              <a:ln w="12700">
                <a:noFill/>
                <a:miter lim="800000"/>
                <a:headEnd/>
                <a:tailEnd/>
              </a:ln>
            </p:spPr>
            <p:txBody>
              <a:bodyPr wrap="none" anchor="ctr"/>
              <a:lstStyle/>
              <a:p>
                <a:pPr algn="ctr">
                  <a:spcBef>
                    <a:spcPct val="20000"/>
                  </a:spcBef>
                  <a:buSzPct val="120000"/>
                </a:pPr>
                <a:endParaRPr lang="ig-NG"/>
              </a:p>
            </p:txBody>
          </p:sp>
        </p:grpSp>
        <p:graphicFrame>
          <p:nvGraphicFramePr>
            <p:cNvPr id="1027" name="Object 228"/>
            <p:cNvGraphicFramePr>
              <a:graphicFrameLocks noChangeAspect="1"/>
            </p:cNvGraphicFramePr>
            <p:nvPr/>
          </p:nvGraphicFramePr>
          <p:xfrm>
            <a:off x="290" y="2160"/>
            <a:ext cx="680" cy="398"/>
          </p:xfrm>
          <a:graphic>
            <a:graphicData uri="http://schemas.openxmlformats.org/presentationml/2006/ole">
              <mc:AlternateContent xmlns:mc="http://schemas.openxmlformats.org/markup-compatibility/2006">
                <mc:Choice xmlns:v="urn:schemas-microsoft-com:vml" Requires="v">
                  <p:oleObj spid="_x0000_s1036" name="CorelDRAW" r:id="rId5" imgW="1558800" imgH="1244520" progId="">
                    <p:embed/>
                  </p:oleObj>
                </mc:Choice>
                <mc:Fallback>
                  <p:oleObj name="CorelDRAW" r:id="rId5" imgW="1558800" imgH="1244520" progId="">
                    <p:embed/>
                    <p:pic>
                      <p:nvPicPr>
                        <p:cNvPr id="0" name="Object 228"/>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 y="2160"/>
                          <a:ext cx="680" cy="398"/>
                        </a:xfrm>
                        <a:prstGeom prst="rect">
                          <a:avLst/>
                        </a:prstGeom>
                        <a:noFill/>
                        <a:ln>
                          <a:noFill/>
                        </a:ln>
                        <a:effectLst>
                          <a:outerShdw dist="35921" dir="2700000" algn="ctr" rotWithShape="0">
                            <a:srgbClr val="292929">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52" name="Line 229"/>
            <p:cNvSpPr>
              <a:spLocks noChangeShapeType="1"/>
            </p:cNvSpPr>
            <p:nvPr/>
          </p:nvSpPr>
          <p:spPr bwMode="auto">
            <a:xfrm flipH="1">
              <a:off x="861" y="1883"/>
              <a:ext cx="182" cy="273"/>
            </a:xfrm>
            <a:prstGeom prst="line">
              <a:avLst/>
            </a:prstGeom>
            <a:noFill/>
            <a:ln w="38100">
              <a:solidFill>
                <a:schemeClr val="tx1"/>
              </a:solidFill>
              <a:prstDash val="sysDot"/>
              <a:round/>
              <a:headEnd/>
              <a:tailEnd type="triangle" w="med" len="med"/>
            </a:ln>
          </p:spPr>
          <p:txBody>
            <a:bodyPr/>
            <a:lstStyle/>
            <a:p>
              <a:endParaRPr lang="en-US"/>
            </a:p>
          </p:txBody>
        </p:sp>
        <p:sp>
          <p:nvSpPr>
            <p:cNvPr id="1053" name="Line 230"/>
            <p:cNvSpPr>
              <a:spLocks noChangeShapeType="1"/>
            </p:cNvSpPr>
            <p:nvPr/>
          </p:nvSpPr>
          <p:spPr bwMode="auto">
            <a:xfrm>
              <a:off x="1501" y="2478"/>
              <a:ext cx="880" cy="0"/>
            </a:xfrm>
            <a:prstGeom prst="line">
              <a:avLst/>
            </a:prstGeom>
            <a:noFill/>
            <a:ln w="38100">
              <a:solidFill>
                <a:schemeClr val="tx1"/>
              </a:solidFill>
              <a:prstDash val="sysDot"/>
              <a:round/>
              <a:headEnd type="triangle" w="med" len="med"/>
              <a:tailEnd/>
            </a:ln>
          </p:spPr>
          <p:txBody>
            <a:bodyPr/>
            <a:lstStyle/>
            <a:p>
              <a:endParaRPr lang="en-US"/>
            </a:p>
          </p:txBody>
        </p:sp>
      </p:grpSp>
      <p:grpSp>
        <p:nvGrpSpPr>
          <p:cNvPr id="308250" name="Group 231"/>
          <p:cNvGrpSpPr>
            <a:grpSpLocks/>
          </p:cNvGrpSpPr>
          <p:nvPr/>
        </p:nvGrpSpPr>
        <p:grpSpPr bwMode="auto">
          <a:xfrm>
            <a:off x="5540375" y="2924175"/>
            <a:ext cx="3297238" cy="1441450"/>
            <a:chOff x="3434" y="1842"/>
            <a:chExt cx="2077" cy="908"/>
          </a:xfrm>
        </p:grpSpPr>
        <p:grpSp>
          <p:nvGrpSpPr>
            <p:cNvPr id="308251" name="Group 232"/>
            <p:cNvGrpSpPr>
              <a:grpSpLocks/>
            </p:cNvGrpSpPr>
            <p:nvPr/>
          </p:nvGrpSpPr>
          <p:grpSpPr bwMode="auto">
            <a:xfrm>
              <a:off x="4503" y="2160"/>
              <a:ext cx="1008" cy="590"/>
              <a:chOff x="4150" y="2160"/>
              <a:chExt cx="1008" cy="590"/>
            </a:xfrm>
          </p:grpSpPr>
          <p:graphicFrame>
            <p:nvGraphicFramePr>
              <p:cNvPr id="1026" name="Object 233"/>
              <p:cNvGraphicFramePr>
                <a:graphicFrameLocks noChangeAspect="1"/>
              </p:cNvGraphicFramePr>
              <p:nvPr/>
            </p:nvGraphicFramePr>
            <p:xfrm>
              <a:off x="4150" y="2160"/>
              <a:ext cx="1008" cy="590"/>
            </p:xfrm>
            <a:graphic>
              <a:graphicData uri="http://schemas.openxmlformats.org/presentationml/2006/ole">
                <mc:AlternateContent xmlns:mc="http://schemas.openxmlformats.org/markup-compatibility/2006">
                  <mc:Choice xmlns:v="urn:schemas-microsoft-com:vml" Requires="v">
                    <p:oleObj spid="_x0000_s1037" name="CorelDRAW" r:id="rId7" imgW="1558800" imgH="1244520" progId="">
                      <p:embed/>
                    </p:oleObj>
                  </mc:Choice>
                  <mc:Fallback>
                    <p:oleObj name="CorelDRAW" r:id="rId7" imgW="1558800" imgH="1244520" progId="">
                      <p:embed/>
                      <p:pic>
                        <p:nvPicPr>
                          <p:cNvPr id="0" name="Object 23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0" y="2160"/>
                            <a:ext cx="1008" cy="590"/>
                          </a:xfrm>
                          <a:prstGeom prst="rect">
                            <a:avLst/>
                          </a:prstGeom>
                          <a:noFill/>
                          <a:ln>
                            <a:noFill/>
                          </a:ln>
                          <a:effectLst>
                            <a:outerShdw dist="35921" dir="2700000" algn="ctr" rotWithShape="0">
                              <a:srgbClr val="292929">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45" name="Text Box 234"/>
              <p:cNvSpPr txBox="1">
                <a:spLocks noChangeArrowheads="1"/>
              </p:cNvSpPr>
              <p:nvPr/>
            </p:nvSpPr>
            <p:spPr bwMode="auto">
              <a:xfrm>
                <a:off x="4558" y="2478"/>
                <a:ext cx="556" cy="231"/>
              </a:xfrm>
              <a:prstGeom prst="rect">
                <a:avLst/>
              </a:prstGeom>
              <a:noFill/>
              <a:ln w="9525" algn="ctr">
                <a:noFill/>
                <a:miter lim="800000"/>
                <a:headEnd/>
                <a:tailEnd/>
              </a:ln>
            </p:spPr>
            <p:txBody>
              <a:bodyPr wrap="none">
                <a:spAutoFit/>
              </a:bodyPr>
              <a:lstStyle/>
              <a:p>
                <a:pPr>
                  <a:spcBef>
                    <a:spcPct val="20000"/>
                  </a:spcBef>
                  <a:buSzPct val="120000"/>
                </a:pPr>
                <a:r>
                  <a:rPr lang="en-US" altLang="en-US">
                    <a:sym typeface="Symbol" pitchFamily="18" charset="2"/>
                  </a:rPr>
                  <a:t>↑ HGO</a:t>
                </a:r>
                <a:endParaRPr lang="en-US" altLang="en-US"/>
              </a:p>
            </p:txBody>
          </p:sp>
        </p:grpSp>
        <p:sp>
          <p:nvSpPr>
            <p:cNvPr id="1042" name="Text Box 235"/>
            <p:cNvSpPr txBox="1">
              <a:spLocks noChangeArrowheads="1"/>
            </p:cNvSpPr>
            <p:nvPr/>
          </p:nvSpPr>
          <p:spPr bwMode="auto">
            <a:xfrm>
              <a:off x="4694" y="1842"/>
              <a:ext cx="336" cy="231"/>
            </a:xfrm>
            <a:prstGeom prst="rect">
              <a:avLst/>
            </a:prstGeom>
            <a:noFill/>
            <a:ln w="12700">
              <a:noFill/>
              <a:miter lim="800000"/>
              <a:headEnd/>
              <a:tailEnd/>
            </a:ln>
          </p:spPr>
          <p:txBody>
            <a:bodyPr lIns="90000" tIns="46800" rIns="90000" bIns="46800" anchor="ctr">
              <a:spAutoFit/>
            </a:bodyPr>
            <a:lstStyle/>
            <a:p>
              <a:pPr algn="ctr">
                <a:spcBef>
                  <a:spcPct val="20000"/>
                </a:spcBef>
                <a:buSzPct val="120000"/>
              </a:pPr>
              <a:r>
                <a:rPr lang="en-US" altLang="en-US">
                  <a:solidFill>
                    <a:schemeClr val="accent2"/>
                  </a:solidFill>
                  <a:sym typeface="Symbol" pitchFamily="18" charset="2"/>
                </a:rPr>
                <a:t>+</a:t>
              </a:r>
              <a:endParaRPr lang="en-US" altLang="en-US">
                <a:solidFill>
                  <a:schemeClr val="accent2"/>
                </a:solidFill>
              </a:endParaRPr>
            </a:p>
          </p:txBody>
        </p:sp>
        <p:sp>
          <p:nvSpPr>
            <p:cNvPr id="1043" name="Line 236"/>
            <p:cNvSpPr>
              <a:spLocks noChangeShapeType="1"/>
            </p:cNvSpPr>
            <p:nvPr/>
          </p:nvSpPr>
          <p:spPr bwMode="auto">
            <a:xfrm>
              <a:off x="4621" y="1874"/>
              <a:ext cx="182" cy="273"/>
            </a:xfrm>
            <a:prstGeom prst="line">
              <a:avLst/>
            </a:prstGeom>
            <a:noFill/>
            <a:ln w="38100">
              <a:solidFill>
                <a:srgbClr val="FF6600"/>
              </a:solidFill>
              <a:round/>
              <a:headEnd/>
              <a:tailEnd type="triangle" w="med" len="med"/>
            </a:ln>
          </p:spPr>
          <p:txBody>
            <a:bodyPr/>
            <a:lstStyle/>
            <a:p>
              <a:endParaRPr lang="en-US"/>
            </a:p>
          </p:txBody>
        </p:sp>
        <p:sp>
          <p:nvSpPr>
            <p:cNvPr id="1044" name="Line 237"/>
            <p:cNvSpPr>
              <a:spLocks noChangeShapeType="1"/>
            </p:cNvSpPr>
            <p:nvPr/>
          </p:nvSpPr>
          <p:spPr bwMode="auto">
            <a:xfrm flipH="1">
              <a:off x="3434" y="2478"/>
              <a:ext cx="978" cy="0"/>
            </a:xfrm>
            <a:prstGeom prst="line">
              <a:avLst/>
            </a:prstGeom>
            <a:noFill/>
            <a:ln w="38100">
              <a:solidFill>
                <a:schemeClr val="tx1"/>
              </a:solidFill>
              <a:round/>
              <a:headEnd/>
              <a:tailEnd type="triangle" w="med" len="med"/>
            </a:ln>
          </p:spPr>
          <p:txBody>
            <a:bodyPr/>
            <a:lstStyle/>
            <a:p>
              <a:endParaRPr lang="en-US"/>
            </a:p>
          </p:txBody>
        </p:sp>
      </p:grpSp>
      <p:grpSp>
        <p:nvGrpSpPr>
          <p:cNvPr id="308252" name="Group 238"/>
          <p:cNvGrpSpPr>
            <a:grpSpLocks/>
          </p:cNvGrpSpPr>
          <p:nvPr/>
        </p:nvGrpSpPr>
        <p:grpSpPr bwMode="auto">
          <a:xfrm>
            <a:off x="3916363" y="4279900"/>
            <a:ext cx="1309687" cy="2101850"/>
            <a:chOff x="2467" y="2704"/>
            <a:chExt cx="825" cy="1460"/>
          </a:xfrm>
        </p:grpSpPr>
        <p:grpSp>
          <p:nvGrpSpPr>
            <p:cNvPr id="308253" name="Group 239"/>
            <p:cNvGrpSpPr>
              <a:grpSpLocks/>
            </p:cNvGrpSpPr>
            <p:nvPr/>
          </p:nvGrpSpPr>
          <p:grpSpPr bwMode="auto">
            <a:xfrm>
              <a:off x="2467" y="3158"/>
              <a:ext cx="825" cy="1006"/>
              <a:chOff x="4607" y="1921"/>
              <a:chExt cx="825" cy="1006"/>
            </a:xfrm>
          </p:grpSpPr>
          <p:pic>
            <p:nvPicPr>
              <p:cNvPr id="1038" name="Picture 240" descr="GUT"/>
              <p:cNvPicPr>
                <a:picLocks noChangeAspect="1" noChangeArrowheads="1"/>
              </p:cNvPicPr>
              <p:nvPr/>
            </p:nvPicPr>
            <p:blipFill>
              <a:blip r:embed="rId8">
                <a:clrChange>
                  <a:clrFrom>
                    <a:srgbClr val="000000"/>
                  </a:clrFrom>
                  <a:clrTo>
                    <a:srgbClr val="000000">
                      <a:alpha val="0"/>
                    </a:srgbClr>
                  </a:clrTo>
                </a:clrChange>
              </a:blip>
              <a:srcRect/>
              <a:stretch>
                <a:fillRect/>
              </a:stretch>
            </p:blipFill>
            <p:spPr bwMode="auto">
              <a:xfrm>
                <a:off x="4607" y="1921"/>
                <a:ext cx="825" cy="1006"/>
              </a:xfrm>
              <a:prstGeom prst="rect">
                <a:avLst/>
              </a:prstGeom>
              <a:noFill/>
              <a:ln w="9525">
                <a:noFill/>
                <a:miter lim="800000"/>
                <a:headEnd/>
                <a:tailEnd/>
              </a:ln>
            </p:spPr>
          </p:pic>
          <p:sp>
            <p:nvSpPr>
              <p:cNvPr id="1039" name="Freeform 241"/>
              <p:cNvSpPr>
                <a:spLocks/>
              </p:cNvSpPr>
              <p:nvPr/>
            </p:nvSpPr>
            <p:spPr bwMode="blackWhite">
              <a:xfrm>
                <a:off x="4869" y="2180"/>
                <a:ext cx="362" cy="352"/>
              </a:xfrm>
              <a:custGeom>
                <a:avLst/>
                <a:gdLst>
                  <a:gd name="T0" fmla="*/ 1 w 495"/>
                  <a:gd name="T1" fmla="*/ 0 h 618"/>
                  <a:gd name="T2" fmla="*/ 1 w 495"/>
                  <a:gd name="T3" fmla="*/ 1 h 618"/>
                  <a:gd name="T4" fmla="*/ 1 w 495"/>
                  <a:gd name="T5" fmla="*/ 1 h 618"/>
                  <a:gd name="T6" fmla="*/ 1 w 495"/>
                  <a:gd name="T7" fmla="*/ 1 h 618"/>
                  <a:gd name="T8" fmla="*/ 1 w 495"/>
                  <a:gd name="T9" fmla="*/ 1 h 618"/>
                  <a:gd name="T10" fmla="*/ 1 w 495"/>
                  <a:gd name="T11" fmla="*/ 1 h 618"/>
                  <a:gd name="T12" fmla="*/ 1 w 495"/>
                  <a:gd name="T13" fmla="*/ 1 h 618"/>
                  <a:gd name="T14" fmla="*/ 1 w 495"/>
                  <a:gd name="T15" fmla="*/ 1 h 618"/>
                  <a:gd name="T16" fmla="*/ 1 w 495"/>
                  <a:gd name="T17" fmla="*/ 1 h 618"/>
                  <a:gd name="T18" fmla="*/ 1 w 495"/>
                  <a:gd name="T19" fmla="*/ 1 h 618"/>
                  <a:gd name="T20" fmla="*/ 1 w 495"/>
                  <a:gd name="T21" fmla="*/ 1 h 618"/>
                  <a:gd name="T22" fmla="*/ 1 w 495"/>
                  <a:gd name="T23" fmla="*/ 1 h 618"/>
                  <a:gd name="T24" fmla="*/ 1 w 495"/>
                  <a:gd name="T25" fmla="*/ 1 h 618"/>
                  <a:gd name="T26" fmla="*/ 1 w 495"/>
                  <a:gd name="T27" fmla="*/ 1 h 618"/>
                  <a:gd name="T28" fmla="*/ 1 w 495"/>
                  <a:gd name="T29" fmla="*/ 1 h 618"/>
                  <a:gd name="T30" fmla="*/ 1 w 495"/>
                  <a:gd name="T31" fmla="*/ 1 h 618"/>
                  <a:gd name="T32" fmla="*/ 1 w 495"/>
                  <a:gd name="T33" fmla="*/ 1 h 618"/>
                  <a:gd name="T34" fmla="*/ 1 w 495"/>
                  <a:gd name="T35" fmla="*/ 1 h 618"/>
                  <a:gd name="T36" fmla="*/ 1 w 495"/>
                  <a:gd name="T37" fmla="*/ 1 h 618"/>
                  <a:gd name="T38" fmla="*/ 1 w 495"/>
                  <a:gd name="T39" fmla="*/ 1 h 618"/>
                  <a:gd name="T40" fmla="*/ 1 w 495"/>
                  <a:gd name="T41" fmla="*/ 1 h 618"/>
                  <a:gd name="T42" fmla="*/ 1 w 495"/>
                  <a:gd name="T43" fmla="*/ 1 h 618"/>
                  <a:gd name="T44" fmla="*/ 1 w 495"/>
                  <a:gd name="T45" fmla="*/ 1 h 618"/>
                  <a:gd name="T46" fmla="*/ 1 w 495"/>
                  <a:gd name="T47" fmla="*/ 1 h 618"/>
                  <a:gd name="T48" fmla="*/ 1 w 495"/>
                  <a:gd name="T49" fmla="*/ 1 h 618"/>
                  <a:gd name="T50" fmla="*/ 1 w 495"/>
                  <a:gd name="T51" fmla="*/ 1 h 618"/>
                  <a:gd name="T52" fmla="*/ 1 w 495"/>
                  <a:gd name="T53" fmla="*/ 1 h 618"/>
                  <a:gd name="T54" fmla="*/ 1 w 495"/>
                  <a:gd name="T55" fmla="*/ 1 h 618"/>
                  <a:gd name="T56" fmla="*/ 1 w 495"/>
                  <a:gd name="T57" fmla="*/ 1 h 618"/>
                  <a:gd name="T58" fmla="*/ 1 w 495"/>
                  <a:gd name="T59" fmla="*/ 1 h 618"/>
                  <a:gd name="T60" fmla="*/ 1 w 495"/>
                  <a:gd name="T61" fmla="*/ 1 h 618"/>
                  <a:gd name="T62" fmla="*/ 1 w 495"/>
                  <a:gd name="T63" fmla="*/ 1 h 618"/>
                  <a:gd name="T64" fmla="*/ 1 w 495"/>
                  <a:gd name="T65" fmla="*/ 1 h 618"/>
                  <a:gd name="T66" fmla="*/ 1 w 495"/>
                  <a:gd name="T67" fmla="*/ 1 h 618"/>
                  <a:gd name="T68" fmla="*/ 1 w 495"/>
                  <a:gd name="T69" fmla="*/ 1 h 618"/>
                  <a:gd name="T70" fmla="*/ 1 w 495"/>
                  <a:gd name="T71" fmla="*/ 1 h 618"/>
                  <a:gd name="T72" fmla="*/ 1 w 495"/>
                  <a:gd name="T73" fmla="*/ 1 h 618"/>
                  <a:gd name="T74" fmla="*/ 1 w 495"/>
                  <a:gd name="T75" fmla="*/ 1 h 618"/>
                  <a:gd name="T76" fmla="*/ 1 w 495"/>
                  <a:gd name="T77" fmla="*/ 1 h 618"/>
                  <a:gd name="T78" fmla="*/ 1 w 495"/>
                  <a:gd name="T79" fmla="*/ 1 h 618"/>
                  <a:gd name="T80" fmla="*/ 0 w 495"/>
                  <a:gd name="T81" fmla="*/ 1 h 618"/>
                  <a:gd name="T82" fmla="*/ 1 w 495"/>
                  <a:gd name="T83" fmla="*/ 1 h 618"/>
                  <a:gd name="T84" fmla="*/ 1 w 495"/>
                  <a:gd name="T85" fmla="*/ 1 h 618"/>
                  <a:gd name="T86" fmla="*/ 1 w 495"/>
                  <a:gd name="T87" fmla="*/ 1 h 618"/>
                  <a:gd name="T88" fmla="*/ 1 w 495"/>
                  <a:gd name="T89" fmla="*/ 0 h 6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
                  <a:gd name="T136" fmla="*/ 0 h 618"/>
                  <a:gd name="T137" fmla="*/ 495 w 495"/>
                  <a:gd name="T138" fmla="*/ 618 h 6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 h="618">
                    <a:moveTo>
                      <a:pt x="129" y="0"/>
                    </a:moveTo>
                    <a:lnTo>
                      <a:pt x="129" y="90"/>
                    </a:lnTo>
                    <a:lnTo>
                      <a:pt x="96" y="108"/>
                    </a:lnTo>
                    <a:lnTo>
                      <a:pt x="81" y="138"/>
                    </a:lnTo>
                    <a:lnTo>
                      <a:pt x="81" y="168"/>
                    </a:lnTo>
                    <a:lnTo>
                      <a:pt x="102" y="198"/>
                    </a:lnTo>
                    <a:lnTo>
                      <a:pt x="174" y="192"/>
                    </a:lnTo>
                    <a:lnTo>
                      <a:pt x="213" y="156"/>
                    </a:lnTo>
                    <a:lnTo>
                      <a:pt x="243" y="123"/>
                    </a:lnTo>
                    <a:lnTo>
                      <a:pt x="300" y="123"/>
                    </a:lnTo>
                    <a:lnTo>
                      <a:pt x="312" y="150"/>
                    </a:lnTo>
                    <a:lnTo>
                      <a:pt x="324" y="198"/>
                    </a:lnTo>
                    <a:lnTo>
                      <a:pt x="357" y="213"/>
                    </a:lnTo>
                    <a:lnTo>
                      <a:pt x="393" y="243"/>
                    </a:lnTo>
                    <a:lnTo>
                      <a:pt x="414" y="288"/>
                    </a:lnTo>
                    <a:lnTo>
                      <a:pt x="414" y="336"/>
                    </a:lnTo>
                    <a:lnTo>
                      <a:pt x="414" y="375"/>
                    </a:lnTo>
                    <a:lnTo>
                      <a:pt x="438" y="402"/>
                    </a:lnTo>
                    <a:lnTo>
                      <a:pt x="465" y="450"/>
                    </a:lnTo>
                    <a:lnTo>
                      <a:pt x="465" y="507"/>
                    </a:lnTo>
                    <a:lnTo>
                      <a:pt x="495" y="558"/>
                    </a:lnTo>
                    <a:lnTo>
                      <a:pt x="471" y="600"/>
                    </a:lnTo>
                    <a:lnTo>
                      <a:pt x="426" y="606"/>
                    </a:lnTo>
                    <a:lnTo>
                      <a:pt x="375" y="618"/>
                    </a:lnTo>
                    <a:lnTo>
                      <a:pt x="330" y="603"/>
                    </a:lnTo>
                    <a:lnTo>
                      <a:pt x="354" y="570"/>
                    </a:lnTo>
                    <a:lnTo>
                      <a:pt x="282" y="546"/>
                    </a:lnTo>
                    <a:lnTo>
                      <a:pt x="246" y="513"/>
                    </a:lnTo>
                    <a:lnTo>
                      <a:pt x="189" y="495"/>
                    </a:lnTo>
                    <a:lnTo>
                      <a:pt x="99" y="495"/>
                    </a:lnTo>
                    <a:lnTo>
                      <a:pt x="72" y="498"/>
                    </a:lnTo>
                    <a:lnTo>
                      <a:pt x="75" y="456"/>
                    </a:lnTo>
                    <a:lnTo>
                      <a:pt x="33" y="429"/>
                    </a:lnTo>
                    <a:lnTo>
                      <a:pt x="21" y="402"/>
                    </a:lnTo>
                    <a:lnTo>
                      <a:pt x="24" y="345"/>
                    </a:lnTo>
                    <a:lnTo>
                      <a:pt x="66" y="321"/>
                    </a:lnTo>
                    <a:lnTo>
                      <a:pt x="105" y="312"/>
                    </a:lnTo>
                    <a:lnTo>
                      <a:pt x="111" y="288"/>
                    </a:lnTo>
                    <a:lnTo>
                      <a:pt x="81" y="270"/>
                    </a:lnTo>
                    <a:lnTo>
                      <a:pt x="39" y="219"/>
                    </a:lnTo>
                    <a:lnTo>
                      <a:pt x="0" y="171"/>
                    </a:lnTo>
                    <a:lnTo>
                      <a:pt x="12" y="117"/>
                    </a:lnTo>
                    <a:lnTo>
                      <a:pt x="42" y="63"/>
                    </a:lnTo>
                    <a:lnTo>
                      <a:pt x="81" y="27"/>
                    </a:lnTo>
                    <a:lnTo>
                      <a:pt x="129" y="0"/>
                    </a:lnTo>
                    <a:close/>
                  </a:path>
                </a:pathLst>
              </a:custGeom>
              <a:solidFill>
                <a:srgbClr val="33CCCC">
                  <a:alpha val="50195"/>
                </a:srgbClr>
              </a:solidFill>
              <a:ln w="38100" cap="sq">
                <a:noFill/>
                <a:round/>
                <a:headEnd type="none" w="sm" len="sm"/>
                <a:tailEnd type="none" w="sm" len="sm"/>
              </a:ln>
            </p:spPr>
            <p:txBody>
              <a:bodyPr wrap="none" anchor="ctr"/>
              <a:lstStyle/>
              <a:p>
                <a:endParaRPr lang="en-US"/>
              </a:p>
            </p:txBody>
          </p:sp>
          <p:sp>
            <p:nvSpPr>
              <p:cNvPr id="1040" name="Freeform 242"/>
              <p:cNvSpPr>
                <a:spLocks/>
              </p:cNvSpPr>
              <p:nvPr/>
            </p:nvSpPr>
            <p:spPr bwMode="blackWhite">
              <a:xfrm>
                <a:off x="4691" y="2491"/>
                <a:ext cx="371" cy="256"/>
              </a:xfrm>
              <a:custGeom>
                <a:avLst/>
                <a:gdLst>
                  <a:gd name="T0" fmla="*/ 0 w 507"/>
                  <a:gd name="T1" fmla="*/ 1 h 450"/>
                  <a:gd name="T2" fmla="*/ 1 w 507"/>
                  <a:gd name="T3" fmla="*/ 1 h 450"/>
                  <a:gd name="T4" fmla="*/ 1 w 507"/>
                  <a:gd name="T5" fmla="*/ 1 h 450"/>
                  <a:gd name="T6" fmla="*/ 1 w 507"/>
                  <a:gd name="T7" fmla="*/ 1 h 450"/>
                  <a:gd name="T8" fmla="*/ 1 w 507"/>
                  <a:gd name="T9" fmla="*/ 1 h 450"/>
                  <a:gd name="T10" fmla="*/ 1 w 507"/>
                  <a:gd name="T11" fmla="*/ 1 h 450"/>
                  <a:gd name="T12" fmla="*/ 1 w 507"/>
                  <a:gd name="T13" fmla="*/ 1 h 450"/>
                  <a:gd name="T14" fmla="*/ 1 w 507"/>
                  <a:gd name="T15" fmla="*/ 1 h 450"/>
                  <a:gd name="T16" fmla="*/ 1 w 507"/>
                  <a:gd name="T17" fmla="*/ 0 h 450"/>
                  <a:gd name="T18" fmla="*/ 1 w 507"/>
                  <a:gd name="T19" fmla="*/ 1 h 450"/>
                  <a:gd name="T20" fmla="*/ 1 w 507"/>
                  <a:gd name="T21" fmla="*/ 1 h 450"/>
                  <a:gd name="T22" fmla="*/ 1 w 507"/>
                  <a:gd name="T23" fmla="*/ 1 h 450"/>
                  <a:gd name="T24" fmla="*/ 1 w 507"/>
                  <a:gd name="T25" fmla="*/ 1 h 450"/>
                  <a:gd name="T26" fmla="*/ 1 w 507"/>
                  <a:gd name="T27" fmla="*/ 1 h 450"/>
                  <a:gd name="T28" fmla="*/ 1 w 507"/>
                  <a:gd name="T29" fmla="*/ 1 h 450"/>
                  <a:gd name="T30" fmla="*/ 1 w 507"/>
                  <a:gd name="T31" fmla="*/ 1 h 450"/>
                  <a:gd name="T32" fmla="*/ 1 w 507"/>
                  <a:gd name="T33" fmla="*/ 1 h 450"/>
                  <a:gd name="T34" fmla="*/ 1 w 507"/>
                  <a:gd name="T35" fmla="*/ 1 h 450"/>
                  <a:gd name="T36" fmla="*/ 1 w 507"/>
                  <a:gd name="T37" fmla="*/ 1 h 450"/>
                  <a:gd name="T38" fmla="*/ 1 w 507"/>
                  <a:gd name="T39" fmla="*/ 1 h 450"/>
                  <a:gd name="T40" fmla="*/ 1 w 507"/>
                  <a:gd name="T41" fmla="*/ 1 h 450"/>
                  <a:gd name="T42" fmla="*/ 1 w 507"/>
                  <a:gd name="T43" fmla="*/ 1 h 450"/>
                  <a:gd name="T44" fmla="*/ 1 w 507"/>
                  <a:gd name="T45" fmla="*/ 1 h 450"/>
                  <a:gd name="T46" fmla="*/ 1 w 507"/>
                  <a:gd name="T47" fmla="*/ 1 h 450"/>
                  <a:gd name="T48" fmla="*/ 1 w 507"/>
                  <a:gd name="T49" fmla="*/ 1 h 450"/>
                  <a:gd name="T50" fmla="*/ 1 w 507"/>
                  <a:gd name="T51" fmla="*/ 1 h 450"/>
                  <a:gd name="T52" fmla="*/ 1 w 507"/>
                  <a:gd name="T53" fmla="*/ 1 h 450"/>
                  <a:gd name="T54" fmla="*/ 1 w 507"/>
                  <a:gd name="T55" fmla="*/ 1 h 450"/>
                  <a:gd name="T56" fmla="*/ 1 w 507"/>
                  <a:gd name="T57" fmla="*/ 1 h 450"/>
                  <a:gd name="T58" fmla="*/ 1 w 507"/>
                  <a:gd name="T59" fmla="*/ 1 h 450"/>
                  <a:gd name="T60" fmla="*/ 1 w 507"/>
                  <a:gd name="T61" fmla="*/ 1 h 450"/>
                  <a:gd name="T62" fmla="*/ 1 w 507"/>
                  <a:gd name="T63" fmla="*/ 1 h 450"/>
                  <a:gd name="T64" fmla="*/ 1 w 507"/>
                  <a:gd name="T65" fmla="*/ 1 h 450"/>
                  <a:gd name="T66" fmla="*/ 1 w 507"/>
                  <a:gd name="T67" fmla="*/ 1 h 450"/>
                  <a:gd name="T68" fmla="*/ 1 w 507"/>
                  <a:gd name="T69" fmla="*/ 1 h 450"/>
                  <a:gd name="T70" fmla="*/ 1 w 507"/>
                  <a:gd name="T71" fmla="*/ 1 h 450"/>
                  <a:gd name="T72" fmla="*/ 1 w 507"/>
                  <a:gd name="T73" fmla="*/ 1 h 450"/>
                  <a:gd name="T74" fmla="*/ 1 w 507"/>
                  <a:gd name="T75" fmla="*/ 1 h 450"/>
                  <a:gd name="T76" fmla="*/ 1 w 507"/>
                  <a:gd name="T77" fmla="*/ 1 h 450"/>
                  <a:gd name="T78" fmla="*/ 1 w 507"/>
                  <a:gd name="T79" fmla="*/ 1 h 450"/>
                  <a:gd name="T80" fmla="*/ 1 w 507"/>
                  <a:gd name="T81" fmla="*/ 1 h 450"/>
                  <a:gd name="T82" fmla="*/ 1 w 507"/>
                  <a:gd name="T83" fmla="*/ 1 h 450"/>
                  <a:gd name="T84" fmla="*/ 1 w 507"/>
                  <a:gd name="T85" fmla="*/ 1 h 450"/>
                  <a:gd name="T86" fmla="*/ 1 w 507"/>
                  <a:gd name="T87" fmla="*/ 1 h 450"/>
                  <a:gd name="T88" fmla="*/ 1 w 507"/>
                  <a:gd name="T89" fmla="*/ 1 h 450"/>
                  <a:gd name="T90" fmla="*/ 0 w 507"/>
                  <a:gd name="T91" fmla="*/ 1 h 4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7"/>
                  <a:gd name="T139" fmla="*/ 0 h 450"/>
                  <a:gd name="T140" fmla="*/ 507 w 507"/>
                  <a:gd name="T141" fmla="*/ 450 h 4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7" h="450">
                    <a:moveTo>
                      <a:pt x="0" y="159"/>
                    </a:moveTo>
                    <a:lnTo>
                      <a:pt x="21" y="120"/>
                    </a:lnTo>
                    <a:lnTo>
                      <a:pt x="75" y="99"/>
                    </a:lnTo>
                    <a:lnTo>
                      <a:pt x="138" y="96"/>
                    </a:lnTo>
                    <a:lnTo>
                      <a:pt x="183" y="108"/>
                    </a:lnTo>
                    <a:lnTo>
                      <a:pt x="171" y="84"/>
                    </a:lnTo>
                    <a:lnTo>
                      <a:pt x="165" y="51"/>
                    </a:lnTo>
                    <a:lnTo>
                      <a:pt x="204" y="15"/>
                    </a:lnTo>
                    <a:lnTo>
                      <a:pt x="255" y="0"/>
                    </a:lnTo>
                    <a:lnTo>
                      <a:pt x="294" y="21"/>
                    </a:lnTo>
                    <a:lnTo>
                      <a:pt x="339" y="57"/>
                    </a:lnTo>
                    <a:lnTo>
                      <a:pt x="360" y="102"/>
                    </a:lnTo>
                    <a:lnTo>
                      <a:pt x="378" y="168"/>
                    </a:lnTo>
                    <a:lnTo>
                      <a:pt x="369" y="207"/>
                    </a:lnTo>
                    <a:lnTo>
                      <a:pt x="369" y="267"/>
                    </a:lnTo>
                    <a:lnTo>
                      <a:pt x="348" y="318"/>
                    </a:lnTo>
                    <a:lnTo>
                      <a:pt x="357" y="354"/>
                    </a:lnTo>
                    <a:lnTo>
                      <a:pt x="396" y="381"/>
                    </a:lnTo>
                    <a:lnTo>
                      <a:pt x="441" y="366"/>
                    </a:lnTo>
                    <a:lnTo>
                      <a:pt x="486" y="360"/>
                    </a:lnTo>
                    <a:lnTo>
                      <a:pt x="507" y="369"/>
                    </a:lnTo>
                    <a:lnTo>
                      <a:pt x="507" y="420"/>
                    </a:lnTo>
                    <a:lnTo>
                      <a:pt x="486" y="441"/>
                    </a:lnTo>
                    <a:lnTo>
                      <a:pt x="426" y="441"/>
                    </a:lnTo>
                    <a:lnTo>
                      <a:pt x="369" y="450"/>
                    </a:lnTo>
                    <a:lnTo>
                      <a:pt x="315" y="420"/>
                    </a:lnTo>
                    <a:lnTo>
                      <a:pt x="282" y="378"/>
                    </a:lnTo>
                    <a:lnTo>
                      <a:pt x="282" y="321"/>
                    </a:lnTo>
                    <a:lnTo>
                      <a:pt x="267" y="297"/>
                    </a:lnTo>
                    <a:lnTo>
                      <a:pt x="243" y="285"/>
                    </a:lnTo>
                    <a:lnTo>
                      <a:pt x="207" y="312"/>
                    </a:lnTo>
                    <a:lnTo>
                      <a:pt x="216" y="354"/>
                    </a:lnTo>
                    <a:lnTo>
                      <a:pt x="240" y="384"/>
                    </a:lnTo>
                    <a:lnTo>
                      <a:pt x="267" y="396"/>
                    </a:lnTo>
                    <a:cubicBezTo>
                      <a:pt x="221" y="428"/>
                      <a:pt x="243" y="427"/>
                      <a:pt x="204" y="417"/>
                    </a:cubicBezTo>
                    <a:lnTo>
                      <a:pt x="189" y="384"/>
                    </a:lnTo>
                    <a:lnTo>
                      <a:pt x="180" y="342"/>
                    </a:lnTo>
                    <a:lnTo>
                      <a:pt x="168" y="312"/>
                    </a:lnTo>
                    <a:lnTo>
                      <a:pt x="141" y="309"/>
                    </a:lnTo>
                    <a:lnTo>
                      <a:pt x="90" y="321"/>
                    </a:lnTo>
                    <a:lnTo>
                      <a:pt x="51" y="300"/>
                    </a:lnTo>
                    <a:lnTo>
                      <a:pt x="42" y="258"/>
                    </a:lnTo>
                    <a:lnTo>
                      <a:pt x="30" y="240"/>
                    </a:lnTo>
                    <a:lnTo>
                      <a:pt x="12" y="222"/>
                    </a:lnTo>
                    <a:lnTo>
                      <a:pt x="9" y="186"/>
                    </a:lnTo>
                    <a:lnTo>
                      <a:pt x="0" y="159"/>
                    </a:lnTo>
                    <a:close/>
                  </a:path>
                </a:pathLst>
              </a:custGeom>
              <a:solidFill>
                <a:schemeClr val="accent2">
                  <a:alpha val="50195"/>
                </a:schemeClr>
              </a:solidFill>
              <a:ln w="38100">
                <a:noFill/>
                <a:round/>
                <a:headEnd type="none" w="sm" len="sm"/>
                <a:tailEnd type="none" w="sm" len="sm"/>
              </a:ln>
            </p:spPr>
            <p:txBody>
              <a:bodyPr/>
              <a:lstStyle/>
              <a:p>
                <a:endParaRPr lang="en-US"/>
              </a:p>
            </p:txBody>
          </p:sp>
        </p:grpSp>
        <p:sp>
          <p:nvSpPr>
            <p:cNvPr id="1037" name="Line 243"/>
            <p:cNvSpPr>
              <a:spLocks noChangeShapeType="1"/>
            </p:cNvSpPr>
            <p:nvPr/>
          </p:nvSpPr>
          <p:spPr bwMode="auto">
            <a:xfrm rot="-5400000">
              <a:off x="2585" y="2999"/>
              <a:ext cx="590" cy="0"/>
            </a:xfrm>
            <a:prstGeom prst="line">
              <a:avLst/>
            </a:prstGeom>
            <a:noFill/>
            <a:ln w="38100">
              <a:solidFill>
                <a:schemeClr val="tx1"/>
              </a:solidFill>
              <a:round/>
              <a:headEnd/>
              <a:tailEnd type="triangle" w="med" len="med"/>
            </a:ln>
          </p:spPr>
          <p:txBody>
            <a:bodyPr/>
            <a:lstStyle/>
            <a:p>
              <a:endParaRPr lang="en-US"/>
            </a:p>
          </p:txBody>
        </p:sp>
      </p:grpSp>
      <p:sp>
        <p:nvSpPr>
          <p:cNvPr id="1035" name="Text Box 3"/>
          <p:cNvSpPr txBox="1">
            <a:spLocks noChangeArrowheads="1"/>
          </p:cNvSpPr>
          <p:nvPr/>
        </p:nvSpPr>
        <p:spPr bwMode="auto">
          <a:xfrm>
            <a:off x="219075" y="6192838"/>
            <a:ext cx="8183563" cy="557212"/>
          </a:xfrm>
          <a:prstGeom prst="rect">
            <a:avLst/>
          </a:prstGeom>
          <a:noFill/>
          <a:ln w="12700">
            <a:noFill/>
            <a:miter lim="800000"/>
            <a:headEnd/>
            <a:tailEnd/>
          </a:ln>
        </p:spPr>
        <p:txBody>
          <a:bodyPr lIns="90000" tIns="46800" rIns="90000" bIns="46800">
            <a:spAutoFit/>
          </a:bodyPr>
          <a:lstStyle/>
          <a:p>
            <a:pPr>
              <a:spcBef>
                <a:spcPct val="20000"/>
              </a:spcBef>
              <a:buSzPct val="120000"/>
            </a:pPr>
            <a:r>
              <a:rPr lang="en-US" altLang="en-US" sz="1000" dirty="0"/>
              <a:t>HGO=hepatic glucose output; T2DM=type 2 diabetes mellitus</a:t>
            </a:r>
          </a:p>
          <a:p>
            <a:pPr>
              <a:spcBef>
                <a:spcPct val="20000"/>
              </a:spcBef>
              <a:buSzPct val="120000"/>
            </a:pPr>
            <a:r>
              <a:rPr lang="en-US" sz="1000" dirty="0">
                <a:sym typeface="Symbol" pitchFamily="18" charset="2"/>
              </a:rPr>
              <a:t>Adapted from </a:t>
            </a:r>
            <a:r>
              <a:rPr lang="en-US" sz="1000" dirty="0" err="1">
                <a:sym typeface="Symbol" pitchFamily="18" charset="2"/>
              </a:rPr>
              <a:t>Ohneda</a:t>
            </a:r>
            <a:r>
              <a:rPr lang="en-US" sz="1000" dirty="0">
                <a:sym typeface="Symbol" pitchFamily="18" charset="2"/>
              </a:rPr>
              <a:t> A, et al. </a:t>
            </a:r>
            <a:r>
              <a:rPr lang="en-US" sz="1000" i="1" dirty="0">
                <a:sym typeface="Symbol" pitchFamily="18" charset="2"/>
              </a:rPr>
              <a:t>J </a:t>
            </a:r>
            <a:r>
              <a:rPr lang="en-US" sz="1000" i="1" dirty="0" err="1">
                <a:sym typeface="Symbol" pitchFamily="18" charset="2"/>
              </a:rPr>
              <a:t>Clin</a:t>
            </a:r>
            <a:r>
              <a:rPr lang="en-US" sz="1000" i="1" dirty="0">
                <a:sym typeface="Symbol" pitchFamily="18" charset="2"/>
              </a:rPr>
              <a:t> </a:t>
            </a:r>
            <a:r>
              <a:rPr lang="en-US" sz="1000" i="1" dirty="0" err="1">
                <a:sym typeface="Symbol" pitchFamily="18" charset="2"/>
              </a:rPr>
              <a:t>Endocrinol</a:t>
            </a:r>
            <a:r>
              <a:rPr lang="en-US" sz="1000" i="1" dirty="0">
                <a:sym typeface="Symbol" pitchFamily="18" charset="2"/>
              </a:rPr>
              <a:t> </a:t>
            </a:r>
            <a:r>
              <a:rPr lang="en-US" sz="1000" i="1" dirty="0" err="1">
                <a:sym typeface="Symbol" pitchFamily="18" charset="2"/>
              </a:rPr>
              <a:t>Metab</a:t>
            </a:r>
            <a:r>
              <a:rPr lang="en-US" sz="1000" i="1" dirty="0">
                <a:sym typeface="Symbol" pitchFamily="18" charset="2"/>
              </a:rPr>
              <a:t>.</a:t>
            </a:r>
            <a:r>
              <a:rPr lang="en-US" sz="1000" dirty="0">
                <a:sym typeface="Symbol" pitchFamily="18" charset="2"/>
              </a:rPr>
              <a:t> 1978; 46: 504–510; </a:t>
            </a:r>
            <a:r>
              <a:rPr lang="en-US" sz="1000" dirty="0" err="1">
                <a:sym typeface="Symbol" pitchFamily="18" charset="2"/>
              </a:rPr>
              <a:t>Gomis</a:t>
            </a:r>
            <a:r>
              <a:rPr lang="en-US" sz="1000" dirty="0">
                <a:sym typeface="Symbol" pitchFamily="18" charset="2"/>
              </a:rPr>
              <a:t> R, et al. </a:t>
            </a:r>
            <a:r>
              <a:rPr lang="en-US" sz="1000" i="1" dirty="0">
                <a:sym typeface="Symbol" pitchFamily="18" charset="2"/>
              </a:rPr>
              <a:t>Diabetes Res </a:t>
            </a:r>
            <a:r>
              <a:rPr lang="en-US" sz="1000" i="1" dirty="0" err="1">
                <a:sym typeface="Symbol" pitchFamily="18" charset="2"/>
              </a:rPr>
              <a:t>Clin</a:t>
            </a:r>
            <a:r>
              <a:rPr lang="en-US" sz="1000" i="1" dirty="0">
                <a:sym typeface="Symbol" pitchFamily="18" charset="2"/>
              </a:rPr>
              <a:t> </a:t>
            </a:r>
            <a:r>
              <a:rPr lang="en-US" sz="1000" i="1" dirty="0" err="1">
                <a:sym typeface="Symbol" pitchFamily="18" charset="2"/>
              </a:rPr>
              <a:t>Pract</a:t>
            </a:r>
            <a:r>
              <a:rPr lang="en-US" sz="1000" dirty="0">
                <a:sym typeface="Symbol" pitchFamily="18" charset="2"/>
              </a:rPr>
              <a:t>. 1989; 6: 191–198. </a:t>
            </a:r>
            <a:endParaRPr lang="en-US" altLang="en-US" sz="1000" dirty="0"/>
          </a:p>
          <a:p>
            <a:pPr>
              <a:spcBef>
                <a:spcPct val="20000"/>
              </a:spcBef>
              <a:buSzPct val="120000"/>
            </a:pP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8245"/>
                                        </p:tgtEl>
                                        <p:attrNameLst>
                                          <p:attrName>style.visibility</p:attrName>
                                        </p:attrNameLst>
                                      </p:cBhvr>
                                      <p:to>
                                        <p:strVal val="visible"/>
                                      </p:to>
                                    </p:set>
                                    <p:animEffect transition="in" filter="wipe(up)">
                                      <p:cBhvr>
                                        <p:cTn id="12" dur="500"/>
                                        <p:tgtEl>
                                          <p:spTgt spid="3082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8250"/>
                                        </p:tgtEl>
                                        <p:attrNameLst>
                                          <p:attrName>style.visibility</p:attrName>
                                        </p:attrNameLst>
                                      </p:cBhvr>
                                      <p:to>
                                        <p:strVal val="visible"/>
                                      </p:to>
                                    </p:set>
                                    <p:animEffect transition="in" filter="wipe(up)">
                                      <p:cBhvr>
                                        <p:cTn id="17" dur="500"/>
                                        <p:tgtEl>
                                          <p:spTgt spid="308250"/>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308227"/>
                                        </p:tgtEl>
                                        <p:attrNameLst>
                                          <p:attrName>style.visibility</p:attrName>
                                        </p:attrNameLst>
                                      </p:cBhvr>
                                      <p:to>
                                        <p:strVal val="visible"/>
                                      </p:to>
                                    </p:set>
                                    <p:animEffect transition="in" filter="wipe(up)">
                                      <p:cBhvr>
                                        <p:cTn id="21" dur="500"/>
                                        <p:tgtEl>
                                          <p:spTgt spid="3082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08248"/>
                                        </p:tgtEl>
                                        <p:attrNameLst>
                                          <p:attrName>style.visibility</p:attrName>
                                        </p:attrNameLst>
                                      </p:cBhvr>
                                      <p:to>
                                        <p:strVal val="visible"/>
                                      </p:to>
                                    </p:set>
                                    <p:animEffect transition="in" filter="wipe(up)">
                                      <p:cBhvr>
                                        <p:cTn id="26" dur="500"/>
                                        <p:tgtEl>
                                          <p:spTgt spid="3082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8252"/>
                                        </p:tgtEl>
                                        <p:attrNameLst>
                                          <p:attrName>style.visibility</p:attrName>
                                        </p:attrNameLst>
                                      </p:cBhvr>
                                      <p:to>
                                        <p:strVal val="visible"/>
                                      </p:to>
                                    </p:set>
                                    <p:animEffect transition="in" filter="wipe(down)">
                                      <p:cBhvr>
                                        <p:cTn id="31" dur="500"/>
                                        <p:tgtEl>
                                          <p:spTgt spid="308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295400"/>
            <a:ext cx="8229600" cy="4830763"/>
          </a:xfrm>
        </p:spPr>
        <p:txBody>
          <a:bodyPr>
            <a:noAutofit/>
          </a:bodyPr>
          <a:lstStyle/>
          <a:p>
            <a:pPr algn="just">
              <a:lnSpc>
                <a:spcPct val="80000"/>
              </a:lnSpc>
            </a:pPr>
            <a:r>
              <a:rPr lang="en-US" sz="2400" dirty="0">
                <a:cs typeface="Times New Roman" pitchFamily="18" charset="0"/>
              </a:rPr>
              <a:t>Believed to develop as a consequence of interaction between genetic and environmental factors</a:t>
            </a:r>
          </a:p>
          <a:p>
            <a:pPr>
              <a:lnSpc>
                <a:spcPct val="80000"/>
              </a:lnSpc>
              <a:buFont typeface="Wingdings" pitchFamily="2" charset="2"/>
              <a:buNone/>
            </a:pPr>
            <a:r>
              <a:rPr lang="en-US" sz="2400" dirty="0">
                <a:cs typeface="Times New Roman" pitchFamily="18" charset="0"/>
              </a:rPr>
              <a:t>    - Strong genetic influence -</a:t>
            </a:r>
            <a:r>
              <a:rPr lang="en-US" sz="2400" dirty="0">
                <a:latin typeface="Arial Unicode MS" pitchFamily="34" charset="-128"/>
                <a:ea typeface="Arial Unicode MS" pitchFamily="34" charset="-128"/>
                <a:cs typeface="Arial Unicode MS" pitchFamily="34" charset="-128"/>
              </a:rPr>
              <a:t> type 2 DM in a first degree relative is an established risk factor for the disease</a:t>
            </a:r>
          </a:p>
          <a:p>
            <a:pPr algn="just">
              <a:lnSpc>
                <a:spcPct val="80000"/>
              </a:lnSpc>
            </a:pPr>
            <a:endParaRPr lang="en-US" sz="2400" dirty="0">
              <a:cs typeface="Times New Roman" pitchFamily="18" charset="0"/>
            </a:endParaRPr>
          </a:p>
          <a:p>
            <a:pPr algn="just">
              <a:lnSpc>
                <a:spcPct val="80000"/>
              </a:lnSpc>
              <a:buFont typeface="Wingdings" pitchFamily="2" charset="2"/>
              <a:buNone/>
            </a:pPr>
            <a:r>
              <a:rPr lang="en-US" sz="2400" dirty="0">
                <a:latin typeface="Arial Unicode MS" pitchFamily="34" charset="-128"/>
                <a:ea typeface="Arial Unicode MS" pitchFamily="34" charset="-128"/>
                <a:cs typeface="Arial Unicode MS" pitchFamily="34" charset="-128"/>
              </a:rPr>
              <a:t>    - (The environmental factors include-a high fat diet and excessive caloric consumption, obesity, physical inactivity, excessive alcohol consumption, smoking, stress)</a:t>
            </a:r>
          </a:p>
          <a:p>
            <a:pPr algn="just">
              <a:lnSpc>
                <a:spcPct val="80000"/>
              </a:lnSpc>
              <a:buFont typeface="Wingdings" pitchFamily="2" charset="2"/>
              <a:buNone/>
            </a:pPr>
            <a:endParaRPr lang="en-US" sz="2400" dirty="0">
              <a:cs typeface="Times New Roman" pitchFamily="18" charset="0"/>
            </a:endParaRPr>
          </a:p>
          <a:p>
            <a:pPr algn="just">
              <a:lnSpc>
                <a:spcPct val="80000"/>
              </a:lnSpc>
            </a:pPr>
            <a:r>
              <a:rPr lang="en-US" sz="2400" dirty="0">
                <a:cs typeface="Times New Roman" pitchFamily="18" charset="0"/>
              </a:rPr>
              <a:t>U</a:t>
            </a:r>
            <a:r>
              <a:rPr lang="en-US" sz="2400" dirty="0">
                <a:ea typeface="Arial Unicode MS" pitchFamily="34" charset="-128"/>
                <a:cs typeface="Arial Unicode MS" pitchFamily="34" charset="-128"/>
              </a:rPr>
              <a:t>sually seen in middle age or beyond (after the age of 40 years) but may be seen in younger persons </a:t>
            </a:r>
          </a:p>
          <a:p>
            <a:pPr algn="just">
              <a:lnSpc>
                <a:spcPct val="80000"/>
              </a:lnSpc>
            </a:pPr>
            <a:endParaRPr lang="en-US" sz="2400" dirty="0">
              <a:ea typeface="Arial Unicode MS" pitchFamily="34" charset="-128"/>
              <a:cs typeface="Arial Unicode MS" pitchFamily="34" charset="-128"/>
            </a:endParaRPr>
          </a:p>
          <a:p>
            <a:pPr algn="just">
              <a:lnSpc>
                <a:spcPct val="80000"/>
              </a:lnSpc>
            </a:pPr>
            <a:r>
              <a:rPr lang="en-US" sz="2400" dirty="0">
                <a:cs typeface="Times New Roman" pitchFamily="18" charset="0"/>
              </a:rPr>
              <a:t>Many patients with this form of diabetes are overweight or obese. </a:t>
            </a:r>
          </a:p>
        </p:txBody>
      </p:sp>
      <p:sp>
        <p:nvSpPr>
          <p:cNvPr id="12290" name="Rectangle 2"/>
          <p:cNvSpPr>
            <a:spLocks noGrp="1" noChangeArrowheads="1"/>
          </p:cNvSpPr>
          <p:nvPr>
            <p:ph type="title"/>
          </p:nvPr>
        </p:nvSpPr>
        <p:spPr/>
        <p:txBody>
          <a:bodyPr/>
          <a:lstStyle/>
          <a:p>
            <a:pPr algn="ctr"/>
            <a:r>
              <a:rPr lang="en-US">
                <a:solidFill>
                  <a:schemeClr val="tx1"/>
                </a:solidFill>
              </a:rPr>
              <a:t>TYPE 2 DM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381000"/>
            <a:ext cx="9144000" cy="6477000"/>
          </a:xfrm>
        </p:spPr>
        <p:txBody>
          <a:bodyPr>
            <a:noAutofit/>
          </a:bodyPr>
          <a:lstStyle/>
          <a:p>
            <a:pPr>
              <a:lnSpc>
                <a:spcPct val="80000"/>
              </a:lnSpc>
              <a:buClr>
                <a:schemeClr val="accent2"/>
              </a:buClr>
              <a:buNone/>
            </a:pPr>
            <a:endParaRPr lang="en-US" sz="2000" b="1" i="1" dirty="0" smtClean="0"/>
          </a:p>
          <a:p>
            <a:pPr>
              <a:lnSpc>
                <a:spcPct val="80000"/>
              </a:lnSpc>
              <a:buClr>
                <a:schemeClr val="accent2"/>
              </a:buClr>
              <a:buNone/>
            </a:pPr>
            <a:r>
              <a:rPr lang="en-US" sz="2000" b="1" i="1" dirty="0" smtClean="0"/>
              <a:t>Risk </a:t>
            </a:r>
            <a:r>
              <a:rPr lang="en-US" sz="2000" b="1" i="1" dirty="0"/>
              <a:t>factors for development of type 2 diabetes:</a:t>
            </a:r>
          </a:p>
          <a:p>
            <a:pPr>
              <a:lnSpc>
                <a:spcPct val="120000"/>
              </a:lnSpc>
            </a:pPr>
            <a:r>
              <a:rPr lang="en-US" sz="2000" b="1" dirty="0" smtClean="0"/>
              <a:t>Increasing age</a:t>
            </a:r>
          </a:p>
          <a:p>
            <a:pPr>
              <a:lnSpc>
                <a:spcPct val="120000"/>
              </a:lnSpc>
            </a:pPr>
            <a:endParaRPr lang="en-US" sz="2000" b="1" dirty="0" smtClean="0"/>
          </a:p>
          <a:p>
            <a:pPr>
              <a:lnSpc>
                <a:spcPct val="120000"/>
              </a:lnSpc>
            </a:pPr>
            <a:r>
              <a:rPr lang="en-US" sz="2000" b="1" dirty="0" smtClean="0"/>
              <a:t>Family history of diabetes (i.e., parent or sibling with T2DM)</a:t>
            </a:r>
          </a:p>
          <a:p>
            <a:pPr>
              <a:lnSpc>
                <a:spcPct val="120000"/>
              </a:lnSpc>
            </a:pPr>
            <a:endParaRPr lang="en-US" sz="2000" b="1" dirty="0" smtClean="0"/>
          </a:p>
          <a:p>
            <a:pPr>
              <a:lnSpc>
                <a:spcPct val="120000"/>
              </a:lnSpc>
            </a:pPr>
            <a:r>
              <a:rPr lang="en-US" sz="2000" b="1" dirty="0" smtClean="0"/>
              <a:t>Obesity (BMI  25 kg/m2)</a:t>
            </a:r>
          </a:p>
          <a:p>
            <a:pPr>
              <a:lnSpc>
                <a:spcPct val="120000"/>
              </a:lnSpc>
            </a:pPr>
            <a:endParaRPr lang="en-US" sz="2000" b="1" dirty="0" smtClean="0"/>
          </a:p>
          <a:p>
            <a:pPr>
              <a:lnSpc>
                <a:spcPct val="120000"/>
              </a:lnSpc>
            </a:pPr>
            <a:r>
              <a:rPr lang="en-US" sz="2000" b="1" dirty="0" smtClean="0"/>
              <a:t>Race/ethnicity (e.g., African American, Hispanic American, Native</a:t>
            </a:r>
          </a:p>
          <a:p>
            <a:pPr>
              <a:lnSpc>
                <a:spcPct val="120000"/>
              </a:lnSpc>
              <a:buFont typeface="Wingdings" pitchFamily="2" charset="2"/>
              <a:buNone/>
            </a:pPr>
            <a:r>
              <a:rPr lang="en-US" sz="2000" b="1" dirty="0" smtClean="0"/>
              <a:t>	American, Asian American, Pacific Islander)</a:t>
            </a:r>
          </a:p>
          <a:p>
            <a:pPr>
              <a:lnSpc>
                <a:spcPct val="120000"/>
              </a:lnSpc>
              <a:buFont typeface="Wingdings" pitchFamily="2" charset="2"/>
              <a:buNone/>
            </a:pPr>
            <a:endParaRPr lang="en-US" sz="2000" b="1" dirty="0" smtClean="0"/>
          </a:p>
          <a:p>
            <a:pPr>
              <a:lnSpc>
                <a:spcPct val="120000"/>
              </a:lnSpc>
            </a:pPr>
            <a:r>
              <a:rPr lang="en-US" sz="2000" b="1" dirty="0" smtClean="0"/>
              <a:t>Habitual </a:t>
            </a:r>
            <a:r>
              <a:rPr lang="en-US" sz="2000" b="1" dirty="0"/>
              <a:t>physical </a:t>
            </a:r>
            <a:r>
              <a:rPr lang="en-US" sz="2000" b="1" dirty="0" smtClean="0"/>
              <a:t>inactivity</a:t>
            </a:r>
          </a:p>
          <a:p>
            <a:pPr>
              <a:lnSpc>
                <a:spcPct val="120000"/>
              </a:lnSpc>
            </a:pPr>
            <a:endParaRPr lang="en-US" sz="2000" b="1" dirty="0"/>
          </a:p>
          <a:p>
            <a:pPr>
              <a:lnSpc>
                <a:spcPct val="120000"/>
              </a:lnSpc>
            </a:pPr>
            <a:r>
              <a:rPr lang="en-US" sz="2000" b="1" dirty="0" smtClean="0"/>
              <a:t>Previously </a:t>
            </a:r>
            <a:r>
              <a:rPr lang="en-US" sz="2000" b="1" dirty="0"/>
              <a:t>identified IFG or </a:t>
            </a:r>
            <a:r>
              <a:rPr lang="en-US" sz="2000" b="1" dirty="0" smtClean="0"/>
              <a:t>IGT</a:t>
            </a:r>
            <a:endParaRPr lang="en-US" sz="2000" b="1" dirty="0"/>
          </a:p>
          <a:p>
            <a:pPr>
              <a:lnSpc>
                <a:spcPct val="120000"/>
              </a:lnSpc>
            </a:pPr>
            <a:r>
              <a:rPr lang="en-US" sz="2000" b="1" dirty="0"/>
              <a:t>History of GDM or delivery of baby 4 kg (9 lb)</a:t>
            </a:r>
          </a:p>
          <a:p>
            <a:pPr>
              <a:lnSpc>
                <a:spcPct val="80000"/>
              </a:lnSpc>
              <a:buClr>
                <a:schemeClr val="tx1"/>
              </a:buClr>
              <a:buFont typeface="Wingdings" pitchFamily="2" charset="2"/>
              <a:buNone/>
            </a:pPr>
            <a:endParaRPr lang="en-US" sz="2400" dirty="0"/>
          </a:p>
        </p:txBody>
      </p:sp>
      <p:sp>
        <p:nvSpPr>
          <p:cNvPr id="6146" name="Rectangle 2"/>
          <p:cNvSpPr>
            <a:spLocks noGrp="1" noChangeArrowheads="1"/>
          </p:cNvSpPr>
          <p:nvPr>
            <p:ph type="title"/>
          </p:nvPr>
        </p:nvSpPr>
        <p:spPr>
          <a:xfrm>
            <a:off x="533400" y="0"/>
            <a:ext cx="8153400" cy="762000"/>
          </a:xfrm>
        </p:spPr>
        <p:txBody>
          <a:bodyPr>
            <a:normAutofit/>
          </a:bodyPr>
          <a:lstStyle/>
          <a:p>
            <a:r>
              <a:rPr lang="en-US" b="1" dirty="0"/>
              <a:t>Risk factors- type 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nSpc>
                <a:spcPct val="120000"/>
              </a:lnSpc>
            </a:pPr>
            <a:r>
              <a:rPr lang="en-US" b="1" dirty="0" smtClean="0"/>
              <a:t>Hypertension (blood pressure  140/90 mmHg)</a:t>
            </a:r>
          </a:p>
          <a:p>
            <a:pPr>
              <a:lnSpc>
                <a:spcPct val="120000"/>
              </a:lnSpc>
            </a:pPr>
            <a:endParaRPr lang="en-US" b="1" dirty="0" smtClean="0"/>
          </a:p>
          <a:p>
            <a:pPr>
              <a:lnSpc>
                <a:spcPct val="120000"/>
              </a:lnSpc>
            </a:pPr>
            <a:r>
              <a:rPr lang="en-US" b="1" dirty="0" smtClean="0"/>
              <a:t>HDL cholesterol level  35 mg/</a:t>
            </a:r>
            <a:r>
              <a:rPr lang="en-US" b="1" dirty="0" err="1" smtClean="0"/>
              <a:t>dL</a:t>
            </a:r>
            <a:r>
              <a:rPr lang="en-US" b="1" dirty="0" smtClean="0"/>
              <a:t> (0.90 </a:t>
            </a:r>
            <a:r>
              <a:rPr lang="en-US" b="1" dirty="0" err="1" smtClean="0"/>
              <a:t>mmol</a:t>
            </a:r>
            <a:r>
              <a:rPr lang="en-US" b="1" dirty="0" smtClean="0"/>
              <a:t>/L) and/or a triglyceride</a:t>
            </a:r>
          </a:p>
          <a:p>
            <a:pPr>
              <a:lnSpc>
                <a:spcPct val="120000"/>
              </a:lnSpc>
              <a:buFont typeface="Wingdings" pitchFamily="2" charset="2"/>
              <a:buNone/>
            </a:pPr>
            <a:r>
              <a:rPr lang="en-US" b="1" dirty="0" smtClean="0"/>
              <a:t>	level 250 mg/</a:t>
            </a:r>
            <a:r>
              <a:rPr lang="en-US" b="1" dirty="0" err="1" smtClean="0"/>
              <a:t>dL</a:t>
            </a:r>
            <a:r>
              <a:rPr lang="en-US" b="1" dirty="0" smtClean="0"/>
              <a:t> (2.82 </a:t>
            </a:r>
            <a:r>
              <a:rPr lang="en-US" b="1" dirty="0" err="1" smtClean="0"/>
              <a:t>mmol</a:t>
            </a:r>
            <a:r>
              <a:rPr lang="en-US" b="1" dirty="0" smtClean="0"/>
              <a:t>/L)</a:t>
            </a:r>
          </a:p>
          <a:p>
            <a:pPr>
              <a:lnSpc>
                <a:spcPct val="120000"/>
              </a:lnSpc>
              <a:buFont typeface="Wingdings" pitchFamily="2" charset="2"/>
              <a:buNone/>
            </a:pPr>
            <a:endParaRPr lang="en-US" b="1" dirty="0" smtClean="0"/>
          </a:p>
          <a:p>
            <a:pPr>
              <a:lnSpc>
                <a:spcPct val="120000"/>
              </a:lnSpc>
            </a:pPr>
            <a:r>
              <a:rPr lang="en-US" b="1" dirty="0" smtClean="0"/>
              <a:t>Polycystic ovary syndrome or </a:t>
            </a:r>
            <a:r>
              <a:rPr lang="en-US" b="1" dirty="0" err="1" smtClean="0"/>
              <a:t>acanthosis</a:t>
            </a:r>
            <a:r>
              <a:rPr lang="en-US" b="1" dirty="0" smtClean="0"/>
              <a:t> </a:t>
            </a:r>
            <a:r>
              <a:rPr lang="en-US" b="1" dirty="0" err="1" smtClean="0"/>
              <a:t>nigracans</a:t>
            </a:r>
            <a:endParaRPr lang="en-US" b="1" dirty="0" smtClean="0"/>
          </a:p>
          <a:p>
            <a:pPr>
              <a:lnSpc>
                <a:spcPct val="120000"/>
              </a:lnSpc>
            </a:pPr>
            <a:endParaRPr lang="en-US" b="1" dirty="0" smtClean="0"/>
          </a:p>
          <a:p>
            <a:pPr>
              <a:lnSpc>
                <a:spcPct val="120000"/>
              </a:lnSpc>
            </a:pPr>
            <a:r>
              <a:rPr lang="en-US" b="1" dirty="0" smtClean="0"/>
              <a:t>History of vascular disease</a:t>
            </a:r>
          </a:p>
          <a:p>
            <a:pPr>
              <a:lnSpc>
                <a:spcPct val="120000"/>
              </a:lnSpc>
            </a:pPr>
            <a:endParaRPr lang="en-US" b="1" dirty="0" smtClean="0"/>
          </a:p>
          <a:p>
            <a:pPr>
              <a:lnSpc>
                <a:spcPct val="120000"/>
              </a:lnSpc>
            </a:pPr>
            <a:r>
              <a:rPr lang="en-US" b="1" dirty="0" smtClean="0">
                <a:cs typeface="Times New Roman" pitchFamily="18" charset="0"/>
              </a:rPr>
              <a:t>IUGR/intrauterine malnutrition</a:t>
            </a:r>
          </a:p>
          <a:p>
            <a:pPr>
              <a:lnSpc>
                <a:spcPct val="120000"/>
              </a:lnSpc>
            </a:pPr>
            <a:endParaRPr lang="en-US" b="1" dirty="0" smtClean="0"/>
          </a:p>
          <a:p>
            <a:pPr>
              <a:lnSpc>
                <a:spcPct val="80000"/>
              </a:lnSpc>
              <a:buClr>
                <a:schemeClr val="tx1"/>
              </a:buClr>
              <a:buFont typeface="Wingdings" pitchFamily="2" charset="2"/>
              <a:buChar char="q"/>
            </a:pPr>
            <a:endParaRPr lang="en-US" dirty="0" smtClean="0"/>
          </a:p>
          <a:p>
            <a:pPr>
              <a:lnSpc>
                <a:spcPct val="80000"/>
              </a:lnSpc>
              <a:buClr>
                <a:schemeClr val="tx1"/>
              </a:buClr>
              <a:buFont typeface="Wingdings" pitchFamily="2" charset="2"/>
              <a:buNone/>
            </a:pPr>
            <a:endParaRPr lang="en-US" dirty="0"/>
          </a:p>
        </p:txBody>
      </p:sp>
      <p:sp>
        <p:nvSpPr>
          <p:cNvPr id="2" name="Title 1"/>
          <p:cNvSpPr>
            <a:spLocks noGrp="1"/>
          </p:cNvSpPr>
          <p:nvPr>
            <p:ph type="title"/>
          </p:nvPr>
        </p:nvSpPr>
        <p:spPr/>
        <p:txBody>
          <a:bodyPr/>
          <a:lstStyle/>
          <a:p>
            <a:r>
              <a:rPr lang="en-US" dirty="0" smtClean="0"/>
              <a:t>Risk factors-type 2 (</a:t>
            </a:r>
            <a:r>
              <a:rPr lang="en-US" dirty="0" err="1" smtClean="0"/>
              <a:t>contd</a:t>
            </a:r>
            <a:r>
              <a:rPr lang="en-US"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dirty="0" smtClean="0"/>
              <a:t>Complex </a:t>
            </a:r>
            <a:r>
              <a:rPr lang="en-US" b="1" dirty="0" err="1" smtClean="0"/>
              <a:t>aetiology</a:t>
            </a:r>
            <a:endParaRPr lang="en-US" b="1" dirty="0" smtClean="0"/>
          </a:p>
          <a:p>
            <a:pPr lvl="1"/>
            <a:r>
              <a:rPr lang="en-US" dirty="0" smtClean="0"/>
              <a:t>Genetic</a:t>
            </a:r>
          </a:p>
          <a:p>
            <a:pPr lvl="1"/>
            <a:r>
              <a:rPr lang="en-US" dirty="0" smtClean="0"/>
              <a:t>Environmental</a:t>
            </a:r>
          </a:p>
          <a:p>
            <a:r>
              <a:rPr lang="en-US" b="1" dirty="0" smtClean="0"/>
              <a:t>Genetic</a:t>
            </a:r>
          </a:p>
          <a:p>
            <a:pPr lvl="1"/>
            <a:r>
              <a:rPr lang="en-US" dirty="0" smtClean="0"/>
              <a:t>Polygenic &amp; </a:t>
            </a:r>
            <a:r>
              <a:rPr lang="en-US" dirty="0" err="1" smtClean="0"/>
              <a:t>multifactorial</a:t>
            </a:r>
            <a:endParaRPr lang="en-US" dirty="0" smtClean="0"/>
          </a:p>
          <a:p>
            <a:pPr lvl="1"/>
            <a:r>
              <a:rPr lang="en-US" dirty="0" smtClean="0"/>
              <a:t>Concordance in identical twins 70-90%</a:t>
            </a:r>
          </a:p>
          <a:p>
            <a:pPr lvl="1"/>
            <a:r>
              <a:rPr lang="en-US" dirty="0" smtClean="0"/>
              <a:t>↑risk if one parent has DM &amp; if both, risk up to 40%</a:t>
            </a:r>
          </a:p>
          <a:p>
            <a:r>
              <a:rPr lang="en-US" b="1" dirty="0" smtClean="0"/>
              <a:t>Environmental</a:t>
            </a:r>
            <a:r>
              <a:rPr lang="en-US" dirty="0" smtClean="0"/>
              <a:t> </a:t>
            </a:r>
            <a:r>
              <a:rPr lang="en-US" sz="2400" i="1" dirty="0" smtClean="0"/>
              <a:t>(Modulate phenotypic expression of disease)</a:t>
            </a:r>
          </a:p>
          <a:p>
            <a:pPr lvl="1"/>
            <a:r>
              <a:rPr lang="en-US" dirty="0" smtClean="0"/>
              <a:t>Nutrition</a:t>
            </a:r>
          </a:p>
          <a:p>
            <a:pPr lvl="1"/>
            <a:r>
              <a:rPr lang="en-US" dirty="0" smtClean="0"/>
              <a:t>Physical activity    </a:t>
            </a:r>
            <a:endParaRPr lang="en-US" dirty="0"/>
          </a:p>
        </p:txBody>
      </p:sp>
      <p:sp>
        <p:nvSpPr>
          <p:cNvPr id="2" name="Title 1"/>
          <p:cNvSpPr>
            <a:spLocks noGrp="1"/>
          </p:cNvSpPr>
          <p:nvPr>
            <p:ph type="title"/>
          </p:nvPr>
        </p:nvSpPr>
        <p:spPr/>
        <p:txBody>
          <a:bodyPr/>
          <a:lstStyle/>
          <a:p>
            <a:r>
              <a:rPr lang="en-US" b="1" dirty="0" smtClean="0"/>
              <a:t>Pathogenesis of Type 2 DM</a:t>
            </a:r>
            <a:endParaRPr lang="en-US" b="1" dirty="0"/>
          </a:p>
        </p:txBody>
      </p:sp>
      <p:sp>
        <p:nvSpPr>
          <p:cNvPr id="5" name="TextBox 4"/>
          <p:cNvSpPr txBox="1"/>
          <p:nvPr/>
        </p:nvSpPr>
        <p:spPr>
          <a:xfrm>
            <a:off x="381000" y="68580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US" dirty="0" smtClean="0"/>
              <a:t>Definition</a:t>
            </a:r>
          </a:p>
          <a:p>
            <a:pPr>
              <a:buFont typeface="Wingdings" pitchFamily="2" charset="2"/>
              <a:buChar char="Ø"/>
            </a:pPr>
            <a:r>
              <a:rPr lang="en-US" dirty="0" smtClean="0"/>
              <a:t>Epidemiology</a:t>
            </a:r>
          </a:p>
          <a:p>
            <a:pPr>
              <a:buFont typeface="Wingdings" pitchFamily="2" charset="2"/>
              <a:buChar char="Ø"/>
            </a:pPr>
            <a:r>
              <a:rPr lang="en-US" dirty="0" smtClean="0"/>
              <a:t>Classification </a:t>
            </a:r>
          </a:p>
          <a:p>
            <a:pPr>
              <a:buFont typeface="Wingdings" pitchFamily="2" charset="2"/>
              <a:buChar char="Ø"/>
            </a:pPr>
            <a:r>
              <a:rPr lang="en-US" dirty="0" smtClean="0"/>
              <a:t>Pathogenesis</a:t>
            </a:r>
          </a:p>
          <a:p>
            <a:pPr>
              <a:buFont typeface="Wingdings" pitchFamily="2" charset="2"/>
              <a:buChar char="Ø"/>
            </a:pPr>
            <a:r>
              <a:rPr lang="en-US" dirty="0" smtClean="0"/>
              <a:t>Clinical features</a:t>
            </a:r>
          </a:p>
          <a:p>
            <a:pPr>
              <a:buFont typeface="Wingdings" pitchFamily="2" charset="2"/>
              <a:buChar char="Ø"/>
            </a:pPr>
            <a:r>
              <a:rPr lang="en-US" dirty="0" smtClean="0"/>
              <a:t>Investigations</a:t>
            </a:r>
          </a:p>
          <a:p>
            <a:pPr>
              <a:buFont typeface="Wingdings" pitchFamily="2" charset="2"/>
              <a:buChar char="Ø"/>
            </a:pPr>
            <a:r>
              <a:rPr lang="en-US" dirty="0" smtClean="0"/>
              <a:t>Diagnosis </a:t>
            </a:r>
          </a:p>
          <a:p>
            <a:pPr>
              <a:buFont typeface="Wingdings" pitchFamily="2" charset="2"/>
              <a:buChar char="Ø"/>
            </a:pPr>
            <a:r>
              <a:rPr lang="en-US" dirty="0" smtClean="0"/>
              <a:t>Complications</a:t>
            </a:r>
          </a:p>
          <a:p>
            <a:pPr>
              <a:buFont typeface="Wingdings" pitchFamily="2" charset="2"/>
              <a:buChar char="Ø"/>
            </a:pPr>
            <a:r>
              <a:rPr lang="en-US" dirty="0" smtClean="0"/>
              <a:t>Treatment </a:t>
            </a:r>
            <a:endParaRPr lang="en-US" dirty="0"/>
          </a:p>
        </p:txBody>
      </p:sp>
      <p:sp>
        <p:nvSpPr>
          <p:cNvPr id="2" name="Title 1"/>
          <p:cNvSpPr>
            <a:spLocks noGrp="1"/>
          </p:cNvSpPr>
          <p:nvPr>
            <p:ph type="title"/>
          </p:nvPr>
        </p:nvSpPr>
        <p:spPr/>
        <p:txBody>
          <a:bodyPr/>
          <a:lstStyle/>
          <a:p>
            <a:r>
              <a:rPr lang="en-US" dirty="0" smtClean="0"/>
              <a:t> OUTLINE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181600"/>
          </a:xfrm>
        </p:spPr>
        <p:txBody>
          <a:bodyPr>
            <a:normAutofit/>
          </a:bodyPr>
          <a:lstStyle/>
          <a:p>
            <a:pPr>
              <a:buNone/>
            </a:pPr>
            <a:r>
              <a:rPr lang="en-US" b="1" dirty="0" smtClean="0"/>
              <a:t>3 main metabolic disorders:</a:t>
            </a:r>
          </a:p>
          <a:p>
            <a:r>
              <a:rPr lang="en-US" b="1" dirty="0" smtClean="0"/>
              <a:t>Insulin resistance</a:t>
            </a:r>
          </a:p>
          <a:p>
            <a:pPr lvl="1"/>
            <a:r>
              <a:rPr lang="en-US" dirty="0" smtClean="0"/>
              <a:t>60-80% ↓glucose uptake by skeletal muscle</a:t>
            </a:r>
          </a:p>
          <a:p>
            <a:r>
              <a:rPr lang="en-US" b="1" dirty="0" smtClean="0"/>
              <a:t>↓ Pancreatic </a:t>
            </a:r>
            <a:r>
              <a:rPr lang="el-GR" b="1" dirty="0" smtClean="0"/>
              <a:t>β</a:t>
            </a:r>
            <a:r>
              <a:rPr lang="en-US" b="1" dirty="0" smtClean="0"/>
              <a:t> cell function</a:t>
            </a:r>
            <a:r>
              <a:rPr lang="en-US" dirty="0" smtClean="0"/>
              <a:t> </a:t>
            </a:r>
            <a:r>
              <a:rPr lang="en-US" sz="2800" i="1" dirty="0" smtClean="0"/>
              <a:t>(Insulin </a:t>
            </a:r>
            <a:r>
              <a:rPr lang="en-US" sz="2800" i="1" dirty="0" err="1" smtClean="0"/>
              <a:t>secretory</a:t>
            </a:r>
            <a:r>
              <a:rPr lang="en-US" sz="2800" i="1" dirty="0" smtClean="0"/>
              <a:t> defects)</a:t>
            </a:r>
          </a:p>
          <a:p>
            <a:pPr lvl="1"/>
            <a:r>
              <a:rPr lang="en-US" dirty="0" smtClean="0"/>
              <a:t>Altered </a:t>
            </a:r>
            <a:r>
              <a:rPr lang="en-US" dirty="0" err="1" smtClean="0"/>
              <a:t>pulsatility</a:t>
            </a:r>
            <a:r>
              <a:rPr lang="en-US" dirty="0" smtClean="0"/>
              <a:t> of insulin release</a:t>
            </a:r>
          </a:p>
          <a:p>
            <a:pPr lvl="1"/>
            <a:r>
              <a:rPr lang="en-US" dirty="0" smtClean="0"/>
              <a:t>Loss of 1</a:t>
            </a:r>
            <a:r>
              <a:rPr lang="en-US" baseline="30000" dirty="0" smtClean="0"/>
              <a:t>st</a:t>
            </a:r>
            <a:r>
              <a:rPr lang="en-US" dirty="0" smtClean="0"/>
              <a:t> phase insulin release</a:t>
            </a:r>
          </a:p>
          <a:p>
            <a:pPr lvl="1"/>
            <a:r>
              <a:rPr lang="en-US" dirty="0" smtClean="0"/>
              <a:t>↓insulin release in response to a glucose level</a:t>
            </a:r>
          </a:p>
          <a:p>
            <a:r>
              <a:rPr lang="en-US" b="1" dirty="0" smtClean="0"/>
              <a:t>↑ Hepatic glucose output</a:t>
            </a:r>
          </a:p>
        </p:txBody>
      </p:sp>
      <p:sp>
        <p:nvSpPr>
          <p:cNvPr id="2" name="Title 1"/>
          <p:cNvSpPr>
            <a:spLocks noGrp="1"/>
          </p:cNvSpPr>
          <p:nvPr>
            <p:ph type="title"/>
          </p:nvPr>
        </p:nvSpPr>
        <p:spPr/>
        <p:txBody>
          <a:bodyPr/>
          <a:lstStyle/>
          <a:p>
            <a:r>
              <a:rPr lang="en-US" b="1" dirty="0" err="1" smtClean="0"/>
              <a:t>Pathophysiology</a:t>
            </a:r>
            <a:r>
              <a:rPr lang="en-US" b="1" dirty="0" smtClean="0"/>
              <a:t> of Type 2 DM</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half" idx="10"/>
          </p:nvPr>
        </p:nvSpPr>
        <p:spPr>
          <a:noFill/>
        </p:spPr>
        <p:txBody>
          <a:bodyPr/>
          <a:lstStyle/>
          <a:p>
            <a:fld id="{ECBD6AC2-42B4-4E68-862C-C8D8210E2CA5}" type="datetime1">
              <a:rPr lang="en-GB" smtClean="0"/>
              <a:pPr/>
              <a:t>22/06/2022</a:t>
            </a:fld>
            <a:endParaRPr lang="en-GB" smtClean="0"/>
          </a:p>
        </p:txBody>
      </p:sp>
      <p:sp>
        <p:nvSpPr>
          <p:cNvPr id="16387" name="Footer Placeholder 2"/>
          <p:cNvSpPr>
            <a:spLocks noGrp="1"/>
          </p:cNvSpPr>
          <p:nvPr>
            <p:ph type="ftr" sz="quarter" idx="11"/>
          </p:nvPr>
        </p:nvSpPr>
        <p:spPr>
          <a:noFill/>
        </p:spPr>
        <p:txBody>
          <a:bodyPr/>
          <a:lstStyle/>
          <a:p>
            <a:r>
              <a:rPr lang="en-GB" smtClean="0"/>
              <a:t>Novo Nordisk  NovoMix 30 &lt;presenter name&gt;  &lt;reference&gt;</a:t>
            </a:r>
          </a:p>
        </p:txBody>
      </p:sp>
      <p:sp>
        <p:nvSpPr>
          <p:cNvPr id="16388" name="Slide Number Placeholder 3"/>
          <p:cNvSpPr>
            <a:spLocks noGrp="1"/>
          </p:cNvSpPr>
          <p:nvPr>
            <p:ph type="sldNum" sz="quarter" idx="12"/>
          </p:nvPr>
        </p:nvSpPr>
        <p:spPr>
          <a:noFill/>
        </p:spPr>
        <p:txBody>
          <a:bodyPr/>
          <a:lstStyle/>
          <a:p>
            <a:fld id="{65F2635C-A82A-44B9-9AF4-7B1FDBB35C3F}" type="slidenum">
              <a:rPr lang="en-GB" smtClean="0"/>
              <a:pPr/>
              <a:t>21</a:t>
            </a:fld>
            <a:endParaRPr lang="en-GB" smtClean="0"/>
          </a:p>
        </p:txBody>
      </p:sp>
      <p:sp>
        <p:nvSpPr>
          <p:cNvPr id="16390" name="Rectangle 2"/>
          <p:cNvSpPr>
            <a:spLocks noGrp="1" noChangeArrowheads="1"/>
          </p:cNvSpPr>
          <p:nvPr>
            <p:ph type="title" idx="4294967295"/>
          </p:nvPr>
        </p:nvSpPr>
        <p:spPr>
          <a:xfrm>
            <a:off x="0" y="274638"/>
            <a:ext cx="8229600" cy="1143000"/>
          </a:xfrm>
        </p:spPr>
        <p:txBody>
          <a:bodyPr anchor="ctr"/>
          <a:lstStyle/>
          <a:p>
            <a:pPr eaLnBrk="1" hangingPunct="1"/>
            <a:r>
              <a:rPr lang="en-US" sz="2600" smtClean="0"/>
              <a:t>Stages of Type 2 Diabetes</a:t>
            </a:r>
            <a:br>
              <a:rPr lang="en-US" sz="2600" smtClean="0"/>
            </a:br>
            <a:r>
              <a:rPr lang="en-US" sz="2600" smtClean="0"/>
              <a:t>Progressive Beta-cell dysfunction</a:t>
            </a:r>
          </a:p>
        </p:txBody>
      </p:sp>
      <p:sp>
        <p:nvSpPr>
          <p:cNvPr id="16389" name="Slide Number Placeholder 2"/>
          <p:cNvSpPr txBox="1">
            <a:spLocks noGrp="1"/>
          </p:cNvSpPr>
          <p:nvPr/>
        </p:nvSpPr>
        <p:spPr bwMode="auto">
          <a:xfrm>
            <a:off x="469900" y="0"/>
            <a:ext cx="5843588" cy="471488"/>
          </a:xfrm>
          <a:prstGeom prst="rect">
            <a:avLst/>
          </a:prstGeom>
          <a:noFill/>
          <a:ln w="9525">
            <a:noFill/>
            <a:miter lim="800000"/>
            <a:headEnd/>
            <a:tailEnd/>
          </a:ln>
        </p:spPr>
        <p:txBody>
          <a:bodyPr lIns="0" tIns="0" rIns="0" bIns="0" anchor="ctr"/>
          <a:lstStyle/>
          <a:p>
            <a:pPr algn="r"/>
            <a:r>
              <a:rPr lang="en-US" sz="800">
                <a:solidFill>
                  <a:srgbClr val="BDB2A4"/>
                </a:solidFill>
                <a:ea typeface="MS PGothic" pitchFamily="34" charset="-128"/>
              </a:rPr>
              <a:t>Page </a:t>
            </a:r>
            <a:fld id="{0D0C1E89-F114-429D-AED0-EF3795BC81E7}" type="slidenum">
              <a:rPr lang="en-US" sz="800">
                <a:solidFill>
                  <a:srgbClr val="BDB2A4"/>
                </a:solidFill>
                <a:ea typeface="MS PGothic" pitchFamily="34" charset="-128"/>
              </a:rPr>
              <a:pPr algn="r"/>
              <a:t>21</a:t>
            </a:fld>
            <a:endParaRPr lang="en-US" sz="800">
              <a:solidFill>
                <a:srgbClr val="BDB2A4"/>
              </a:solidFill>
              <a:ea typeface="MS PGothic" pitchFamily="34" charset="-128"/>
            </a:endParaRPr>
          </a:p>
        </p:txBody>
      </p:sp>
      <p:sp>
        <p:nvSpPr>
          <p:cNvPr id="16391" name="Text Box 3"/>
          <p:cNvSpPr txBox="1">
            <a:spLocks noChangeArrowheads="1"/>
          </p:cNvSpPr>
          <p:nvPr/>
        </p:nvSpPr>
        <p:spPr bwMode="auto">
          <a:xfrm>
            <a:off x="520700" y="6307138"/>
            <a:ext cx="5465763" cy="304800"/>
          </a:xfrm>
          <a:prstGeom prst="rect">
            <a:avLst/>
          </a:prstGeom>
          <a:noFill/>
          <a:ln w="9525">
            <a:noFill/>
            <a:miter lim="800000"/>
            <a:headEnd/>
            <a:tailEnd/>
          </a:ln>
        </p:spPr>
        <p:txBody>
          <a:bodyPr wrap="none">
            <a:spAutoFit/>
          </a:bodyPr>
          <a:lstStyle/>
          <a:p>
            <a:r>
              <a:rPr lang="en-GB" sz="1400">
                <a:latin typeface="Arial" pitchFamily="34" charset="0"/>
              </a:rPr>
              <a:t>Adapted from Lebovitz HE. </a:t>
            </a:r>
            <a:r>
              <a:rPr lang="en-GB" sz="1400" i="1">
                <a:latin typeface="Arial" pitchFamily="34" charset="0"/>
              </a:rPr>
              <a:t>Diabetes Reviews. </a:t>
            </a:r>
            <a:r>
              <a:rPr lang="en-GB" sz="1400">
                <a:latin typeface="Arial" pitchFamily="34" charset="0"/>
              </a:rPr>
              <a:t>1999;7(3):139–153. </a:t>
            </a:r>
          </a:p>
        </p:txBody>
      </p:sp>
      <p:sp>
        <p:nvSpPr>
          <p:cNvPr id="16392" name="Line 4"/>
          <p:cNvSpPr>
            <a:spLocks noChangeShapeType="1"/>
          </p:cNvSpPr>
          <p:nvPr/>
        </p:nvSpPr>
        <p:spPr bwMode="auto">
          <a:xfrm>
            <a:off x="2932113" y="2381250"/>
            <a:ext cx="0" cy="3024188"/>
          </a:xfrm>
          <a:prstGeom prst="line">
            <a:avLst/>
          </a:prstGeom>
          <a:noFill/>
          <a:ln w="12700">
            <a:solidFill>
              <a:schemeClr val="tx1"/>
            </a:solidFill>
            <a:round/>
            <a:headEnd/>
            <a:tailEnd/>
          </a:ln>
        </p:spPr>
        <p:txBody>
          <a:bodyPr wrap="none" anchor="ctr"/>
          <a:lstStyle/>
          <a:p>
            <a:endParaRPr lang="en-US"/>
          </a:p>
        </p:txBody>
      </p:sp>
      <p:sp>
        <p:nvSpPr>
          <p:cNvPr id="16393" name="Line 5"/>
          <p:cNvSpPr>
            <a:spLocks noChangeShapeType="1"/>
          </p:cNvSpPr>
          <p:nvPr/>
        </p:nvSpPr>
        <p:spPr bwMode="auto">
          <a:xfrm>
            <a:off x="2314575" y="1681163"/>
            <a:ext cx="0" cy="3829050"/>
          </a:xfrm>
          <a:prstGeom prst="line">
            <a:avLst/>
          </a:prstGeom>
          <a:noFill/>
          <a:ln w="28575">
            <a:solidFill>
              <a:schemeClr val="tx1"/>
            </a:solidFill>
            <a:round/>
            <a:headEnd/>
            <a:tailEnd/>
          </a:ln>
        </p:spPr>
        <p:txBody>
          <a:bodyPr wrap="none" anchor="ctr"/>
          <a:lstStyle/>
          <a:p>
            <a:endParaRPr lang="en-US"/>
          </a:p>
        </p:txBody>
      </p:sp>
      <p:sp>
        <p:nvSpPr>
          <p:cNvPr id="16394" name="Line 6"/>
          <p:cNvSpPr>
            <a:spLocks noChangeShapeType="1"/>
          </p:cNvSpPr>
          <p:nvPr/>
        </p:nvSpPr>
        <p:spPr bwMode="auto">
          <a:xfrm>
            <a:off x="2201863" y="5381625"/>
            <a:ext cx="6007100" cy="0"/>
          </a:xfrm>
          <a:prstGeom prst="line">
            <a:avLst/>
          </a:prstGeom>
          <a:noFill/>
          <a:ln w="28575">
            <a:solidFill>
              <a:schemeClr val="tx1"/>
            </a:solidFill>
            <a:round/>
            <a:headEnd/>
            <a:tailEnd/>
          </a:ln>
        </p:spPr>
        <p:txBody>
          <a:bodyPr wrap="none" anchor="ctr"/>
          <a:lstStyle/>
          <a:p>
            <a:endParaRPr lang="en-US"/>
          </a:p>
        </p:txBody>
      </p:sp>
      <p:grpSp>
        <p:nvGrpSpPr>
          <p:cNvPr id="2" name="Group 7"/>
          <p:cNvGrpSpPr>
            <a:grpSpLocks/>
          </p:cNvGrpSpPr>
          <p:nvPr/>
        </p:nvGrpSpPr>
        <p:grpSpPr bwMode="auto">
          <a:xfrm>
            <a:off x="2540000" y="5380038"/>
            <a:ext cx="5659438" cy="115887"/>
            <a:chOff x="1470" y="3389"/>
            <a:chExt cx="3565" cy="141"/>
          </a:xfrm>
        </p:grpSpPr>
        <p:sp>
          <p:nvSpPr>
            <p:cNvPr id="16436" name="Line 8"/>
            <p:cNvSpPr>
              <a:spLocks noChangeShapeType="1"/>
            </p:cNvSpPr>
            <p:nvPr/>
          </p:nvSpPr>
          <p:spPr bwMode="auto">
            <a:xfrm>
              <a:off x="5035" y="3389"/>
              <a:ext cx="0" cy="141"/>
            </a:xfrm>
            <a:prstGeom prst="line">
              <a:avLst/>
            </a:prstGeom>
            <a:noFill/>
            <a:ln w="28575">
              <a:solidFill>
                <a:schemeClr val="tx1"/>
              </a:solidFill>
              <a:round/>
              <a:headEnd/>
              <a:tailEnd/>
            </a:ln>
          </p:spPr>
          <p:txBody>
            <a:bodyPr wrap="none" anchor="ctr"/>
            <a:lstStyle/>
            <a:p>
              <a:endParaRPr lang="en-US"/>
            </a:p>
          </p:txBody>
        </p:sp>
        <p:sp>
          <p:nvSpPr>
            <p:cNvPr id="16437" name="Line 9"/>
            <p:cNvSpPr>
              <a:spLocks noChangeShapeType="1"/>
            </p:cNvSpPr>
            <p:nvPr/>
          </p:nvSpPr>
          <p:spPr bwMode="auto">
            <a:xfrm>
              <a:off x="4298" y="3389"/>
              <a:ext cx="0" cy="141"/>
            </a:xfrm>
            <a:prstGeom prst="line">
              <a:avLst/>
            </a:prstGeom>
            <a:noFill/>
            <a:ln w="28575">
              <a:solidFill>
                <a:schemeClr val="tx1"/>
              </a:solidFill>
              <a:round/>
              <a:headEnd/>
              <a:tailEnd/>
            </a:ln>
          </p:spPr>
          <p:txBody>
            <a:bodyPr wrap="none" anchor="ctr"/>
            <a:lstStyle/>
            <a:p>
              <a:endParaRPr lang="en-US"/>
            </a:p>
          </p:txBody>
        </p:sp>
        <p:sp>
          <p:nvSpPr>
            <p:cNvPr id="16438" name="Line 10"/>
            <p:cNvSpPr>
              <a:spLocks noChangeShapeType="1"/>
            </p:cNvSpPr>
            <p:nvPr/>
          </p:nvSpPr>
          <p:spPr bwMode="auto">
            <a:xfrm>
              <a:off x="1470" y="3389"/>
              <a:ext cx="0" cy="141"/>
            </a:xfrm>
            <a:prstGeom prst="line">
              <a:avLst/>
            </a:prstGeom>
            <a:noFill/>
            <a:ln w="28575">
              <a:solidFill>
                <a:schemeClr val="tx1"/>
              </a:solidFill>
              <a:round/>
              <a:headEnd/>
              <a:tailEnd/>
            </a:ln>
          </p:spPr>
          <p:txBody>
            <a:bodyPr wrap="none" anchor="ctr"/>
            <a:lstStyle/>
            <a:p>
              <a:endParaRPr lang="en-US"/>
            </a:p>
          </p:txBody>
        </p:sp>
        <p:sp>
          <p:nvSpPr>
            <p:cNvPr id="16439" name="Line 11"/>
            <p:cNvSpPr>
              <a:spLocks noChangeShapeType="1"/>
            </p:cNvSpPr>
            <p:nvPr/>
          </p:nvSpPr>
          <p:spPr bwMode="auto">
            <a:xfrm>
              <a:off x="3696" y="3389"/>
              <a:ext cx="0" cy="141"/>
            </a:xfrm>
            <a:prstGeom prst="line">
              <a:avLst/>
            </a:prstGeom>
            <a:noFill/>
            <a:ln w="28575">
              <a:solidFill>
                <a:schemeClr val="tx1"/>
              </a:solidFill>
              <a:round/>
              <a:headEnd/>
              <a:tailEnd/>
            </a:ln>
          </p:spPr>
          <p:txBody>
            <a:bodyPr wrap="none" anchor="ctr"/>
            <a:lstStyle/>
            <a:p>
              <a:endParaRPr lang="en-US"/>
            </a:p>
          </p:txBody>
        </p:sp>
        <p:sp>
          <p:nvSpPr>
            <p:cNvPr id="16440" name="Line 12"/>
            <p:cNvSpPr>
              <a:spLocks noChangeShapeType="1"/>
            </p:cNvSpPr>
            <p:nvPr/>
          </p:nvSpPr>
          <p:spPr bwMode="auto">
            <a:xfrm>
              <a:off x="3095" y="3389"/>
              <a:ext cx="0" cy="141"/>
            </a:xfrm>
            <a:prstGeom prst="line">
              <a:avLst/>
            </a:prstGeom>
            <a:noFill/>
            <a:ln w="28575">
              <a:solidFill>
                <a:schemeClr val="tx1"/>
              </a:solidFill>
              <a:round/>
              <a:headEnd/>
              <a:tailEnd/>
            </a:ln>
          </p:spPr>
          <p:txBody>
            <a:bodyPr wrap="none" anchor="ctr"/>
            <a:lstStyle/>
            <a:p>
              <a:endParaRPr lang="en-US"/>
            </a:p>
          </p:txBody>
        </p:sp>
        <p:sp>
          <p:nvSpPr>
            <p:cNvPr id="16441" name="Line 13"/>
            <p:cNvSpPr>
              <a:spLocks noChangeShapeType="1"/>
            </p:cNvSpPr>
            <p:nvPr/>
          </p:nvSpPr>
          <p:spPr bwMode="auto">
            <a:xfrm>
              <a:off x="2778" y="3389"/>
              <a:ext cx="0" cy="141"/>
            </a:xfrm>
            <a:prstGeom prst="line">
              <a:avLst/>
            </a:prstGeom>
            <a:noFill/>
            <a:ln w="28575">
              <a:solidFill>
                <a:schemeClr val="tx1"/>
              </a:solidFill>
              <a:round/>
              <a:headEnd/>
              <a:tailEnd/>
            </a:ln>
          </p:spPr>
          <p:txBody>
            <a:bodyPr wrap="none" anchor="ctr"/>
            <a:lstStyle/>
            <a:p>
              <a:endParaRPr lang="en-US"/>
            </a:p>
          </p:txBody>
        </p:sp>
        <p:sp>
          <p:nvSpPr>
            <p:cNvPr id="16442" name="Line 14"/>
            <p:cNvSpPr>
              <a:spLocks noChangeShapeType="1"/>
            </p:cNvSpPr>
            <p:nvPr/>
          </p:nvSpPr>
          <p:spPr bwMode="auto">
            <a:xfrm>
              <a:off x="2495" y="3389"/>
              <a:ext cx="0" cy="141"/>
            </a:xfrm>
            <a:prstGeom prst="line">
              <a:avLst/>
            </a:prstGeom>
            <a:noFill/>
            <a:ln w="28575">
              <a:solidFill>
                <a:schemeClr val="tx1"/>
              </a:solidFill>
              <a:round/>
              <a:headEnd/>
              <a:tailEnd/>
            </a:ln>
          </p:spPr>
          <p:txBody>
            <a:bodyPr wrap="none" anchor="ctr"/>
            <a:lstStyle/>
            <a:p>
              <a:endParaRPr lang="en-US"/>
            </a:p>
          </p:txBody>
        </p:sp>
        <p:sp>
          <p:nvSpPr>
            <p:cNvPr id="16443" name="Line 15"/>
            <p:cNvSpPr>
              <a:spLocks noChangeShapeType="1"/>
            </p:cNvSpPr>
            <p:nvPr/>
          </p:nvSpPr>
          <p:spPr bwMode="auto">
            <a:xfrm>
              <a:off x="1977" y="3389"/>
              <a:ext cx="0" cy="141"/>
            </a:xfrm>
            <a:prstGeom prst="line">
              <a:avLst/>
            </a:prstGeom>
            <a:noFill/>
            <a:ln w="28575">
              <a:solidFill>
                <a:schemeClr val="tx1"/>
              </a:solidFill>
              <a:round/>
              <a:headEnd/>
              <a:tailEnd/>
            </a:ln>
          </p:spPr>
          <p:txBody>
            <a:bodyPr wrap="none" anchor="ctr"/>
            <a:lstStyle/>
            <a:p>
              <a:endParaRPr lang="en-US"/>
            </a:p>
          </p:txBody>
        </p:sp>
      </p:grpSp>
      <p:sp>
        <p:nvSpPr>
          <p:cNvPr id="16396" name="Text Box 16"/>
          <p:cNvSpPr txBox="1">
            <a:spLocks noChangeArrowheads="1"/>
          </p:cNvSpPr>
          <p:nvPr/>
        </p:nvSpPr>
        <p:spPr bwMode="auto">
          <a:xfrm>
            <a:off x="4948238" y="5516563"/>
            <a:ext cx="311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2</a:t>
            </a:r>
          </a:p>
        </p:txBody>
      </p:sp>
      <p:sp>
        <p:nvSpPr>
          <p:cNvPr id="16397" name="Text Box 17"/>
          <p:cNvSpPr txBox="1">
            <a:spLocks noChangeArrowheads="1"/>
          </p:cNvSpPr>
          <p:nvPr/>
        </p:nvSpPr>
        <p:spPr bwMode="auto">
          <a:xfrm>
            <a:off x="1897063" y="5516563"/>
            <a:ext cx="5143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-12</a:t>
            </a:r>
          </a:p>
        </p:txBody>
      </p:sp>
      <p:sp>
        <p:nvSpPr>
          <p:cNvPr id="16398" name="Text Box 18"/>
          <p:cNvSpPr txBox="1">
            <a:spLocks noChangeArrowheads="1"/>
          </p:cNvSpPr>
          <p:nvPr/>
        </p:nvSpPr>
        <p:spPr bwMode="auto">
          <a:xfrm>
            <a:off x="3954463" y="5516563"/>
            <a:ext cx="3873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-2</a:t>
            </a:r>
          </a:p>
        </p:txBody>
      </p:sp>
      <p:sp>
        <p:nvSpPr>
          <p:cNvPr id="16399" name="Text Box 19"/>
          <p:cNvSpPr txBox="1">
            <a:spLocks noChangeArrowheads="1"/>
          </p:cNvSpPr>
          <p:nvPr/>
        </p:nvSpPr>
        <p:spPr bwMode="auto">
          <a:xfrm>
            <a:off x="2265363" y="5516563"/>
            <a:ext cx="5143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-10</a:t>
            </a:r>
          </a:p>
        </p:txBody>
      </p:sp>
      <p:sp>
        <p:nvSpPr>
          <p:cNvPr id="16400" name="Text Box 20"/>
          <p:cNvSpPr txBox="1">
            <a:spLocks noChangeArrowheads="1"/>
          </p:cNvSpPr>
          <p:nvPr/>
        </p:nvSpPr>
        <p:spPr bwMode="auto">
          <a:xfrm>
            <a:off x="3130550" y="5516563"/>
            <a:ext cx="385763"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-6</a:t>
            </a:r>
          </a:p>
        </p:txBody>
      </p:sp>
      <p:sp>
        <p:nvSpPr>
          <p:cNvPr id="16401" name="Text Box 21"/>
          <p:cNvSpPr txBox="1">
            <a:spLocks noChangeArrowheads="1"/>
          </p:cNvSpPr>
          <p:nvPr/>
        </p:nvSpPr>
        <p:spPr bwMode="auto">
          <a:xfrm>
            <a:off x="4497388" y="5516563"/>
            <a:ext cx="311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0</a:t>
            </a:r>
          </a:p>
        </p:txBody>
      </p:sp>
      <p:sp>
        <p:nvSpPr>
          <p:cNvPr id="16402" name="Text Box 22"/>
          <p:cNvSpPr txBox="1">
            <a:spLocks noChangeArrowheads="1"/>
          </p:cNvSpPr>
          <p:nvPr/>
        </p:nvSpPr>
        <p:spPr bwMode="auto">
          <a:xfrm>
            <a:off x="5927725" y="5516563"/>
            <a:ext cx="311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6</a:t>
            </a:r>
          </a:p>
        </p:txBody>
      </p:sp>
      <p:sp>
        <p:nvSpPr>
          <p:cNvPr id="16403" name="Text Box 23"/>
          <p:cNvSpPr txBox="1">
            <a:spLocks noChangeArrowheads="1"/>
          </p:cNvSpPr>
          <p:nvPr/>
        </p:nvSpPr>
        <p:spPr bwMode="auto">
          <a:xfrm>
            <a:off x="6827838" y="5516563"/>
            <a:ext cx="438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10</a:t>
            </a:r>
          </a:p>
        </p:txBody>
      </p:sp>
      <p:sp>
        <p:nvSpPr>
          <p:cNvPr id="16404" name="Text Box 24"/>
          <p:cNvSpPr txBox="1">
            <a:spLocks noChangeArrowheads="1"/>
          </p:cNvSpPr>
          <p:nvPr/>
        </p:nvSpPr>
        <p:spPr bwMode="auto">
          <a:xfrm>
            <a:off x="8021638" y="5516563"/>
            <a:ext cx="438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14</a:t>
            </a:r>
          </a:p>
        </p:txBody>
      </p:sp>
      <p:sp>
        <p:nvSpPr>
          <p:cNvPr id="16405" name="Text Box 25"/>
          <p:cNvSpPr txBox="1">
            <a:spLocks noChangeArrowheads="1"/>
          </p:cNvSpPr>
          <p:nvPr/>
        </p:nvSpPr>
        <p:spPr bwMode="auto">
          <a:xfrm>
            <a:off x="590550" y="3094038"/>
            <a:ext cx="1225550" cy="8921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Beta Cell </a:t>
            </a:r>
            <a:br>
              <a:rPr lang="en-US" sz="1800" b="1">
                <a:latin typeface="Arial" pitchFamily="34" charset="0"/>
              </a:rPr>
            </a:br>
            <a:r>
              <a:rPr lang="en-US" sz="1800" b="1">
                <a:latin typeface="Arial" pitchFamily="34" charset="0"/>
              </a:rPr>
              <a:t>Function </a:t>
            </a:r>
            <a:br>
              <a:rPr lang="en-US" sz="1800" b="1">
                <a:latin typeface="Arial" pitchFamily="34" charset="0"/>
              </a:rPr>
            </a:br>
            <a:r>
              <a:rPr lang="en-US" sz="1800" b="1">
                <a:latin typeface="Arial" pitchFamily="34" charset="0"/>
              </a:rPr>
              <a:t>(%)</a:t>
            </a:r>
          </a:p>
        </p:txBody>
      </p:sp>
      <p:sp>
        <p:nvSpPr>
          <p:cNvPr id="16406" name="Text Box 26"/>
          <p:cNvSpPr txBox="1">
            <a:spLocks noChangeArrowheads="1"/>
          </p:cNvSpPr>
          <p:nvPr/>
        </p:nvSpPr>
        <p:spPr bwMode="auto">
          <a:xfrm>
            <a:off x="1884363" y="5214938"/>
            <a:ext cx="311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0</a:t>
            </a:r>
          </a:p>
        </p:txBody>
      </p:sp>
      <p:sp>
        <p:nvSpPr>
          <p:cNvPr id="16407" name="Text Box 27"/>
          <p:cNvSpPr txBox="1">
            <a:spLocks noChangeArrowheads="1"/>
          </p:cNvSpPr>
          <p:nvPr/>
        </p:nvSpPr>
        <p:spPr bwMode="auto">
          <a:xfrm>
            <a:off x="1768475" y="3370263"/>
            <a:ext cx="438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50</a:t>
            </a:r>
          </a:p>
        </p:txBody>
      </p:sp>
      <p:sp>
        <p:nvSpPr>
          <p:cNvPr id="16408" name="Text Box 28"/>
          <p:cNvSpPr txBox="1">
            <a:spLocks noChangeArrowheads="1"/>
          </p:cNvSpPr>
          <p:nvPr/>
        </p:nvSpPr>
        <p:spPr bwMode="auto">
          <a:xfrm>
            <a:off x="1649413" y="1524000"/>
            <a:ext cx="565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100</a:t>
            </a:r>
          </a:p>
        </p:txBody>
      </p:sp>
      <p:sp>
        <p:nvSpPr>
          <p:cNvPr id="16409" name="Text Box 29"/>
          <p:cNvSpPr txBox="1">
            <a:spLocks noChangeArrowheads="1"/>
          </p:cNvSpPr>
          <p:nvPr/>
        </p:nvSpPr>
        <p:spPr bwMode="auto">
          <a:xfrm>
            <a:off x="1768475" y="2517775"/>
            <a:ext cx="438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75</a:t>
            </a:r>
          </a:p>
        </p:txBody>
      </p:sp>
      <p:sp>
        <p:nvSpPr>
          <p:cNvPr id="16410" name="Text Box 30"/>
          <p:cNvSpPr txBox="1">
            <a:spLocks noChangeArrowheads="1"/>
          </p:cNvSpPr>
          <p:nvPr/>
        </p:nvSpPr>
        <p:spPr bwMode="auto">
          <a:xfrm>
            <a:off x="1768475" y="4237038"/>
            <a:ext cx="438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25</a:t>
            </a:r>
          </a:p>
        </p:txBody>
      </p:sp>
      <p:grpSp>
        <p:nvGrpSpPr>
          <p:cNvPr id="3" name="Group 31"/>
          <p:cNvGrpSpPr>
            <a:grpSpLocks/>
          </p:cNvGrpSpPr>
          <p:nvPr/>
        </p:nvGrpSpPr>
        <p:grpSpPr bwMode="auto">
          <a:xfrm>
            <a:off x="2193925" y="1689100"/>
            <a:ext cx="127000" cy="2730500"/>
            <a:chOff x="1207" y="1064"/>
            <a:chExt cx="125" cy="1720"/>
          </a:xfrm>
        </p:grpSpPr>
        <p:sp>
          <p:nvSpPr>
            <p:cNvPr id="16432" name="Line 32"/>
            <p:cNvSpPr>
              <a:spLocks noChangeShapeType="1"/>
            </p:cNvSpPr>
            <p:nvPr/>
          </p:nvSpPr>
          <p:spPr bwMode="auto">
            <a:xfrm>
              <a:off x="1207" y="1064"/>
              <a:ext cx="125" cy="0"/>
            </a:xfrm>
            <a:prstGeom prst="line">
              <a:avLst/>
            </a:prstGeom>
            <a:noFill/>
            <a:ln w="28575">
              <a:solidFill>
                <a:schemeClr val="tx1"/>
              </a:solidFill>
              <a:round/>
              <a:headEnd/>
              <a:tailEnd/>
            </a:ln>
          </p:spPr>
          <p:txBody>
            <a:bodyPr wrap="none" anchor="ctr"/>
            <a:lstStyle/>
            <a:p>
              <a:endParaRPr lang="en-US"/>
            </a:p>
          </p:txBody>
        </p:sp>
        <p:sp>
          <p:nvSpPr>
            <p:cNvPr id="16433" name="Line 33"/>
            <p:cNvSpPr>
              <a:spLocks noChangeShapeType="1"/>
            </p:cNvSpPr>
            <p:nvPr/>
          </p:nvSpPr>
          <p:spPr bwMode="auto">
            <a:xfrm>
              <a:off x="1207" y="1723"/>
              <a:ext cx="125" cy="0"/>
            </a:xfrm>
            <a:prstGeom prst="line">
              <a:avLst/>
            </a:prstGeom>
            <a:noFill/>
            <a:ln w="28575">
              <a:solidFill>
                <a:schemeClr val="tx1"/>
              </a:solidFill>
              <a:round/>
              <a:headEnd/>
              <a:tailEnd/>
            </a:ln>
          </p:spPr>
          <p:txBody>
            <a:bodyPr wrap="none" anchor="ctr"/>
            <a:lstStyle/>
            <a:p>
              <a:endParaRPr lang="en-US"/>
            </a:p>
          </p:txBody>
        </p:sp>
        <p:sp>
          <p:nvSpPr>
            <p:cNvPr id="16434" name="Line 34"/>
            <p:cNvSpPr>
              <a:spLocks noChangeShapeType="1"/>
            </p:cNvSpPr>
            <p:nvPr/>
          </p:nvSpPr>
          <p:spPr bwMode="auto">
            <a:xfrm>
              <a:off x="1207" y="2219"/>
              <a:ext cx="125" cy="0"/>
            </a:xfrm>
            <a:prstGeom prst="line">
              <a:avLst/>
            </a:prstGeom>
            <a:noFill/>
            <a:ln w="28575">
              <a:solidFill>
                <a:schemeClr val="tx1"/>
              </a:solidFill>
              <a:round/>
              <a:headEnd/>
              <a:tailEnd/>
            </a:ln>
          </p:spPr>
          <p:txBody>
            <a:bodyPr wrap="none" anchor="ctr"/>
            <a:lstStyle/>
            <a:p>
              <a:endParaRPr lang="en-US"/>
            </a:p>
          </p:txBody>
        </p:sp>
        <p:sp>
          <p:nvSpPr>
            <p:cNvPr id="16435" name="Line 35"/>
            <p:cNvSpPr>
              <a:spLocks noChangeShapeType="1"/>
            </p:cNvSpPr>
            <p:nvPr/>
          </p:nvSpPr>
          <p:spPr bwMode="auto">
            <a:xfrm>
              <a:off x="1207" y="2784"/>
              <a:ext cx="125" cy="0"/>
            </a:xfrm>
            <a:prstGeom prst="line">
              <a:avLst/>
            </a:prstGeom>
            <a:noFill/>
            <a:ln w="28575">
              <a:solidFill>
                <a:schemeClr val="tx1"/>
              </a:solidFill>
              <a:round/>
              <a:headEnd/>
              <a:tailEnd/>
            </a:ln>
          </p:spPr>
          <p:txBody>
            <a:bodyPr wrap="none" anchor="ctr"/>
            <a:lstStyle/>
            <a:p>
              <a:endParaRPr lang="en-US"/>
            </a:p>
          </p:txBody>
        </p:sp>
      </p:grpSp>
      <p:sp>
        <p:nvSpPr>
          <p:cNvPr id="16412" name="Line 36"/>
          <p:cNvSpPr>
            <a:spLocks noChangeShapeType="1"/>
          </p:cNvSpPr>
          <p:nvPr/>
        </p:nvSpPr>
        <p:spPr bwMode="auto">
          <a:xfrm>
            <a:off x="2347913" y="1744663"/>
            <a:ext cx="5629275" cy="3657600"/>
          </a:xfrm>
          <a:prstGeom prst="line">
            <a:avLst/>
          </a:prstGeom>
          <a:noFill/>
          <a:ln w="28575">
            <a:solidFill>
              <a:schemeClr val="tx1"/>
            </a:solidFill>
            <a:prstDash val="sysDot"/>
            <a:round/>
            <a:headEnd/>
            <a:tailEnd/>
          </a:ln>
        </p:spPr>
        <p:txBody>
          <a:bodyPr wrap="none" anchor="ctr"/>
          <a:lstStyle/>
          <a:p>
            <a:endParaRPr lang="en-US"/>
          </a:p>
        </p:txBody>
      </p:sp>
      <p:sp>
        <p:nvSpPr>
          <p:cNvPr id="16413" name="Oval 37"/>
          <p:cNvSpPr>
            <a:spLocks noChangeArrowheads="1"/>
          </p:cNvSpPr>
          <p:nvPr/>
        </p:nvSpPr>
        <p:spPr bwMode="auto">
          <a:xfrm>
            <a:off x="4540250" y="3324225"/>
            <a:ext cx="133350" cy="149225"/>
          </a:xfrm>
          <a:prstGeom prst="ellipse">
            <a:avLst/>
          </a:prstGeom>
          <a:solidFill>
            <a:schemeClr val="accent2"/>
          </a:solidFill>
          <a:ln w="12700">
            <a:solidFill>
              <a:schemeClr val="accent2"/>
            </a:solidFill>
            <a:round/>
            <a:headEnd/>
            <a:tailEnd/>
          </a:ln>
        </p:spPr>
        <p:txBody>
          <a:bodyPr wrap="none" anchor="ctr"/>
          <a:lstStyle/>
          <a:p>
            <a:pPr algn="ctr">
              <a:spcBef>
                <a:spcPct val="50000"/>
              </a:spcBef>
            </a:pPr>
            <a:endParaRPr lang="en-US" sz="1800" b="1">
              <a:solidFill>
                <a:srgbClr val="001965"/>
              </a:solidFill>
            </a:endParaRPr>
          </a:p>
        </p:txBody>
      </p:sp>
      <p:sp>
        <p:nvSpPr>
          <p:cNvPr id="16414" name="Oval 38"/>
          <p:cNvSpPr>
            <a:spLocks noChangeArrowheads="1"/>
          </p:cNvSpPr>
          <p:nvPr/>
        </p:nvSpPr>
        <p:spPr bwMode="auto">
          <a:xfrm>
            <a:off x="4841875" y="3182938"/>
            <a:ext cx="133350" cy="149225"/>
          </a:xfrm>
          <a:prstGeom prst="ellipse">
            <a:avLst/>
          </a:prstGeom>
          <a:solidFill>
            <a:schemeClr val="accent2"/>
          </a:solidFill>
          <a:ln w="12700">
            <a:solidFill>
              <a:schemeClr val="accent2"/>
            </a:solidFill>
            <a:round/>
            <a:headEnd/>
            <a:tailEnd/>
          </a:ln>
        </p:spPr>
        <p:txBody>
          <a:bodyPr wrap="none" anchor="ctr"/>
          <a:lstStyle/>
          <a:p>
            <a:pPr algn="ctr">
              <a:spcBef>
                <a:spcPct val="50000"/>
              </a:spcBef>
            </a:pPr>
            <a:endParaRPr lang="en-US" sz="1800" b="1">
              <a:solidFill>
                <a:srgbClr val="001965"/>
              </a:solidFill>
            </a:endParaRPr>
          </a:p>
        </p:txBody>
      </p:sp>
      <p:sp>
        <p:nvSpPr>
          <p:cNvPr id="16415" name="Oval 39"/>
          <p:cNvSpPr>
            <a:spLocks noChangeArrowheads="1"/>
          </p:cNvSpPr>
          <p:nvPr/>
        </p:nvSpPr>
        <p:spPr bwMode="auto">
          <a:xfrm>
            <a:off x="5108575" y="3484563"/>
            <a:ext cx="133350" cy="149225"/>
          </a:xfrm>
          <a:prstGeom prst="ellipse">
            <a:avLst/>
          </a:prstGeom>
          <a:solidFill>
            <a:schemeClr val="accent2"/>
          </a:solidFill>
          <a:ln w="12700">
            <a:solidFill>
              <a:schemeClr val="accent2"/>
            </a:solidFill>
            <a:round/>
            <a:headEnd/>
            <a:tailEnd/>
          </a:ln>
        </p:spPr>
        <p:txBody>
          <a:bodyPr wrap="none" anchor="ctr"/>
          <a:lstStyle/>
          <a:p>
            <a:pPr algn="ctr">
              <a:spcBef>
                <a:spcPct val="50000"/>
              </a:spcBef>
            </a:pPr>
            <a:endParaRPr lang="en-US" sz="1800" b="1">
              <a:solidFill>
                <a:srgbClr val="001965"/>
              </a:solidFill>
            </a:endParaRPr>
          </a:p>
        </p:txBody>
      </p:sp>
      <p:sp>
        <p:nvSpPr>
          <p:cNvPr id="16416" name="Oval 40"/>
          <p:cNvSpPr>
            <a:spLocks noChangeArrowheads="1"/>
          </p:cNvSpPr>
          <p:nvPr/>
        </p:nvSpPr>
        <p:spPr bwMode="auto">
          <a:xfrm>
            <a:off x="5873750" y="4046538"/>
            <a:ext cx="133350" cy="149225"/>
          </a:xfrm>
          <a:prstGeom prst="ellipse">
            <a:avLst/>
          </a:prstGeom>
          <a:solidFill>
            <a:schemeClr val="accent2"/>
          </a:solidFill>
          <a:ln w="12700">
            <a:solidFill>
              <a:schemeClr val="accent2"/>
            </a:solidFill>
            <a:round/>
            <a:headEnd/>
            <a:tailEnd/>
          </a:ln>
        </p:spPr>
        <p:txBody>
          <a:bodyPr wrap="none" anchor="ctr"/>
          <a:lstStyle/>
          <a:p>
            <a:pPr algn="ctr">
              <a:spcBef>
                <a:spcPct val="50000"/>
              </a:spcBef>
            </a:pPr>
            <a:endParaRPr lang="en-US" sz="1800" b="1">
              <a:solidFill>
                <a:srgbClr val="001965"/>
              </a:solidFill>
            </a:endParaRPr>
          </a:p>
        </p:txBody>
      </p:sp>
      <p:sp>
        <p:nvSpPr>
          <p:cNvPr id="16417" name="Oval 41"/>
          <p:cNvSpPr>
            <a:spLocks noChangeArrowheads="1"/>
          </p:cNvSpPr>
          <p:nvPr/>
        </p:nvSpPr>
        <p:spPr bwMode="auto">
          <a:xfrm>
            <a:off x="5627688" y="3862388"/>
            <a:ext cx="133350" cy="149225"/>
          </a:xfrm>
          <a:prstGeom prst="ellipse">
            <a:avLst/>
          </a:prstGeom>
          <a:solidFill>
            <a:schemeClr val="accent2"/>
          </a:solidFill>
          <a:ln w="12700">
            <a:solidFill>
              <a:schemeClr val="accent2"/>
            </a:solidFill>
            <a:round/>
            <a:headEnd/>
            <a:tailEnd/>
          </a:ln>
        </p:spPr>
        <p:txBody>
          <a:bodyPr wrap="none" anchor="ctr"/>
          <a:lstStyle/>
          <a:p>
            <a:pPr algn="ctr">
              <a:spcBef>
                <a:spcPct val="50000"/>
              </a:spcBef>
            </a:pPr>
            <a:endParaRPr lang="en-US" sz="1800" b="1">
              <a:solidFill>
                <a:srgbClr val="001965"/>
              </a:solidFill>
            </a:endParaRPr>
          </a:p>
        </p:txBody>
      </p:sp>
      <p:sp>
        <p:nvSpPr>
          <p:cNvPr id="16418" name="Oval 42"/>
          <p:cNvSpPr>
            <a:spLocks noChangeArrowheads="1"/>
          </p:cNvSpPr>
          <p:nvPr/>
        </p:nvSpPr>
        <p:spPr bwMode="auto">
          <a:xfrm>
            <a:off x="5432425" y="3605213"/>
            <a:ext cx="131763" cy="149225"/>
          </a:xfrm>
          <a:prstGeom prst="ellipse">
            <a:avLst/>
          </a:prstGeom>
          <a:solidFill>
            <a:schemeClr val="accent2"/>
          </a:solidFill>
          <a:ln w="12700">
            <a:solidFill>
              <a:schemeClr val="accent2"/>
            </a:solidFill>
            <a:round/>
            <a:headEnd/>
            <a:tailEnd/>
          </a:ln>
        </p:spPr>
        <p:txBody>
          <a:bodyPr wrap="none" anchor="ctr"/>
          <a:lstStyle/>
          <a:p>
            <a:pPr algn="ctr">
              <a:spcBef>
                <a:spcPct val="50000"/>
              </a:spcBef>
            </a:pPr>
            <a:endParaRPr lang="en-US" sz="1800" b="1">
              <a:solidFill>
                <a:srgbClr val="001965"/>
              </a:solidFill>
            </a:endParaRPr>
          </a:p>
        </p:txBody>
      </p:sp>
      <p:sp>
        <p:nvSpPr>
          <p:cNvPr id="16419" name="Oval 43"/>
          <p:cNvSpPr>
            <a:spLocks noChangeArrowheads="1"/>
          </p:cNvSpPr>
          <p:nvPr/>
        </p:nvSpPr>
        <p:spPr bwMode="auto">
          <a:xfrm>
            <a:off x="6148388" y="4205288"/>
            <a:ext cx="133350" cy="149225"/>
          </a:xfrm>
          <a:prstGeom prst="ellipse">
            <a:avLst/>
          </a:prstGeom>
          <a:solidFill>
            <a:schemeClr val="accent2"/>
          </a:solidFill>
          <a:ln w="12700">
            <a:solidFill>
              <a:schemeClr val="accent2"/>
            </a:solidFill>
            <a:round/>
            <a:headEnd/>
            <a:tailEnd/>
          </a:ln>
        </p:spPr>
        <p:txBody>
          <a:bodyPr wrap="none" anchor="ctr"/>
          <a:lstStyle/>
          <a:p>
            <a:pPr algn="ctr">
              <a:spcBef>
                <a:spcPct val="50000"/>
              </a:spcBef>
            </a:pPr>
            <a:endParaRPr lang="en-US" sz="1800" b="1">
              <a:solidFill>
                <a:srgbClr val="001965"/>
              </a:solidFill>
            </a:endParaRPr>
          </a:p>
        </p:txBody>
      </p:sp>
      <p:sp>
        <p:nvSpPr>
          <p:cNvPr id="16420" name="Text Box 44"/>
          <p:cNvSpPr txBox="1">
            <a:spLocks noChangeArrowheads="1"/>
          </p:cNvSpPr>
          <p:nvPr/>
        </p:nvSpPr>
        <p:spPr bwMode="auto">
          <a:xfrm>
            <a:off x="4227513" y="3660775"/>
            <a:ext cx="950912" cy="625475"/>
          </a:xfrm>
          <a:prstGeom prst="rect">
            <a:avLst/>
          </a:prstGeom>
          <a:noFill/>
          <a:ln w="12700">
            <a:noFill/>
            <a:miter lim="800000"/>
            <a:headEnd/>
            <a:tailEnd/>
          </a:ln>
        </p:spPr>
        <p:txBody>
          <a:bodyPr wrap="none">
            <a:spAutoFit/>
          </a:bodyPr>
          <a:lstStyle/>
          <a:p>
            <a:pPr algn="ctr" eaLnBrk="0" hangingPunct="0">
              <a:lnSpc>
                <a:spcPts val="2100"/>
              </a:lnSpc>
            </a:pPr>
            <a:r>
              <a:rPr lang="en-US" sz="1600" b="1">
                <a:latin typeface="Arial" pitchFamily="34" charset="0"/>
              </a:rPr>
              <a:t>Type 2</a:t>
            </a:r>
            <a:br>
              <a:rPr lang="en-US" sz="1600" b="1">
                <a:latin typeface="Arial" pitchFamily="34" charset="0"/>
              </a:rPr>
            </a:br>
            <a:r>
              <a:rPr lang="en-US" sz="1600" b="1">
                <a:latin typeface="Arial" pitchFamily="34" charset="0"/>
              </a:rPr>
              <a:t>Phase 1</a:t>
            </a:r>
          </a:p>
        </p:txBody>
      </p:sp>
      <p:sp>
        <p:nvSpPr>
          <p:cNvPr id="16421" name="Text Box 45"/>
          <p:cNvSpPr txBox="1">
            <a:spLocks noChangeArrowheads="1"/>
          </p:cNvSpPr>
          <p:nvPr/>
        </p:nvSpPr>
        <p:spPr bwMode="auto">
          <a:xfrm>
            <a:off x="3325813" y="3595688"/>
            <a:ext cx="523875" cy="358775"/>
          </a:xfrm>
          <a:prstGeom prst="rect">
            <a:avLst/>
          </a:prstGeom>
          <a:noFill/>
          <a:ln w="12700">
            <a:noFill/>
            <a:miter lim="800000"/>
            <a:headEnd/>
            <a:tailEnd/>
          </a:ln>
        </p:spPr>
        <p:txBody>
          <a:bodyPr wrap="none">
            <a:spAutoFit/>
          </a:bodyPr>
          <a:lstStyle/>
          <a:p>
            <a:pPr algn="ctr" eaLnBrk="0" hangingPunct="0">
              <a:lnSpc>
                <a:spcPts val="2100"/>
              </a:lnSpc>
            </a:pPr>
            <a:r>
              <a:rPr lang="en-US" sz="1600" b="1">
                <a:latin typeface="Arial" pitchFamily="34" charset="0"/>
              </a:rPr>
              <a:t>IGT</a:t>
            </a:r>
          </a:p>
        </p:txBody>
      </p:sp>
      <p:sp>
        <p:nvSpPr>
          <p:cNvPr id="16422" name="Text Box 46"/>
          <p:cNvSpPr txBox="1">
            <a:spLocks noChangeArrowheads="1"/>
          </p:cNvSpPr>
          <p:nvPr/>
        </p:nvSpPr>
        <p:spPr bwMode="auto">
          <a:xfrm>
            <a:off x="3700463" y="5861050"/>
            <a:ext cx="2597150" cy="358775"/>
          </a:xfrm>
          <a:prstGeom prst="rect">
            <a:avLst/>
          </a:prstGeom>
          <a:noFill/>
          <a:ln w="12700">
            <a:noFill/>
            <a:miter lim="800000"/>
            <a:headEnd/>
            <a:tailEnd/>
          </a:ln>
        </p:spPr>
        <p:txBody>
          <a:bodyPr wrap="none">
            <a:spAutoFit/>
          </a:bodyPr>
          <a:lstStyle/>
          <a:p>
            <a:pPr algn="ctr" eaLnBrk="0" hangingPunct="0">
              <a:lnSpc>
                <a:spcPts val="2100"/>
              </a:lnSpc>
            </a:pPr>
            <a:r>
              <a:rPr lang="en-US" sz="1800" b="1">
                <a:latin typeface="Arial" pitchFamily="34" charset="0"/>
              </a:rPr>
              <a:t>Years From Diagnosis</a:t>
            </a:r>
          </a:p>
        </p:txBody>
      </p:sp>
      <p:sp>
        <p:nvSpPr>
          <p:cNvPr id="16423" name="Text Box 47"/>
          <p:cNvSpPr txBox="1">
            <a:spLocks noChangeArrowheads="1"/>
          </p:cNvSpPr>
          <p:nvPr/>
        </p:nvSpPr>
        <p:spPr bwMode="auto">
          <a:xfrm>
            <a:off x="5283200" y="4584700"/>
            <a:ext cx="950913" cy="625475"/>
          </a:xfrm>
          <a:prstGeom prst="rect">
            <a:avLst/>
          </a:prstGeom>
          <a:noFill/>
          <a:ln w="12700">
            <a:noFill/>
            <a:miter lim="800000"/>
            <a:headEnd/>
            <a:tailEnd/>
          </a:ln>
        </p:spPr>
        <p:txBody>
          <a:bodyPr wrap="none">
            <a:spAutoFit/>
          </a:bodyPr>
          <a:lstStyle/>
          <a:p>
            <a:pPr algn="ctr" eaLnBrk="0" hangingPunct="0">
              <a:lnSpc>
                <a:spcPts val="2100"/>
              </a:lnSpc>
            </a:pPr>
            <a:r>
              <a:rPr lang="en-US" sz="1600" b="1">
                <a:latin typeface="Arial" pitchFamily="34" charset="0"/>
              </a:rPr>
              <a:t>Type 2</a:t>
            </a:r>
            <a:br>
              <a:rPr lang="en-US" sz="1600" b="1">
                <a:latin typeface="Arial" pitchFamily="34" charset="0"/>
              </a:rPr>
            </a:br>
            <a:r>
              <a:rPr lang="en-US" sz="1600" b="1">
                <a:latin typeface="Arial" pitchFamily="34" charset="0"/>
              </a:rPr>
              <a:t>Phase 2</a:t>
            </a:r>
          </a:p>
        </p:txBody>
      </p:sp>
      <p:sp>
        <p:nvSpPr>
          <p:cNvPr id="16424" name="Text Box 48"/>
          <p:cNvSpPr txBox="1">
            <a:spLocks noChangeArrowheads="1"/>
          </p:cNvSpPr>
          <p:nvPr/>
        </p:nvSpPr>
        <p:spPr bwMode="auto">
          <a:xfrm>
            <a:off x="6710363" y="3879850"/>
            <a:ext cx="950912" cy="625475"/>
          </a:xfrm>
          <a:prstGeom prst="rect">
            <a:avLst/>
          </a:prstGeom>
          <a:noFill/>
          <a:ln w="12700">
            <a:noFill/>
            <a:miter lim="800000"/>
            <a:headEnd/>
            <a:tailEnd/>
          </a:ln>
        </p:spPr>
        <p:txBody>
          <a:bodyPr wrap="none">
            <a:spAutoFit/>
          </a:bodyPr>
          <a:lstStyle/>
          <a:p>
            <a:pPr algn="ctr" eaLnBrk="0" hangingPunct="0">
              <a:lnSpc>
                <a:spcPts val="2100"/>
              </a:lnSpc>
            </a:pPr>
            <a:r>
              <a:rPr lang="en-US" sz="1600" b="1">
                <a:latin typeface="Arial" pitchFamily="34" charset="0"/>
              </a:rPr>
              <a:t>Type 2</a:t>
            </a:r>
            <a:br>
              <a:rPr lang="en-US" sz="1600" b="1">
                <a:latin typeface="Arial" pitchFamily="34" charset="0"/>
              </a:rPr>
            </a:br>
            <a:r>
              <a:rPr lang="en-US" sz="1600" b="1">
                <a:latin typeface="Arial" pitchFamily="34" charset="0"/>
              </a:rPr>
              <a:t>Phase 3</a:t>
            </a:r>
          </a:p>
        </p:txBody>
      </p:sp>
      <p:sp>
        <p:nvSpPr>
          <p:cNvPr id="16425" name="Line 49"/>
          <p:cNvSpPr>
            <a:spLocks noChangeShapeType="1"/>
          </p:cNvSpPr>
          <p:nvPr/>
        </p:nvSpPr>
        <p:spPr bwMode="auto">
          <a:xfrm>
            <a:off x="4252913" y="3090863"/>
            <a:ext cx="0" cy="2314575"/>
          </a:xfrm>
          <a:prstGeom prst="line">
            <a:avLst/>
          </a:prstGeom>
          <a:noFill/>
          <a:ln w="12700">
            <a:solidFill>
              <a:schemeClr val="tx1"/>
            </a:solidFill>
            <a:round/>
            <a:headEnd/>
            <a:tailEnd/>
          </a:ln>
        </p:spPr>
        <p:txBody>
          <a:bodyPr wrap="none" anchor="ctr"/>
          <a:lstStyle/>
          <a:p>
            <a:endParaRPr lang="en-US"/>
          </a:p>
        </p:txBody>
      </p:sp>
      <p:sp>
        <p:nvSpPr>
          <p:cNvPr id="16426" name="Line 50"/>
          <p:cNvSpPr>
            <a:spLocks noChangeShapeType="1"/>
          </p:cNvSpPr>
          <p:nvPr/>
        </p:nvSpPr>
        <p:spPr bwMode="auto">
          <a:xfrm>
            <a:off x="5119688" y="3800475"/>
            <a:ext cx="0" cy="1604963"/>
          </a:xfrm>
          <a:prstGeom prst="line">
            <a:avLst/>
          </a:prstGeom>
          <a:noFill/>
          <a:ln w="12700">
            <a:solidFill>
              <a:schemeClr val="tx1"/>
            </a:solidFill>
            <a:round/>
            <a:headEnd/>
            <a:tailEnd/>
          </a:ln>
        </p:spPr>
        <p:txBody>
          <a:bodyPr wrap="none" anchor="ctr"/>
          <a:lstStyle/>
          <a:p>
            <a:endParaRPr lang="en-US"/>
          </a:p>
        </p:txBody>
      </p:sp>
      <p:sp>
        <p:nvSpPr>
          <p:cNvPr id="16427" name="Line 51"/>
          <p:cNvSpPr>
            <a:spLocks noChangeShapeType="1"/>
          </p:cNvSpPr>
          <p:nvPr/>
        </p:nvSpPr>
        <p:spPr bwMode="auto">
          <a:xfrm>
            <a:off x="6446838" y="4471988"/>
            <a:ext cx="0" cy="933450"/>
          </a:xfrm>
          <a:prstGeom prst="line">
            <a:avLst/>
          </a:prstGeom>
          <a:noFill/>
          <a:ln w="12700">
            <a:solidFill>
              <a:schemeClr val="tx1"/>
            </a:solidFill>
            <a:round/>
            <a:headEnd/>
            <a:tailEnd/>
          </a:ln>
        </p:spPr>
        <p:txBody>
          <a:bodyPr wrap="none" anchor="ctr"/>
          <a:lstStyle/>
          <a:p>
            <a:endParaRPr lang="en-US"/>
          </a:p>
        </p:txBody>
      </p:sp>
      <p:sp>
        <p:nvSpPr>
          <p:cNvPr id="16428" name="Text Box 52"/>
          <p:cNvSpPr txBox="1">
            <a:spLocks noChangeArrowheads="1"/>
          </p:cNvSpPr>
          <p:nvPr/>
        </p:nvSpPr>
        <p:spPr bwMode="auto">
          <a:xfrm>
            <a:off x="2795588" y="4398963"/>
            <a:ext cx="1608137" cy="625475"/>
          </a:xfrm>
          <a:prstGeom prst="rect">
            <a:avLst/>
          </a:prstGeom>
          <a:noFill/>
          <a:ln w="12700">
            <a:noFill/>
            <a:miter lim="800000"/>
            <a:headEnd/>
            <a:tailEnd/>
          </a:ln>
        </p:spPr>
        <p:txBody>
          <a:bodyPr>
            <a:spAutoFit/>
          </a:bodyPr>
          <a:lstStyle/>
          <a:p>
            <a:pPr algn="ctr" eaLnBrk="0" hangingPunct="0">
              <a:lnSpc>
                <a:spcPts val="2100"/>
              </a:lnSpc>
            </a:pPr>
            <a:r>
              <a:rPr lang="en-US" sz="1400" b="1">
                <a:latin typeface="Arial" pitchFamily="34" charset="0"/>
              </a:rPr>
              <a:t>Postprandial</a:t>
            </a:r>
            <a:br>
              <a:rPr lang="en-US" sz="1400" b="1">
                <a:latin typeface="Arial" pitchFamily="34" charset="0"/>
              </a:rPr>
            </a:br>
            <a:r>
              <a:rPr lang="en-US" sz="1400" b="1">
                <a:latin typeface="Arial" pitchFamily="34" charset="0"/>
              </a:rPr>
              <a:t>Hyperglycemia</a:t>
            </a:r>
          </a:p>
        </p:txBody>
      </p:sp>
      <p:sp>
        <p:nvSpPr>
          <p:cNvPr id="54" name="Oval Callout 53"/>
          <p:cNvSpPr>
            <a:spLocks noChangeArrowheads="1"/>
          </p:cNvSpPr>
          <p:nvPr/>
        </p:nvSpPr>
        <p:spPr bwMode="auto">
          <a:xfrm>
            <a:off x="4394200" y="1484313"/>
            <a:ext cx="1139825" cy="1473200"/>
          </a:xfrm>
          <a:prstGeom prst="wedgeEllipseCallout">
            <a:avLst>
              <a:gd name="adj1" fmla="val -20833"/>
              <a:gd name="adj2" fmla="val 62500"/>
            </a:avLst>
          </a:prstGeom>
          <a:noFill/>
          <a:ln w="3175" algn="ctr">
            <a:solidFill>
              <a:schemeClr val="accent1"/>
            </a:solidFill>
            <a:round/>
            <a:headEnd/>
            <a:tailEnd/>
          </a:ln>
        </p:spPr>
        <p:txBody>
          <a:bodyPr wrap="none" lIns="72000" tIns="72000" rIns="72000" bIns="72000" anchor="ctr"/>
          <a:lstStyle/>
          <a:p>
            <a:pPr algn="ctr">
              <a:spcBef>
                <a:spcPct val="50000"/>
              </a:spcBef>
            </a:pPr>
            <a:r>
              <a:rPr lang="en-US" sz="1100">
                <a:solidFill>
                  <a:srgbClr val="001965"/>
                </a:solidFill>
              </a:rPr>
              <a:t>At diagnosis </a:t>
            </a:r>
          </a:p>
          <a:p>
            <a:pPr algn="ctr">
              <a:spcBef>
                <a:spcPct val="50000"/>
              </a:spcBef>
            </a:pPr>
            <a:r>
              <a:rPr lang="en-US" sz="1100">
                <a:solidFill>
                  <a:srgbClr val="001965"/>
                </a:solidFill>
              </a:rPr>
              <a:t>there is </a:t>
            </a:r>
          </a:p>
          <a:p>
            <a:pPr algn="ctr">
              <a:spcBef>
                <a:spcPct val="50000"/>
              </a:spcBef>
            </a:pPr>
            <a:r>
              <a:rPr lang="en-US" sz="1100">
                <a:solidFill>
                  <a:srgbClr val="001965"/>
                </a:solidFill>
              </a:rPr>
              <a:t>50% of </a:t>
            </a:r>
          </a:p>
          <a:p>
            <a:pPr algn="ctr">
              <a:spcBef>
                <a:spcPct val="50000"/>
              </a:spcBef>
            </a:pPr>
            <a:r>
              <a:rPr lang="en-US" sz="1100">
                <a:solidFill>
                  <a:srgbClr val="001965"/>
                </a:solidFill>
              </a:rPr>
              <a:t>normal insulin </a:t>
            </a:r>
          </a:p>
          <a:p>
            <a:pPr algn="ctr">
              <a:spcBef>
                <a:spcPct val="50000"/>
              </a:spcBef>
            </a:pPr>
            <a:r>
              <a:rPr lang="en-US" sz="1100">
                <a:solidFill>
                  <a:srgbClr val="001965"/>
                </a:solidFill>
              </a:rPr>
              <a:t>production</a:t>
            </a:r>
            <a:endParaRPr lang="en-US" sz="2000">
              <a:solidFill>
                <a:srgbClr val="001965"/>
              </a:solidFill>
            </a:endParaRPr>
          </a:p>
        </p:txBody>
      </p:sp>
      <p:sp>
        <p:nvSpPr>
          <p:cNvPr id="55" name="Oval Callout 54"/>
          <p:cNvSpPr>
            <a:spLocks noChangeArrowheads="1"/>
          </p:cNvSpPr>
          <p:nvPr/>
        </p:nvSpPr>
        <p:spPr bwMode="auto">
          <a:xfrm>
            <a:off x="5924550" y="2492375"/>
            <a:ext cx="1139825" cy="1471613"/>
          </a:xfrm>
          <a:prstGeom prst="wedgeEllipseCallout">
            <a:avLst>
              <a:gd name="adj1" fmla="val -20833"/>
              <a:gd name="adj2" fmla="val 62500"/>
            </a:avLst>
          </a:prstGeom>
          <a:noFill/>
          <a:ln w="3175" algn="ctr">
            <a:solidFill>
              <a:schemeClr val="accent1"/>
            </a:solidFill>
            <a:round/>
            <a:headEnd/>
            <a:tailEnd/>
          </a:ln>
        </p:spPr>
        <p:txBody>
          <a:bodyPr wrap="none" lIns="72000" tIns="72000" rIns="72000" bIns="72000" anchor="ctr"/>
          <a:lstStyle/>
          <a:p>
            <a:pPr algn="ctr">
              <a:spcBef>
                <a:spcPct val="50000"/>
              </a:spcBef>
            </a:pPr>
            <a:r>
              <a:rPr lang="en-US" sz="1100">
                <a:solidFill>
                  <a:srgbClr val="001965"/>
                </a:solidFill>
              </a:rPr>
              <a:t>6yrs after </a:t>
            </a:r>
          </a:p>
          <a:p>
            <a:pPr algn="ctr">
              <a:spcBef>
                <a:spcPct val="50000"/>
              </a:spcBef>
            </a:pPr>
            <a:r>
              <a:rPr lang="en-US" sz="1100">
                <a:solidFill>
                  <a:srgbClr val="001965"/>
                </a:solidFill>
              </a:rPr>
              <a:t>insulin </a:t>
            </a:r>
          </a:p>
          <a:p>
            <a:pPr algn="ctr">
              <a:spcBef>
                <a:spcPct val="50000"/>
              </a:spcBef>
            </a:pPr>
            <a:r>
              <a:rPr lang="en-US" sz="1100">
                <a:solidFill>
                  <a:srgbClr val="001965"/>
                </a:solidFill>
              </a:rPr>
              <a:t>Production </a:t>
            </a:r>
          </a:p>
          <a:p>
            <a:pPr algn="ctr">
              <a:spcBef>
                <a:spcPct val="50000"/>
              </a:spcBef>
            </a:pPr>
            <a:r>
              <a:rPr lang="en-US" sz="1100">
                <a:solidFill>
                  <a:srgbClr val="001965"/>
                </a:solidFill>
              </a:rPr>
              <a:t>reduced to 25%</a:t>
            </a:r>
            <a:endParaRPr lang="en-US" sz="2000">
              <a:solidFill>
                <a:srgbClr val="001965"/>
              </a:solidFill>
            </a:endParaRPr>
          </a:p>
        </p:txBody>
      </p:sp>
      <p:sp>
        <p:nvSpPr>
          <p:cNvPr id="56" name="Rounded Rectangle 55"/>
          <p:cNvSpPr>
            <a:spLocks noChangeArrowheads="1"/>
          </p:cNvSpPr>
          <p:nvPr/>
        </p:nvSpPr>
        <p:spPr bwMode="auto">
          <a:xfrm>
            <a:off x="6673850" y="938213"/>
            <a:ext cx="2255838" cy="1341437"/>
          </a:xfrm>
          <a:prstGeom prst="roundRect">
            <a:avLst>
              <a:gd name="adj" fmla="val 16667"/>
            </a:avLst>
          </a:prstGeom>
          <a:noFill/>
          <a:ln w="3175" algn="ctr">
            <a:solidFill>
              <a:schemeClr val="accent1"/>
            </a:solidFill>
            <a:round/>
            <a:headEnd/>
            <a:tailEnd/>
          </a:ln>
        </p:spPr>
        <p:txBody>
          <a:bodyPr wrap="none" lIns="72000" tIns="72000" rIns="72000" bIns="72000" anchor="ctr"/>
          <a:lstStyle/>
          <a:p>
            <a:pPr algn="ctr">
              <a:spcBef>
                <a:spcPct val="50000"/>
              </a:spcBef>
            </a:pPr>
            <a:r>
              <a:rPr lang="en-US" sz="1200">
                <a:solidFill>
                  <a:srgbClr val="001965"/>
                </a:solidFill>
              </a:rPr>
              <a:t>Oral agents require the</a:t>
            </a:r>
          </a:p>
          <a:p>
            <a:pPr algn="ctr">
              <a:spcBef>
                <a:spcPct val="50000"/>
              </a:spcBef>
            </a:pPr>
            <a:r>
              <a:rPr lang="en-US" sz="1200">
                <a:solidFill>
                  <a:srgbClr val="001965"/>
                </a:solidFill>
              </a:rPr>
              <a:t> body to produce insulin to work.</a:t>
            </a:r>
          </a:p>
          <a:p>
            <a:pPr algn="ctr">
              <a:spcBef>
                <a:spcPct val="50000"/>
              </a:spcBef>
            </a:pPr>
            <a:r>
              <a:rPr lang="en-US" sz="1200">
                <a:solidFill>
                  <a:srgbClr val="001965"/>
                </a:solidFill>
              </a:rPr>
              <a:t>As natural insulin production fails,</a:t>
            </a:r>
          </a:p>
          <a:p>
            <a:pPr algn="ctr">
              <a:spcBef>
                <a:spcPct val="50000"/>
              </a:spcBef>
            </a:pPr>
            <a:r>
              <a:rPr lang="en-US" sz="1200">
                <a:solidFill>
                  <a:srgbClr val="001965"/>
                </a:solidFill>
              </a:rPr>
              <a:t> the oral agents also fail.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p:txBody>
          <a:bodyPr/>
          <a:lstStyle/>
          <a:p>
            <a:pPr eaLnBrk="1" hangingPunct="1">
              <a:lnSpc>
                <a:spcPct val="90000"/>
              </a:lnSpc>
            </a:pPr>
            <a:r>
              <a:rPr lang="en-US" b="1" smtClean="0"/>
              <a:t> Normal glucose tolerance</a:t>
            </a:r>
          </a:p>
          <a:p>
            <a:pPr eaLnBrk="1" hangingPunct="1">
              <a:lnSpc>
                <a:spcPct val="90000"/>
              </a:lnSpc>
            </a:pPr>
            <a:r>
              <a:rPr lang="en-US" b="1" smtClean="0"/>
              <a:t>IGT and/or IFG (impaired fasting glycemia)</a:t>
            </a:r>
          </a:p>
          <a:p>
            <a:pPr eaLnBrk="1" hangingPunct="1">
              <a:lnSpc>
                <a:spcPct val="90000"/>
              </a:lnSpc>
            </a:pPr>
            <a:r>
              <a:rPr lang="en-US" b="1" smtClean="0"/>
              <a:t>Diabetes mellitus:</a:t>
            </a:r>
          </a:p>
          <a:p>
            <a:pPr eaLnBrk="1" hangingPunct="1">
              <a:lnSpc>
                <a:spcPct val="90000"/>
              </a:lnSpc>
              <a:buFont typeface="Wingdings" pitchFamily="2" charset="2"/>
              <a:buChar char="Ø"/>
            </a:pPr>
            <a:r>
              <a:rPr lang="en-US" b="1" smtClean="0"/>
              <a:t>A). Not insulin requiring</a:t>
            </a:r>
          </a:p>
          <a:p>
            <a:pPr eaLnBrk="1" hangingPunct="1">
              <a:lnSpc>
                <a:spcPct val="90000"/>
              </a:lnSpc>
              <a:buFont typeface="Wingdings" pitchFamily="2" charset="2"/>
              <a:buChar char="Ø"/>
            </a:pPr>
            <a:r>
              <a:rPr lang="en-US" b="1" smtClean="0"/>
              <a:t>B). Insulin requiring for control</a:t>
            </a:r>
          </a:p>
          <a:p>
            <a:pPr eaLnBrk="1" hangingPunct="1">
              <a:lnSpc>
                <a:spcPct val="90000"/>
              </a:lnSpc>
              <a:buFont typeface="Wingdings" pitchFamily="2" charset="2"/>
              <a:buChar char="Ø"/>
            </a:pPr>
            <a:r>
              <a:rPr lang="en-US" b="1" smtClean="0"/>
              <a:t>C). Insulin requiring for survival		</a:t>
            </a:r>
          </a:p>
        </p:txBody>
      </p:sp>
      <p:sp>
        <p:nvSpPr>
          <p:cNvPr id="10242" name="Rectangle 2"/>
          <p:cNvSpPr>
            <a:spLocks noGrp="1" noChangeArrowheads="1"/>
          </p:cNvSpPr>
          <p:nvPr>
            <p:ph type="title"/>
          </p:nvPr>
        </p:nvSpPr>
        <p:spPr/>
        <p:txBody>
          <a:bodyPr/>
          <a:lstStyle/>
          <a:p>
            <a:pPr algn="ctr" eaLnBrk="1" hangingPunct="1"/>
            <a:r>
              <a:rPr lang="en-US" b="1" smtClean="0"/>
              <a:t>Stages in DM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3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3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3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066800"/>
            <a:ext cx="9144000" cy="5791200"/>
          </a:xfrm>
        </p:spPr>
        <p:txBody>
          <a:bodyPr/>
          <a:lstStyle/>
          <a:p>
            <a:pPr>
              <a:buClr>
                <a:schemeClr val="tx1"/>
              </a:buClr>
              <a:buFont typeface="Wingdings" pitchFamily="2" charset="2"/>
              <a:buNone/>
            </a:pPr>
            <a:r>
              <a:rPr lang="en-US" sz="2800" dirty="0"/>
              <a:t>	-</a:t>
            </a:r>
            <a:r>
              <a:rPr lang="en-US" sz="2800" b="1" dirty="0"/>
              <a:t>Classical </a:t>
            </a:r>
            <a:r>
              <a:rPr lang="en-US" sz="2800" b="1" dirty="0" smtClean="0"/>
              <a:t>symptoms:</a:t>
            </a:r>
          </a:p>
          <a:p>
            <a:pPr>
              <a:buClr>
                <a:schemeClr val="tx1"/>
              </a:buClr>
              <a:buFont typeface="Wingdings" pitchFamily="2" charset="2"/>
              <a:buNone/>
            </a:pPr>
            <a:r>
              <a:rPr lang="en-US" sz="2800" b="1" dirty="0" smtClean="0"/>
              <a:t>		</a:t>
            </a:r>
            <a:r>
              <a:rPr lang="en-US" sz="2800" b="1" dirty="0" err="1" smtClean="0"/>
              <a:t>polyuria</a:t>
            </a:r>
            <a:r>
              <a:rPr lang="en-US" sz="2800" b="1" dirty="0" smtClean="0"/>
              <a:t>,</a:t>
            </a:r>
          </a:p>
          <a:p>
            <a:pPr>
              <a:buClr>
                <a:schemeClr val="tx1"/>
              </a:buClr>
              <a:buFont typeface="Wingdings" pitchFamily="2" charset="2"/>
              <a:buNone/>
            </a:pPr>
            <a:r>
              <a:rPr lang="en-US" sz="2800" b="1" dirty="0" smtClean="0"/>
              <a:t>		</a:t>
            </a:r>
            <a:r>
              <a:rPr lang="en-US" sz="2800" b="1" dirty="0" err="1" smtClean="0"/>
              <a:t>polydipsia</a:t>
            </a:r>
            <a:r>
              <a:rPr lang="en-US" sz="2800" b="1" dirty="0" smtClean="0"/>
              <a:t>  and</a:t>
            </a:r>
          </a:p>
          <a:p>
            <a:pPr>
              <a:buClr>
                <a:schemeClr val="tx1"/>
              </a:buClr>
              <a:buFont typeface="Wingdings" pitchFamily="2" charset="2"/>
              <a:buNone/>
            </a:pPr>
            <a:r>
              <a:rPr lang="en-US" sz="2800" b="1" dirty="0" smtClean="0"/>
              <a:t>		weight-loss</a:t>
            </a:r>
            <a:endParaRPr lang="en-US" sz="2800" b="1" dirty="0"/>
          </a:p>
          <a:p>
            <a:pPr>
              <a:buClr>
                <a:schemeClr val="tx1"/>
              </a:buClr>
              <a:buFont typeface="Wingdings" pitchFamily="2" charset="2"/>
              <a:buNone/>
            </a:pPr>
            <a:r>
              <a:rPr lang="en-US" sz="2800" b="1" dirty="0"/>
              <a:t>	- type 1 lean; type 2 overweight</a:t>
            </a:r>
          </a:p>
          <a:p>
            <a:pPr>
              <a:buClr>
                <a:schemeClr val="tx1"/>
              </a:buClr>
              <a:buFont typeface="Wingdings" pitchFamily="2" charset="2"/>
              <a:buNone/>
            </a:pPr>
            <a:r>
              <a:rPr lang="en-US" sz="2800" b="1" dirty="0"/>
              <a:t>	- Onset: short in type 1; insidious type 2</a:t>
            </a:r>
          </a:p>
          <a:p>
            <a:pPr>
              <a:buClr>
                <a:schemeClr val="tx1"/>
              </a:buClr>
              <a:buFont typeface="Wingdings" pitchFamily="2" charset="2"/>
              <a:buNone/>
            </a:pPr>
            <a:r>
              <a:rPr lang="en-US" sz="2800" b="1" dirty="0"/>
              <a:t>	- ± features of long-term complications in type 2</a:t>
            </a:r>
          </a:p>
          <a:p>
            <a:pPr>
              <a:buClr>
                <a:schemeClr val="tx1"/>
              </a:buClr>
              <a:buFont typeface="Wingdings" pitchFamily="2" charset="2"/>
              <a:buNone/>
            </a:pPr>
            <a:r>
              <a:rPr lang="en-US" sz="2800" b="1" dirty="0"/>
              <a:t>	- ± other autoimmune diseases in type 1</a:t>
            </a:r>
          </a:p>
        </p:txBody>
      </p:sp>
      <p:sp>
        <p:nvSpPr>
          <p:cNvPr id="10242" name="Rectangle 2"/>
          <p:cNvSpPr>
            <a:spLocks noGrp="1" noChangeArrowheads="1"/>
          </p:cNvSpPr>
          <p:nvPr>
            <p:ph type="title"/>
          </p:nvPr>
        </p:nvSpPr>
        <p:spPr/>
        <p:txBody>
          <a:bodyPr/>
          <a:lstStyle/>
          <a:p>
            <a:r>
              <a:rPr lang="en-US" b="1" dirty="0"/>
              <a:t>Clinical features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715000"/>
          </a:xfrm>
        </p:spPr>
        <p:txBody>
          <a:bodyPr>
            <a:normAutofit fontScale="92500" lnSpcReduction="20000"/>
          </a:bodyPr>
          <a:lstStyle/>
          <a:p>
            <a:r>
              <a:rPr lang="en-US" sz="4600" dirty="0" smtClean="0"/>
              <a:t>General and Systemic Examination especially</a:t>
            </a:r>
          </a:p>
          <a:p>
            <a:r>
              <a:rPr lang="en-US" b="1" dirty="0" smtClean="0"/>
              <a:t>Weight &amp; BMI</a:t>
            </a:r>
          </a:p>
          <a:p>
            <a:r>
              <a:rPr lang="en-US" b="1" dirty="0" smtClean="0"/>
              <a:t>Dehydration</a:t>
            </a:r>
          </a:p>
          <a:p>
            <a:r>
              <a:rPr lang="en-US" b="1" dirty="0" smtClean="0"/>
              <a:t>Air Hunger</a:t>
            </a:r>
          </a:p>
          <a:p>
            <a:r>
              <a:rPr lang="en-US" b="1" dirty="0" smtClean="0"/>
              <a:t>Hands</a:t>
            </a:r>
          </a:p>
          <a:p>
            <a:r>
              <a:rPr lang="en-US" b="1" dirty="0" smtClean="0"/>
              <a:t>Skin</a:t>
            </a:r>
          </a:p>
          <a:p>
            <a:r>
              <a:rPr lang="en-US" b="1" dirty="0" smtClean="0"/>
              <a:t>Blood Pressure</a:t>
            </a:r>
          </a:p>
          <a:p>
            <a:r>
              <a:rPr lang="en-US" b="1" dirty="0" smtClean="0"/>
              <a:t>Neck</a:t>
            </a:r>
          </a:p>
          <a:p>
            <a:r>
              <a:rPr lang="en-US" b="1" dirty="0" smtClean="0"/>
              <a:t>Head</a:t>
            </a:r>
          </a:p>
          <a:p>
            <a:r>
              <a:rPr lang="en-US" b="1" dirty="0" smtClean="0"/>
              <a:t>Eyes</a:t>
            </a:r>
          </a:p>
          <a:p>
            <a:r>
              <a:rPr lang="en-US" b="1" dirty="0" smtClean="0"/>
              <a:t>Abdomen</a:t>
            </a:r>
          </a:p>
          <a:p>
            <a:r>
              <a:rPr lang="en-US" b="1" dirty="0" smtClean="0"/>
              <a:t>Legs</a:t>
            </a:r>
          </a:p>
          <a:p>
            <a:r>
              <a:rPr lang="en-US" b="1" dirty="0" smtClean="0"/>
              <a:t>Feet</a:t>
            </a:r>
            <a:endParaRPr lang="en-US" b="1" dirty="0"/>
          </a:p>
        </p:txBody>
      </p:sp>
      <p:sp>
        <p:nvSpPr>
          <p:cNvPr id="2" name="Title 1"/>
          <p:cNvSpPr>
            <a:spLocks noGrp="1"/>
          </p:cNvSpPr>
          <p:nvPr>
            <p:ph type="title"/>
          </p:nvPr>
        </p:nvSpPr>
        <p:spPr/>
        <p:txBody>
          <a:bodyPr/>
          <a:lstStyle/>
          <a:p>
            <a:r>
              <a:rPr lang="en-US" b="1" dirty="0" smtClean="0"/>
              <a:t>PHYSICAL EXAM</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lnSpcReduction="10000"/>
          </a:bodyPr>
          <a:lstStyle/>
          <a:p>
            <a:r>
              <a:rPr lang="en-US" b="1" dirty="0" smtClean="0"/>
              <a:t>Blood Glucose</a:t>
            </a:r>
          </a:p>
          <a:p>
            <a:r>
              <a:rPr lang="en-US" b="1" dirty="0" smtClean="0"/>
              <a:t>OGTT (Borderline &amp; Gestational DM)</a:t>
            </a:r>
          </a:p>
          <a:p>
            <a:r>
              <a:rPr lang="en-US" b="1" dirty="0" smtClean="0"/>
              <a:t>Other Tests</a:t>
            </a:r>
          </a:p>
          <a:p>
            <a:pPr lvl="1"/>
            <a:r>
              <a:rPr lang="en-US" b="1" dirty="0" smtClean="0"/>
              <a:t>Urinalysis</a:t>
            </a:r>
          </a:p>
          <a:p>
            <a:pPr lvl="2"/>
            <a:r>
              <a:rPr lang="en-US" b="1" dirty="0" smtClean="0"/>
              <a:t>Glucose</a:t>
            </a:r>
          </a:p>
          <a:p>
            <a:pPr lvl="2"/>
            <a:r>
              <a:rPr lang="en-US" b="1" dirty="0" err="1" smtClean="0"/>
              <a:t>Ketones</a:t>
            </a:r>
            <a:endParaRPr lang="en-US" b="1" dirty="0" smtClean="0"/>
          </a:p>
          <a:p>
            <a:pPr lvl="2"/>
            <a:r>
              <a:rPr lang="en-US" b="1" dirty="0" smtClean="0"/>
              <a:t>Albumin</a:t>
            </a:r>
          </a:p>
          <a:p>
            <a:pPr lvl="1"/>
            <a:r>
              <a:rPr lang="en-US" b="1" dirty="0" smtClean="0"/>
              <a:t>FBC</a:t>
            </a:r>
          </a:p>
          <a:p>
            <a:pPr lvl="1"/>
            <a:r>
              <a:rPr lang="en-US" b="1" dirty="0" smtClean="0"/>
              <a:t>Urea &amp; Electrolytes</a:t>
            </a:r>
          </a:p>
          <a:p>
            <a:pPr lvl="1"/>
            <a:r>
              <a:rPr lang="en-US" b="1" dirty="0" smtClean="0"/>
              <a:t>Serum Lipids</a:t>
            </a:r>
          </a:p>
          <a:p>
            <a:pPr lvl="1"/>
            <a:r>
              <a:rPr lang="en-US" b="1" dirty="0" smtClean="0"/>
              <a:t>Thyroid Function</a:t>
            </a:r>
          </a:p>
          <a:p>
            <a:pPr lvl="1"/>
            <a:r>
              <a:rPr lang="en-US" b="1" dirty="0" smtClean="0"/>
              <a:t>C-peptides, auto antibodies</a:t>
            </a:r>
          </a:p>
          <a:p>
            <a:r>
              <a:rPr lang="en-US" b="1" dirty="0" smtClean="0"/>
              <a:t>Tests for Diagnosis and management of complications</a:t>
            </a:r>
          </a:p>
          <a:p>
            <a:pPr lvl="1"/>
            <a:r>
              <a:rPr lang="en-US" b="1" dirty="0" smtClean="0"/>
              <a:t>ECG</a:t>
            </a:r>
          </a:p>
        </p:txBody>
      </p:sp>
      <p:sp>
        <p:nvSpPr>
          <p:cNvPr id="2" name="Title 1"/>
          <p:cNvSpPr>
            <a:spLocks noGrp="1"/>
          </p:cNvSpPr>
          <p:nvPr>
            <p:ph type="title"/>
          </p:nvPr>
        </p:nvSpPr>
        <p:spPr/>
        <p:txBody>
          <a:bodyPr/>
          <a:lstStyle/>
          <a:p>
            <a:r>
              <a:rPr lang="en-US" b="1" dirty="0" smtClean="0"/>
              <a:t>INVESTIGATION</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b="1" dirty="0" smtClean="0"/>
              <a:t>Fasting Plasma Glucose &gt; 7.0 </a:t>
            </a:r>
            <a:r>
              <a:rPr lang="en-US" b="1" dirty="0" err="1" smtClean="0"/>
              <a:t>mmol</a:t>
            </a:r>
            <a:r>
              <a:rPr lang="en-US" b="1" dirty="0" smtClean="0"/>
              <a:t>/L (126 mg/dl)</a:t>
            </a:r>
          </a:p>
          <a:p>
            <a:r>
              <a:rPr lang="en-US" b="1" dirty="0" smtClean="0"/>
              <a:t>Random Plasma Glucose &gt; 11.1 </a:t>
            </a:r>
            <a:r>
              <a:rPr lang="en-US" b="1" dirty="0" err="1" smtClean="0"/>
              <a:t>mmol</a:t>
            </a:r>
            <a:r>
              <a:rPr lang="en-US" b="1" dirty="0" smtClean="0"/>
              <a:t>/L </a:t>
            </a:r>
            <a:r>
              <a:rPr lang="en-US" sz="2800" b="1" dirty="0" smtClean="0"/>
              <a:t>(200mg/dl)</a:t>
            </a:r>
          </a:p>
          <a:p>
            <a:pPr lvl="1"/>
            <a:r>
              <a:rPr lang="en-US" sz="2400" b="1" i="1" dirty="0" smtClean="0"/>
              <a:t>Symptomatic Patient - One abnormal lab test adequate</a:t>
            </a:r>
          </a:p>
          <a:p>
            <a:pPr lvl="1"/>
            <a:r>
              <a:rPr lang="en-US" sz="2400" b="1" i="1" dirty="0" smtClean="0"/>
              <a:t>Asymptomatic Patient - Two abnormal lab tests </a:t>
            </a:r>
            <a:endParaRPr lang="en-US" sz="2100" b="1" dirty="0" smtClean="0"/>
          </a:p>
          <a:p>
            <a:endParaRPr lang="en-US" sz="2100" b="1" dirty="0" smtClean="0"/>
          </a:p>
          <a:p>
            <a:pPr lvl="1"/>
            <a:r>
              <a:rPr lang="en-US" b="1" dirty="0" smtClean="0"/>
              <a:t>OGTT only required for:</a:t>
            </a:r>
          </a:p>
          <a:p>
            <a:pPr lvl="2"/>
            <a:r>
              <a:rPr lang="en-US" b="1" dirty="0" smtClean="0"/>
              <a:t>Borderline cases</a:t>
            </a:r>
          </a:p>
          <a:p>
            <a:pPr lvl="2"/>
            <a:r>
              <a:rPr lang="en-US" b="1" dirty="0" smtClean="0"/>
              <a:t>Diagnosis of Gestational Diabetes</a:t>
            </a:r>
          </a:p>
          <a:p>
            <a:r>
              <a:rPr lang="en-US" b="1" dirty="0" smtClean="0"/>
              <a:t>NOTE: Nothing like “mild diabetes”</a:t>
            </a:r>
          </a:p>
          <a:p>
            <a:pPr lvl="1"/>
            <a:r>
              <a:rPr lang="en-US" sz="2400" b="1" dirty="0" smtClean="0"/>
              <a:t>All who meet criteria for DM liable to disabling long term complications</a:t>
            </a:r>
            <a:endParaRPr lang="en-US" sz="2400" b="1" dirty="0"/>
          </a:p>
        </p:txBody>
      </p:sp>
      <p:sp>
        <p:nvSpPr>
          <p:cNvPr id="2" name="Title 1"/>
          <p:cNvSpPr>
            <a:spLocks noGrp="1"/>
          </p:cNvSpPr>
          <p:nvPr>
            <p:ph type="title"/>
          </p:nvPr>
        </p:nvSpPr>
        <p:spPr>
          <a:xfrm>
            <a:off x="0" y="0"/>
            <a:ext cx="9144000" cy="609600"/>
          </a:xfrm>
        </p:spPr>
        <p:txBody>
          <a:bodyPr>
            <a:normAutofit fontScale="90000"/>
          </a:bodyPr>
          <a:lstStyle/>
          <a:p>
            <a:r>
              <a:rPr lang="en-US" b="1" dirty="0" smtClean="0"/>
              <a:t>DIAGNOSIS</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pPr>
              <a:buNone/>
            </a:pPr>
            <a:endParaRPr lang="en-US" sz="2100" b="1" dirty="0" smtClean="0"/>
          </a:p>
          <a:p>
            <a:pPr>
              <a:buNone/>
            </a:pPr>
            <a:endParaRPr lang="en-US" sz="2100" b="1" dirty="0" smtClean="0"/>
          </a:p>
          <a:p>
            <a:pPr>
              <a:buNone/>
            </a:pPr>
            <a:endParaRPr lang="en-US" sz="2100" b="1" dirty="0" smtClean="0"/>
          </a:p>
          <a:p>
            <a:pPr>
              <a:buNone/>
            </a:pPr>
            <a:endParaRPr lang="en-US" sz="2100" b="1" dirty="0" smtClean="0"/>
          </a:p>
          <a:p>
            <a:pPr>
              <a:buNone/>
            </a:pPr>
            <a:endParaRPr lang="en-US" sz="2100" b="1" dirty="0" smtClean="0"/>
          </a:p>
          <a:p>
            <a:pPr>
              <a:buNone/>
            </a:pPr>
            <a:endParaRPr lang="en-US" sz="2100" b="1" dirty="0" smtClean="0"/>
          </a:p>
          <a:p>
            <a:pPr>
              <a:buNone/>
            </a:pPr>
            <a:endParaRPr lang="en-US" sz="2100" b="1" dirty="0" smtClean="0"/>
          </a:p>
          <a:p>
            <a:pPr>
              <a:buNone/>
            </a:pPr>
            <a:endParaRPr lang="en-US" sz="2100" b="1" dirty="0" smtClean="0"/>
          </a:p>
          <a:p>
            <a:endParaRPr lang="en-US" sz="2100" b="1" dirty="0" smtClean="0"/>
          </a:p>
          <a:p>
            <a:endParaRPr lang="en-US" sz="2100" b="1" dirty="0" smtClean="0"/>
          </a:p>
          <a:p>
            <a:endParaRPr lang="en-US" sz="2100" b="1" dirty="0" smtClean="0"/>
          </a:p>
          <a:p>
            <a:endParaRPr lang="en-US" sz="2100" b="1" dirty="0" smtClean="0"/>
          </a:p>
          <a:p>
            <a:endParaRPr lang="en-US" sz="2100" b="1" dirty="0" smtClean="0"/>
          </a:p>
          <a:p>
            <a:endParaRPr lang="en-US" sz="2100" b="1" dirty="0" smtClean="0"/>
          </a:p>
          <a:p>
            <a:pPr>
              <a:buNone/>
            </a:pPr>
            <a:endParaRPr lang="en-US" sz="2100" b="1" dirty="0" smtClean="0"/>
          </a:p>
          <a:p>
            <a:endParaRPr lang="en-US" sz="2100" b="1" dirty="0" smtClean="0"/>
          </a:p>
          <a:p>
            <a:endParaRPr lang="en-US" sz="2100" b="1" dirty="0" smtClean="0"/>
          </a:p>
        </p:txBody>
      </p:sp>
      <p:sp>
        <p:nvSpPr>
          <p:cNvPr id="2" name="Title 1"/>
          <p:cNvSpPr>
            <a:spLocks noGrp="1"/>
          </p:cNvSpPr>
          <p:nvPr>
            <p:ph type="title"/>
          </p:nvPr>
        </p:nvSpPr>
        <p:spPr>
          <a:xfrm>
            <a:off x="0" y="228600"/>
            <a:ext cx="9144000" cy="1295400"/>
          </a:xfrm>
        </p:spPr>
        <p:txBody>
          <a:bodyPr>
            <a:normAutofit/>
          </a:bodyPr>
          <a:lstStyle/>
          <a:p>
            <a:r>
              <a:rPr lang="en-US" b="1" dirty="0" smtClean="0"/>
              <a:t>OGTT</a:t>
            </a:r>
            <a:endParaRPr lang="en-US" b="1" dirty="0"/>
          </a:p>
        </p:txBody>
      </p:sp>
      <p:graphicFrame>
        <p:nvGraphicFramePr>
          <p:cNvPr id="4" name="Table 3"/>
          <p:cNvGraphicFramePr>
            <a:graphicFrameLocks noGrp="1"/>
          </p:cNvGraphicFramePr>
          <p:nvPr/>
        </p:nvGraphicFramePr>
        <p:xfrm>
          <a:off x="0" y="1371600"/>
          <a:ext cx="9144000" cy="4648199"/>
        </p:xfrm>
        <a:graphic>
          <a:graphicData uri="http://schemas.openxmlformats.org/drawingml/2006/table">
            <a:tbl>
              <a:tblPr firstRow="1" bandRow="1">
                <a:tableStyleId>{5C22544A-7EE6-4342-B048-85BDC9FD1C3A}</a:tableStyleId>
              </a:tblPr>
              <a:tblGrid>
                <a:gridCol w="1627322">
                  <a:extLst>
                    <a:ext uri="{9D8B030D-6E8A-4147-A177-3AD203B41FA5}">
                      <a16:colId xmlns="" xmlns:a16="http://schemas.microsoft.com/office/drawing/2014/main" val="20000"/>
                    </a:ext>
                  </a:extLst>
                </a:gridCol>
                <a:gridCol w="1553201">
                  <a:extLst>
                    <a:ext uri="{9D8B030D-6E8A-4147-A177-3AD203B41FA5}">
                      <a16:colId xmlns="" xmlns:a16="http://schemas.microsoft.com/office/drawing/2014/main" val="20001"/>
                    </a:ext>
                  </a:extLst>
                </a:gridCol>
                <a:gridCol w="1987826">
                  <a:extLst>
                    <a:ext uri="{9D8B030D-6E8A-4147-A177-3AD203B41FA5}">
                      <a16:colId xmlns="" xmlns:a16="http://schemas.microsoft.com/office/drawing/2014/main" val="20002"/>
                    </a:ext>
                  </a:extLst>
                </a:gridCol>
                <a:gridCol w="2218135">
                  <a:extLst>
                    <a:ext uri="{9D8B030D-6E8A-4147-A177-3AD203B41FA5}">
                      <a16:colId xmlns="" xmlns:a16="http://schemas.microsoft.com/office/drawing/2014/main" val="20003"/>
                    </a:ext>
                  </a:extLst>
                </a:gridCol>
                <a:gridCol w="1757516">
                  <a:extLst>
                    <a:ext uri="{9D8B030D-6E8A-4147-A177-3AD203B41FA5}">
                      <a16:colId xmlns="" xmlns:a16="http://schemas.microsoft.com/office/drawing/2014/main" val="20004"/>
                    </a:ext>
                  </a:extLst>
                </a:gridCol>
              </a:tblGrid>
              <a:tr h="717657">
                <a:tc gridSpan="5">
                  <a:txBody>
                    <a:bodyPr/>
                    <a:lstStyle/>
                    <a:p>
                      <a:pPr algn="ctr"/>
                      <a:r>
                        <a:rPr lang="en-US" sz="3200" dirty="0" smtClean="0"/>
                        <a:t>The</a:t>
                      </a:r>
                      <a:r>
                        <a:rPr lang="en-US" sz="3200" baseline="0" dirty="0" smtClean="0"/>
                        <a:t> Glucose Tolerance Test – WHO Criteria</a:t>
                      </a:r>
                      <a:endParaRPr lang="en-US" sz="320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1473084">
                <a:tc>
                  <a:txBody>
                    <a:bodyPr/>
                    <a:lstStyle/>
                    <a:p>
                      <a:endParaRPr lang="en-US" sz="1800" b="1" dirty="0"/>
                    </a:p>
                  </a:txBody>
                  <a:tcPr/>
                </a:tc>
                <a:tc>
                  <a:txBody>
                    <a:bodyPr/>
                    <a:lstStyle/>
                    <a:p>
                      <a:r>
                        <a:rPr lang="en-US" sz="2400" b="1" dirty="0" smtClean="0"/>
                        <a:t>Normal</a:t>
                      </a:r>
                    </a:p>
                    <a:p>
                      <a:r>
                        <a:rPr lang="en-US" sz="2400" b="1" dirty="0" smtClean="0"/>
                        <a:t>(</a:t>
                      </a:r>
                      <a:r>
                        <a:rPr lang="en-US" sz="2400" b="1" dirty="0" err="1" smtClean="0"/>
                        <a:t>mmol</a:t>
                      </a:r>
                      <a:r>
                        <a:rPr lang="en-US" sz="2400" b="1" dirty="0" smtClean="0"/>
                        <a:t>/L)</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IFG</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t>
                      </a:r>
                      <a:r>
                        <a:rPr lang="en-US" sz="2400" b="1" dirty="0" err="1" smtClean="0"/>
                        <a:t>mmol</a:t>
                      </a:r>
                      <a:r>
                        <a:rPr lang="en-US" sz="2400" b="1" dirty="0" smtClean="0"/>
                        <a:t>/L)</a:t>
                      </a:r>
                    </a:p>
                    <a:p>
                      <a:endParaRPr lang="en-US" sz="2400" b="1" dirty="0"/>
                    </a:p>
                  </a:txBody>
                  <a:tcPr/>
                </a:tc>
                <a:tc>
                  <a:txBody>
                    <a:bodyPr/>
                    <a:lstStyle/>
                    <a:p>
                      <a:r>
                        <a:rPr lang="en-US" sz="2400" b="1" dirty="0" smtClean="0"/>
                        <a:t>IGT</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t>
                      </a:r>
                      <a:r>
                        <a:rPr lang="en-US" sz="2400" b="1" dirty="0" err="1" smtClean="0"/>
                        <a:t>mmol</a:t>
                      </a:r>
                      <a:r>
                        <a:rPr lang="en-US" sz="2400" b="1" dirty="0" smtClean="0"/>
                        <a:t>/L)</a:t>
                      </a:r>
                    </a:p>
                    <a:p>
                      <a:endParaRPr lang="en-US" sz="2400" b="1" dirty="0"/>
                    </a:p>
                  </a:txBody>
                  <a:tcPr/>
                </a:tc>
                <a:tc>
                  <a:txBody>
                    <a:bodyPr/>
                    <a:lstStyle/>
                    <a:p>
                      <a:r>
                        <a:rPr lang="en-US" sz="2400" b="1" dirty="0" smtClean="0"/>
                        <a:t>DM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t>
                      </a:r>
                      <a:r>
                        <a:rPr lang="en-US" sz="2400" b="1" dirty="0" err="1" smtClean="0"/>
                        <a:t>mmol</a:t>
                      </a:r>
                      <a:r>
                        <a:rPr lang="en-US" sz="2400" b="1" dirty="0" smtClean="0"/>
                        <a:t>/L)</a:t>
                      </a:r>
                    </a:p>
                    <a:p>
                      <a:endParaRPr lang="en-US" sz="2400" b="1" dirty="0"/>
                    </a:p>
                  </a:txBody>
                  <a:tcPr/>
                </a:tc>
                <a:extLst>
                  <a:ext uri="{0D108BD9-81ED-4DB2-BD59-A6C34878D82A}">
                    <a16:rowId xmlns="" xmlns:a16="http://schemas.microsoft.com/office/drawing/2014/main" val="10001"/>
                  </a:ext>
                </a:extLst>
              </a:tr>
              <a:tr h="984374">
                <a:tc>
                  <a:txBody>
                    <a:bodyPr/>
                    <a:lstStyle/>
                    <a:p>
                      <a:r>
                        <a:rPr lang="en-US" sz="2400" b="1" dirty="0" smtClean="0"/>
                        <a:t>Fasting</a:t>
                      </a:r>
                      <a:endParaRPr lang="en-US" sz="2400" b="1" dirty="0"/>
                    </a:p>
                  </a:txBody>
                  <a:tcPr/>
                </a:tc>
                <a:tc>
                  <a:txBody>
                    <a:bodyPr/>
                    <a:lstStyle/>
                    <a:p>
                      <a:r>
                        <a:rPr lang="en-US" sz="2400" b="1" dirty="0" smtClean="0"/>
                        <a:t>≤6.0</a:t>
                      </a:r>
                      <a:endParaRPr lang="en-US" sz="2400" b="1" dirty="0"/>
                    </a:p>
                  </a:txBody>
                  <a:tcPr/>
                </a:tc>
                <a:tc>
                  <a:txBody>
                    <a:bodyPr/>
                    <a:lstStyle/>
                    <a:p>
                      <a:r>
                        <a:rPr lang="en-US" sz="2400" b="1" dirty="0" smtClean="0"/>
                        <a:t>6.1 – 6.9</a:t>
                      </a:r>
                      <a:endParaRPr lang="en-US" sz="2400" b="1" dirty="0"/>
                    </a:p>
                  </a:txBody>
                  <a:tcPr/>
                </a:tc>
                <a:tc>
                  <a:txBody>
                    <a:bodyPr/>
                    <a:lstStyle/>
                    <a:p>
                      <a:r>
                        <a:rPr lang="en-US" sz="2400" b="1" dirty="0" smtClean="0"/>
                        <a:t>&lt;7.0</a:t>
                      </a:r>
                      <a:endParaRPr lang="en-US" sz="2400" b="1" dirty="0"/>
                    </a:p>
                  </a:txBody>
                  <a:tcPr/>
                </a:tc>
                <a:tc>
                  <a:txBody>
                    <a:bodyPr/>
                    <a:lstStyle/>
                    <a:p>
                      <a:r>
                        <a:rPr lang="en-US" sz="2400" b="1" dirty="0" smtClean="0"/>
                        <a:t>&gt;7.0</a:t>
                      </a:r>
                      <a:endParaRPr lang="en-US" sz="2400" b="1" dirty="0"/>
                    </a:p>
                  </a:txBody>
                  <a:tcPr/>
                </a:tc>
                <a:extLst>
                  <a:ext uri="{0D108BD9-81ED-4DB2-BD59-A6C34878D82A}">
                    <a16:rowId xmlns="" xmlns:a16="http://schemas.microsoft.com/office/drawing/2014/main" val="10002"/>
                  </a:ext>
                </a:extLst>
              </a:tr>
              <a:tr h="1473084">
                <a:tc>
                  <a:txBody>
                    <a:bodyPr/>
                    <a:lstStyle/>
                    <a:p>
                      <a:r>
                        <a:rPr lang="en-US" sz="2400" b="1" dirty="0" smtClean="0"/>
                        <a:t>2 hr Post Glucose load</a:t>
                      </a:r>
                      <a:endParaRPr lang="en-US" sz="2400" b="1" dirty="0"/>
                    </a:p>
                  </a:txBody>
                  <a:tcPr/>
                </a:tc>
                <a:tc>
                  <a:txBody>
                    <a:bodyPr/>
                    <a:lstStyle/>
                    <a:p>
                      <a:r>
                        <a:rPr lang="en-US" sz="2400" b="1" dirty="0" smtClean="0"/>
                        <a:t>&lt;7.8</a:t>
                      </a:r>
                      <a:endParaRPr lang="en-US" sz="2400" b="1" dirty="0"/>
                    </a:p>
                  </a:txBody>
                  <a:tcPr/>
                </a:tc>
                <a:tc>
                  <a:txBody>
                    <a:bodyPr/>
                    <a:lstStyle/>
                    <a:p>
                      <a:r>
                        <a:rPr lang="en-US" sz="2400" b="1" dirty="0" smtClean="0"/>
                        <a:t>&lt;7.8</a:t>
                      </a:r>
                      <a:endParaRPr lang="en-US" sz="2400" b="1" dirty="0"/>
                    </a:p>
                  </a:txBody>
                  <a:tcPr/>
                </a:tc>
                <a:tc>
                  <a:txBody>
                    <a:bodyPr/>
                    <a:lstStyle/>
                    <a:p>
                      <a:r>
                        <a:rPr lang="en-US" sz="2400" b="1" dirty="0" smtClean="0"/>
                        <a:t>7.8-11.0</a:t>
                      </a:r>
                      <a:endParaRPr lang="en-US" sz="2400" b="1" dirty="0"/>
                    </a:p>
                  </a:txBody>
                  <a:tcPr/>
                </a:tc>
                <a:tc>
                  <a:txBody>
                    <a:bodyPr/>
                    <a:lstStyle/>
                    <a:p>
                      <a:r>
                        <a:rPr lang="en-US" sz="2400" b="1" dirty="0" smtClean="0"/>
                        <a:t>≥11.1</a:t>
                      </a:r>
                      <a:endParaRPr lang="en-US" sz="2400" b="1" dirty="0"/>
                    </a:p>
                  </a:txBody>
                  <a:tcPr/>
                </a:tc>
                <a:extLst>
                  <a:ext uri="{0D108BD9-81ED-4DB2-BD59-A6C34878D82A}">
                    <a16:rowId xmlns="" xmlns:a16="http://schemas.microsoft.com/office/drawing/2014/main" val="10003"/>
                  </a:ext>
                </a:extLst>
              </a:tr>
            </a:tbl>
          </a:graphicData>
        </a:graphic>
      </p:graphicFrame>
      <p:sp>
        <p:nvSpPr>
          <p:cNvPr id="5" name="TextBox 4"/>
          <p:cNvSpPr txBox="1"/>
          <p:nvPr/>
        </p:nvSpPr>
        <p:spPr>
          <a:xfrm>
            <a:off x="0" y="6229290"/>
            <a:ext cx="9144000" cy="400110"/>
          </a:xfrm>
          <a:prstGeom prst="rect">
            <a:avLst/>
          </a:prstGeom>
          <a:noFill/>
        </p:spPr>
        <p:txBody>
          <a:bodyPr wrap="square" rtlCol="0">
            <a:spAutoFit/>
          </a:bodyPr>
          <a:lstStyle/>
          <a:p>
            <a:pPr>
              <a:spcBef>
                <a:spcPct val="20000"/>
              </a:spcBef>
              <a:buSzPct val="120000"/>
            </a:pPr>
            <a:r>
              <a:rPr lang="en-US" sz="2000" b="1" dirty="0" smtClean="0"/>
              <a:t>IFG=impaired fasting glucose; IGT=impaired glucose tolerance; DM=diabetes mellitus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458200" cy="5638800"/>
          </a:xfrm>
        </p:spPr>
        <p:txBody>
          <a:bodyPr>
            <a:normAutofit/>
          </a:bodyPr>
          <a:lstStyle/>
          <a:p>
            <a:endParaRPr lang="en-US" dirty="0" smtClean="0"/>
          </a:p>
          <a:p>
            <a:r>
              <a:rPr lang="en-US" b="1" dirty="0" smtClean="0"/>
              <a:t>Generally &lt; 30 years of age at presentation</a:t>
            </a:r>
          </a:p>
          <a:p>
            <a:r>
              <a:rPr lang="en-US" b="1" dirty="0" smtClean="0"/>
              <a:t>Rapid onset</a:t>
            </a:r>
          </a:p>
          <a:p>
            <a:r>
              <a:rPr lang="en-US" b="1" dirty="0" smtClean="0"/>
              <a:t>Moderate-to-severe symptoms </a:t>
            </a:r>
          </a:p>
          <a:p>
            <a:r>
              <a:rPr lang="en-US" b="1" dirty="0" smtClean="0"/>
              <a:t>Lean</a:t>
            </a:r>
          </a:p>
          <a:p>
            <a:r>
              <a:rPr lang="en-US" b="1" dirty="0" smtClean="0"/>
              <a:t>Significant weight loss</a:t>
            </a:r>
          </a:p>
          <a:p>
            <a:r>
              <a:rPr lang="en-US" b="1" dirty="0" err="1" smtClean="0"/>
              <a:t>Ketonuria</a:t>
            </a:r>
            <a:r>
              <a:rPr lang="en-US" b="1" dirty="0" smtClean="0"/>
              <a:t> or </a:t>
            </a:r>
            <a:r>
              <a:rPr lang="en-US" b="1" dirty="0" err="1" smtClean="0"/>
              <a:t>ketoacidosis</a:t>
            </a:r>
            <a:endParaRPr lang="en-US" b="1" dirty="0" smtClean="0"/>
          </a:p>
          <a:p>
            <a:r>
              <a:rPr lang="en-US" b="1" dirty="0" smtClean="0"/>
              <a:t>Low fasting or post-</a:t>
            </a:r>
            <a:r>
              <a:rPr lang="en-US" b="1" dirty="0" err="1" smtClean="0"/>
              <a:t>prandial</a:t>
            </a:r>
            <a:r>
              <a:rPr lang="en-US" b="1" dirty="0" smtClean="0"/>
              <a:t> C-peptide</a:t>
            </a:r>
          </a:p>
          <a:p>
            <a:r>
              <a:rPr lang="en-US" b="1" dirty="0" smtClean="0"/>
              <a:t>Immune markers</a:t>
            </a:r>
          </a:p>
          <a:p>
            <a:pPr lvl="1"/>
            <a:r>
              <a:rPr lang="en-US" dirty="0" smtClean="0"/>
              <a:t>(anti-GAD, ICA, IA-2)</a:t>
            </a:r>
          </a:p>
        </p:txBody>
      </p:sp>
      <p:sp>
        <p:nvSpPr>
          <p:cNvPr id="2" name="Title 1"/>
          <p:cNvSpPr>
            <a:spLocks noGrp="1"/>
          </p:cNvSpPr>
          <p:nvPr>
            <p:ph type="title"/>
          </p:nvPr>
        </p:nvSpPr>
        <p:spPr/>
        <p:txBody>
          <a:bodyPr>
            <a:normAutofit fontScale="90000"/>
          </a:bodyPr>
          <a:lstStyle/>
          <a:p>
            <a:r>
              <a:rPr lang="en-US" b="1" dirty="0" smtClean="0"/>
              <a:t>Guide to Diagnosis of Type 1 DM</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066801"/>
          <a:ext cx="9143999" cy="6096000"/>
        </p:xfrm>
        <a:graphic>
          <a:graphicData uri="http://schemas.openxmlformats.org/drawingml/2006/table">
            <a:tbl>
              <a:tblPr firstRow="1" bandRow="1">
                <a:tableStyleId>{5C22544A-7EE6-4342-B048-85BDC9FD1C3A}</a:tableStyleId>
              </a:tblPr>
              <a:tblGrid>
                <a:gridCol w="4267200">
                  <a:extLst>
                    <a:ext uri="{9D8B030D-6E8A-4147-A177-3AD203B41FA5}">
                      <a16:colId xmlns="" xmlns:a16="http://schemas.microsoft.com/office/drawing/2014/main" val="20000"/>
                    </a:ext>
                  </a:extLst>
                </a:gridCol>
                <a:gridCol w="2454031">
                  <a:extLst>
                    <a:ext uri="{9D8B030D-6E8A-4147-A177-3AD203B41FA5}">
                      <a16:colId xmlns="" xmlns:a16="http://schemas.microsoft.com/office/drawing/2014/main" val="20001"/>
                    </a:ext>
                  </a:extLst>
                </a:gridCol>
                <a:gridCol w="2422768">
                  <a:extLst>
                    <a:ext uri="{9D8B030D-6E8A-4147-A177-3AD203B41FA5}">
                      <a16:colId xmlns="" xmlns:a16="http://schemas.microsoft.com/office/drawing/2014/main" val="20002"/>
                    </a:ext>
                  </a:extLst>
                </a:gridCol>
              </a:tblGrid>
              <a:tr h="448597">
                <a:tc>
                  <a:txBody>
                    <a:bodyPr/>
                    <a:lstStyle/>
                    <a:p>
                      <a:endParaRPr lang="en-US" sz="2400" b="1" dirty="0"/>
                    </a:p>
                  </a:txBody>
                  <a:tcPr/>
                </a:tc>
                <a:tc>
                  <a:txBody>
                    <a:bodyPr/>
                    <a:lstStyle/>
                    <a:p>
                      <a:r>
                        <a:rPr lang="en-US" sz="2800" b="1" dirty="0" smtClean="0"/>
                        <a:t>Type 1</a:t>
                      </a:r>
                      <a:endParaRPr lang="en-US" sz="2800" b="1" dirty="0"/>
                    </a:p>
                  </a:txBody>
                  <a:tcPr/>
                </a:tc>
                <a:tc>
                  <a:txBody>
                    <a:bodyPr/>
                    <a:lstStyle/>
                    <a:p>
                      <a:r>
                        <a:rPr lang="en-US" sz="2800" b="1" dirty="0" smtClean="0"/>
                        <a:t>Type 2</a:t>
                      </a:r>
                      <a:endParaRPr lang="en-US" sz="2800" b="1" dirty="0"/>
                    </a:p>
                  </a:txBody>
                  <a:tcPr/>
                </a:tc>
                <a:extLst>
                  <a:ext uri="{0D108BD9-81ED-4DB2-BD59-A6C34878D82A}">
                    <a16:rowId xmlns="" xmlns:a16="http://schemas.microsoft.com/office/drawing/2014/main" val="10000"/>
                  </a:ext>
                </a:extLst>
              </a:tr>
              <a:tr h="448597">
                <a:tc>
                  <a:txBody>
                    <a:bodyPr/>
                    <a:lstStyle/>
                    <a:p>
                      <a:r>
                        <a:rPr lang="en-US" sz="2400" b="1" dirty="0" smtClean="0"/>
                        <a:t>Age of onset</a:t>
                      </a:r>
                      <a:endParaRPr lang="en-US" sz="2400" b="1" dirty="0"/>
                    </a:p>
                  </a:txBody>
                  <a:tcPr/>
                </a:tc>
                <a:tc>
                  <a:txBody>
                    <a:bodyPr/>
                    <a:lstStyle/>
                    <a:p>
                      <a:r>
                        <a:rPr lang="en-US" sz="2400" b="1" dirty="0" smtClean="0"/>
                        <a:t>&lt;40 yrs</a:t>
                      </a:r>
                      <a:endParaRPr lang="en-US" sz="2400" b="1" dirty="0"/>
                    </a:p>
                  </a:txBody>
                  <a:tcPr/>
                </a:tc>
                <a:tc>
                  <a:txBody>
                    <a:bodyPr/>
                    <a:lstStyle/>
                    <a:p>
                      <a:r>
                        <a:rPr lang="en-US" sz="2400" b="1" dirty="0" smtClean="0"/>
                        <a:t>&gt;50 yrs</a:t>
                      </a:r>
                      <a:endParaRPr lang="en-US" sz="2400" b="1" dirty="0"/>
                    </a:p>
                  </a:txBody>
                  <a:tcPr/>
                </a:tc>
                <a:extLst>
                  <a:ext uri="{0D108BD9-81ED-4DB2-BD59-A6C34878D82A}">
                    <a16:rowId xmlns="" xmlns:a16="http://schemas.microsoft.com/office/drawing/2014/main" val="10001"/>
                  </a:ext>
                </a:extLst>
              </a:tr>
              <a:tr h="448597">
                <a:tc>
                  <a:txBody>
                    <a:bodyPr/>
                    <a:lstStyle/>
                    <a:p>
                      <a:r>
                        <a:rPr lang="en-US" sz="2400" b="1" dirty="0" smtClean="0"/>
                        <a:t>Duration of symptoms</a:t>
                      </a:r>
                      <a:endParaRPr lang="en-US" sz="2400" b="1" dirty="0"/>
                    </a:p>
                  </a:txBody>
                  <a:tcPr/>
                </a:tc>
                <a:tc>
                  <a:txBody>
                    <a:bodyPr/>
                    <a:lstStyle/>
                    <a:p>
                      <a:r>
                        <a:rPr lang="en-US" sz="2400" b="1" dirty="0" smtClean="0"/>
                        <a:t>Weeks</a:t>
                      </a:r>
                      <a:endParaRPr lang="en-US" sz="2400" b="1" dirty="0"/>
                    </a:p>
                  </a:txBody>
                  <a:tcPr/>
                </a:tc>
                <a:tc>
                  <a:txBody>
                    <a:bodyPr/>
                    <a:lstStyle/>
                    <a:p>
                      <a:r>
                        <a:rPr lang="en-US" sz="2400" b="1" dirty="0" smtClean="0"/>
                        <a:t>Months to years</a:t>
                      </a:r>
                      <a:endParaRPr lang="en-US" sz="2400" b="1" dirty="0"/>
                    </a:p>
                  </a:txBody>
                  <a:tcPr/>
                </a:tc>
                <a:extLst>
                  <a:ext uri="{0D108BD9-81ED-4DB2-BD59-A6C34878D82A}">
                    <a16:rowId xmlns="" xmlns:a16="http://schemas.microsoft.com/office/drawing/2014/main" val="10002"/>
                  </a:ext>
                </a:extLst>
              </a:tr>
              <a:tr h="448597">
                <a:tc>
                  <a:txBody>
                    <a:bodyPr/>
                    <a:lstStyle/>
                    <a:p>
                      <a:r>
                        <a:rPr lang="en-US" sz="2400" b="1" dirty="0" smtClean="0"/>
                        <a:t>Body Weight</a:t>
                      </a:r>
                      <a:endParaRPr lang="en-US" sz="2400" b="1" dirty="0"/>
                    </a:p>
                  </a:txBody>
                  <a:tcPr/>
                </a:tc>
                <a:tc>
                  <a:txBody>
                    <a:bodyPr/>
                    <a:lstStyle/>
                    <a:p>
                      <a:r>
                        <a:rPr lang="en-US" sz="2400" b="1" dirty="0" smtClean="0"/>
                        <a:t>Normal or low</a:t>
                      </a:r>
                      <a:endParaRPr lang="en-US" sz="2400" b="1" dirty="0"/>
                    </a:p>
                  </a:txBody>
                  <a:tcPr/>
                </a:tc>
                <a:tc>
                  <a:txBody>
                    <a:bodyPr/>
                    <a:lstStyle/>
                    <a:p>
                      <a:r>
                        <a:rPr lang="en-US" sz="2400" b="1" dirty="0" smtClean="0"/>
                        <a:t>Obese</a:t>
                      </a:r>
                      <a:endParaRPr lang="en-US" sz="2400" b="1" dirty="0"/>
                    </a:p>
                  </a:txBody>
                  <a:tcPr/>
                </a:tc>
                <a:extLst>
                  <a:ext uri="{0D108BD9-81ED-4DB2-BD59-A6C34878D82A}">
                    <a16:rowId xmlns="" xmlns:a16="http://schemas.microsoft.com/office/drawing/2014/main" val="10003"/>
                  </a:ext>
                </a:extLst>
              </a:tr>
              <a:tr h="448597">
                <a:tc>
                  <a:txBody>
                    <a:bodyPr/>
                    <a:lstStyle/>
                    <a:p>
                      <a:r>
                        <a:rPr lang="en-US" sz="2400" b="1" dirty="0" err="1" smtClean="0"/>
                        <a:t>Ketonuria</a:t>
                      </a:r>
                      <a:endParaRPr lang="en-US" sz="2400" b="1" dirty="0"/>
                    </a:p>
                  </a:txBody>
                  <a:tcPr/>
                </a:tc>
                <a:tc>
                  <a:txBody>
                    <a:bodyPr/>
                    <a:lstStyle/>
                    <a:p>
                      <a:r>
                        <a:rPr lang="en-US" sz="2400" b="1" dirty="0" smtClean="0"/>
                        <a:t>Yes</a:t>
                      </a:r>
                      <a:endParaRPr lang="en-US" sz="2400" b="1" dirty="0"/>
                    </a:p>
                  </a:txBody>
                  <a:tcPr/>
                </a:tc>
                <a:tc>
                  <a:txBody>
                    <a:bodyPr/>
                    <a:lstStyle/>
                    <a:p>
                      <a:r>
                        <a:rPr lang="en-US" sz="2400" b="1" dirty="0" smtClean="0"/>
                        <a:t>No</a:t>
                      </a:r>
                      <a:endParaRPr lang="en-US" sz="2400" b="1" dirty="0"/>
                    </a:p>
                  </a:txBody>
                  <a:tcPr/>
                </a:tc>
                <a:extLst>
                  <a:ext uri="{0D108BD9-81ED-4DB2-BD59-A6C34878D82A}">
                    <a16:rowId xmlns="" xmlns:a16="http://schemas.microsoft.com/office/drawing/2014/main" val="10004"/>
                  </a:ext>
                </a:extLst>
              </a:tr>
              <a:tr h="807474">
                <a:tc>
                  <a:txBody>
                    <a:bodyPr/>
                    <a:lstStyle/>
                    <a:p>
                      <a:r>
                        <a:rPr lang="en-US" sz="2400" b="1" dirty="0" smtClean="0"/>
                        <a:t>Rapid Death without insulin</a:t>
                      </a:r>
                      <a:endParaRPr lang="en-US" sz="2400" b="1" dirty="0"/>
                    </a:p>
                  </a:txBody>
                  <a:tcPr/>
                </a:tc>
                <a:tc>
                  <a:txBody>
                    <a:bodyPr/>
                    <a:lstStyle/>
                    <a:p>
                      <a:r>
                        <a:rPr lang="en-US" sz="2400" b="1" dirty="0" smtClean="0"/>
                        <a:t>Yes</a:t>
                      </a:r>
                      <a:endParaRPr lang="en-US" sz="2400" b="1" dirty="0"/>
                    </a:p>
                  </a:txBody>
                  <a:tcPr/>
                </a:tc>
                <a:tc>
                  <a:txBody>
                    <a:bodyPr/>
                    <a:lstStyle/>
                    <a:p>
                      <a:r>
                        <a:rPr lang="en-US" sz="2400" b="1" dirty="0" smtClean="0"/>
                        <a:t>No</a:t>
                      </a:r>
                      <a:endParaRPr lang="en-US" sz="2400" b="1" dirty="0"/>
                    </a:p>
                  </a:txBody>
                  <a:tcPr/>
                </a:tc>
                <a:extLst>
                  <a:ext uri="{0D108BD9-81ED-4DB2-BD59-A6C34878D82A}">
                    <a16:rowId xmlns="" xmlns:a16="http://schemas.microsoft.com/office/drawing/2014/main" val="10005"/>
                  </a:ext>
                </a:extLst>
              </a:tr>
              <a:tr h="448597">
                <a:tc>
                  <a:txBody>
                    <a:bodyPr/>
                    <a:lstStyle/>
                    <a:p>
                      <a:r>
                        <a:rPr lang="en-US" sz="2400" b="1" dirty="0" smtClean="0"/>
                        <a:t>Auto-antibodies</a:t>
                      </a:r>
                      <a:endParaRPr lang="en-US" sz="2400" b="1" dirty="0"/>
                    </a:p>
                  </a:txBody>
                  <a:tcPr/>
                </a:tc>
                <a:tc>
                  <a:txBody>
                    <a:bodyPr/>
                    <a:lstStyle/>
                    <a:p>
                      <a:r>
                        <a:rPr lang="en-US" sz="2400" b="1" dirty="0" smtClean="0"/>
                        <a:t>Yes</a:t>
                      </a:r>
                      <a:endParaRPr lang="en-US" sz="2400" b="1" dirty="0"/>
                    </a:p>
                  </a:txBody>
                  <a:tcPr/>
                </a:tc>
                <a:tc>
                  <a:txBody>
                    <a:bodyPr/>
                    <a:lstStyle/>
                    <a:p>
                      <a:r>
                        <a:rPr lang="en-US" sz="2400" b="1" dirty="0" smtClean="0"/>
                        <a:t>No</a:t>
                      </a:r>
                      <a:endParaRPr lang="en-US" sz="2400" b="1" dirty="0"/>
                    </a:p>
                  </a:txBody>
                  <a:tcPr/>
                </a:tc>
                <a:extLst>
                  <a:ext uri="{0D108BD9-81ED-4DB2-BD59-A6C34878D82A}">
                    <a16:rowId xmlns="" xmlns:a16="http://schemas.microsoft.com/office/drawing/2014/main" val="10006"/>
                  </a:ext>
                </a:extLst>
              </a:tr>
              <a:tr h="807474">
                <a:tc>
                  <a:txBody>
                    <a:bodyPr/>
                    <a:lstStyle/>
                    <a:p>
                      <a:r>
                        <a:rPr lang="en-US" sz="2400" b="1" dirty="0" smtClean="0"/>
                        <a:t>Diabetic complications at diagnosis</a:t>
                      </a:r>
                      <a:endParaRPr lang="en-US" sz="2400" b="1" dirty="0"/>
                    </a:p>
                  </a:txBody>
                  <a:tcPr/>
                </a:tc>
                <a:tc>
                  <a:txBody>
                    <a:bodyPr/>
                    <a:lstStyle/>
                    <a:p>
                      <a:r>
                        <a:rPr lang="en-US" sz="2400" b="1" dirty="0" smtClean="0"/>
                        <a:t>No</a:t>
                      </a:r>
                      <a:endParaRPr lang="en-US" sz="2400" b="1" dirty="0"/>
                    </a:p>
                  </a:txBody>
                  <a:tcPr/>
                </a:tc>
                <a:tc>
                  <a:txBody>
                    <a:bodyPr/>
                    <a:lstStyle/>
                    <a:p>
                      <a:r>
                        <a:rPr lang="en-US" sz="2400" b="1" dirty="0" smtClean="0"/>
                        <a:t>25%</a:t>
                      </a:r>
                      <a:endParaRPr lang="en-US" sz="2400" b="1" dirty="0"/>
                    </a:p>
                  </a:txBody>
                  <a:tcPr/>
                </a:tc>
                <a:extLst>
                  <a:ext uri="{0D108BD9-81ED-4DB2-BD59-A6C34878D82A}">
                    <a16:rowId xmlns="" xmlns:a16="http://schemas.microsoft.com/office/drawing/2014/main" val="10007"/>
                  </a:ext>
                </a:extLst>
              </a:tr>
              <a:tr h="448597">
                <a:tc>
                  <a:txBody>
                    <a:bodyPr/>
                    <a:lstStyle/>
                    <a:p>
                      <a:r>
                        <a:rPr lang="en-US" sz="2400" b="1" dirty="0" smtClean="0"/>
                        <a:t>Family History of Diabetes</a:t>
                      </a:r>
                      <a:endParaRPr lang="en-US" sz="2400" b="1" dirty="0"/>
                    </a:p>
                  </a:txBody>
                  <a:tcPr/>
                </a:tc>
                <a:tc>
                  <a:txBody>
                    <a:bodyPr/>
                    <a:lstStyle/>
                    <a:p>
                      <a:r>
                        <a:rPr lang="en-US" sz="2400" b="1" dirty="0" smtClean="0"/>
                        <a:t>Uncommon</a:t>
                      </a:r>
                      <a:endParaRPr lang="en-US" sz="2400" b="1" dirty="0"/>
                    </a:p>
                  </a:txBody>
                  <a:tcPr/>
                </a:tc>
                <a:tc>
                  <a:txBody>
                    <a:bodyPr/>
                    <a:lstStyle/>
                    <a:p>
                      <a:r>
                        <a:rPr lang="en-US" sz="2400" b="1" dirty="0" smtClean="0"/>
                        <a:t>Common</a:t>
                      </a:r>
                      <a:endParaRPr lang="en-US" sz="2400" b="1" dirty="0"/>
                    </a:p>
                  </a:txBody>
                  <a:tcPr/>
                </a:tc>
                <a:extLst>
                  <a:ext uri="{0D108BD9-81ED-4DB2-BD59-A6C34878D82A}">
                    <a16:rowId xmlns="" xmlns:a16="http://schemas.microsoft.com/office/drawing/2014/main" val="10008"/>
                  </a:ext>
                </a:extLst>
              </a:tr>
              <a:tr h="807474">
                <a:tc>
                  <a:txBody>
                    <a:bodyPr/>
                    <a:lstStyle/>
                    <a:p>
                      <a:r>
                        <a:rPr lang="en-US" sz="2400" b="1" dirty="0" smtClean="0"/>
                        <a:t>Other autoimmune diseases</a:t>
                      </a:r>
                      <a:endParaRPr lang="en-US" sz="2400" b="1" dirty="0"/>
                    </a:p>
                  </a:txBody>
                  <a:tcPr/>
                </a:tc>
                <a:tc>
                  <a:txBody>
                    <a:bodyPr/>
                    <a:lstStyle/>
                    <a:p>
                      <a:r>
                        <a:rPr lang="en-US" sz="2400" b="1" dirty="0" smtClean="0"/>
                        <a:t>Common</a:t>
                      </a:r>
                      <a:endParaRPr lang="en-US" sz="2400" b="1" dirty="0"/>
                    </a:p>
                  </a:txBody>
                  <a:tcPr/>
                </a:tc>
                <a:tc>
                  <a:txBody>
                    <a:bodyPr/>
                    <a:lstStyle/>
                    <a:p>
                      <a:r>
                        <a:rPr lang="en-US" sz="2400" b="1" dirty="0" smtClean="0"/>
                        <a:t>Uncommon</a:t>
                      </a:r>
                      <a:endParaRPr lang="en-US" sz="2400" b="1" dirty="0"/>
                    </a:p>
                  </a:txBody>
                  <a:tcPr/>
                </a:tc>
                <a:extLst>
                  <a:ext uri="{0D108BD9-81ED-4DB2-BD59-A6C34878D82A}">
                    <a16:rowId xmlns="" xmlns:a16="http://schemas.microsoft.com/office/drawing/2014/main" val="10009"/>
                  </a:ext>
                </a:extLst>
              </a:tr>
            </a:tbl>
          </a:graphicData>
        </a:graphic>
      </p:graphicFrame>
      <p:sp>
        <p:nvSpPr>
          <p:cNvPr id="2" name="Title 1"/>
          <p:cNvSpPr>
            <a:spLocks noGrp="1"/>
          </p:cNvSpPr>
          <p:nvPr>
            <p:ph type="title"/>
          </p:nvPr>
        </p:nvSpPr>
        <p:spPr>
          <a:xfrm>
            <a:off x="0" y="0"/>
            <a:ext cx="9144000" cy="990600"/>
          </a:xfrm>
        </p:spPr>
        <p:txBody>
          <a:bodyPr>
            <a:normAutofit fontScale="90000"/>
          </a:bodyPr>
          <a:lstStyle/>
          <a:p>
            <a:r>
              <a:rPr lang="en-US" b="1" dirty="0" smtClean="0"/>
              <a:t>Comparative Features of Type 1 and Type 2 DM</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fontScale="92500" lnSpcReduction="10000"/>
          </a:bodyPr>
          <a:lstStyle/>
          <a:p>
            <a:r>
              <a:rPr lang="en-US" b="1" dirty="0" smtClean="0"/>
              <a:t>Group of metabolic disorders characterized by:</a:t>
            </a:r>
          </a:p>
          <a:p>
            <a:pPr lvl="1"/>
            <a:r>
              <a:rPr lang="en-US" sz="3000" b="1" dirty="0" err="1" smtClean="0"/>
              <a:t>Hyperglycaemia</a:t>
            </a:r>
            <a:r>
              <a:rPr lang="en-US" sz="3000" b="1" dirty="0" smtClean="0"/>
              <a:t> </a:t>
            </a:r>
            <a:r>
              <a:rPr lang="en-US" sz="3000" dirty="0" smtClean="0"/>
              <a:t>due to</a:t>
            </a:r>
          </a:p>
          <a:p>
            <a:pPr lvl="1"/>
            <a:r>
              <a:rPr lang="en-US" sz="3000" b="1" dirty="0" smtClean="0"/>
              <a:t>Deficiencies of Insulin action and/or secretion </a:t>
            </a:r>
            <a:r>
              <a:rPr lang="en-US" sz="3000" dirty="0" smtClean="0"/>
              <a:t>leading to</a:t>
            </a:r>
          </a:p>
          <a:p>
            <a:pPr lvl="1"/>
            <a:r>
              <a:rPr lang="en-US" sz="3000" b="1" dirty="0" smtClean="0"/>
              <a:t>Disturbances in metabolism of:</a:t>
            </a:r>
          </a:p>
          <a:p>
            <a:pPr lvl="2"/>
            <a:r>
              <a:rPr lang="en-US" sz="2600" b="1" dirty="0" smtClean="0"/>
              <a:t>Carbohydrate</a:t>
            </a:r>
          </a:p>
          <a:p>
            <a:pPr lvl="2"/>
            <a:r>
              <a:rPr lang="en-US" sz="2600" b="1" dirty="0" smtClean="0"/>
              <a:t>Fat</a:t>
            </a:r>
          </a:p>
          <a:p>
            <a:pPr lvl="2"/>
            <a:r>
              <a:rPr lang="en-US" sz="2600" b="1" dirty="0" smtClean="0"/>
              <a:t>Protein</a:t>
            </a:r>
          </a:p>
          <a:p>
            <a:r>
              <a:rPr lang="en-US" b="1" dirty="0" smtClean="0"/>
              <a:t>Associated with long term damage, dysfunction and failure of various organs: </a:t>
            </a:r>
            <a:r>
              <a:rPr lang="en-US" i="1" dirty="0" smtClean="0"/>
              <a:t>Eyes, Kidneys, Nerves, Heart &amp; blood vessels</a:t>
            </a:r>
          </a:p>
          <a:p>
            <a:r>
              <a:rPr lang="en-US" b="1" dirty="0" smtClean="0"/>
              <a:t>In other words, failure of insulin secretion, action or both lead(s) to rise in blood glucose and other metabolic changes, which if uncorrected cause complications.</a:t>
            </a:r>
          </a:p>
          <a:p>
            <a:endParaRPr lang="en-US" dirty="0"/>
          </a:p>
        </p:txBody>
      </p:sp>
      <p:sp>
        <p:nvSpPr>
          <p:cNvPr id="2" name="Title 1"/>
          <p:cNvSpPr>
            <a:spLocks noGrp="1"/>
          </p:cNvSpPr>
          <p:nvPr>
            <p:ph type="title"/>
          </p:nvPr>
        </p:nvSpPr>
        <p:spPr>
          <a:xfrm>
            <a:off x="457200" y="152400"/>
            <a:ext cx="8229600" cy="914400"/>
          </a:xfrm>
        </p:spPr>
        <p:txBody>
          <a:bodyPr>
            <a:normAutofit fontScale="90000"/>
          </a:bodyPr>
          <a:lstStyle/>
          <a:p>
            <a:r>
              <a:rPr lang="en-US" b="1" dirty="0" smtClean="0"/>
              <a:t>DIABETES MELLITUS - Definition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marL="812800" indent="-812800">
              <a:buFont typeface="Wingdings" pitchFamily="2" charset="2"/>
              <a:buNone/>
            </a:pPr>
            <a:r>
              <a:rPr lang="en-US"/>
              <a:t>Can be classified broadly into two:</a:t>
            </a:r>
          </a:p>
          <a:p>
            <a:pPr marL="812800" indent="-812800">
              <a:buFont typeface="Wingdings" pitchFamily="2" charset="2"/>
              <a:buAutoNum type="romanUcPeriod"/>
            </a:pPr>
            <a:r>
              <a:rPr lang="en-US"/>
              <a:t>Acute/metabolic complications</a:t>
            </a:r>
          </a:p>
          <a:p>
            <a:pPr marL="812800" indent="-812800">
              <a:buFont typeface="Wingdings" pitchFamily="2" charset="2"/>
              <a:buAutoNum type="romanUcPeriod"/>
            </a:pPr>
            <a:endParaRPr lang="en-US"/>
          </a:p>
          <a:p>
            <a:pPr marL="812800" indent="-812800">
              <a:buFont typeface="Wingdings" pitchFamily="2" charset="2"/>
              <a:buAutoNum type="romanUcPeriod"/>
            </a:pPr>
            <a:r>
              <a:rPr lang="en-US"/>
              <a:t>Chronic complications</a:t>
            </a:r>
          </a:p>
        </p:txBody>
      </p:sp>
      <p:sp>
        <p:nvSpPr>
          <p:cNvPr id="39938" name="Rectangle 2"/>
          <p:cNvSpPr>
            <a:spLocks noGrp="1" noChangeArrowheads="1"/>
          </p:cNvSpPr>
          <p:nvPr>
            <p:ph type="title"/>
          </p:nvPr>
        </p:nvSpPr>
        <p:spPr/>
        <p:txBody>
          <a:bodyPr/>
          <a:lstStyle/>
          <a:p>
            <a:r>
              <a:rPr lang="en-US"/>
              <a:t>Diabetic Complications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lnSpc>
                <a:spcPct val="90000"/>
              </a:lnSpc>
            </a:pPr>
            <a:r>
              <a:rPr lang="en-US"/>
              <a:t>Metabolic</a:t>
            </a:r>
          </a:p>
          <a:p>
            <a:pPr>
              <a:lnSpc>
                <a:spcPct val="90000"/>
              </a:lnSpc>
              <a:buFont typeface="Wingdings" pitchFamily="2" charset="2"/>
              <a:buNone/>
            </a:pPr>
            <a:r>
              <a:rPr lang="en-US"/>
              <a:t>	a) Diabetic ketoacidosis</a:t>
            </a:r>
          </a:p>
          <a:p>
            <a:pPr>
              <a:lnSpc>
                <a:spcPct val="90000"/>
              </a:lnSpc>
              <a:buFont typeface="Wingdings" pitchFamily="2" charset="2"/>
              <a:buNone/>
            </a:pPr>
            <a:r>
              <a:rPr lang="en-US"/>
              <a:t>	b) Hyperosmolar hyperglycaemic state</a:t>
            </a:r>
          </a:p>
          <a:p>
            <a:pPr>
              <a:lnSpc>
                <a:spcPct val="90000"/>
              </a:lnSpc>
              <a:buFont typeface="Wingdings" pitchFamily="2" charset="2"/>
              <a:buNone/>
            </a:pPr>
            <a:r>
              <a:rPr lang="en-US"/>
              <a:t>	c) Lactic acidosis</a:t>
            </a:r>
          </a:p>
          <a:p>
            <a:pPr>
              <a:lnSpc>
                <a:spcPct val="90000"/>
              </a:lnSpc>
              <a:buFont typeface="Wingdings" pitchFamily="2" charset="2"/>
              <a:buNone/>
            </a:pPr>
            <a:r>
              <a:rPr lang="en-US"/>
              <a:t>	d) Iatrogenic hypoglycaemia</a:t>
            </a:r>
          </a:p>
          <a:p>
            <a:pPr>
              <a:lnSpc>
                <a:spcPct val="90000"/>
              </a:lnSpc>
            </a:pPr>
            <a:r>
              <a:rPr lang="en-US"/>
              <a:t>Infections: usually bacteria e.g. UTI, acute chest infections, abscess, sepsis, malignant otitis externa, mucormycosis</a:t>
            </a:r>
          </a:p>
          <a:p>
            <a:pPr>
              <a:lnSpc>
                <a:spcPct val="90000"/>
              </a:lnSpc>
            </a:pPr>
            <a:endParaRPr lang="en-US"/>
          </a:p>
        </p:txBody>
      </p:sp>
      <p:sp>
        <p:nvSpPr>
          <p:cNvPr id="40962" name="Rectangle 2"/>
          <p:cNvSpPr>
            <a:spLocks noGrp="1" noChangeArrowheads="1"/>
          </p:cNvSpPr>
          <p:nvPr>
            <p:ph type="title"/>
          </p:nvPr>
        </p:nvSpPr>
        <p:spPr/>
        <p:txBody>
          <a:bodyPr/>
          <a:lstStyle/>
          <a:p>
            <a:r>
              <a:rPr lang="en-US"/>
              <a:t>Acute complications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a:t>Vascular: microvascular and macrovascular</a:t>
            </a:r>
          </a:p>
          <a:p>
            <a:pPr>
              <a:buFont typeface="Wingdings" pitchFamily="2" charset="2"/>
              <a:buNone/>
            </a:pPr>
            <a:endParaRPr lang="en-US"/>
          </a:p>
          <a:p>
            <a:r>
              <a:rPr lang="en-US"/>
              <a:t>Neurologic</a:t>
            </a:r>
          </a:p>
          <a:p>
            <a:pPr>
              <a:buFont typeface="Wingdings" pitchFamily="2" charset="2"/>
              <a:buNone/>
            </a:pPr>
            <a:endParaRPr lang="en-US"/>
          </a:p>
          <a:p>
            <a:r>
              <a:rPr lang="en-US"/>
              <a:t>Others: skin, eye, bones and joints, pregnancy-related</a:t>
            </a:r>
          </a:p>
          <a:p>
            <a:endParaRPr lang="en-US"/>
          </a:p>
        </p:txBody>
      </p:sp>
      <p:sp>
        <p:nvSpPr>
          <p:cNvPr id="41986" name="Rectangle 2"/>
          <p:cNvSpPr>
            <a:spLocks noGrp="1" noChangeArrowheads="1"/>
          </p:cNvSpPr>
          <p:nvPr>
            <p:ph type="title"/>
          </p:nvPr>
        </p:nvSpPr>
        <p:spPr/>
        <p:txBody>
          <a:bodyPr/>
          <a:lstStyle/>
          <a:p>
            <a:r>
              <a:rPr lang="en-US"/>
              <a:t>Chronic complications: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a:bodyPr>
          <a:lstStyle/>
          <a:p>
            <a:r>
              <a:rPr lang="en-US" sz="2800" dirty="0"/>
              <a:t>Microvascular:</a:t>
            </a:r>
          </a:p>
          <a:p>
            <a:pPr>
              <a:buFont typeface="Wingdings" pitchFamily="2" charset="2"/>
              <a:buNone/>
            </a:pPr>
            <a:r>
              <a:rPr lang="en-US" sz="2800" dirty="0"/>
              <a:t>	</a:t>
            </a:r>
            <a:r>
              <a:rPr lang="en-US" sz="2800" dirty="0" err="1"/>
              <a:t>i</a:t>
            </a:r>
            <a:r>
              <a:rPr lang="en-US" sz="2800" dirty="0"/>
              <a:t>) Retinopathy</a:t>
            </a:r>
          </a:p>
          <a:p>
            <a:pPr>
              <a:buFont typeface="Wingdings" pitchFamily="2" charset="2"/>
              <a:buNone/>
            </a:pPr>
            <a:r>
              <a:rPr lang="en-US" sz="2800" dirty="0"/>
              <a:t>	ii) </a:t>
            </a:r>
            <a:r>
              <a:rPr lang="en-US" sz="2800" dirty="0" smtClean="0"/>
              <a:t>Nephropathy</a:t>
            </a:r>
          </a:p>
          <a:p>
            <a:pPr>
              <a:buFont typeface="Wingdings" pitchFamily="2" charset="2"/>
              <a:buNone/>
            </a:pPr>
            <a:r>
              <a:rPr lang="en-US" sz="2800" dirty="0" smtClean="0"/>
              <a:t>	iii) Neuropathy</a:t>
            </a:r>
            <a:endParaRPr lang="en-US" sz="2800" dirty="0"/>
          </a:p>
          <a:p>
            <a:r>
              <a:rPr lang="en-US" sz="2800" dirty="0" err="1"/>
              <a:t>Macrovascular</a:t>
            </a:r>
            <a:r>
              <a:rPr lang="en-US" sz="2800" dirty="0"/>
              <a:t>:</a:t>
            </a:r>
          </a:p>
          <a:p>
            <a:pPr>
              <a:buFont typeface="Wingdings" pitchFamily="2" charset="2"/>
              <a:buNone/>
            </a:pPr>
            <a:r>
              <a:rPr lang="en-US" sz="2800" dirty="0"/>
              <a:t>	</a:t>
            </a:r>
            <a:r>
              <a:rPr lang="en-US" sz="2800" dirty="0" err="1"/>
              <a:t>i</a:t>
            </a:r>
            <a:r>
              <a:rPr lang="en-US" sz="2800" dirty="0"/>
              <a:t>) Stroke</a:t>
            </a:r>
          </a:p>
          <a:p>
            <a:pPr>
              <a:buFont typeface="Wingdings" pitchFamily="2" charset="2"/>
              <a:buNone/>
            </a:pPr>
            <a:r>
              <a:rPr lang="en-US" sz="2800" dirty="0"/>
              <a:t>	ii) Peripheral vascular disease</a:t>
            </a:r>
          </a:p>
          <a:p>
            <a:pPr>
              <a:buFont typeface="Wingdings" pitchFamily="2" charset="2"/>
              <a:buNone/>
            </a:pPr>
            <a:r>
              <a:rPr lang="en-US" sz="2800" dirty="0"/>
              <a:t>	iii) Coronary artery disease</a:t>
            </a:r>
          </a:p>
          <a:p>
            <a:pPr>
              <a:buFont typeface="Wingdings" pitchFamily="2" charset="2"/>
              <a:buNone/>
            </a:pPr>
            <a:r>
              <a:rPr lang="en-US" sz="2800" dirty="0"/>
              <a:t>	iv) </a:t>
            </a:r>
            <a:r>
              <a:rPr lang="en-US" sz="2800" dirty="0" err="1"/>
              <a:t>Cardiomyopathy</a:t>
            </a:r>
            <a:endParaRPr lang="en-US" sz="2800" dirty="0"/>
          </a:p>
          <a:p>
            <a:endParaRPr lang="en-US" sz="2800" dirty="0"/>
          </a:p>
        </p:txBody>
      </p:sp>
      <p:sp>
        <p:nvSpPr>
          <p:cNvPr id="43010" name="Rectangle 2"/>
          <p:cNvSpPr>
            <a:spLocks noGrp="1" noChangeArrowheads="1"/>
          </p:cNvSpPr>
          <p:nvPr>
            <p:ph type="title"/>
          </p:nvPr>
        </p:nvSpPr>
        <p:spPr/>
        <p:txBody>
          <a:bodyPr/>
          <a:lstStyle/>
          <a:p>
            <a:r>
              <a:rPr lang="en-US"/>
              <a:t>Vascular complications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sz="2800"/>
              <a:t>Peripheral neuropathy</a:t>
            </a:r>
          </a:p>
          <a:p>
            <a:pPr>
              <a:buFont typeface="Wingdings" pitchFamily="2" charset="2"/>
              <a:buNone/>
            </a:pPr>
            <a:r>
              <a:rPr lang="en-US" sz="2800"/>
              <a:t>	-Distal symmetric polyneuropathy</a:t>
            </a:r>
          </a:p>
          <a:p>
            <a:pPr>
              <a:buFont typeface="Wingdings" pitchFamily="2" charset="2"/>
              <a:buNone/>
            </a:pPr>
            <a:r>
              <a:rPr lang="en-US" sz="2800"/>
              <a:t>	-Motor neuropathy (diabetic amyotrophy, foot drop, wrist drop)</a:t>
            </a:r>
          </a:p>
          <a:p>
            <a:r>
              <a:rPr lang="en-US" sz="2800"/>
              <a:t>Cranial neuropathy: CN III, IV, VI and VII</a:t>
            </a:r>
          </a:p>
          <a:p>
            <a:r>
              <a:rPr lang="en-US" sz="2800"/>
              <a:t>Autonomic neuropathy: postural hypotension, impotence, GI dysfunction, bladder atony, loss of sweating, resting tachycardia</a:t>
            </a:r>
          </a:p>
          <a:p>
            <a:endParaRPr lang="en-US" sz="2800"/>
          </a:p>
        </p:txBody>
      </p:sp>
      <p:sp>
        <p:nvSpPr>
          <p:cNvPr id="44034" name="Rectangle 2"/>
          <p:cNvSpPr>
            <a:spLocks noGrp="1" noChangeArrowheads="1"/>
          </p:cNvSpPr>
          <p:nvPr>
            <p:ph type="title"/>
          </p:nvPr>
        </p:nvSpPr>
        <p:spPr/>
        <p:txBody>
          <a:bodyPr/>
          <a:lstStyle/>
          <a:p>
            <a:r>
              <a:rPr lang="en-US"/>
              <a:t>Neurological complications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295400"/>
            <a:ext cx="8686800" cy="5410200"/>
          </a:xfrm>
        </p:spPr>
        <p:txBody>
          <a:bodyPr>
            <a:normAutofit/>
          </a:bodyPr>
          <a:lstStyle/>
          <a:p>
            <a:pPr>
              <a:lnSpc>
                <a:spcPct val="80000"/>
              </a:lnSpc>
            </a:pPr>
            <a:r>
              <a:rPr lang="en-US" sz="2400" dirty="0"/>
              <a:t>Skin</a:t>
            </a:r>
          </a:p>
          <a:p>
            <a:pPr>
              <a:lnSpc>
                <a:spcPct val="80000"/>
              </a:lnSpc>
              <a:buFont typeface="Wingdings" pitchFamily="2" charset="2"/>
              <a:buNone/>
            </a:pPr>
            <a:r>
              <a:rPr lang="en-US" sz="2400" dirty="0"/>
              <a:t>	a) non-infectious: diabetic </a:t>
            </a:r>
            <a:r>
              <a:rPr lang="en-US" sz="2400" dirty="0" err="1"/>
              <a:t>dermopathy</a:t>
            </a:r>
            <a:r>
              <a:rPr lang="en-US" sz="2400" dirty="0"/>
              <a:t>, </a:t>
            </a:r>
            <a:r>
              <a:rPr lang="en-US" sz="2400" dirty="0" err="1"/>
              <a:t>necrobiosis</a:t>
            </a:r>
            <a:r>
              <a:rPr lang="en-US" sz="2400" dirty="0"/>
              <a:t> </a:t>
            </a:r>
            <a:r>
              <a:rPr lang="en-US" sz="2400" dirty="0" err="1"/>
              <a:t>lipoidica</a:t>
            </a:r>
            <a:r>
              <a:rPr lang="en-US" sz="2400" dirty="0"/>
              <a:t> </a:t>
            </a:r>
            <a:r>
              <a:rPr lang="en-US" sz="2400" dirty="0" err="1"/>
              <a:t>diabeticorum</a:t>
            </a:r>
            <a:endParaRPr lang="en-US" sz="2400" dirty="0"/>
          </a:p>
          <a:p>
            <a:pPr>
              <a:lnSpc>
                <a:spcPct val="80000"/>
              </a:lnSpc>
              <a:buFont typeface="Wingdings" pitchFamily="2" charset="2"/>
              <a:buNone/>
            </a:pPr>
            <a:r>
              <a:rPr lang="en-US" sz="2400" dirty="0"/>
              <a:t>	b) infectious e.g. </a:t>
            </a:r>
            <a:r>
              <a:rPr lang="en-US" sz="2400" dirty="0" err="1" smtClean="0"/>
              <a:t>candidiasis</a:t>
            </a:r>
            <a:endParaRPr lang="en-US" sz="2400" dirty="0"/>
          </a:p>
          <a:p>
            <a:pPr>
              <a:lnSpc>
                <a:spcPct val="80000"/>
              </a:lnSpc>
              <a:buFont typeface="Wingdings" pitchFamily="2" charset="2"/>
              <a:buNone/>
            </a:pPr>
            <a:r>
              <a:rPr lang="en-US" sz="2400" dirty="0"/>
              <a:t>	c) mixed: diabetic foot syndrome</a:t>
            </a:r>
          </a:p>
          <a:p>
            <a:pPr>
              <a:lnSpc>
                <a:spcPct val="80000"/>
              </a:lnSpc>
            </a:pPr>
            <a:endParaRPr lang="en-US" sz="2400" dirty="0" smtClean="0"/>
          </a:p>
          <a:p>
            <a:pPr>
              <a:lnSpc>
                <a:spcPct val="80000"/>
              </a:lnSpc>
            </a:pPr>
            <a:r>
              <a:rPr lang="en-US" sz="2400" dirty="0" smtClean="0"/>
              <a:t>Eye</a:t>
            </a:r>
            <a:r>
              <a:rPr lang="en-US" sz="2400" dirty="0"/>
              <a:t>: cataract, glaucoma, diabetic </a:t>
            </a:r>
            <a:r>
              <a:rPr lang="en-US" sz="2400" dirty="0" err="1" smtClean="0"/>
              <a:t>ophthalmoplegia</a:t>
            </a:r>
            <a:endParaRPr lang="en-US" sz="2400" dirty="0"/>
          </a:p>
          <a:p>
            <a:pPr>
              <a:lnSpc>
                <a:spcPct val="80000"/>
              </a:lnSpc>
            </a:pPr>
            <a:r>
              <a:rPr lang="en-US" sz="2400" dirty="0"/>
              <a:t>Bones and joints: </a:t>
            </a:r>
            <a:r>
              <a:rPr lang="en-US" sz="2400" dirty="0" err="1"/>
              <a:t>dupuytren’s</a:t>
            </a:r>
            <a:r>
              <a:rPr lang="en-US" sz="2400" dirty="0"/>
              <a:t> contracture, diabetic </a:t>
            </a:r>
            <a:r>
              <a:rPr lang="en-US" sz="2400" dirty="0" err="1"/>
              <a:t>cheirarthropathy</a:t>
            </a:r>
            <a:r>
              <a:rPr lang="en-US" sz="2400" dirty="0"/>
              <a:t>, Charcot’s joint</a:t>
            </a:r>
          </a:p>
          <a:p>
            <a:pPr>
              <a:lnSpc>
                <a:spcPct val="80000"/>
              </a:lnSpc>
            </a:pPr>
            <a:endParaRPr lang="en-US" sz="2400" dirty="0" smtClean="0"/>
          </a:p>
          <a:p>
            <a:pPr>
              <a:lnSpc>
                <a:spcPct val="80000"/>
              </a:lnSpc>
            </a:pPr>
            <a:r>
              <a:rPr lang="en-US" sz="2400" dirty="0" smtClean="0"/>
              <a:t>Pregnancy-related</a:t>
            </a:r>
            <a:r>
              <a:rPr lang="en-US" sz="2400" dirty="0"/>
              <a:t>:</a:t>
            </a:r>
          </a:p>
          <a:p>
            <a:pPr>
              <a:lnSpc>
                <a:spcPct val="80000"/>
              </a:lnSpc>
              <a:buFont typeface="Wingdings" pitchFamily="2" charset="2"/>
              <a:buNone/>
            </a:pPr>
            <a:r>
              <a:rPr lang="en-US" sz="2400" dirty="0"/>
              <a:t>	a) maternal: recurrent abortions, </a:t>
            </a:r>
            <a:r>
              <a:rPr lang="en-US" sz="2400" dirty="0" err="1"/>
              <a:t>polyhydramnious</a:t>
            </a:r>
            <a:r>
              <a:rPr lang="en-US" sz="2400" dirty="0"/>
              <a:t>, infertility</a:t>
            </a:r>
          </a:p>
          <a:p>
            <a:pPr>
              <a:lnSpc>
                <a:spcPct val="80000"/>
              </a:lnSpc>
              <a:buFont typeface="Wingdings" pitchFamily="2" charset="2"/>
              <a:buNone/>
            </a:pPr>
            <a:r>
              <a:rPr lang="en-US" sz="2400" dirty="0"/>
              <a:t>	b) fetal: </a:t>
            </a:r>
            <a:r>
              <a:rPr lang="en-US" sz="2400" dirty="0" err="1"/>
              <a:t>macrosomia</a:t>
            </a:r>
            <a:r>
              <a:rPr lang="en-US" sz="2400" dirty="0"/>
              <a:t>, congenital malformations, </a:t>
            </a:r>
            <a:r>
              <a:rPr lang="en-US" sz="2400" dirty="0" err="1"/>
              <a:t>hypoglycaemia</a:t>
            </a:r>
            <a:r>
              <a:rPr lang="en-US" sz="2400" dirty="0"/>
              <a:t> </a:t>
            </a:r>
          </a:p>
          <a:p>
            <a:pPr>
              <a:lnSpc>
                <a:spcPct val="80000"/>
              </a:lnSpc>
            </a:pPr>
            <a:endParaRPr lang="en-US" sz="2400" dirty="0"/>
          </a:p>
        </p:txBody>
      </p:sp>
      <p:sp>
        <p:nvSpPr>
          <p:cNvPr id="45058" name="Rectangle 2"/>
          <p:cNvSpPr>
            <a:spLocks noGrp="1" noChangeArrowheads="1"/>
          </p:cNvSpPr>
          <p:nvPr>
            <p:ph type="title"/>
          </p:nvPr>
        </p:nvSpPr>
        <p:spPr/>
        <p:txBody>
          <a:bodyPr/>
          <a:lstStyle/>
          <a:p>
            <a:r>
              <a:rPr lang="en-US"/>
              <a:t>Other complications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0" y="1371600"/>
            <a:ext cx="8686800" cy="5486400"/>
          </a:xfrm>
        </p:spPr>
        <p:txBody>
          <a:bodyPr>
            <a:normAutofit/>
          </a:bodyPr>
          <a:lstStyle/>
          <a:p>
            <a:pPr>
              <a:buNone/>
            </a:pPr>
            <a:r>
              <a:rPr lang="en-US" b="1" dirty="0" smtClean="0"/>
              <a:t>GOALS:</a:t>
            </a:r>
          </a:p>
          <a:p>
            <a:r>
              <a:rPr lang="en-US" b="1" dirty="0" smtClean="0"/>
              <a:t>Secondary prevention:</a:t>
            </a:r>
          </a:p>
          <a:p>
            <a:pPr lvl="1"/>
            <a:r>
              <a:rPr lang="en-US" b="1" dirty="0" smtClean="0"/>
              <a:t>achieve </a:t>
            </a:r>
            <a:r>
              <a:rPr lang="en-US" b="1" dirty="0" err="1" smtClean="0"/>
              <a:t>glycaemic</a:t>
            </a:r>
            <a:r>
              <a:rPr lang="en-US" b="1" dirty="0" smtClean="0"/>
              <a:t> control to prevent the development of long-term complications.</a:t>
            </a:r>
          </a:p>
          <a:p>
            <a:r>
              <a:rPr lang="en-US" b="1" dirty="0" smtClean="0"/>
              <a:t>Good quality of life</a:t>
            </a:r>
          </a:p>
          <a:p>
            <a:r>
              <a:rPr lang="en-US" b="1" dirty="0" smtClean="0"/>
              <a:t>Tertiary prevention:</a:t>
            </a:r>
          </a:p>
          <a:p>
            <a:pPr lvl="1"/>
            <a:r>
              <a:rPr lang="en-US" b="1" dirty="0" smtClean="0"/>
              <a:t>achieve control to diminish or halt progression of complications</a:t>
            </a:r>
          </a:p>
          <a:p>
            <a:r>
              <a:rPr lang="en-US" b="1" dirty="0" smtClean="0"/>
              <a:t>NOTE:</a:t>
            </a:r>
          </a:p>
          <a:p>
            <a:pPr lvl="1"/>
            <a:r>
              <a:rPr lang="en-US" b="1" dirty="0" smtClean="0"/>
              <a:t>Multidisciplinary team approach often needed for success</a:t>
            </a:r>
          </a:p>
        </p:txBody>
      </p:sp>
      <p:sp>
        <p:nvSpPr>
          <p:cNvPr id="14338" name="Title 1"/>
          <p:cNvSpPr>
            <a:spLocks noGrp="1"/>
          </p:cNvSpPr>
          <p:nvPr>
            <p:ph type="title"/>
          </p:nvPr>
        </p:nvSpPr>
        <p:spPr/>
        <p:txBody>
          <a:bodyPr/>
          <a:lstStyle/>
          <a:p>
            <a:r>
              <a:rPr lang="en-US" b="1" smtClean="0"/>
              <a:t>Treatment of DM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pPr>
              <a:buFont typeface="Wingdings" pitchFamily="2" charset="2"/>
              <a:buNone/>
            </a:pPr>
            <a:r>
              <a:rPr lang="en-US" sz="2800" b="1" i="1"/>
              <a:t>Aims</a:t>
            </a:r>
          </a:p>
          <a:p>
            <a:pPr>
              <a:buClr>
                <a:schemeClr val="hlink"/>
              </a:buClr>
            </a:pPr>
            <a:r>
              <a:rPr lang="en-US" sz="2800"/>
              <a:t>To alleviate symptoms</a:t>
            </a:r>
          </a:p>
          <a:p>
            <a:pPr>
              <a:buClr>
                <a:schemeClr val="hlink"/>
              </a:buClr>
            </a:pPr>
            <a:endParaRPr lang="en-US" sz="2800"/>
          </a:p>
          <a:p>
            <a:pPr>
              <a:buClr>
                <a:schemeClr val="hlink"/>
              </a:buClr>
            </a:pPr>
            <a:r>
              <a:rPr lang="en-US" sz="2800"/>
              <a:t>Blood glucose control</a:t>
            </a:r>
          </a:p>
          <a:p>
            <a:pPr>
              <a:buClr>
                <a:schemeClr val="hlink"/>
              </a:buClr>
            </a:pPr>
            <a:endParaRPr lang="en-US" sz="2800"/>
          </a:p>
          <a:p>
            <a:pPr>
              <a:buClr>
                <a:schemeClr val="hlink"/>
              </a:buClr>
            </a:pPr>
            <a:r>
              <a:rPr lang="en-US" sz="2800"/>
              <a:t>Prevent, delay or minimise complications</a:t>
            </a:r>
          </a:p>
          <a:p>
            <a:pPr>
              <a:buClr>
                <a:schemeClr val="hlink"/>
              </a:buClr>
            </a:pPr>
            <a:endParaRPr lang="en-US" sz="2800"/>
          </a:p>
          <a:p>
            <a:pPr>
              <a:buClr>
                <a:schemeClr val="hlink"/>
              </a:buClr>
            </a:pPr>
            <a:r>
              <a:rPr lang="en-US" sz="2800"/>
              <a:t>Reduce morbidity and mortality</a:t>
            </a:r>
          </a:p>
          <a:p>
            <a:pPr>
              <a:buFont typeface="Wingdings" pitchFamily="2" charset="2"/>
              <a:buNone/>
            </a:pPr>
            <a:endParaRPr lang="en-US" sz="2800" b="1" i="1"/>
          </a:p>
        </p:txBody>
      </p:sp>
      <p:sp>
        <p:nvSpPr>
          <p:cNvPr id="28674" name="Rectangle 2"/>
          <p:cNvSpPr>
            <a:spLocks noGrp="1" noChangeArrowheads="1"/>
          </p:cNvSpPr>
          <p:nvPr>
            <p:ph type="title"/>
          </p:nvPr>
        </p:nvSpPr>
        <p:spPr/>
        <p:txBody>
          <a:bodyPr/>
          <a:lstStyle/>
          <a:p>
            <a:r>
              <a:rPr lang="en-US"/>
              <a:t>Treatment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1600200"/>
            <a:ext cx="8305800" cy="4953000"/>
          </a:xfrm>
        </p:spPr>
        <p:txBody>
          <a:bodyPr>
            <a:normAutofit lnSpcReduction="10000"/>
          </a:bodyPr>
          <a:lstStyle/>
          <a:p>
            <a:pPr>
              <a:lnSpc>
                <a:spcPct val="90000"/>
              </a:lnSpc>
              <a:buClr>
                <a:schemeClr val="tx2"/>
              </a:buClr>
            </a:pPr>
            <a:r>
              <a:rPr lang="en-US" sz="2400" dirty="0"/>
              <a:t>Blood glucose:</a:t>
            </a:r>
          </a:p>
          <a:p>
            <a:pPr lvl="1">
              <a:lnSpc>
                <a:spcPct val="90000"/>
              </a:lnSpc>
              <a:buClr>
                <a:schemeClr val="tx2"/>
              </a:buClr>
            </a:pPr>
            <a:r>
              <a:rPr lang="en-US" sz="2400" dirty="0"/>
              <a:t>FPG: &lt;110mg/dl (6.0 </a:t>
            </a:r>
            <a:r>
              <a:rPr lang="en-US" sz="2400" dirty="0" err="1"/>
              <a:t>mmol</a:t>
            </a:r>
            <a:r>
              <a:rPr lang="en-US" sz="2400" dirty="0"/>
              <a:t>/L)</a:t>
            </a:r>
          </a:p>
          <a:p>
            <a:pPr lvl="1">
              <a:lnSpc>
                <a:spcPct val="90000"/>
              </a:lnSpc>
              <a:buClr>
                <a:schemeClr val="tx2"/>
              </a:buClr>
            </a:pPr>
            <a:r>
              <a:rPr lang="en-US" sz="2400" dirty="0"/>
              <a:t>Postprandial: &lt;140mg/dl (8.0mmol/L)</a:t>
            </a:r>
          </a:p>
          <a:p>
            <a:pPr lvl="1">
              <a:lnSpc>
                <a:spcPct val="90000"/>
              </a:lnSpc>
              <a:buClr>
                <a:schemeClr val="tx2"/>
              </a:buClr>
            </a:pPr>
            <a:r>
              <a:rPr lang="en-US" sz="2400" dirty="0"/>
              <a:t>HBA1c: &lt;7</a:t>
            </a:r>
            <a:r>
              <a:rPr lang="en-US" sz="2400" dirty="0" smtClean="0"/>
              <a:t>%</a:t>
            </a:r>
          </a:p>
          <a:p>
            <a:pPr>
              <a:lnSpc>
                <a:spcPct val="90000"/>
              </a:lnSpc>
              <a:buClr>
                <a:schemeClr val="tx2"/>
              </a:buClr>
            </a:pPr>
            <a:r>
              <a:rPr lang="en-US" sz="2400" dirty="0" smtClean="0"/>
              <a:t>Lipid </a:t>
            </a:r>
            <a:r>
              <a:rPr lang="en-US" sz="2400" dirty="0"/>
              <a:t>profile:</a:t>
            </a:r>
          </a:p>
          <a:p>
            <a:pPr lvl="1">
              <a:lnSpc>
                <a:spcPct val="90000"/>
              </a:lnSpc>
              <a:buClr>
                <a:schemeClr val="tx2"/>
              </a:buClr>
            </a:pPr>
            <a:r>
              <a:rPr lang="en-US" sz="2400" dirty="0"/>
              <a:t>Triglycerides &lt;150mg/dl</a:t>
            </a:r>
          </a:p>
          <a:p>
            <a:pPr lvl="1">
              <a:lnSpc>
                <a:spcPct val="90000"/>
              </a:lnSpc>
              <a:buClr>
                <a:schemeClr val="tx2"/>
              </a:buClr>
            </a:pPr>
            <a:r>
              <a:rPr lang="en-US" sz="2400" dirty="0"/>
              <a:t>LDL-C: &lt;100mg/dl</a:t>
            </a:r>
          </a:p>
          <a:p>
            <a:pPr lvl="1">
              <a:lnSpc>
                <a:spcPct val="90000"/>
              </a:lnSpc>
              <a:buClr>
                <a:schemeClr val="tx2"/>
              </a:buClr>
            </a:pPr>
            <a:r>
              <a:rPr lang="en-US" sz="2400" dirty="0"/>
              <a:t>Total cholesterol: &lt; 150mg/dl</a:t>
            </a:r>
          </a:p>
          <a:p>
            <a:pPr lvl="1">
              <a:lnSpc>
                <a:spcPct val="90000"/>
              </a:lnSpc>
              <a:buClr>
                <a:schemeClr val="tx2"/>
              </a:buClr>
            </a:pPr>
            <a:r>
              <a:rPr lang="en-US" sz="2400" dirty="0"/>
              <a:t>HDL-C: Males- &gt;40mg/dl; Females &gt; </a:t>
            </a:r>
            <a:r>
              <a:rPr lang="en-US" sz="2400" dirty="0" smtClean="0"/>
              <a:t>50mg/dl</a:t>
            </a:r>
          </a:p>
          <a:p>
            <a:pPr>
              <a:lnSpc>
                <a:spcPct val="90000"/>
              </a:lnSpc>
              <a:buClr>
                <a:schemeClr val="tx2"/>
              </a:buClr>
            </a:pPr>
            <a:r>
              <a:rPr lang="en-US" sz="2400" dirty="0" smtClean="0"/>
              <a:t>Blood </a:t>
            </a:r>
            <a:r>
              <a:rPr lang="en-US" sz="2400" dirty="0"/>
              <a:t>Pressure: Systolic &lt;130mmHg; Diastolic &lt; 80mmHg</a:t>
            </a:r>
          </a:p>
          <a:p>
            <a:pPr>
              <a:lnSpc>
                <a:spcPct val="90000"/>
              </a:lnSpc>
              <a:buClr>
                <a:schemeClr val="tx2"/>
              </a:buClr>
            </a:pPr>
            <a:r>
              <a:rPr lang="en-US" sz="2400" dirty="0"/>
              <a:t>BMI: 20-25kg/m</a:t>
            </a:r>
            <a:r>
              <a:rPr lang="en-US" sz="2400" baseline="30000" dirty="0"/>
              <a:t>2</a:t>
            </a:r>
          </a:p>
          <a:p>
            <a:pPr>
              <a:lnSpc>
                <a:spcPct val="90000"/>
              </a:lnSpc>
              <a:buClr>
                <a:schemeClr val="tx2"/>
              </a:buClr>
            </a:pPr>
            <a:r>
              <a:rPr lang="en-US" sz="2400" dirty="0"/>
              <a:t>Waist circumference: Males &lt;100cm; Females &lt; 88cm</a:t>
            </a:r>
          </a:p>
        </p:txBody>
      </p:sp>
      <p:sp>
        <p:nvSpPr>
          <p:cNvPr id="29698" name="Rectangle 2"/>
          <p:cNvSpPr>
            <a:spLocks noGrp="1" noChangeArrowheads="1"/>
          </p:cNvSpPr>
          <p:nvPr>
            <p:ph type="title"/>
          </p:nvPr>
        </p:nvSpPr>
        <p:spPr/>
        <p:txBody>
          <a:bodyPr/>
          <a:lstStyle/>
          <a:p>
            <a:r>
              <a:rPr lang="en-US"/>
              <a:t> Comprehensive targets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r>
              <a:rPr lang="en-US" b="1" dirty="0" smtClean="0"/>
              <a:t>BMI: &lt;25 (i.e. ≥18.5 and &lt;25)</a:t>
            </a:r>
          </a:p>
          <a:p>
            <a:r>
              <a:rPr lang="en-US" b="1" dirty="0" smtClean="0"/>
              <a:t>WC: &lt;80cm (IDF),  for females and &lt;94cm (IDF), for males.</a:t>
            </a:r>
          </a:p>
          <a:p>
            <a:r>
              <a:rPr lang="en-US" b="1" dirty="0" smtClean="0"/>
              <a:t>WHR: &lt;0.85 for females and &lt;0.90 for males (universal)</a:t>
            </a:r>
          </a:p>
          <a:p>
            <a:r>
              <a:rPr lang="en-US" b="1" dirty="0" smtClean="0"/>
              <a:t>BP: &lt;130/80</a:t>
            </a:r>
          </a:p>
          <a:p>
            <a:endParaRPr lang="en-US" dirty="0" smtClean="0"/>
          </a:p>
          <a:p>
            <a:endParaRPr lang="en-US" dirty="0" smtClean="0"/>
          </a:p>
        </p:txBody>
      </p:sp>
      <p:sp>
        <p:nvSpPr>
          <p:cNvPr id="11266" name="Title 1"/>
          <p:cNvSpPr>
            <a:spLocks noGrp="1"/>
          </p:cNvSpPr>
          <p:nvPr>
            <p:ph type="title"/>
          </p:nvPr>
        </p:nvSpPr>
        <p:spPr/>
        <p:txBody>
          <a:bodyPr/>
          <a:lstStyle/>
          <a:p>
            <a:r>
              <a:rPr lang="en-US" b="1" smtClean="0"/>
              <a:t>Targets for Metabolic control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4876800"/>
          </a:xfrm>
        </p:spPr>
        <p:txBody>
          <a:bodyPr>
            <a:normAutofit fontScale="85000" lnSpcReduction="20000"/>
          </a:bodyPr>
          <a:lstStyle/>
          <a:p>
            <a:r>
              <a:rPr lang="en-US" dirty="0" smtClean="0"/>
              <a:t>The latest prevalence figure published by the International Diabetes Federation (IDF) is 537 million persons living with DM worldwide, with nearly 50% of these undiagnosed. About 24 million people in the AFR Region; by 2045 it will be around 55 million. Between 2000 and 2016, there was a 5% increase in premature mortality from diabetes.</a:t>
            </a:r>
          </a:p>
          <a:p>
            <a:r>
              <a:rPr lang="en-US" dirty="0" smtClean="0"/>
              <a:t>In 2019, diabetes was the ninth leading cause of death with an estimated 1.5 million deaths directly caused by diabetes</a:t>
            </a:r>
            <a:r>
              <a:rPr lang="en-US" b="1" dirty="0" smtClean="0"/>
              <a:t>.</a:t>
            </a:r>
          </a:p>
          <a:p>
            <a:r>
              <a:rPr lang="en-US" dirty="0" smtClean="0"/>
              <a:t> The developing economies of Africa and Asia contribute a significant fraction of this figure. There is also a rising burden from the complications of DM alongside the ever-increasing prevalence of the disease. </a:t>
            </a:r>
            <a:endParaRPr lang="en-US" dirty="0"/>
          </a:p>
        </p:txBody>
      </p:sp>
      <p:sp>
        <p:nvSpPr>
          <p:cNvPr id="2" name="Title 1"/>
          <p:cNvSpPr>
            <a:spLocks noGrp="1"/>
          </p:cNvSpPr>
          <p:nvPr>
            <p:ph type="title"/>
          </p:nvPr>
        </p:nvSpPr>
        <p:spPr/>
        <p:txBody>
          <a:bodyPr/>
          <a:lstStyle/>
          <a:p>
            <a:r>
              <a:rPr lang="en-US" dirty="0" smtClean="0"/>
              <a:t>Epidemiology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0" name="Rectangle 26"/>
          <p:cNvSpPr>
            <a:spLocks noGrp="1" noChangeArrowheads="1"/>
          </p:cNvSpPr>
          <p:nvPr>
            <p:ph type="title"/>
          </p:nvPr>
        </p:nvSpPr>
        <p:spPr/>
        <p:txBody>
          <a:bodyPr/>
          <a:lstStyle/>
          <a:p>
            <a:r>
              <a:rPr lang="en-US"/>
              <a:t>Glycaemic targets</a:t>
            </a:r>
          </a:p>
        </p:txBody>
      </p:sp>
      <p:graphicFrame>
        <p:nvGraphicFramePr>
          <p:cNvPr id="26652" name="Group 28"/>
          <p:cNvGraphicFramePr>
            <a:graphicFrameLocks noGrp="1"/>
          </p:cNvGraphicFramePr>
          <p:nvPr>
            <p:ph type="tbl" idx="1"/>
          </p:nvPr>
        </p:nvGraphicFramePr>
        <p:xfrm>
          <a:off x="1182688" y="2017713"/>
          <a:ext cx="7772400" cy="4116324"/>
        </p:xfrm>
        <a:graphic>
          <a:graphicData uri="http://schemas.openxmlformats.org/drawingml/2006/table">
            <a:tbl>
              <a:tblPr/>
              <a:tblGrid>
                <a:gridCol w="2816225">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gridCol w="2365375">
                  <a:extLst>
                    <a:ext uri="{9D8B030D-6E8A-4147-A177-3AD203B41FA5}">
                      <a16:colId xmlns="" xmlns:a16="http://schemas.microsoft.com/office/drawing/2014/main" val="20002"/>
                    </a:ext>
                  </a:extLst>
                </a:gridCol>
              </a:tblGrid>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Ideal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(mg/dl)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Good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(mg/dl)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FPG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70-100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&lt;110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2HPP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&lt;140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&lt;160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HBA1c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&lt;7%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r>
              <a:rPr lang="en-US" b="1" smtClean="0"/>
              <a:t>FPG: &lt;6.0mmol/L</a:t>
            </a:r>
          </a:p>
          <a:p>
            <a:r>
              <a:rPr lang="en-US" b="1" smtClean="0"/>
              <a:t>2HrPP: &lt;8.0mm0l/L</a:t>
            </a:r>
          </a:p>
          <a:p>
            <a:endParaRPr lang="en-US" b="1" smtClean="0"/>
          </a:p>
          <a:p>
            <a:r>
              <a:rPr lang="en-US" b="1" smtClean="0"/>
              <a:t>HbA1C: &lt;6.5%(ADA, AACE); &lt;7.0%(IDF, WHO)  </a:t>
            </a:r>
          </a:p>
        </p:txBody>
      </p:sp>
      <p:sp>
        <p:nvSpPr>
          <p:cNvPr id="12290" name="Title 1"/>
          <p:cNvSpPr>
            <a:spLocks noGrp="1"/>
          </p:cNvSpPr>
          <p:nvPr>
            <p:ph type="title"/>
          </p:nvPr>
        </p:nvSpPr>
        <p:spPr/>
        <p:txBody>
          <a:bodyPr/>
          <a:lstStyle/>
          <a:p>
            <a:r>
              <a:rPr lang="en-US" b="1" smtClean="0"/>
              <a:t>Glycaemic control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b="1" smtClean="0"/>
              <a:t>Total cholesterol: &lt;4.5mmol/L</a:t>
            </a:r>
          </a:p>
          <a:p>
            <a:endParaRPr lang="en-US" b="1" smtClean="0"/>
          </a:p>
          <a:p>
            <a:r>
              <a:rPr lang="en-US" b="1" smtClean="0"/>
              <a:t>HDL-cholesterol: &gt;1-2mmol/L</a:t>
            </a:r>
          </a:p>
          <a:p>
            <a:endParaRPr lang="en-US" b="1" smtClean="0"/>
          </a:p>
          <a:p>
            <a:r>
              <a:rPr lang="en-US" b="1" smtClean="0"/>
              <a:t>Triglycerides: &lt;1.7mmol/L</a:t>
            </a:r>
          </a:p>
          <a:p>
            <a:endParaRPr lang="en-US" b="1" smtClean="0"/>
          </a:p>
          <a:p>
            <a:r>
              <a:rPr lang="en-US" b="1" smtClean="0"/>
              <a:t>LDL-cholesterol: &lt;2.5mmol/L</a:t>
            </a:r>
          </a:p>
        </p:txBody>
      </p:sp>
      <p:sp>
        <p:nvSpPr>
          <p:cNvPr id="13314" name="Title 1"/>
          <p:cNvSpPr>
            <a:spLocks noGrp="1"/>
          </p:cNvSpPr>
          <p:nvPr>
            <p:ph type="title"/>
          </p:nvPr>
        </p:nvSpPr>
        <p:spPr/>
        <p:txBody>
          <a:bodyPr/>
          <a:lstStyle/>
          <a:p>
            <a:r>
              <a:rPr lang="en-US" b="1" smtClean="0"/>
              <a:t>Lipids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a:lnSpc>
                <a:spcPct val="90000"/>
              </a:lnSpc>
            </a:pPr>
            <a:r>
              <a:rPr lang="en-US" dirty="0"/>
              <a:t>Urine testing</a:t>
            </a:r>
          </a:p>
          <a:p>
            <a:pPr>
              <a:lnSpc>
                <a:spcPct val="90000"/>
              </a:lnSpc>
            </a:pPr>
            <a:r>
              <a:rPr lang="en-US" dirty="0"/>
              <a:t>Blood glucose – lab or </a:t>
            </a:r>
            <a:r>
              <a:rPr lang="en-US" dirty="0" err="1"/>
              <a:t>glucometer</a:t>
            </a:r>
            <a:endParaRPr lang="en-US" dirty="0"/>
          </a:p>
          <a:p>
            <a:pPr>
              <a:lnSpc>
                <a:spcPct val="90000"/>
              </a:lnSpc>
            </a:pPr>
            <a:r>
              <a:rPr lang="en-US" dirty="0" err="1"/>
              <a:t>Glycated</a:t>
            </a:r>
            <a:r>
              <a:rPr lang="en-US" dirty="0"/>
              <a:t> </a:t>
            </a:r>
            <a:r>
              <a:rPr lang="en-US" dirty="0" err="1"/>
              <a:t>Hb</a:t>
            </a:r>
            <a:endParaRPr lang="en-US" dirty="0"/>
          </a:p>
          <a:p>
            <a:pPr>
              <a:lnSpc>
                <a:spcPct val="90000"/>
              </a:lnSpc>
              <a:buFont typeface="Wingdings" pitchFamily="2" charset="2"/>
              <a:buNone/>
            </a:pPr>
            <a:r>
              <a:rPr lang="en-US" dirty="0"/>
              <a:t>	- addition of glucose moiety to </a:t>
            </a:r>
            <a:r>
              <a:rPr lang="el-GR" dirty="0"/>
              <a:t>β</a:t>
            </a:r>
            <a:r>
              <a:rPr lang="en-US" dirty="0"/>
              <a:t>-chain of 	</a:t>
            </a:r>
            <a:r>
              <a:rPr lang="en-US" dirty="0" err="1"/>
              <a:t>Hb</a:t>
            </a:r>
            <a:endParaRPr lang="en-US" dirty="0"/>
          </a:p>
          <a:p>
            <a:pPr>
              <a:lnSpc>
                <a:spcPct val="90000"/>
              </a:lnSpc>
              <a:buFont typeface="Wingdings" pitchFamily="2" charset="2"/>
              <a:buNone/>
            </a:pPr>
            <a:r>
              <a:rPr lang="en-US" dirty="0"/>
              <a:t>	- test control in the last 2-3 months</a:t>
            </a:r>
            <a:endParaRPr lang="el-GR" dirty="0"/>
          </a:p>
          <a:p>
            <a:pPr>
              <a:lnSpc>
                <a:spcPct val="90000"/>
              </a:lnSpc>
              <a:buClr>
                <a:schemeClr val="tx1"/>
              </a:buClr>
            </a:pPr>
            <a:r>
              <a:rPr lang="en-US" dirty="0" err="1"/>
              <a:t>Glycosylated</a:t>
            </a:r>
            <a:r>
              <a:rPr lang="en-US" dirty="0"/>
              <a:t> proteins: (</a:t>
            </a:r>
            <a:r>
              <a:rPr lang="en-US" dirty="0" err="1"/>
              <a:t>fructosamine</a:t>
            </a:r>
            <a:r>
              <a:rPr lang="en-US" dirty="0"/>
              <a:t>): test control for about 2-3 weeks</a:t>
            </a:r>
          </a:p>
        </p:txBody>
      </p:sp>
      <p:sp>
        <p:nvSpPr>
          <p:cNvPr id="25602" name="Rectangle 2"/>
          <p:cNvSpPr>
            <a:spLocks noGrp="1" noChangeArrowheads="1"/>
          </p:cNvSpPr>
          <p:nvPr>
            <p:ph type="title"/>
          </p:nvPr>
        </p:nvSpPr>
        <p:spPr/>
        <p:txBody>
          <a:bodyPr/>
          <a:lstStyle/>
          <a:p>
            <a:r>
              <a:rPr lang="en-US" b="1" dirty="0"/>
              <a:t>Monitoring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0" y="762000"/>
            <a:ext cx="9144000" cy="6096000"/>
          </a:xfrm>
        </p:spPr>
        <p:txBody>
          <a:bodyPr>
            <a:normAutofit fontScale="85000" lnSpcReduction="20000"/>
          </a:bodyPr>
          <a:lstStyle/>
          <a:p>
            <a:pPr>
              <a:buNone/>
            </a:pPr>
            <a:r>
              <a:rPr lang="en-US" b="1" dirty="0" smtClean="0"/>
              <a:t>Initial visit</a:t>
            </a:r>
          </a:p>
          <a:p>
            <a:r>
              <a:rPr lang="en-US" dirty="0" smtClean="0"/>
              <a:t>Complete physical exam.</a:t>
            </a:r>
          </a:p>
          <a:p>
            <a:r>
              <a:rPr lang="en-US" dirty="0" smtClean="0"/>
              <a:t>Anthropometric measurements</a:t>
            </a:r>
          </a:p>
          <a:p>
            <a:r>
              <a:rPr lang="en-US" dirty="0" smtClean="0"/>
              <a:t>BP</a:t>
            </a:r>
          </a:p>
          <a:p>
            <a:r>
              <a:rPr lang="en-US" dirty="0" smtClean="0"/>
              <a:t>Urinalysis, </a:t>
            </a:r>
            <a:r>
              <a:rPr lang="en-US" dirty="0" err="1" smtClean="0"/>
              <a:t>microalbuminuria</a:t>
            </a:r>
            <a:endParaRPr lang="en-US" dirty="0" smtClean="0"/>
          </a:p>
          <a:p>
            <a:r>
              <a:rPr lang="en-US" dirty="0" smtClean="0"/>
              <a:t>FBC, ESR</a:t>
            </a:r>
          </a:p>
          <a:p>
            <a:r>
              <a:rPr lang="en-US" dirty="0" smtClean="0"/>
              <a:t>FPG, 2HPP, HbA1c</a:t>
            </a:r>
          </a:p>
          <a:p>
            <a:r>
              <a:rPr lang="en-US" dirty="0" smtClean="0"/>
              <a:t>Lipid profile</a:t>
            </a:r>
          </a:p>
          <a:p>
            <a:r>
              <a:rPr lang="en-US" dirty="0" smtClean="0"/>
              <a:t>Blood urea, </a:t>
            </a:r>
            <a:r>
              <a:rPr lang="en-US" dirty="0" err="1" smtClean="0"/>
              <a:t>creatinine</a:t>
            </a:r>
            <a:endParaRPr lang="en-US" dirty="0" smtClean="0"/>
          </a:p>
          <a:p>
            <a:pPr>
              <a:buNone/>
            </a:pPr>
            <a:r>
              <a:rPr lang="en-US" b="1" dirty="0" smtClean="0"/>
              <a:t>Every 3 months</a:t>
            </a:r>
          </a:p>
          <a:p>
            <a:r>
              <a:rPr lang="en-US" dirty="0" smtClean="0"/>
              <a:t>Repeat physical +BP</a:t>
            </a:r>
          </a:p>
          <a:p>
            <a:r>
              <a:rPr lang="en-US" dirty="0" smtClean="0"/>
              <a:t>Weight, WC, HC</a:t>
            </a:r>
          </a:p>
          <a:p>
            <a:r>
              <a:rPr lang="en-US" dirty="0" smtClean="0"/>
              <a:t>FPG, 2HPP, or review log book of SMBG</a:t>
            </a:r>
          </a:p>
          <a:p>
            <a:r>
              <a:rPr lang="en-US" dirty="0" smtClean="0"/>
              <a:t>HbA1c</a:t>
            </a:r>
          </a:p>
          <a:p>
            <a:r>
              <a:rPr lang="en-US" dirty="0" smtClean="0"/>
              <a:t>Renal function/lipid profile if initially abnormal</a:t>
            </a:r>
          </a:p>
          <a:p>
            <a:pPr>
              <a:buNone/>
            </a:pPr>
            <a:r>
              <a:rPr lang="en-US" b="1" dirty="0" smtClean="0"/>
              <a:t>Annually</a:t>
            </a:r>
          </a:p>
          <a:p>
            <a:r>
              <a:rPr lang="en-US" dirty="0" smtClean="0"/>
              <a:t>Repeat all as for initial visit</a:t>
            </a:r>
          </a:p>
        </p:txBody>
      </p:sp>
      <p:sp>
        <p:nvSpPr>
          <p:cNvPr id="48130" name="Title 1"/>
          <p:cNvSpPr>
            <a:spLocks noGrp="1"/>
          </p:cNvSpPr>
          <p:nvPr>
            <p:ph type="title"/>
          </p:nvPr>
        </p:nvSpPr>
        <p:spPr>
          <a:xfrm>
            <a:off x="533400" y="152400"/>
            <a:ext cx="8153400" cy="685800"/>
          </a:xfrm>
        </p:spPr>
        <p:txBody>
          <a:bodyPr>
            <a:normAutofit fontScale="90000"/>
          </a:bodyPr>
          <a:lstStyle/>
          <a:p>
            <a:r>
              <a:rPr lang="en-US" b="1" dirty="0" smtClean="0"/>
              <a:t>DM Monitoring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p:txBody>
          <a:bodyPr/>
          <a:lstStyle/>
          <a:p>
            <a:pPr eaLnBrk="1" hangingPunct="1"/>
            <a:r>
              <a:rPr lang="en-US" sz="4400" dirty="0" smtClean="0"/>
              <a:t>Obesity (particularly android)</a:t>
            </a:r>
          </a:p>
          <a:p>
            <a:pPr eaLnBrk="1" hangingPunct="1"/>
            <a:r>
              <a:rPr lang="en-US" sz="4400" dirty="0" smtClean="0"/>
              <a:t>Dyslipidemia</a:t>
            </a:r>
          </a:p>
          <a:p>
            <a:pPr eaLnBrk="1" hangingPunct="1"/>
            <a:r>
              <a:rPr lang="en-US" sz="4400" dirty="0" smtClean="0"/>
              <a:t>Hyperglycemia</a:t>
            </a:r>
          </a:p>
          <a:p>
            <a:pPr eaLnBrk="1" hangingPunct="1"/>
            <a:r>
              <a:rPr lang="en-US" sz="4400" dirty="0" smtClean="0"/>
              <a:t>Ignorance </a:t>
            </a:r>
          </a:p>
        </p:txBody>
      </p:sp>
      <p:sp>
        <p:nvSpPr>
          <p:cNvPr id="16386" name="Rectangle 2"/>
          <p:cNvSpPr>
            <a:spLocks noGrp="1" noChangeArrowheads="1"/>
          </p:cNvSpPr>
          <p:nvPr>
            <p:ph type="title"/>
          </p:nvPr>
        </p:nvSpPr>
        <p:spPr/>
        <p:txBody>
          <a:bodyPr/>
          <a:lstStyle/>
          <a:p>
            <a:pPr algn="ctr" eaLnBrk="1" hangingPunct="1"/>
            <a:r>
              <a:rPr lang="en-US" b="1" smtClean="0"/>
              <a:t>Challenges in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rmAutofit/>
          </a:bodyPr>
          <a:lstStyle/>
          <a:p>
            <a:pPr>
              <a:buClr>
                <a:schemeClr val="bg2"/>
              </a:buClr>
            </a:pPr>
            <a:r>
              <a:rPr lang="en-US" sz="2800" dirty="0"/>
              <a:t>Remains kernel of management</a:t>
            </a:r>
          </a:p>
          <a:p>
            <a:pPr>
              <a:buClr>
                <a:schemeClr val="bg2"/>
              </a:buClr>
            </a:pPr>
            <a:endParaRPr lang="en-US" sz="2800" dirty="0"/>
          </a:p>
          <a:p>
            <a:pPr>
              <a:buClr>
                <a:schemeClr val="bg2"/>
              </a:buClr>
            </a:pPr>
            <a:r>
              <a:rPr lang="en-US" sz="2800" dirty="0"/>
              <a:t>Main goal is patient empowerment:</a:t>
            </a:r>
          </a:p>
          <a:p>
            <a:pPr lvl="1">
              <a:buClr>
                <a:schemeClr val="bg2"/>
              </a:buClr>
            </a:pPr>
            <a:r>
              <a:rPr lang="en-US" dirty="0"/>
              <a:t>Self-monitoring of blood glucose, blood pressure</a:t>
            </a:r>
          </a:p>
          <a:p>
            <a:pPr lvl="1">
              <a:buClr>
                <a:schemeClr val="bg2"/>
              </a:buClr>
            </a:pPr>
            <a:r>
              <a:rPr lang="en-US" dirty="0"/>
              <a:t>Immediate management of </a:t>
            </a:r>
            <a:r>
              <a:rPr lang="en-US" dirty="0" err="1"/>
              <a:t>hypoglycaemia</a:t>
            </a:r>
            <a:endParaRPr lang="en-US" dirty="0"/>
          </a:p>
          <a:p>
            <a:pPr lvl="1">
              <a:buClr>
                <a:schemeClr val="bg2"/>
              </a:buClr>
            </a:pPr>
            <a:r>
              <a:rPr lang="en-US" dirty="0"/>
              <a:t>Foot care and foot wear</a:t>
            </a:r>
          </a:p>
          <a:p>
            <a:pPr lvl="1">
              <a:buClr>
                <a:schemeClr val="bg2"/>
              </a:buClr>
            </a:pPr>
            <a:r>
              <a:rPr lang="en-US" dirty="0"/>
              <a:t>Cooperation with physician in meeting goals</a:t>
            </a:r>
          </a:p>
          <a:p>
            <a:pPr lvl="1">
              <a:buClr>
                <a:schemeClr val="bg2"/>
              </a:buClr>
            </a:pPr>
            <a:r>
              <a:rPr lang="en-US" dirty="0"/>
              <a:t>Lifestyle adjustments</a:t>
            </a:r>
          </a:p>
          <a:p>
            <a:endParaRPr lang="en-US" sz="2800" dirty="0"/>
          </a:p>
        </p:txBody>
      </p:sp>
      <p:sp>
        <p:nvSpPr>
          <p:cNvPr id="30722" name="Rectangle 2"/>
          <p:cNvSpPr>
            <a:spLocks noGrp="1" noChangeArrowheads="1"/>
          </p:cNvSpPr>
          <p:nvPr>
            <p:ph type="title"/>
          </p:nvPr>
        </p:nvSpPr>
        <p:spPr/>
        <p:txBody>
          <a:bodyPr/>
          <a:lstStyle/>
          <a:p>
            <a:r>
              <a:rPr lang="en-US" b="1" dirty="0"/>
              <a:t>Education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p:txBody>
          <a:bodyPr/>
          <a:lstStyle/>
          <a:p>
            <a:pPr eaLnBrk="1" hangingPunct="1">
              <a:lnSpc>
                <a:spcPct val="90000"/>
              </a:lnSpc>
            </a:pPr>
            <a:r>
              <a:rPr lang="en-US" sz="2400" b="1" smtClean="0"/>
              <a:t>Decreases HGO</a:t>
            </a:r>
          </a:p>
          <a:p>
            <a:pPr eaLnBrk="1" hangingPunct="1">
              <a:lnSpc>
                <a:spcPct val="90000"/>
              </a:lnSpc>
            </a:pPr>
            <a:r>
              <a:rPr lang="en-US" sz="2400" b="1" smtClean="0"/>
              <a:t>Increases insulin action (improve insulin action)</a:t>
            </a:r>
          </a:p>
          <a:p>
            <a:pPr eaLnBrk="1" hangingPunct="1">
              <a:lnSpc>
                <a:spcPct val="90000"/>
              </a:lnSpc>
            </a:pPr>
            <a:r>
              <a:rPr lang="en-US" sz="2400" b="1" smtClean="0"/>
              <a:t>Increases insulin secretion (improve insulin secretion)</a:t>
            </a:r>
          </a:p>
          <a:p>
            <a:pPr eaLnBrk="1" hangingPunct="1">
              <a:lnSpc>
                <a:spcPct val="90000"/>
              </a:lnSpc>
            </a:pPr>
            <a:r>
              <a:rPr lang="en-US" sz="2400" b="1" smtClean="0"/>
              <a:t>Individualized exercise</a:t>
            </a:r>
          </a:p>
          <a:p>
            <a:pPr eaLnBrk="1" hangingPunct="1">
              <a:lnSpc>
                <a:spcPct val="90000"/>
              </a:lnSpc>
            </a:pPr>
            <a:r>
              <a:rPr lang="en-US" sz="2400" b="1" smtClean="0"/>
              <a:t>Ideal diet</a:t>
            </a:r>
          </a:p>
          <a:p>
            <a:pPr eaLnBrk="1" hangingPunct="1">
              <a:lnSpc>
                <a:spcPct val="90000"/>
              </a:lnSpc>
              <a:buFont typeface="Wingdings" pitchFamily="2" charset="2"/>
              <a:buChar char="Ø"/>
            </a:pPr>
            <a:r>
              <a:rPr lang="en-US" sz="2400" b="1" smtClean="0"/>
              <a:t>	protein: 10 – 20% of total calories</a:t>
            </a:r>
          </a:p>
          <a:p>
            <a:pPr eaLnBrk="1" hangingPunct="1">
              <a:lnSpc>
                <a:spcPct val="90000"/>
              </a:lnSpc>
              <a:buFont typeface="Wingdings" pitchFamily="2" charset="2"/>
              <a:buChar char="Ø"/>
            </a:pPr>
            <a:r>
              <a:rPr lang="en-US" sz="2400" b="1" smtClean="0"/>
              <a:t> 	fat: </a:t>
            </a:r>
            <a:r>
              <a:rPr lang="en-US" sz="2400" b="1" u="sng" smtClean="0"/>
              <a:t>&lt;</a:t>
            </a:r>
            <a:r>
              <a:rPr lang="en-US" sz="2400" b="1" smtClean="0"/>
              <a:t>30% of total calories</a:t>
            </a:r>
          </a:p>
          <a:p>
            <a:pPr eaLnBrk="1" hangingPunct="1">
              <a:lnSpc>
                <a:spcPct val="90000"/>
              </a:lnSpc>
              <a:buFont typeface="Wingdings" pitchFamily="2" charset="2"/>
              <a:buChar char="Ø"/>
            </a:pPr>
            <a:r>
              <a:rPr lang="en-US" sz="2400" b="1" smtClean="0"/>
              <a:t>     CHO: </a:t>
            </a:r>
            <a:r>
              <a:rPr lang="en-US" sz="2400" b="1" u="sng" smtClean="0"/>
              <a:t>&gt;</a:t>
            </a:r>
            <a:r>
              <a:rPr lang="en-US" sz="2400" b="1" smtClean="0"/>
              <a:t>50- 60%    </a:t>
            </a:r>
          </a:p>
        </p:txBody>
      </p:sp>
      <p:sp>
        <p:nvSpPr>
          <p:cNvPr id="17410" name="Rectangle 2"/>
          <p:cNvSpPr>
            <a:spLocks noGrp="1" noChangeArrowheads="1"/>
          </p:cNvSpPr>
          <p:nvPr>
            <p:ph type="title"/>
          </p:nvPr>
        </p:nvSpPr>
        <p:spPr/>
        <p:txBody>
          <a:bodyPr/>
          <a:lstStyle/>
          <a:p>
            <a:pPr algn="ctr" eaLnBrk="1" hangingPunct="1"/>
            <a:r>
              <a:rPr lang="en-US" b="1" smtClean="0"/>
              <a:t>Diet/ Exercise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64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64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64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64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228600" y="762000"/>
            <a:ext cx="8915400" cy="6096000"/>
          </a:xfrm>
        </p:spPr>
        <p:txBody>
          <a:bodyPr>
            <a:normAutofit/>
          </a:bodyPr>
          <a:lstStyle/>
          <a:p>
            <a:pPr>
              <a:lnSpc>
                <a:spcPct val="80000"/>
              </a:lnSpc>
              <a:buClr>
                <a:schemeClr val="hlink"/>
              </a:buClr>
            </a:pPr>
            <a:r>
              <a:rPr lang="en-US" sz="2400" b="1" dirty="0"/>
              <a:t>Exercise:</a:t>
            </a:r>
            <a:r>
              <a:rPr lang="en-US" sz="2000" b="1" dirty="0"/>
              <a:t> programme planned with the Physician</a:t>
            </a:r>
          </a:p>
          <a:p>
            <a:pPr lvl="1">
              <a:lnSpc>
                <a:spcPct val="80000"/>
              </a:lnSpc>
            </a:pPr>
            <a:r>
              <a:rPr lang="en-US" sz="2000" b="1" dirty="0"/>
              <a:t>At least 30 minutes thrice weekly (if no C/I)</a:t>
            </a:r>
          </a:p>
          <a:p>
            <a:pPr lvl="1">
              <a:lnSpc>
                <a:spcPct val="80000"/>
              </a:lnSpc>
            </a:pPr>
            <a:r>
              <a:rPr lang="en-US" sz="2000" b="1" dirty="0"/>
              <a:t>Avoid weight bearing or lifting. Examples of recommended exercises include brisk walking, jogging, bicycling, </a:t>
            </a:r>
            <a:r>
              <a:rPr lang="en-US" sz="2000" b="1" dirty="0" smtClean="0"/>
              <a:t>swimming.</a:t>
            </a:r>
          </a:p>
          <a:p>
            <a:pPr lvl="1">
              <a:lnSpc>
                <a:spcPct val="80000"/>
              </a:lnSpc>
            </a:pPr>
            <a:r>
              <a:rPr lang="en-US" sz="2000" b="1" dirty="0" smtClean="0"/>
              <a:t>Individualized exercise</a:t>
            </a:r>
          </a:p>
          <a:p>
            <a:pPr lvl="1">
              <a:lnSpc>
                <a:spcPct val="80000"/>
              </a:lnSpc>
            </a:pPr>
            <a:r>
              <a:rPr lang="en-US" sz="2000" b="1" dirty="0" smtClean="0"/>
              <a:t>Benefits: ↓HGO, ↑ Insulin action &amp;↑ Insulin secretion</a:t>
            </a:r>
            <a:endParaRPr lang="en-US" sz="2000" b="1" dirty="0"/>
          </a:p>
          <a:p>
            <a:pPr>
              <a:lnSpc>
                <a:spcPct val="80000"/>
              </a:lnSpc>
              <a:buClr>
                <a:schemeClr val="hlink"/>
              </a:buClr>
            </a:pPr>
            <a:r>
              <a:rPr lang="en-US" sz="2400" b="1" dirty="0"/>
              <a:t>Dietary measures: </a:t>
            </a:r>
            <a:r>
              <a:rPr lang="en-US" sz="2000" b="1" dirty="0"/>
              <a:t>individualized, on-going</a:t>
            </a:r>
          </a:p>
          <a:p>
            <a:pPr lvl="1">
              <a:lnSpc>
                <a:spcPct val="80000"/>
              </a:lnSpc>
            </a:pPr>
            <a:r>
              <a:rPr lang="en-US" sz="2000" b="1" dirty="0"/>
              <a:t>Drastic reduction of refined sugars</a:t>
            </a:r>
          </a:p>
          <a:p>
            <a:pPr lvl="1">
              <a:lnSpc>
                <a:spcPct val="80000"/>
              </a:lnSpc>
            </a:pPr>
            <a:r>
              <a:rPr lang="en-US" sz="2000" b="1" dirty="0"/>
              <a:t>Complex carbohydrate: 50-60% of total calorie/day</a:t>
            </a:r>
          </a:p>
          <a:p>
            <a:pPr lvl="1">
              <a:lnSpc>
                <a:spcPct val="80000"/>
              </a:lnSpc>
            </a:pPr>
            <a:r>
              <a:rPr lang="en-US" sz="2000" b="1" dirty="0"/>
              <a:t>Increase fiber intake</a:t>
            </a:r>
          </a:p>
          <a:p>
            <a:pPr lvl="1">
              <a:lnSpc>
                <a:spcPct val="80000"/>
              </a:lnSpc>
            </a:pPr>
            <a:r>
              <a:rPr lang="en-US" sz="2000" b="1" dirty="0"/>
              <a:t>Protein: 10-20% of total calorie/day</a:t>
            </a:r>
          </a:p>
          <a:p>
            <a:pPr lvl="1">
              <a:lnSpc>
                <a:spcPct val="80000"/>
              </a:lnSpc>
            </a:pPr>
            <a:r>
              <a:rPr lang="en-US" sz="2000" b="1" dirty="0"/>
              <a:t>Fats: Limit intake of saturated fat and dietary cholesterol; should take &lt;30% of total calorie/day</a:t>
            </a:r>
          </a:p>
          <a:p>
            <a:pPr lvl="1">
              <a:lnSpc>
                <a:spcPct val="80000"/>
              </a:lnSpc>
            </a:pPr>
            <a:r>
              <a:rPr lang="en-US" sz="2000" b="1" dirty="0"/>
              <a:t>Salt: moderate – low intake</a:t>
            </a:r>
          </a:p>
          <a:p>
            <a:pPr lvl="1">
              <a:lnSpc>
                <a:spcPct val="80000"/>
              </a:lnSpc>
            </a:pPr>
            <a:r>
              <a:rPr lang="en-US" sz="2000" b="1" dirty="0"/>
              <a:t>Alcohol: discourage in overweight/obese; generally reduce, subtract amount taken from total calorie for the day</a:t>
            </a:r>
          </a:p>
          <a:p>
            <a:pPr>
              <a:lnSpc>
                <a:spcPct val="80000"/>
              </a:lnSpc>
              <a:buClr>
                <a:schemeClr val="hlink"/>
              </a:buClr>
            </a:pPr>
            <a:r>
              <a:rPr lang="en-US" sz="2400" b="1" dirty="0"/>
              <a:t>Weight-loss</a:t>
            </a:r>
            <a:r>
              <a:rPr lang="en-US" sz="2000" b="1" dirty="0"/>
              <a:t> programme for overweight or obese subjects </a:t>
            </a:r>
          </a:p>
          <a:p>
            <a:pPr>
              <a:lnSpc>
                <a:spcPct val="80000"/>
              </a:lnSpc>
            </a:pPr>
            <a:endParaRPr lang="en-US" sz="2000" b="1" dirty="0"/>
          </a:p>
        </p:txBody>
      </p:sp>
      <p:sp>
        <p:nvSpPr>
          <p:cNvPr id="31746" name="Rectangle 2"/>
          <p:cNvSpPr>
            <a:spLocks noGrp="1" noChangeArrowheads="1"/>
          </p:cNvSpPr>
          <p:nvPr>
            <p:ph type="title"/>
          </p:nvPr>
        </p:nvSpPr>
        <p:spPr>
          <a:xfrm>
            <a:off x="685800" y="0"/>
            <a:ext cx="8001000" cy="838200"/>
          </a:xfrm>
        </p:spPr>
        <p:txBody>
          <a:bodyPr>
            <a:normAutofit/>
          </a:bodyPr>
          <a:lstStyle/>
          <a:p>
            <a:r>
              <a:rPr lang="en-US" dirty="0"/>
              <a:t>Lifestyle measures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458200" cy="5486400"/>
          </a:xfrm>
        </p:spPr>
        <p:txBody>
          <a:bodyPr>
            <a:normAutofit/>
          </a:bodyPr>
          <a:lstStyle/>
          <a:p>
            <a:r>
              <a:rPr lang="en-US" dirty="0" smtClean="0"/>
              <a:t>Oral </a:t>
            </a:r>
            <a:r>
              <a:rPr lang="en-US" dirty="0" err="1" smtClean="0"/>
              <a:t>Hypoglycaemic</a:t>
            </a:r>
            <a:r>
              <a:rPr lang="en-US" dirty="0" smtClean="0"/>
              <a:t> Drugs</a:t>
            </a:r>
          </a:p>
          <a:p>
            <a:pPr lvl="1"/>
            <a:r>
              <a:rPr lang="en-US" dirty="0" err="1" smtClean="0"/>
              <a:t>Sulphonylureas</a:t>
            </a:r>
            <a:endParaRPr lang="en-US" dirty="0" smtClean="0"/>
          </a:p>
          <a:p>
            <a:pPr lvl="1"/>
            <a:r>
              <a:rPr lang="en-US" dirty="0" err="1" smtClean="0"/>
              <a:t>Meglitinides</a:t>
            </a:r>
            <a:endParaRPr lang="en-US" dirty="0" smtClean="0"/>
          </a:p>
          <a:p>
            <a:pPr lvl="1"/>
            <a:r>
              <a:rPr lang="en-US" dirty="0" err="1" smtClean="0"/>
              <a:t>Biguanides</a:t>
            </a:r>
            <a:endParaRPr lang="en-US" dirty="0" smtClean="0"/>
          </a:p>
          <a:p>
            <a:pPr lvl="1"/>
            <a:r>
              <a:rPr lang="en-US" dirty="0" err="1" smtClean="0"/>
              <a:t>Thiazolidinediones</a:t>
            </a:r>
            <a:endParaRPr lang="en-US" dirty="0" smtClean="0"/>
          </a:p>
          <a:p>
            <a:pPr lvl="1"/>
            <a:r>
              <a:rPr lang="el-GR" dirty="0" smtClean="0"/>
              <a:t>α</a:t>
            </a:r>
            <a:r>
              <a:rPr lang="en-US" dirty="0" smtClean="0"/>
              <a:t>- </a:t>
            </a:r>
            <a:r>
              <a:rPr lang="en-US" dirty="0" err="1" smtClean="0"/>
              <a:t>glucosidase</a:t>
            </a:r>
            <a:r>
              <a:rPr lang="en-US" dirty="0" smtClean="0"/>
              <a:t> inhibitors</a:t>
            </a:r>
          </a:p>
          <a:p>
            <a:pPr lvl="1"/>
            <a:r>
              <a:rPr lang="en-US" dirty="0" smtClean="0"/>
              <a:t>DPP-4 inhibitors</a:t>
            </a:r>
          </a:p>
          <a:p>
            <a:r>
              <a:rPr lang="en-US" dirty="0" err="1" smtClean="0"/>
              <a:t>Injectable</a:t>
            </a:r>
            <a:r>
              <a:rPr lang="en-US" dirty="0" smtClean="0"/>
              <a:t> Drugs</a:t>
            </a:r>
          </a:p>
          <a:p>
            <a:pPr lvl="1"/>
            <a:r>
              <a:rPr lang="en-US" dirty="0" smtClean="0"/>
              <a:t>Insulin &amp; Insulin analogues</a:t>
            </a:r>
          </a:p>
          <a:p>
            <a:pPr lvl="1"/>
            <a:r>
              <a:rPr lang="en-US" dirty="0" err="1" smtClean="0"/>
              <a:t>Incretin</a:t>
            </a:r>
            <a:r>
              <a:rPr lang="en-US" dirty="0" smtClean="0"/>
              <a:t> </a:t>
            </a:r>
            <a:r>
              <a:rPr lang="en-US" dirty="0" err="1" smtClean="0"/>
              <a:t>mimetics</a:t>
            </a:r>
            <a:endParaRPr lang="en-US" dirty="0" smtClean="0"/>
          </a:p>
          <a:p>
            <a:pPr lvl="2"/>
            <a:r>
              <a:rPr lang="en-US" dirty="0" smtClean="0"/>
              <a:t>GLP-1 analogue - </a:t>
            </a:r>
            <a:r>
              <a:rPr lang="en-US" dirty="0" err="1" smtClean="0"/>
              <a:t>exenatide</a:t>
            </a:r>
            <a:endParaRPr lang="en-US" dirty="0" smtClean="0"/>
          </a:p>
          <a:p>
            <a:pPr lvl="1"/>
            <a:r>
              <a:rPr lang="en-US" dirty="0" err="1" smtClean="0"/>
              <a:t>Amylins</a:t>
            </a:r>
            <a:endParaRPr lang="en-US" dirty="0" smtClean="0"/>
          </a:p>
        </p:txBody>
      </p:sp>
      <p:sp>
        <p:nvSpPr>
          <p:cNvPr id="2" name="Title 1"/>
          <p:cNvSpPr>
            <a:spLocks noGrp="1"/>
          </p:cNvSpPr>
          <p:nvPr>
            <p:ph type="title"/>
          </p:nvPr>
        </p:nvSpPr>
        <p:spPr/>
        <p:txBody>
          <a:bodyPr/>
          <a:lstStyle/>
          <a:p>
            <a:r>
              <a:rPr lang="en-US" dirty="0" smtClean="0"/>
              <a:t>DRUG TREATMENT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We now see high rates of DM-related amputations, </a:t>
            </a:r>
            <a:r>
              <a:rPr lang="en-US" dirty="0" err="1" smtClean="0"/>
              <a:t>cerebrovascular</a:t>
            </a:r>
            <a:r>
              <a:rPr lang="en-US" dirty="0" smtClean="0"/>
              <a:t> disease, heart-related problems, and kidney disease in populations that were not previously known for these challenging health problems. </a:t>
            </a:r>
          </a:p>
          <a:p>
            <a:r>
              <a:rPr lang="en-US" dirty="0" smtClean="0"/>
              <a:t>In Nigeria, research shows that the prevalence of DM is about 5.77% . The </a:t>
            </a:r>
            <a:r>
              <a:rPr lang="en-US" dirty="0" err="1" smtClean="0"/>
              <a:t>prevalences</a:t>
            </a:r>
            <a:r>
              <a:rPr lang="en-US" dirty="0" smtClean="0"/>
              <a:t> of DM in the six geopolitical zones of Nigeria were 3.0%  in the North-West, 5.9%  in the North-East, 3.8% in the North-Central zone, 5.5% in the south-west, 4.6%  in the south-east, and 9.8% in the south-south zone. </a:t>
            </a:r>
            <a:endParaRPr lang="en-US" dirty="0"/>
          </a:p>
        </p:txBody>
      </p:sp>
      <p:sp>
        <p:nvSpPr>
          <p:cNvPr id="2" name="Title 1"/>
          <p:cNvSpPr>
            <a:spLocks noGrp="1"/>
          </p:cNvSpPr>
          <p:nvPr>
            <p:ph type="title"/>
          </p:nvPr>
        </p:nvSpPr>
        <p:spPr/>
        <p:txBody>
          <a:bodyPr/>
          <a:lstStyle/>
          <a:p>
            <a:r>
              <a:rPr lang="en-US" dirty="0" smtClean="0"/>
              <a:t>Epidemiology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n-GB" sz="2800" smtClean="0">
                <a:solidFill>
                  <a:srgbClr val="FF0000"/>
                </a:solidFill>
              </a:rPr>
              <a:t>ADA and EASD Algorithm for the Management </a:t>
            </a:r>
            <a:br>
              <a:rPr lang="en-GB" sz="2800" smtClean="0">
                <a:solidFill>
                  <a:srgbClr val="FF0000"/>
                </a:solidFill>
              </a:rPr>
            </a:br>
            <a:r>
              <a:rPr lang="en-GB" sz="2800" smtClean="0">
                <a:solidFill>
                  <a:srgbClr val="FF0000"/>
                </a:solidFill>
              </a:rPr>
              <a:t>of T2DM</a:t>
            </a:r>
          </a:p>
        </p:txBody>
      </p:sp>
      <p:sp>
        <p:nvSpPr>
          <p:cNvPr id="40963" name="Content Placeholder 4"/>
          <p:cNvSpPr txBox="1">
            <a:spLocks/>
          </p:cNvSpPr>
          <p:nvPr/>
        </p:nvSpPr>
        <p:spPr bwMode="auto">
          <a:xfrm>
            <a:off x="220663" y="6051550"/>
            <a:ext cx="8636000" cy="536575"/>
          </a:xfrm>
          <a:prstGeom prst="rect">
            <a:avLst/>
          </a:prstGeom>
          <a:noFill/>
          <a:ln w="9525">
            <a:noFill/>
            <a:miter lim="800000"/>
            <a:headEnd/>
            <a:tailEnd/>
          </a:ln>
        </p:spPr>
        <p:txBody>
          <a:bodyPr/>
          <a:lstStyle/>
          <a:p>
            <a:pPr>
              <a:spcBef>
                <a:spcPct val="20000"/>
              </a:spcBef>
              <a:buClr>
                <a:srgbClr val="880038"/>
              </a:buClr>
              <a:buSzPct val="120000"/>
            </a:pPr>
            <a:r>
              <a:rPr lang="en-GB" sz="1000"/>
              <a:t>ADA=American Diabetes Association; CHF=congestive heart failure; EASD=European Association for the Study of Diabetes; GLP-1=glucagon-like peptide-1; HbA1c=hemoglobin A1c; met=metformin; pio=pioglitazone; SU=sulfonylurea; T2DM=type 2 diabetes mellitus</a:t>
            </a:r>
            <a:br>
              <a:rPr lang="en-GB" sz="1000"/>
            </a:br>
            <a:r>
              <a:rPr lang="en-GB" sz="1000" baseline="30000"/>
              <a:t>a</a:t>
            </a:r>
            <a:r>
              <a:rPr lang="en-GB" sz="1000"/>
              <a:t>SUs other than glybenclamide (glyburide) or chlorpropamide; </a:t>
            </a:r>
            <a:r>
              <a:rPr lang="en-GB" sz="1000" baseline="30000"/>
              <a:t>b</a:t>
            </a:r>
            <a:r>
              <a:rPr lang="en-GB" sz="1000"/>
              <a:t>Insufficient clinical use to be confident regarding safety.</a:t>
            </a:r>
            <a:br>
              <a:rPr lang="en-GB" sz="1000"/>
            </a:br>
            <a:r>
              <a:rPr lang="en-GB" sz="1000"/>
              <a:t>Nathan DM, et al. </a:t>
            </a:r>
            <a:r>
              <a:rPr lang="en-GB" sz="1000" i="1"/>
              <a:t>Diabetes Care</a:t>
            </a:r>
            <a:r>
              <a:rPr lang="en-GB" sz="1000"/>
              <a:t>. 2008; 31: 173–175.</a:t>
            </a:r>
          </a:p>
        </p:txBody>
      </p:sp>
      <p:cxnSp>
        <p:nvCxnSpPr>
          <p:cNvPr id="40964" name="Straight Connector 128"/>
          <p:cNvCxnSpPr>
            <a:cxnSpLocks noChangeShapeType="1"/>
          </p:cNvCxnSpPr>
          <p:nvPr/>
        </p:nvCxnSpPr>
        <p:spPr bwMode="auto">
          <a:xfrm rot="10800000">
            <a:off x="6562725" y="4811713"/>
            <a:ext cx="828675" cy="0"/>
          </a:xfrm>
          <a:prstGeom prst="line">
            <a:avLst/>
          </a:prstGeom>
          <a:noFill/>
          <a:ln w="28575" algn="ctr">
            <a:solidFill>
              <a:schemeClr val="accent2"/>
            </a:solidFill>
            <a:prstDash val="sysDash"/>
            <a:round/>
            <a:headEnd/>
            <a:tailEnd type="triangle" w="med" len="med"/>
          </a:ln>
        </p:spPr>
      </p:cxnSp>
      <p:sp>
        <p:nvSpPr>
          <p:cNvPr id="72" name="Rounded Rectangle 71"/>
          <p:cNvSpPr/>
          <p:nvPr/>
        </p:nvSpPr>
        <p:spPr bwMode="auto">
          <a:xfrm>
            <a:off x="4929190" y="3531985"/>
            <a:ext cx="1884784" cy="805220"/>
          </a:xfrm>
          <a:prstGeom prst="roundRect">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anchor="ctr"/>
          <a:lstStyle/>
          <a:p>
            <a:pPr algn="ctr">
              <a:spcBef>
                <a:spcPct val="20000"/>
              </a:spcBef>
              <a:buSzPct val="120000"/>
              <a:defRPr/>
            </a:pPr>
            <a:endParaRPr lang="en-GB" dirty="0">
              <a:solidFill>
                <a:schemeClr val="bg2"/>
              </a:solidFill>
              <a:cs typeface="+mn-cs"/>
            </a:endParaRPr>
          </a:p>
        </p:txBody>
      </p:sp>
      <p:sp>
        <p:nvSpPr>
          <p:cNvPr id="74" name="Rounded Rectangle 73"/>
          <p:cNvSpPr/>
          <p:nvPr/>
        </p:nvSpPr>
        <p:spPr bwMode="auto">
          <a:xfrm>
            <a:off x="4929190" y="4400485"/>
            <a:ext cx="1884784" cy="805220"/>
          </a:xfrm>
          <a:prstGeom prst="roundRect">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anchor="ctr"/>
          <a:lstStyle/>
          <a:p>
            <a:pPr algn="ctr">
              <a:spcBef>
                <a:spcPct val="20000"/>
              </a:spcBef>
              <a:buSzPct val="120000"/>
              <a:defRPr/>
            </a:pPr>
            <a:endParaRPr lang="en-GB" dirty="0">
              <a:solidFill>
                <a:schemeClr val="bg2"/>
              </a:solidFill>
              <a:cs typeface="+mn-cs"/>
            </a:endParaRPr>
          </a:p>
        </p:txBody>
      </p:sp>
      <p:cxnSp>
        <p:nvCxnSpPr>
          <p:cNvPr id="118" name="Straight Arrow Connector 117"/>
          <p:cNvCxnSpPr/>
          <p:nvPr/>
        </p:nvCxnSpPr>
        <p:spPr bwMode="auto">
          <a:xfrm rot="16200000" flipH="1">
            <a:off x="4288631" y="4069557"/>
            <a:ext cx="454025" cy="169862"/>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bwMode="auto">
          <a:xfrm rot="5400000" flipH="1" flipV="1">
            <a:off x="4300538" y="4541838"/>
            <a:ext cx="436562" cy="176212"/>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bwMode="auto">
          <a:xfrm>
            <a:off x="2593911" y="3531985"/>
            <a:ext cx="1884784" cy="805220"/>
          </a:xfrm>
          <a:prstGeom prst="roundRect">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anchor="ctr"/>
          <a:lstStyle/>
          <a:p>
            <a:pPr algn="ctr">
              <a:spcBef>
                <a:spcPct val="20000"/>
              </a:spcBef>
              <a:buSzPct val="120000"/>
              <a:defRPr/>
            </a:pPr>
            <a:endParaRPr lang="en-GB" dirty="0">
              <a:solidFill>
                <a:schemeClr val="bg2"/>
              </a:solidFill>
              <a:cs typeface="+mn-cs"/>
            </a:endParaRPr>
          </a:p>
        </p:txBody>
      </p:sp>
      <p:sp>
        <p:nvSpPr>
          <p:cNvPr id="71" name="Rounded Rectangle 70"/>
          <p:cNvSpPr/>
          <p:nvPr/>
        </p:nvSpPr>
        <p:spPr bwMode="auto">
          <a:xfrm>
            <a:off x="2593911" y="4409638"/>
            <a:ext cx="1884784" cy="798966"/>
          </a:xfrm>
          <a:prstGeom prst="roundRect">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anchor="ctr"/>
          <a:lstStyle/>
          <a:p>
            <a:pPr algn="ctr">
              <a:spcBef>
                <a:spcPct val="20000"/>
              </a:spcBef>
              <a:buSzPct val="120000"/>
              <a:defRPr/>
            </a:pPr>
            <a:endParaRPr lang="en-GB" dirty="0">
              <a:solidFill>
                <a:schemeClr val="bg2"/>
              </a:solidFill>
              <a:cs typeface="+mn-cs"/>
            </a:endParaRPr>
          </a:p>
        </p:txBody>
      </p:sp>
      <p:sp>
        <p:nvSpPr>
          <p:cNvPr id="66" name="Rounded Rectangle 65"/>
          <p:cNvSpPr/>
          <p:nvPr/>
        </p:nvSpPr>
        <p:spPr bwMode="auto">
          <a:xfrm>
            <a:off x="6609588" y="1488301"/>
            <a:ext cx="1763161" cy="640785"/>
          </a:xfrm>
          <a:prstGeom prst="roundRect">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anchor="ctr"/>
          <a:lstStyle/>
          <a:p>
            <a:pPr algn="ctr">
              <a:spcBef>
                <a:spcPct val="20000"/>
              </a:spcBef>
              <a:buSzPct val="120000"/>
              <a:defRPr/>
            </a:pPr>
            <a:endParaRPr lang="en-GB" dirty="0">
              <a:solidFill>
                <a:schemeClr val="bg2"/>
              </a:solidFill>
              <a:cs typeface="+mn-cs"/>
            </a:endParaRPr>
          </a:p>
        </p:txBody>
      </p:sp>
      <p:sp>
        <p:nvSpPr>
          <p:cNvPr id="62" name="Rounded Rectangle 61"/>
          <p:cNvSpPr/>
          <p:nvPr/>
        </p:nvSpPr>
        <p:spPr bwMode="auto">
          <a:xfrm>
            <a:off x="843125" y="1572486"/>
            <a:ext cx="1078009" cy="1148294"/>
          </a:xfrm>
          <a:prstGeom prst="roundRect">
            <a:avLst/>
          </a:prstGeom>
          <a:solidFill>
            <a:srgbClr val="0099FF"/>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anchor="ctr"/>
          <a:lstStyle/>
          <a:p>
            <a:pPr algn="ctr">
              <a:spcBef>
                <a:spcPct val="20000"/>
              </a:spcBef>
              <a:buSzPct val="120000"/>
              <a:defRPr/>
            </a:pPr>
            <a:endParaRPr lang="en-GB" dirty="0">
              <a:cs typeface="+mn-cs"/>
            </a:endParaRPr>
          </a:p>
        </p:txBody>
      </p:sp>
      <p:sp>
        <p:nvSpPr>
          <p:cNvPr id="40985" name="Rectangle 5"/>
          <p:cNvSpPr>
            <a:spLocks noChangeArrowheads="1"/>
          </p:cNvSpPr>
          <p:nvPr/>
        </p:nvSpPr>
        <p:spPr bwMode="auto">
          <a:xfrm>
            <a:off x="3043238" y="4781550"/>
            <a:ext cx="987425" cy="554038"/>
          </a:xfrm>
          <a:prstGeom prst="rect">
            <a:avLst/>
          </a:prstGeom>
          <a:noFill/>
          <a:ln w="9525">
            <a:noFill/>
            <a:miter lim="800000"/>
            <a:headEnd/>
            <a:tailEnd/>
          </a:ln>
        </p:spPr>
        <p:txBody>
          <a:bodyPr lIns="0" tIns="0" rIns="0" bIns="0">
            <a:spAutoFit/>
          </a:bodyPr>
          <a:lstStyle/>
          <a:p>
            <a:pPr algn="ctr">
              <a:spcBef>
                <a:spcPct val="20000"/>
              </a:spcBef>
              <a:buSzPct val="120000"/>
            </a:pPr>
            <a:r>
              <a:rPr lang="en-US" sz="900" i="1">
                <a:solidFill>
                  <a:schemeClr val="bg2"/>
                </a:solidFill>
              </a:rPr>
              <a:t>No hypoglycemia</a:t>
            </a:r>
          </a:p>
          <a:p>
            <a:pPr algn="ctr">
              <a:spcBef>
                <a:spcPct val="20000"/>
              </a:spcBef>
              <a:buSzPct val="120000"/>
            </a:pPr>
            <a:r>
              <a:rPr lang="en-US" sz="900" i="1">
                <a:solidFill>
                  <a:schemeClr val="bg2"/>
                </a:solidFill>
              </a:rPr>
              <a:t>Weight loss</a:t>
            </a:r>
          </a:p>
          <a:p>
            <a:pPr algn="ctr">
              <a:spcBef>
                <a:spcPct val="20000"/>
              </a:spcBef>
              <a:buSzPct val="120000"/>
            </a:pPr>
            <a:r>
              <a:rPr lang="en-US" sz="900" i="1">
                <a:solidFill>
                  <a:schemeClr val="bg2"/>
                </a:solidFill>
              </a:rPr>
              <a:t>Nausea / vomiting</a:t>
            </a:r>
            <a:endParaRPr lang="en-US" sz="900">
              <a:solidFill>
                <a:schemeClr val="bg2"/>
              </a:solidFill>
            </a:endParaRPr>
          </a:p>
          <a:p>
            <a:pPr algn="ctr">
              <a:spcBef>
                <a:spcPct val="20000"/>
              </a:spcBef>
              <a:buSzPct val="120000"/>
            </a:pPr>
            <a:endParaRPr lang="en-US" sz="900">
              <a:solidFill>
                <a:schemeClr val="bg2"/>
              </a:solidFill>
            </a:endParaRPr>
          </a:p>
        </p:txBody>
      </p:sp>
      <p:sp>
        <p:nvSpPr>
          <p:cNvPr id="40986" name="Rectangle 10"/>
          <p:cNvSpPr>
            <a:spLocks noChangeArrowheads="1"/>
          </p:cNvSpPr>
          <p:nvPr/>
        </p:nvSpPr>
        <p:spPr bwMode="auto">
          <a:xfrm>
            <a:off x="6767513" y="1587500"/>
            <a:ext cx="1433512" cy="369888"/>
          </a:xfrm>
          <a:prstGeom prst="rect">
            <a:avLst/>
          </a:prstGeom>
          <a:noFill/>
          <a:ln w="9525">
            <a:noFill/>
            <a:miter lim="800000"/>
            <a:headEnd/>
            <a:tailEnd/>
          </a:ln>
        </p:spPr>
        <p:txBody>
          <a:bodyPr lIns="0" tIns="0" rIns="0" bIns="0">
            <a:spAutoFit/>
          </a:bodyPr>
          <a:lstStyle/>
          <a:p>
            <a:pPr algn="ctr">
              <a:spcBef>
                <a:spcPct val="20000"/>
              </a:spcBef>
              <a:buSzPct val="120000"/>
            </a:pPr>
            <a:r>
              <a:rPr lang="en-US" sz="1200">
                <a:solidFill>
                  <a:schemeClr val="bg2"/>
                </a:solidFill>
              </a:rPr>
              <a:t>Lifestyle and met + intensive insulin </a:t>
            </a:r>
            <a:endParaRPr lang="en-US" sz="2000">
              <a:solidFill>
                <a:schemeClr val="bg2"/>
              </a:solidFill>
            </a:endParaRPr>
          </a:p>
        </p:txBody>
      </p:sp>
      <p:sp>
        <p:nvSpPr>
          <p:cNvPr id="40987" name="Rectangle 27"/>
          <p:cNvSpPr>
            <a:spLocks noChangeArrowheads="1"/>
          </p:cNvSpPr>
          <p:nvPr/>
        </p:nvSpPr>
        <p:spPr bwMode="auto">
          <a:xfrm>
            <a:off x="977900" y="1684338"/>
            <a:ext cx="771525" cy="923925"/>
          </a:xfrm>
          <a:prstGeom prst="rect">
            <a:avLst/>
          </a:prstGeom>
          <a:noFill/>
          <a:ln w="9525">
            <a:noFill/>
            <a:miter lim="800000"/>
            <a:headEnd/>
            <a:tailEnd/>
          </a:ln>
        </p:spPr>
        <p:txBody>
          <a:bodyPr lIns="0" tIns="0" rIns="0" bIns="0">
            <a:spAutoFit/>
          </a:bodyPr>
          <a:lstStyle/>
          <a:p>
            <a:pPr algn="ctr">
              <a:spcBef>
                <a:spcPct val="20000"/>
              </a:spcBef>
              <a:buSzPct val="120000"/>
            </a:pPr>
            <a:r>
              <a:rPr lang="en-US" sz="1200"/>
              <a:t>At</a:t>
            </a:r>
            <a:br>
              <a:rPr lang="en-US" sz="1200"/>
            </a:br>
            <a:r>
              <a:rPr lang="en-US" sz="1200"/>
              <a:t>diagnosis:</a:t>
            </a:r>
            <a:r>
              <a:rPr lang="en-US" sz="1200" i="1"/>
              <a:t/>
            </a:r>
            <a:br>
              <a:rPr lang="en-US" sz="1200" i="1"/>
            </a:br>
            <a:r>
              <a:rPr lang="en-US" sz="1200"/>
              <a:t>Lifestyle</a:t>
            </a:r>
            <a:br>
              <a:rPr lang="en-US" sz="1200"/>
            </a:br>
            <a:r>
              <a:rPr lang="en-US" sz="1200"/>
              <a:t>+</a:t>
            </a:r>
            <a:br>
              <a:rPr lang="en-US" sz="1200"/>
            </a:br>
            <a:r>
              <a:rPr lang="en-US" sz="1200"/>
              <a:t>metformin</a:t>
            </a:r>
          </a:p>
        </p:txBody>
      </p:sp>
      <p:sp>
        <p:nvSpPr>
          <p:cNvPr id="40988" name="Rectangle 31"/>
          <p:cNvSpPr>
            <a:spLocks noChangeArrowheads="1"/>
          </p:cNvSpPr>
          <p:nvPr/>
        </p:nvSpPr>
        <p:spPr bwMode="auto">
          <a:xfrm>
            <a:off x="1084263" y="2841625"/>
            <a:ext cx="536575" cy="215900"/>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400"/>
              <a:t>Step 1</a:t>
            </a:r>
            <a:endParaRPr lang="en-US" sz="2000"/>
          </a:p>
        </p:txBody>
      </p:sp>
      <p:sp>
        <p:nvSpPr>
          <p:cNvPr id="40989" name="Rectangle 33"/>
          <p:cNvSpPr>
            <a:spLocks noChangeArrowheads="1"/>
          </p:cNvSpPr>
          <p:nvPr/>
        </p:nvSpPr>
        <p:spPr bwMode="auto">
          <a:xfrm>
            <a:off x="3267075" y="2841625"/>
            <a:ext cx="536575" cy="215900"/>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400"/>
              <a:t>Step 2</a:t>
            </a:r>
            <a:endParaRPr lang="en-US" sz="2000"/>
          </a:p>
        </p:txBody>
      </p:sp>
      <p:sp>
        <p:nvSpPr>
          <p:cNvPr id="40990" name="Rectangle 34"/>
          <p:cNvSpPr>
            <a:spLocks noChangeArrowheads="1"/>
          </p:cNvSpPr>
          <p:nvPr/>
        </p:nvSpPr>
        <p:spPr bwMode="auto">
          <a:xfrm>
            <a:off x="6261100" y="2841625"/>
            <a:ext cx="536575" cy="215900"/>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400"/>
              <a:t>Step 3</a:t>
            </a:r>
            <a:endParaRPr lang="en-US" sz="2000"/>
          </a:p>
        </p:txBody>
      </p:sp>
      <p:sp>
        <p:nvSpPr>
          <p:cNvPr id="40991" name="Rectangle 35"/>
          <p:cNvSpPr>
            <a:spLocks noChangeArrowheads="1"/>
          </p:cNvSpPr>
          <p:nvPr/>
        </p:nvSpPr>
        <p:spPr bwMode="auto">
          <a:xfrm>
            <a:off x="3044825" y="3581400"/>
            <a:ext cx="984250" cy="369888"/>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200">
                <a:solidFill>
                  <a:schemeClr val="bg2"/>
                </a:solidFill>
              </a:rPr>
              <a:t>Lifestyle and </a:t>
            </a:r>
            <a:br>
              <a:rPr lang="en-US" sz="1200">
                <a:solidFill>
                  <a:schemeClr val="bg2"/>
                </a:solidFill>
              </a:rPr>
            </a:br>
            <a:r>
              <a:rPr lang="en-US" sz="1200">
                <a:solidFill>
                  <a:schemeClr val="bg2"/>
                </a:solidFill>
              </a:rPr>
              <a:t>met + pio</a:t>
            </a:r>
            <a:endParaRPr lang="en-US" sz="2000">
              <a:solidFill>
                <a:schemeClr val="bg2"/>
              </a:solidFill>
            </a:endParaRPr>
          </a:p>
        </p:txBody>
      </p:sp>
      <p:sp>
        <p:nvSpPr>
          <p:cNvPr id="40992" name="Rectangle 39"/>
          <p:cNvSpPr>
            <a:spLocks noChangeArrowheads="1"/>
          </p:cNvSpPr>
          <p:nvPr/>
        </p:nvSpPr>
        <p:spPr bwMode="auto">
          <a:xfrm>
            <a:off x="3059113" y="3919538"/>
            <a:ext cx="955675" cy="554037"/>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900" i="1">
                <a:solidFill>
                  <a:schemeClr val="bg2"/>
                </a:solidFill>
              </a:rPr>
              <a:t>No hypoglycemia</a:t>
            </a:r>
          </a:p>
          <a:p>
            <a:pPr algn="ctr">
              <a:spcBef>
                <a:spcPct val="20000"/>
              </a:spcBef>
              <a:buSzPct val="120000"/>
            </a:pPr>
            <a:r>
              <a:rPr lang="en-US" sz="900" i="1">
                <a:solidFill>
                  <a:schemeClr val="bg2"/>
                </a:solidFill>
              </a:rPr>
              <a:t>Edema / CHF</a:t>
            </a:r>
          </a:p>
          <a:p>
            <a:pPr algn="ctr">
              <a:spcBef>
                <a:spcPct val="20000"/>
              </a:spcBef>
              <a:buSzPct val="120000"/>
            </a:pPr>
            <a:r>
              <a:rPr lang="en-US" sz="900" i="1">
                <a:solidFill>
                  <a:schemeClr val="bg2"/>
                </a:solidFill>
              </a:rPr>
              <a:t>Bone loss</a:t>
            </a:r>
            <a:endParaRPr lang="en-US" sz="900">
              <a:solidFill>
                <a:schemeClr val="bg2"/>
              </a:solidFill>
            </a:endParaRPr>
          </a:p>
          <a:p>
            <a:pPr algn="ctr">
              <a:spcBef>
                <a:spcPct val="20000"/>
              </a:spcBef>
              <a:buSzPct val="120000"/>
            </a:pPr>
            <a:endParaRPr lang="en-US" sz="900">
              <a:solidFill>
                <a:schemeClr val="bg2"/>
              </a:solidFill>
            </a:endParaRPr>
          </a:p>
        </p:txBody>
      </p:sp>
      <p:sp>
        <p:nvSpPr>
          <p:cNvPr id="40993" name="Rectangle 43"/>
          <p:cNvSpPr>
            <a:spLocks noChangeArrowheads="1"/>
          </p:cNvSpPr>
          <p:nvPr/>
        </p:nvSpPr>
        <p:spPr bwMode="auto">
          <a:xfrm>
            <a:off x="2886075" y="4435475"/>
            <a:ext cx="1300163" cy="369888"/>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200">
                <a:solidFill>
                  <a:schemeClr val="bg2"/>
                </a:solidFill>
              </a:rPr>
              <a:t>Lifestyle and met </a:t>
            </a:r>
            <a:br>
              <a:rPr lang="en-US" sz="1200">
                <a:solidFill>
                  <a:schemeClr val="bg2"/>
                </a:solidFill>
              </a:rPr>
            </a:br>
            <a:r>
              <a:rPr lang="en-US" sz="1200">
                <a:solidFill>
                  <a:schemeClr val="bg2"/>
                </a:solidFill>
              </a:rPr>
              <a:t>+ GLP-1 agonist</a:t>
            </a:r>
            <a:r>
              <a:rPr lang="en-US" sz="1200" baseline="30000">
                <a:solidFill>
                  <a:schemeClr val="bg2"/>
                </a:solidFill>
              </a:rPr>
              <a:t>b</a:t>
            </a:r>
            <a:endParaRPr lang="en-US" sz="2000">
              <a:solidFill>
                <a:schemeClr val="bg2"/>
              </a:solidFill>
            </a:endParaRPr>
          </a:p>
        </p:txBody>
      </p:sp>
      <p:sp>
        <p:nvSpPr>
          <p:cNvPr id="40994" name="Rectangle 50"/>
          <p:cNvSpPr>
            <a:spLocks noChangeArrowheads="1"/>
          </p:cNvSpPr>
          <p:nvPr/>
        </p:nvSpPr>
        <p:spPr bwMode="auto">
          <a:xfrm>
            <a:off x="5194300" y="3773488"/>
            <a:ext cx="1300163" cy="369887"/>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200">
                <a:solidFill>
                  <a:schemeClr val="bg2"/>
                </a:solidFill>
              </a:rPr>
              <a:t>Lifestyle and met </a:t>
            </a:r>
            <a:br>
              <a:rPr lang="en-US" sz="1200">
                <a:solidFill>
                  <a:schemeClr val="bg2"/>
                </a:solidFill>
              </a:rPr>
            </a:br>
            <a:r>
              <a:rPr lang="en-US" sz="1200">
                <a:solidFill>
                  <a:schemeClr val="bg2"/>
                </a:solidFill>
              </a:rPr>
              <a:t>+ pio + SU</a:t>
            </a:r>
            <a:r>
              <a:rPr lang="en-US" sz="1200" baseline="30000">
                <a:solidFill>
                  <a:schemeClr val="bg2"/>
                </a:solidFill>
              </a:rPr>
              <a:t>a</a:t>
            </a:r>
            <a:endParaRPr lang="en-US" sz="2000">
              <a:solidFill>
                <a:schemeClr val="bg2"/>
              </a:solidFill>
            </a:endParaRPr>
          </a:p>
        </p:txBody>
      </p:sp>
      <p:sp>
        <p:nvSpPr>
          <p:cNvPr id="40995" name="Rectangle 57"/>
          <p:cNvSpPr>
            <a:spLocks noChangeArrowheads="1"/>
          </p:cNvSpPr>
          <p:nvPr/>
        </p:nvSpPr>
        <p:spPr bwMode="auto">
          <a:xfrm>
            <a:off x="5130800" y="4624388"/>
            <a:ext cx="1427163" cy="369887"/>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200">
                <a:solidFill>
                  <a:schemeClr val="bg2"/>
                </a:solidFill>
              </a:rPr>
              <a:t>Lifestyle and</a:t>
            </a:r>
            <a:br>
              <a:rPr lang="en-US" sz="1200">
                <a:solidFill>
                  <a:schemeClr val="bg2"/>
                </a:solidFill>
              </a:rPr>
            </a:br>
            <a:r>
              <a:rPr lang="en-US" sz="1200">
                <a:solidFill>
                  <a:schemeClr val="bg2"/>
                </a:solidFill>
              </a:rPr>
              <a:t>met + basal insulin </a:t>
            </a:r>
            <a:endParaRPr lang="en-US" sz="2000">
              <a:solidFill>
                <a:schemeClr val="bg2"/>
              </a:solidFill>
            </a:endParaRPr>
          </a:p>
        </p:txBody>
      </p:sp>
      <p:sp>
        <p:nvSpPr>
          <p:cNvPr id="40996" name="Rectangle 79"/>
          <p:cNvSpPr>
            <a:spLocks noChangeArrowheads="1"/>
          </p:cNvSpPr>
          <p:nvPr/>
        </p:nvSpPr>
        <p:spPr bwMode="auto">
          <a:xfrm>
            <a:off x="1454150" y="3182938"/>
            <a:ext cx="584200" cy="215900"/>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400"/>
              <a:t>Tier 2: </a:t>
            </a:r>
            <a:endParaRPr lang="en-US" sz="2000"/>
          </a:p>
        </p:txBody>
      </p:sp>
      <p:sp>
        <p:nvSpPr>
          <p:cNvPr id="40997" name="Rectangle 80"/>
          <p:cNvSpPr>
            <a:spLocks noChangeArrowheads="1"/>
          </p:cNvSpPr>
          <p:nvPr/>
        </p:nvSpPr>
        <p:spPr bwMode="auto">
          <a:xfrm>
            <a:off x="2193925" y="3182938"/>
            <a:ext cx="2463800" cy="215900"/>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400"/>
              <a:t>Less well-validated therapies</a:t>
            </a:r>
            <a:endParaRPr lang="en-US" sz="2000"/>
          </a:p>
        </p:txBody>
      </p:sp>
      <p:grpSp>
        <p:nvGrpSpPr>
          <p:cNvPr id="2" name="Group 100"/>
          <p:cNvGrpSpPr>
            <a:grpSpLocks/>
          </p:cNvGrpSpPr>
          <p:nvPr/>
        </p:nvGrpSpPr>
        <p:grpSpPr bwMode="auto">
          <a:xfrm>
            <a:off x="1924050" y="1808163"/>
            <a:ext cx="754063" cy="679450"/>
            <a:chOff x="2062716" y="2626240"/>
            <a:chExt cx="615181" cy="691115"/>
          </a:xfrm>
        </p:grpSpPr>
        <p:cxnSp>
          <p:nvCxnSpPr>
            <p:cNvPr id="100" name="Straight Arrow Connector 99"/>
            <p:cNvCxnSpPr/>
            <p:nvPr/>
          </p:nvCxnSpPr>
          <p:spPr>
            <a:xfrm>
              <a:off x="2317854" y="3317355"/>
              <a:ext cx="360043"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062716" y="2976641"/>
              <a:ext cx="2654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2317854" y="2626240"/>
              <a:ext cx="360043"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1996871" y="2970182"/>
              <a:ext cx="6652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 name="Straight Connector 102"/>
          <p:cNvCxnSpPr/>
          <p:nvPr/>
        </p:nvCxnSpPr>
        <p:spPr bwMode="auto">
          <a:xfrm>
            <a:off x="2073275" y="4376738"/>
            <a:ext cx="14287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auto">
          <a:xfrm rot="5400000" flipH="1" flipV="1">
            <a:off x="1774031" y="4368007"/>
            <a:ext cx="855663"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bwMode="auto">
          <a:xfrm>
            <a:off x="2189163" y="3927475"/>
            <a:ext cx="360362" cy="0"/>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bwMode="auto">
          <a:xfrm>
            <a:off x="2189163" y="4813300"/>
            <a:ext cx="360362" cy="0"/>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auto">
          <a:xfrm rot="5400000">
            <a:off x="977106" y="3248819"/>
            <a:ext cx="2192338"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rot="10800000">
            <a:off x="246063" y="3092450"/>
            <a:ext cx="8461375"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112"/>
          <p:cNvGrpSpPr>
            <a:grpSpLocks/>
          </p:cNvGrpSpPr>
          <p:nvPr/>
        </p:nvGrpSpPr>
        <p:grpSpPr bwMode="auto">
          <a:xfrm>
            <a:off x="4624388" y="3927475"/>
            <a:ext cx="246062" cy="885825"/>
            <a:chOff x="2317897" y="2626240"/>
            <a:chExt cx="360000" cy="691115"/>
          </a:xfrm>
        </p:grpSpPr>
        <p:cxnSp>
          <p:nvCxnSpPr>
            <p:cNvPr id="115" name="Straight Connector 114"/>
            <p:cNvCxnSpPr/>
            <p:nvPr/>
          </p:nvCxnSpPr>
          <p:spPr>
            <a:xfrm rot="5400000" flipH="1" flipV="1">
              <a:off x="1996337" y="2970560"/>
              <a:ext cx="666344"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2317897" y="2626240"/>
              <a:ext cx="360000" cy="0"/>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317897" y="3317355"/>
              <a:ext cx="360000" cy="0"/>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1006" name="Straight Connector 129"/>
          <p:cNvCxnSpPr>
            <a:cxnSpLocks noChangeShapeType="1"/>
          </p:cNvCxnSpPr>
          <p:nvPr/>
        </p:nvCxnSpPr>
        <p:spPr bwMode="auto">
          <a:xfrm rot="16200000" flipV="1">
            <a:off x="6062663" y="3492500"/>
            <a:ext cx="2647950" cy="0"/>
          </a:xfrm>
          <a:prstGeom prst="line">
            <a:avLst/>
          </a:prstGeom>
          <a:noFill/>
          <a:ln w="28575" algn="ctr">
            <a:solidFill>
              <a:schemeClr val="accent2"/>
            </a:solidFill>
            <a:prstDash val="sysDash"/>
            <a:round/>
            <a:headEnd/>
            <a:tailEnd type="triangle" w="med" len="med"/>
          </a:ln>
        </p:spPr>
      </p:cxnSp>
      <p:cxnSp>
        <p:nvCxnSpPr>
          <p:cNvPr id="133" name="Straight Arrow Connector 132"/>
          <p:cNvCxnSpPr/>
          <p:nvPr/>
        </p:nvCxnSpPr>
        <p:spPr bwMode="auto">
          <a:xfrm flipV="1">
            <a:off x="4430713" y="1793875"/>
            <a:ext cx="2133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bwMode="auto">
          <a:xfrm>
            <a:off x="2715533" y="1488301"/>
            <a:ext cx="1763161" cy="640785"/>
          </a:xfrm>
          <a:prstGeom prst="roundRect">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anchor="ctr"/>
          <a:lstStyle/>
          <a:p>
            <a:pPr algn="ctr">
              <a:spcBef>
                <a:spcPct val="20000"/>
              </a:spcBef>
              <a:buSzPct val="120000"/>
              <a:defRPr/>
            </a:pPr>
            <a:endParaRPr lang="en-GB" dirty="0">
              <a:solidFill>
                <a:schemeClr val="bg2"/>
              </a:solidFill>
              <a:cs typeface="+mn-cs"/>
            </a:endParaRPr>
          </a:p>
        </p:txBody>
      </p:sp>
      <p:sp>
        <p:nvSpPr>
          <p:cNvPr id="64" name="Rounded Rectangle 63"/>
          <p:cNvSpPr/>
          <p:nvPr/>
        </p:nvSpPr>
        <p:spPr bwMode="auto">
          <a:xfrm>
            <a:off x="2715533" y="2191191"/>
            <a:ext cx="1763161" cy="640785"/>
          </a:xfrm>
          <a:prstGeom prst="roundRect">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anchor="ctr"/>
          <a:lstStyle/>
          <a:p>
            <a:pPr algn="ctr">
              <a:spcBef>
                <a:spcPct val="20000"/>
              </a:spcBef>
              <a:buSzPct val="120000"/>
              <a:defRPr/>
            </a:pPr>
            <a:endParaRPr lang="en-GB" dirty="0">
              <a:solidFill>
                <a:schemeClr val="bg2"/>
              </a:solidFill>
              <a:cs typeface="+mn-cs"/>
            </a:endParaRPr>
          </a:p>
        </p:txBody>
      </p:sp>
      <p:sp>
        <p:nvSpPr>
          <p:cNvPr id="41014" name="Rectangle 22"/>
          <p:cNvSpPr>
            <a:spLocks noChangeArrowheads="1"/>
          </p:cNvSpPr>
          <p:nvPr/>
        </p:nvSpPr>
        <p:spPr bwMode="auto">
          <a:xfrm>
            <a:off x="2838450" y="2300288"/>
            <a:ext cx="1435100" cy="369887"/>
          </a:xfrm>
          <a:prstGeom prst="rect">
            <a:avLst/>
          </a:prstGeom>
          <a:noFill/>
          <a:ln w="9525">
            <a:noFill/>
            <a:miter lim="800000"/>
            <a:headEnd/>
            <a:tailEnd/>
          </a:ln>
        </p:spPr>
        <p:txBody>
          <a:bodyPr lIns="0" tIns="0" rIns="0" bIns="0">
            <a:spAutoFit/>
          </a:bodyPr>
          <a:lstStyle/>
          <a:p>
            <a:pPr algn="ctr">
              <a:spcBef>
                <a:spcPct val="20000"/>
              </a:spcBef>
              <a:buSzPct val="120000"/>
            </a:pPr>
            <a:r>
              <a:rPr lang="en-US" sz="1200">
                <a:solidFill>
                  <a:schemeClr val="bg2"/>
                </a:solidFill>
              </a:rPr>
              <a:t>Lifestyle and </a:t>
            </a:r>
            <a:br>
              <a:rPr lang="en-US" sz="1200">
                <a:solidFill>
                  <a:schemeClr val="bg2"/>
                </a:solidFill>
              </a:rPr>
            </a:br>
            <a:r>
              <a:rPr lang="en-US" sz="1200">
                <a:solidFill>
                  <a:schemeClr val="bg2"/>
                </a:solidFill>
              </a:rPr>
              <a:t>met + SU</a:t>
            </a:r>
            <a:r>
              <a:rPr lang="en-US" sz="1200" baseline="30000">
                <a:solidFill>
                  <a:schemeClr val="bg2"/>
                </a:solidFill>
              </a:rPr>
              <a:t>a</a:t>
            </a:r>
            <a:endParaRPr lang="en-US" sz="2000">
              <a:solidFill>
                <a:schemeClr val="bg2"/>
              </a:solidFill>
            </a:endParaRPr>
          </a:p>
        </p:txBody>
      </p:sp>
      <p:sp>
        <p:nvSpPr>
          <p:cNvPr id="41015" name="Rectangle 20"/>
          <p:cNvSpPr>
            <a:spLocks noChangeArrowheads="1"/>
          </p:cNvSpPr>
          <p:nvPr/>
        </p:nvSpPr>
        <p:spPr bwMode="auto">
          <a:xfrm>
            <a:off x="2722563" y="1611313"/>
            <a:ext cx="1666875" cy="369887"/>
          </a:xfrm>
          <a:prstGeom prst="rect">
            <a:avLst/>
          </a:prstGeom>
          <a:noFill/>
          <a:ln w="9525">
            <a:noFill/>
            <a:miter lim="800000"/>
            <a:headEnd/>
            <a:tailEnd/>
          </a:ln>
        </p:spPr>
        <p:txBody>
          <a:bodyPr lIns="0" tIns="0" rIns="0" bIns="0">
            <a:spAutoFit/>
          </a:bodyPr>
          <a:lstStyle/>
          <a:p>
            <a:pPr algn="ctr">
              <a:spcBef>
                <a:spcPct val="20000"/>
              </a:spcBef>
              <a:buSzPct val="120000"/>
            </a:pPr>
            <a:r>
              <a:rPr lang="en-US" sz="1200">
                <a:solidFill>
                  <a:schemeClr val="bg2"/>
                </a:solidFill>
              </a:rPr>
              <a:t>Lifestyle and</a:t>
            </a:r>
            <a:br>
              <a:rPr lang="en-US" sz="1200">
                <a:solidFill>
                  <a:schemeClr val="bg2"/>
                </a:solidFill>
              </a:rPr>
            </a:br>
            <a:r>
              <a:rPr lang="en-US" sz="1200">
                <a:solidFill>
                  <a:schemeClr val="bg2"/>
                </a:solidFill>
              </a:rPr>
              <a:t>met + basal insulin</a:t>
            </a:r>
            <a:endParaRPr lang="en-US" sz="2000">
              <a:solidFill>
                <a:schemeClr val="bg2"/>
              </a:solidFill>
            </a:endParaRPr>
          </a:p>
        </p:txBody>
      </p:sp>
      <p:sp>
        <p:nvSpPr>
          <p:cNvPr id="53" name="Content Placeholder 2"/>
          <p:cNvSpPr txBox="1">
            <a:spLocks/>
          </p:cNvSpPr>
          <p:nvPr/>
        </p:nvSpPr>
        <p:spPr bwMode="auto">
          <a:xfrm>
            <a:off x="864347" y="5316066"/>
            <a:ext cx="7428006" cy="738664"/>
          </a:xfrm>
          <a:prstGeom prst="rect">
            <a:avLst/>
          </a:prstGeom>
          <a:solidFill>
            <a:schemeClr val="bg1">
              <a:lumMod val="60000"/>
              <a:lumOff val="40000"/>
            </a:schemeClr>
          </a:solidFill>
          <a:ln w="9525">
            <a:solidFill>
              <a:schemeClr val="bg1">
                <a:lumMod val="60000"/>
                <a:lumOff val="40000"/>
              </a:schemeClr>
            </a:solidFill>
            <a:miter lim="800000"/>
            <a:headEnd/>
            <a:tailEnd/>
          </a:ln>
          <a:scene3d>
            <a:camera prst="orthographicFront"/>
            <a:lightRig rig="threePt" dir="t"/>
          </a:scene3d>
          <a:sp3d>
            <a:bevelT/>
          </a:sp3d>
        </p:spPr>
        <p:txBody>
          <a:bodyPr>
            <a:spAutoFit/>
          </a:bodyPr>
          <a:lstStyle/>
          <a:p>
            <a:pPr algn="ctr">
              <a:spcBef>
                <a:spcPct val="20000"/>
              </a:spcBef>
              <a:spcAft>
                <a:spcPct val="40000"/>
              </a:spcAft>
              <a:buSzPct val="120000"/>
              <a:buFont typeface="Symbol" pitchFamily="18" charset="2"/>
              <a:buNone/>
              <a:defRPr/>
            </a:pPr>
            <a:r>
              <a:rPr lang="en-GB" sz="1400" kern="0" dirty="0">
                <a:cs typeface="+mn-cs"/>
              </a:rPr>
              <a:t>Reinforce lifestyle interventions every visit and check HbA1c every </a:t>
            </a:r>
            <a:br>
              <a:rPr lang="en-GB" sz="1400" kern="0" dirty="0">
                <a:cs typeface="+mn-cs"/>
              </a:rPr>
            </a:br>
            <a:r>
              <a:rPr lang="en-GB" sz="1400" kern="0" dirty="0">
                <a:cs typeface="+mn-cs"/>
              </a:rPr>
              <a:t>3 months until HbA1c is &lt;7.0% and then at least every 6 months. </a:t>
            </a:r>
            <a:br>
              <a:rPr lang="en-GB" sz="1400" kern="0" dirty="0">
                <a:cs typeface="+mn-cs"/>
              </a:rPr>
            </a:br>
            <a:r>
              <a:rPr lang="en-GB" sz="1400" kern="0" dirty="0">
                <a:cs typeface="+mn-cs"/>
              </a:rPr>
              <a:t>The interventions should be changed if HbA1c is ≥7.0%</a:t>
            </a:r>
          </a:p>
        </p:txBody>
      </p:sp>
      <p:sp>
        <p:nvSpPr>
          <p:cNvPr id="41019" name="Rectangle 79"/>
          <p:cNvSpPr>
            <a:spLocks noChangeArrowheads="1"/>
          </p:cNvSpPr>
          <p:nvPr/>
        </p:nvSpPr>
        <p:spPr bwMode="auto">
          <a:xfrm>
            <a:off x="1454150" y="1192213"/>
            <a:ext cx="584200" cy="214312"/>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400"/>
              <a:t>Tier 1: </a:t>
            </a:r>
            <a:endParaRPr lang="en-US" sz="2000"/>
          </a:p>
        </p:txBody>
      </p:sp>
      <p:sp>
        <p:nvSpPr>
          <p:cNvPr id="41020" name="Rectangle 80"/>
          <p:cNvSpPr>
            <a:spLocks noChangeArrowheads="1"/>
          </p:cNvSpPr>
          <p:nvPr/>
        </p:nvSpPr>
        <p:spPr bwMode="auto">
          <a:xfrm>
            <a:off x="2193925" y="1192213"/>
            <a:ext cx="2033588" cy="215900"/>
          </a:xfrm>
          <a:prstGeom prst="rect">
            <a:avLst/>
          </a:prstGeom>
          <a:noFill/>
          <a:ln w="9525">
            <a:noFill/>
            <a:miter lim="800000"/>
            <a:headEnd/>
            <a:tailEnd/>
          </a:ln>
        </p:spPr>
        <p:txBody>
          <a:bodyPr wrap="none" lIns="0" tIns="0" rIns="0" bIns="0">
            <a:spAutoFit/>
          </a:bodyPr>
          <a:lstStyle/>
          <a:p>
            <a:pPr algn="ctr">
              <a:spcBef>
                <a:spcPct val="20000"/>
              </a:spcBef>
              <a:buSzPct val="120000"/>
            </a:pPr>
            <a:r>
              <a:rPr lang="en-US" sz="1400"/>
              <a:t>Well-validated therapies</a:t>
            </a:r>
            <a:endParaRPr lang="en-US" sz="200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PANCREAS"/>
          <p:cNvPicPr>
            <a:picLocks noChangeAspect="1" noChangeArrowheads="1"/>
          </p:cNvPicPr>
          <p:nvPr/>
        </p:nvPicPr>
        <p:blipFill>
          <a:blip r:embed="rId4">
            <a:clrChange>
              <a:clrFrom>
                <a:srgbClr val="0D47D9"/>
              </a:clrFrom>
              <a:clrTo>
                <a:srgbClr val="0D47D9">
                  <a:alpha val="0"/>
                </a:srgbClr>
              </a:clrTo>
            </a:clrChange>
          </a:blip>
          <a:srcRect/>
          <a:stretch>
            <a:fillRect/>
          </a:stretch>
        </p:blipFill>
        <p:spPr bwMode="auto">
          <a:xfrm>
            <a:off x="3995738" y="4365625"/>
            <a:ext cx="792162" cy="471488"/>
          </a:xfrm>
          <a:prstGeom prst="rect">
            <a:avLst/>
          </a:prstGeom>
          <a:noFill/>
          <a:ln w="9525">
            <a:noFill/>
            <a:miter lim="800000"/>
            <a:headEnd/>
            <a:tailEnd/>
          </a:ln>
        </p:spPr>
      </p:pic>
      <p:graphicFrame>
        <p:nvGraphicFramePr>
          <p:cNvPr id="2050" name="Object 3"/>
          <p:cNvGraphicFramePr>
            <a:graphicFrameLocks noChangeAspect="1"/>
          </p:cNvGraphicFramePr>
          <p:nvPr/>
        </p:nvGraphicFramePr>
        <p:xfrm>
          <a:off x="3851275" y="4076700"/>
          <a:ext cx="952500" cy="684213"/>
        </p:xfrm>
        <a:graphic>
          <a:graphicData uri="http://schemas.openxmlformats.org/presentationml/2006/ole">
            <mc:AlternateContent xmlns:mc="http://schemas.openxmlformats.org/markup-compatibility/2006">
              <mc:Choice xmlns:v="urn:schemas-microsoft-com:vml" Requires="v">
                <p:oleObj spid="_x0000_s2055" name="CorelDRAW" r:id="rId5" imgW="1558800" imgH="1244520" progId="">
                  <p:embed/>
                </p:oleObj>
              </mc:Choice>
              <mc:Fallback>
                <p:oleObj name="CorelDRAW" r:id="rId5" imgW="1558800" imgH="1244520" progId="">
                  <p:embed/>
                  <p:pic>
                    <p:nvPicPr>
                      <p:cNvPr id="0" name="Object 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4076700"/>
                        <a:ext cx="952500" cy="684213"/>
                      </a:xfrm>
                      <a:prstGeom prst="rect">
                        <a:avLst/>
                      </a:prstGeom>
                      <a:noFill/>
                      <a:ln>
                        <a:noFill/>
                      </a:ln>
                      <a:effectLst>
                        <a:outerShdw dist="35921" dir="2700000" algn="ctr" rotWithShape="0">
                          <a:srgbClr val="292929">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052" name="Picture 4" descr="silhouette"/>
          <p:cNvPicPr>
            <a:picLocks noChangeAspect="1" noChangeArrowheads="1"/>
          </p:cNvPicPr>
          <p:nvPr/>
        </p:nvPicPr>
        <p:blipFill>
          <a:blip r:embed="rId7">
            <a:clrChange>
              <a:clrFrom>
                <a:srgbClr val="0D47D9"/>
              </a:clrFrom>
              <a:clrTo>
                <a:srgbClr val="0D47D9">
                  <a:alpha val="0"/>
                </a:srgbClr>
              </a:clrTo>
            </a:clrChange>
          </a:blip>
          <a:srcRect b="7156"/>
          <a:stretch>
            <a:fillRect/>
          </a:stretch>
        </p:blipFill>
        <p:spPr bwMode="auto">
          <a:xfrm>
            <a:off x="2771775" y="2349500"/>
            <a:ext cx="3313113" cy="3984625"/>
          </a:xfrm>
          <a:prstGeom prst="rect">
            <a:avLst/>
          </a:prstGeom>
          <a:noFill/>
          <a:ln w="9525">
            <a:noFill/>
            <a:miter lim="800000"/>
            <a:headEnd/>
            <a:tailEnd/>
          </a:ln>
        </p:spPr>
      </p:pic>
      <p:sp>
        <p:nvSpPr>
          <p:cNvPr id="2053" name="Rectangle 5"/>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2800" smtClean="0">
                <a:solidFill>
                  <a:srgbClr val="FF0000"/>
                </a:solidFill>
              </a:rPr>
              <a:t>Pharmacologic Targets of Current Drugs Used in</a:t>
            </a:r>
            <a:br>
              <a:rPr lang="en-US" sz="2800" smtClean="0">
                <a:solidFill>
                  <a:srgbClr val="FF0000"/>
                </a:solidFill>
              </a:rPr>
            </a:br>
            <a:r>
              <a:rPr lang="en-US" sz="2800" smtClean="0">
                <a:solidFill>
                  <a:srgbClr val="FF0000"/>
                </a:solidFill>
              </a:rPr>
              <a:t>the Treatment of T2DM</a:t>
            </a:r>
          </a:p>
        </p:txBody>
      </p:sp>
      <p:sp>
        <p:nvSpPr>
          <p:cNvPr id="415750" name="Line 6"/>
          <p:cNvSpPr>
            <a:spLocks noChangeShapeType="1"/>
          </p:cNvSpPr>
          <p:nvPr/>
        </p:nvSpPr>
        <p:spPr bwMode="auto">
          <a:xfrm rot="16200000" flipH="1">
            <a:off x="4037806" y="4926807"/>
            <a:ext cx="141287" cy="12700"/>
          </a:xfrm>
          <a:prstGeom prst="line">
            <a:avLst/>
          </a:prstGeom>
          <a:noFill/>
          <a:ln w="28575">
            <a:solidFill>
              <a:srgbClr val="00FFFF"/>
            </a:solidFill>
            <a:round/>
            <a:headEnd/>
            <a:tailEnd type="oval" w="sm" len="sm"/>
          </a:ln>
          <a:effectLst>
            <a:outerShdw dist="35921" dir="2700000" algn="ctr" rotWithShape="0">
              <a:schemeClr val="bg2"/>
            </a:outerShdw>
          </a:effectLst>
        </p:spPr>
        <p:txBody>
          <a:bodyPr/>
          <a:lstStyle/>
          <a:p>
            <a:pPr algn="ctr">
              <a:spcBef>
                <a:spcPct val="20000"/>
              </a:spcBef>
              <a:buSzPct val="120000"/>
              <a:defRPr/>
            </a:pPr>
            <a:endParaRPr lang="en-US" dirty="0">
              <a:solidFill>
                <a:srgbClr val="FFFFFF"/>
              </a:solidFill>
            </a:endParaRPr>
          </a:p>
        </p:txBody>
      </p:sp>
      <p:grpSp>
        <p:nvGrpSpPr>
          <p:cNvPr id="2" name="Group 7"/>
          <p:cNvGrpSpPr>
            <a:grpSpLocks/>
          </p:cNvGrpSpPr>
          <p:nvPr/>
        </p:nvGrpSpPr>
        <p:grpSpPr bwMode="auto">
          <a:xfrm>
            <a:off x="4352925" y="4864100"/>
            <a:ext cx="4540250" cy="830263"/>
            <a:chOff x="2742" y="3082"/>
            <a:chExt cx="2860" cy="523"/>
          </a:xfrm>
        </p:grpSpPr>
        <p:sp>
          <p:nvSpPr>
            <p:cNvPr id="2081" name="Line 8"/>
            <p:cNvSpPr>
              <a:spLocks noChangeShapeType="1"/>
            </p:cNvSpPr>
            <p:nvPr/>
          </p:nvSpPr>
          <p:spPr bwMode="auto">
            <a:xfrm flipH="1">
              <a:off x="2742" y="3159"/>
              <a:ext cx="858" cy="190"/>
            </a:xfrm>
            <a:prstGeom prst="line">
              <a:avLst/>
            </a:prstGeom>
            <a:noFill/>
            <a:ln w="28575">
              <a:solidFill>
                <a:srgbClr val="FF0000"/>
              </a:solidFill>
              <a:round/>
              <a:headEnd/>
              <a:tailEnd type="oval" w="sm" len="sm"/>
            </a:ln>
          </p:spPr>
          <p:txBody>
            <a:bodyPr/>
            <a:lstStyle/>
            <a:p>
              <a:endParaRPr lang="en-US"/>
            </a:p>
          </p:txBody>
        </p:sp>
        <p:sp>
          <p:nvSpPr>
            <p:cNvPr id="2082" name="Text Box 9"/>
            <p:cNvSpPr txBox="1">
              <a:spLocks noChangeArrowheads="1"/>
            </p:cNvSpPr>
            <p:nvPr/>
          </p:nvSpPr>
          <p:spPr bwMode="auto">
            <a:xfrm>
              <a:off x="3600" y="3082"/>
              <a:ext cx="2002" cy="523"/>
            </a:xfrm>
            <a:prstGeom prst="rect">
              <a:avLst/>
            </a:prstGeom>
            <a:solidFill>
              <a:schemeClr val="tx1"/>
            </a:solidFill>
            <a:ln w="28575">
              <a:solidFill>
                <a:srgbClr val="FF0000"/>
              </a:solidFill>
              <a:miter lim="800000"/>
              <a:headEnd/>
              <a:tailEnd/>
            </a:ln>
          </p:spPr>
          <p:txBody>
            <a:bodyPr>
              <a:spAutoFit/>
            </a:bodyPr>
            <a:lstStyle/>
            <a:p>
              <a:pPr>
                <a:spcBef>
                  <a:spcPct val="20000"/>
                </a:spcBef>
                <a:buSzPct val="120000"/>
              </a:pPr>
              <a:r>
                <a:rPr lang="en-US" sz="1600" dirty="0">
                  <a:solidFill>
                    <a:srgbClr val="FFFFFF"/>
                  </a:solidFill>
                  <a:sym typeface="Symbol" pitchFamily="18" charset="2"/>
                </a:rPr>
                <a:t>-</a:t>
              </a:r>
              <a:r>
                <a:rPr lang="en-US" sz="1600" dirty="0" err="1">
                  <a:solidFill>
                    <a:srgbClr val="FFFFFF"/>
                  </a:solidFill>
                  <a:sym typeface="Symbol" pitchFamily="18" charset="2"/>
                </a:rPr>
                <a:t>glucosidase</a:t>
              </a:r>
              <a:r>
                <a:rPr lang="en-US" sz="1600" dirty="0">
                  <a:solidFill>
                    <a:srgbClr val="FFFFFF"/>
                  </a:solidFill>
                  <a:sym typeface="Symbol" pitchFamily="18" charset="2"/>
                </a:rPr>
                <a:t> inhibitors</a:t>
              </a:r>
            </a:p>
            <a:p>
              <a:pPr>
                <a:spcBef>
                  <a:spcPct val="20000"/>
                </a:spcBef>
                <a:buSzPct val="120000"/>
              </a:pPr>
              <a:r>
                <a:rPr lang="en-US" sz="1600" dirty="0">
                  <a:solidFill>
                    <a:srgbClr val="FFFFFF"/>
                  </a:solidFill>
                </a:rPr>
                <a:t>Delay intestinal carbohydrate absorption</a:t>
              </a:r>
            </a:p>
          </p:txBody>
        </p:sp>
      </p:grpSp>
      <p:grpSp>
        <p:nvGrpSpPr>
          <p:cNvPr id="3" name="Group 10"/>
          <p:cNvGrpSpPr>
            <a:grpSpLocks/>
          </p:cNvGrpSpPr>
          <p:nvPr/>
        </p:nvGrpSpPr>
        <p:grpSpPr bwMode="auto">
          <a:xfrm>
            <a:off x="4316413" y="2849563"/>
            <a:ext cx="4611687" cy="1570037"/>
            <a:chOff x="2713" y="1813"/>
            <a:chExt cx="2905" cy="989"/>
          </a:xfrm>
        </p:grpSpPr>
        <p:sp>
          <p:nvSpPr>
            <p:cNvPr id="2078" name="Line 11"/>
            <p:cNvSpPr>
              <a:spLocks noChangeShapeType="1"/>
            </p:cNvSpPr>
            <p:nvPr/>
          </p:nvSpPr>
          <p:spPr bwMode="auto">
            <a:xfrm flipH="1">
              <a:off x="3061" y="2245"/>
              <a:ext cx="867" cy="51"/>
            </a:xfrm>
            <a:prstGeom prst="line">
              <a:avLst/>
            </a:prstGeom>
            <a:noFill/>
            <a:ln w="28575">
              <a:solidFill>
                <a:schemeClr val="accent1"/>
              </a:solidFill>
              <a:round/>
              <a:headEnd/>
              <a:tailEnd type="diamond" w="sm" len="sm"/>
            </a:ln>
          </p:spPr>
          <p:txBody>
            <a:bodyPr/>
            <a:lstStyle/>
            <a:p>
              <a:endParaRPr lang="en-US"/>
            </a:p>
          </p:txBody>
        </p:sp>
        <p:sp>
          <p:nvSpPr>
            <p:cNvPr id="2079" name="Line 12"/>
            <p:cNvSpPr>
              <a:spLocks noChangeShapeType="1"/>
            </p:cNvSpPr>
            <p:nvPr/>
          </p:nvSpPr>
          <p:spPr bwMode="auto">
            <a:xfrm rot="-1836314" flipH="1" flipV="1">
              <a:off x="2713" y="2375"/>
              <a:ext cx="1254" cy="239"/>
            </a:xfrm>
            <a:prstGeom prst="line">
              <a:avLst/>
            </a:prstGeom>
            <a:noFill/>
            <a:ln w="25400">
              <a:solidFill>
                <a:schemeClr val="accent1"/>
              </a:solidFill>
              <a:round/>
              <a:headEnd/>
              <a:tailEnd type="diamond" w="sm" len="sm"/>
            </a:ln>
          </p:spPr>
          <p:txBody>
            <a:bodyPr/>
            <a:lstStyle/>
            <a:p>
              <a:endParaRPr lang="en-US"/>
            </a:p>
          </p:txBody>
        </p:sp>
        <p:sp>
          <p:nvSpPr>
            <p:cNvPr id="2080" name="Text Box 13"/>
            <p:cNvSpPr txBox="1">
              <a:spLocks noChangeArrowheads="1"/>
            </p:cNvSpPr>
            <p:nvPr/>
          </p:nvSpPr>
          <p:spPr bwMode="auto">
            <a:xfrm>
              <a:off x="3944" y="1813"/>
              <a:ext cx="1674" cy="989"/>
            </a:xfrm>
            <a:prstGeom prst="rect">
              <a:avLst/>
            </a:prstGeom>
            <a:solidFill>
              <a:schemeClr val="tx1"/>
            </a:solidFill>
            <a:ln w="31750">
              <a:solidFill>
                <a:srgbClr val="FFFF00"/>
              </a:solidFill>
              <a:miter lim="800000"/>
              <a:headEnd/>
              <a:tailEnd/>
            </a:ln>
          </p:spPr>
          <p:txBody>
            <a:bodyPr>
              <a:spAutoFit/>
            </a:bodyPr>
            <a:lstStyle/>
            <a:p>
              <a:pPr>
                <a:spcBef>
                  <a:spcPct val="20000"/>
                </a:spcBef>
                <a:buSzPct val="120000"/>
              </a:pPr>
              <a:r>
                <a:rPr lang="en-US" sz="1600" dirty="0" err="1">
                  <a:solidFill>
                    <a:srgbClr val="FFFFFF"/>
                  </a:solidFill>
                </a:rPr>
                <a:t>Thiazolidinediones</a:t>
              </a:r>
              <a:endParaRPr lang="en-US" sz="1600" dirty="0">
                <a:solidFill>
                  <a:srgbClr val="FFFFFF"/>
                </a:solidFill>
              </a:endParaRPr>
            </a:p>
            <a:p>
              <a:pPr>
                <a:spcBef>
                  <a:spcPct val="20000"/>
                </a:spcBef>
                <a:buSzPct val="120000"/>
              </a:pPr>
              <a:r>
                <a:rPr lang="en-US" sz="1600" dirty="0">
                  <a:solidFill>
                    <a:srgbClr val="FFFFFF"/>
                  </a:solidFill>
                </a:rPr>
                <a:t>Decrease </a:t>
              </a:r>
              <a:r>
                <a:rPr lang="en-US" sz="1600" dirty="0" err="1">
                  <a:solidFill>
                    <a:srgbClr val="FFFFFF"/>
                  </a:solidFill>
                </a:rPr>
                <a:t>lipolysis</a:t>
              </a:r>
              <a:r>
                <a:rPr lang="en-US" sz="1600" dirty="0">
                  <a:solidFill>
                    <a:srgbClr val="FFFFFF"/>
                  </a:solidFill>
                </a:rPr>
                <a:t> in adipose tissue, increase glucose uptake in skeletal muscle, decrease glucose production in liver</a:t>
              </a:r>
            </a:p>
          </p:txBody>
        </p:sp>
      </p:grpSp>
      <p:grpSp>
        <p:nvGrpSpPr>
          <p:cNvPr id="4" name="Group 14"/>
          <p:cNvGrpSpPr>
            <a:grpSpLocks/>
          </p:cNvGrpSpPr>
          <p:nvPr/>
        </p:nvGrpSpPr>
        <p:grpSpPr bwMode="auto">
          <a:xfrm>
            <a:off x="457200" y="4114800"/>
            <a:ext cx="3683000" cy="1127124"/>
            <a:chOff x="288" y="2592"/>
            <a:chExt cx="2320" cy="710"/>
          </a:xfrm>
        </p:grpSpPr>
        <p:sp>
          <p:nvSpPr>
            <p:cNvPr id="2076" name="Line 15"/>
            <p:cNvSpPr>
              <a:spLocks noChangeShapeType="1"/>
            </p:cNvSpPr>
            <p:nvPr/>
          </p:nvSpPr>
          <p:spPr bwMode="auto">
            <a:xfrm flipH="1">
              <a:off x="1888" y="2931"/>
              <a:ext cx="720" cy="133"/>
            </a:xfrm>
            <a:prstGeom prst="line">
              <a:avLst/>
            </a:prstGeom>
            <a:noFill/>
            <a:ln w="28575">
              <a:solidFill>
                <a:srgbClr val="00CCFF"/>
              </a:solidFill>
              <a:round/>
              <a:headEnd/>
              <a:tailEnd/>
            </a:ln>
          </p:spPr>
          <p:txBody>
            <a:bodyPr/>
            <a:lstStyle/>
            <a:p>
              <a:endParaRPr lang="en-US"/>
            </a:p>
          </p:txBody>
        </p:sp>
        <p:sp>
          <p:nvSpPr>
            <p:cNvPr id="2077" name="Text Box 16"/>
            <p:cNvSpPr txBox="1">
              <a:spLocks noChangeArrowheads="1"/>
            </p:cNvSpPr>
            <p:nvPr/>
          </p:nvSpPr>
          <p:spPr bwMode="auto">
            <a:xfrm>
              <a:off x="288" y="2592"/>
              <a:ext cx="1584" cy="710"/>
            </a:xfrm>
            <a:prstGeom prst="rect">
              <a:avLst/>
            </a:prstGeom>
            <a:solidFill>
              <a:schemeClr val="tx1"/>
            </a:solidFill>
            <a:ln w="31750">
              <a:solidFill>
                <a:srgbClr val="00CCFF"/>
              </a:solidFill>
              <a:miter lim="800000"/>
              <a:headEnd/>
              <a:tailEnd/>
            </a:ln>
          </p:spPr>
          <p:txBody>
            <a:bodyPr wrap="square">
              <a:spAutoFit/>
            </a:bodyPr>
            <a:lstStyle/>
            <a:p>
              <a:pPr>
                <a:spcBef>
                  <a:spcPct val="20000"/>
                </a:spcBef>
                <a:buSzPct val="120000"/>
              </a:pPr>
              <a:r>
                <a:rPr lang="en-US" sz="1600" dirty="0" err="1">
                  <a:solidFill>
                    <a:srgbClr val="FFFFFF"/>
                  </a:solidFill>
                </a:rPr>
                <a:t>Sulfonylureas</a:t>
              </a:r>
              <a:endParaRPr lang="en-US" sz="1600" dirty="0">
                <a:solidFill>
                  <a:srgbClr val="FFFFFF"/>
                </a:solidFill>
              </a:endParaRPr>
            </a:p>
            <a:p>
              <a:pPr>
                <a:spcBef>
                  <a:spcPct val="20000"/>
                </a:spcBef>
                <a:buSzPct val="120000"/>
              </a:pPr>
              <a:r>
                <a:rPr lang="en-US" sz="1600" dirty="0">
                  <a:solidFill>
                    <a:srgbClr val="FFFFFF"/>
                  </a:solidFill>
                </a:rPr>
                <a:t>Increase insulin secretion from pancreatic </a:t>
              </a:r>
              <a:r>
                <a:rPr lang="en-US" sz="1600" dirty="0">
                  <a:solidFill>
                    <a:srgbClr val="FFFFFF"/>
                  </a:solidFill>
                  <a:sym typeface="Symbol" pitchFamily="18" charset="2"/>
                </a:rPr>
                <a:t>-cells</a:t>
              </a:r>
              <a:endParaRPr lang="en-US" sz="1600" dirty="0">
                <a:solidFill>
                  <a:srgbClr val="FFFFFF"/>
                </a:solidFill>
              </a:endParaRPr>
            </a:p>
          </p:txBody>
        </p:sp>
      </p:grpSp>
      <p:grpSp>
        <p:nvGrpSpPr>
          <p:cNvPr id="5" name="Group 17"/>
          <p:cNvGrpSpPr>
            <a:grpSpLocks/>
          </p:cNvGrpSpPr>
          <p:nvPr/>
        </p:nvGrpSpPr>
        <p:grpSpPr bwMode="auto">
          <a:xfrm>
            <a:off x="250825" y="1209675"/>
            <a:ext cx="4238625" cy="3724275"/>
            <a:chOff x="158" y="713"/>
            <a:chExt cx="2670" cy="2407"/>
          </a:xfrm>
        </p:grpSpPr>
        <p:sp>
          <p:nvSpPr>
            <p:cNvPr id="2074" name="Text Box 18"/>
            <p:cNvSpPr txBox="1">
              <a:spLocks noChangeArrowheads="1"/>
            </p:cNvSpPr>
            <p:nvPr/>
          </p:nvSpPr>
          <p:spPr bwMode="auto">
            <a:xfrm>
              <a:off x="158" y="713"/>
              <a:ext cx="2670" cy="671"/>
            </a:xfrm>
            <a:prstGeom prst="rect">
              <a:avLst/>
            </a:prstGeom>
            <a:solidFill>
              <a:schemeClr val="tx1"/>
            </a:solidFill>
            <a:ln w="28575">
              <a:solidFill>
                <a:srgbClr val="FF00FF"/>
              </a:solidFill>
              <a:miter lim="800000"/>
              <a:headEnd/>
              <a:tailEnd/>
            </a:ln>
          </p:spPr>
          <p:txBody>
            <a:bodyPr/>
            <a:lstStyle/>
            <a:p>
              <a:pPr>
                <a:spcBef>
                  <a:spcPct val="20000"/>
                </a:spcBef>
                <a:buSzPct val="120000"/>
              </a:pPr>
              <a:r>
                <a:rPr lang="en-US" sz="1600" dirty="0">
                  <a:solidFill>
                    <a:srgbClr val="FFFFFF"/>
                  </a:solidFill>
                </a:rPr>
                <a:t>GLP-1 analogs</a:t>
              </a:r>
            </a:p>
            <a:p>
              <a:pPr>
                <a:spcBef>
                  <a:spcPct val="20000"/>
                </a:spcBef>
                <a:buSzPct val="120000"/>
              </a:pPr>
              <a:r>
                <a:rPr lang="en-US" sz="1600" dirty="0" smtClean="0">
                  <a:solidFill>
                    <a:srgbClr val="FFFFFF"/>
                  </a:solidFill>
                  <a:sym typeface="Symbol" pitchFamily="18" charset="2"/>
                </a:rPr>
                <a:t>Improve pancreatic islet glucose sensing, slow gastric emptying, improve satiety</a:t>
              </a:r>
              <a:endParaRPr lang="en-US" sz="1600" dirty="0">
                <a:solidFill>
                  <a:srgbClr val="03FF57"/>
                </a:solidFill>
              </a:endParaRPr>
            </a:p>
          </p:txBody>
        </p:sp>
        <p:sp>
          <p:nvSpPr>
            <p:cNvPr id="2075" name="Line 19"/>
            <p:cNvSpPr>
              <a:spLocks noChangeShapeType="1"/>
            </p:cNvSpPr>
            <p:nvPr/>
          </p:nvSpPr>
          <p:spPr bwMode="auto">
            <a:xfrm>
              <a:off x="1944" y="1390"/>
              <a:ext cx="747" cy="1730"/>
            </a:xfrm>
            <a:prstGeom prst="line">
              <a:avLst/>
            </a:prstGeom>
            <a:noFill/>
            <a:ln w="31750">
              <a:solidFill>
                <a:srgbClr val="FF00FF"/>
              </a:solidFill>
              <a:round/>
              <a:headEnd/>
              <a:tailEnd type="diamond" w="sm" len="sm"/>
            </a:ln>
          </p:spPr>
          <p:txBody>
            <a:bodyPr>
              <a:spAutoFit/>
            </a:bodyPr>
            <a:lstStyle/>
            <a:p>
              <a:endParaRPr lang="en-US"/>
            </a:p>
          </p:txBody>
        </p:sp>
      </p:grpSp>
      <p:sp>
        <p:nvSpPr>
          <p:cNvPr id="2059" name="Text Box 20"/>
          <p:cNvSpPr txBox="1">
            <a:spLocks noChangeArrowheads="1"/>
          </p:cNvSpPr>
          <p:nvPr/>
        </p:nvSpPr>
        <p:spPr bwMode="auto">
          <a:xfrm rot="19330">
            <a:off x="462159" y="2525255"/>
            <a:ext cx="2415493" cy="1421928"/>
          </a:xfrm>
          <a:prstGeom prst="rect">
            <a:avLst/>
          </a:prstGeom>
          <a:solidFill>
            <a:schemeClr val="tx1"/>
          </a:solidFill>
          <a:ln w="28575">
            <a:solidFill>
              <a:srgbClr val="00FF00"/>
            </a:solidFill>
            <a:miter lim="800000"/>
            <a:headEnd/>
            <a:tailEnd/>
          </a:ln>
        </p:spPr>
        <p:txBody>
          <a:bodyPr wrap="square">
            <a:spAutoFit/>
          </a:bodyPr>
          <a:lstStyle/>
          <a:p>
            <a:pPr>
              <a:spcBef>
                <a:spcPct val="20000"/>
              </a:spcBef>
              <a:buSzPct val="120000"/>
            </a:pPr>
            <a:r>
              <a:rPr lang="en-US" sz="1600" dirty="0" err="1" smtClean="0">
                <a:solidFill>
                  <a:srgbClr val="FFFFFF"/>
                </a:solidFill>
              </a:rPr>
              <a:t>Biguanides</a:t>
            </a:r>
            <a:endParaRPr lang="en-US" sz="1600" dirty="0" smtClean="0">
              <a:solidFill>
                <a:srgbClr val="FFFFFF"/>
              </a:solidFill>
            </a:endParaRPr>
          </a:p>
          <a:p>
            <a:pPr>
              <a:spcBef>
                <a:spcPct val="20000"/>
              </a:spcBef>
              <a:buSzPct val="120000"/>
            </a:pPr>
            <a:r>
              <a:rPr lang="en-US" sz="1600" dirty="0" smtClean="0">
                <a:solidFill>
                  <a:srgbClr val="FFFFFF"/>
                </a:solidFill>
              </a:rPr>
              <a:t>Increase glucose </a:t>
            </a:r>
            <a:r>
              <a:rPr lang="en-US" sz="1600" dirty="0">
                <a:solidFill>
                  <a:srgbClr val="FFFFFF"/>
                </a:solidFill>
              </a:rPr>
              <a:t>uptake</a:t>
            </a:r>
          </a:p>
          <a:p>
            <a:pPr>
              <a:spcBef>
                <a:spcPct val="20000"/>
              </a:spcBef>
              <a:buSzPct val="120000"/>
            </a:pPr>
            <a:r>
              <a:rPr lang="en-US" sz="1600" dirty="0">
                <a:solidFill>
                  <a:srgbClr val="FFFFFF"/>
                </a:solidFill>
              </a:rPr>
              <a:t>and decrease hepatic glucose production </a:t>
            </a:r>
          </a:p>
        </p:txBody>
      </p:sp>
      <p:sp>
        <p:nvSpPr>
          <p:cNvPr id="2060" name="Line 21"/>
          <p:cNvSpPr>
            <a:spLocks noChangeShapeType="1"/>
          </p:cNvSpPr>
          <p:nvPr/>
        </p:nvSpPr>
        <p:spPr bwMode="auto">
          <a:xfrm rot="13012194" flipH="1">
            <a:off x="2814638" y="3921125"/>
            <a:ext cx="1176337" cy="228600"/>
          </a:xfrm>
          <a:prstGeom prst="line">
            <a:avLst/>
          </a:prstGeom>
          <a:noFill/>
          <a:ln w="28575">
            <a:solidFill>
              <a:srgbClr val="00FF00"/>
            </a:solidFill>
            <a:round/>
            <a:headEnd/>
            <a:tailEnd type="diamond" w="sm" len="sm"/>
          </a:ln>
        </p:spPr>
        <p:txBody>
          <a:bodyPr/>
          <a:lstStyle/>
          <a:p>
            <a:endParaRPr lang="en-US"/>
          </a:p>
        </p:txBody>
      </p:sp>
      <p:sp>
        <p:nvSpPr>
          <p:cNvPr id="2061" name="Line 22"/>
          <p:cNvSpPr>
            <a:spLocks noChangeShapeType="1"/>
          </p:cNvSpPr>
          <p:nvPr/>
        </p:nvSpPr>
        <p:spPr bwMode="auto">
          <a:xfrm flipV="1">
            <a:off x="2886075" y="3690938"/>
            <a:ext cx="1747838" cy="93662"/>
          </a:xfrm>
          <a:prstGeom prst="line">
            <a:avLst/>
          </a:prstGeom>
          <a:noFill/>
          <a:ln w="31750">
            <a:solidFill>
              <a:srgbClr val="00FF00"/>
            </a:solidFill>
            <a:round/>
            <a:headEnd/>
            <a:tailEnd type="diamond" w="sm" len="sm"/>
          </a:ln>
        </p:spPr>
        <p:txBody>
          <a:bodyPr>
            <a:spAutoFit/>
          </a:bodyPr>
          <a:lstStyle/>
          <a:p>
            <a:endParaRPr lang="en-US"/>
          </a:p>
        </p:txBody>
      </p:sp>
      <p:sp>
        <p:nvSpPr>
          <p:cNvPr id="2062" name="Text Box 23"/>
          <p:cNvSpPr txBox="1">
            <a:spLocks noChangeArrowheads="1"/>
          </p:cNvSpPr>
          <p:nvPr/>
        </p:nvSpPr>
        <p:spPr bwMode="auto">
          <a:xfrm>
            <a:off x="211138" y="6192838"/>
            <a:ext cx="5543550" cy="708025"/>
          </a:xfrm>
          <a:prstGeom prst="rect">
            <a:avLst/>
          </a:prstGeom>
          <a:noFill/>
          <a:ln w="31750">
            <a:noFill/>
            <a:miter lim="800000"/>
            <a:headEnd/>
            <a:tailEnd/>
          </a:ln>
        </p:spPr>
        <p:txBody>
          <a:bodyPr wrap="none">
            <a:spAutoFit/>
          </a:bodyPr>
          <a:lstStyle/>
          <a:p>
            <a:pPr>
              <a:spcBef>
                <a:spcPct val="20000"/>
              </a:spcBef>
              <a:buSzPct val="120000"/>
            </a:pPr>
            <a:r>
              <a:rPr lang="en-US" sz="1000">
                <a:solidFill>
                  <a:srgbClr val="FFFFFF"/>
                </a:solidFill>
              </a:rPr>
              <a:t>DDP-4=dipeptidyl peptidase-4; GLP-1=glucagon-like peptide-1; T2DM=type 2 diabetes mellitus</a:t>
            </a:r>
            <a:br>
              <a:rPr lang="en-US" sz="1000">
                <a:solidFill>
                  <a:srgbClr val="FFFFFF"/>
                </a:solidFill>
              </a:rPr>
            </a:br>
            <a:r>
              <a:rPr lang="en-US" sz="1000">
                <a:solidFill>
                  <a:srgbClr val="FFFFFF"/>
                </a:solidFill>
              </a:rPr>
              <a:t>Adapted from Cheng AY, Fantus IG. </a:t>
            </a:r>
            <a:r>
              <a:rPr lang="en-US" sz="1000" i="1">
                <a:solidFill>
                  <a:srgbClr val="FFFFFF"/>
                </a:solidFill>
              </a:rPr>
              <a:t>CMAJ</a:t>
            </a:r>
            <a:r>
              <a:rPr lang="en-US" sz="1000">
                <a:solidFill>
                  <a:srgbClr val="FFFFFF"/>
                </a:solidFill>
              </a:rPr>
              <a:t>. 2005; 172: 213</a:t>
            </a:r>
            <a:r>
              <a:rPr lang="en-US" sz="1000">
                <a:solidFill>
                  <a:srgbClr val="FFFFFF"/>
                </a:solidFill>
                <a:sym typeface="Symbol" pitchFamily="18" charset="2"/>
              </a:rPr>
              <a:t>–</a:t>
            </a:r>
            <a:r>
              <a:rPr lang="en-US" sz="1000">
                <a:solidFill>
                  <a:srgbClr val="FFFFFF"/>
                </a:solidFill>
              </a:rPr>
              <a:t>226.</a:t>
            </a:r>
            <a:br>
              <a:rPr lang="en-US" sz="1000">
                <a:solidFill>
                  <a:srgbClr val="FFFFFF"/>
                </a:solidFill>
              </a:rPr>
            </a:br>
            <a:r>
              <a:rPr lang="en-GB" sz="1000"/>
              <a:t>Ahrén B, Foley JE. </a:t>
            </a:r>
            <a:r>
              <a:rPr lang="en-GB" sz="1000" i="1"/>
              <a:t>Int J Clin Pract. 2008</a:t>
            </a:r>
            <a:r>
              <a:rPr lang="en-GB" sz="1000"/>
              <a:t>; 62: 8–14.</a:t>
            </a:r>
            <a:endParaRPr lang="en-US" sz="1000"/>
          </a:p>
          <a:p>
            <a:pPr>
              <a:spcBef>
                <a:spcPct val="20000"/>
              </a:spcBef>
              <a:buSzPct val="120000"/>
            </a:pPr>
            <a:endParaRPr lang="en-US" sz="1000">
              <a:solidFill>
                <a:srgbClr val="FFFFFF"/>
              </a:solidFill>
            </a:endParaRPr>
          </a:p>
        </p:txBody>
      </p:sp>
      <p:grpSp>
        <p:nvGrpSpPr>
          <p:cNvPr id="6" name="Group 24"/>
          <p:cNvGrpSpPr>
            <a:grpSpLocks/>
          </p:cNvGrpSpPr>
          <p:nvPr/>
        </p:nvGrpSpPr>
        <p:grpSpPr bwMode="auto">
          <a:xfrm>
            <a:off x="381000" y="4724400"/>
            <a:ext cx="3744912" cy="1477962"/>
            <a:chOff x="249" y="2931"/>
            <a:chExt cx="2359" cy="931"/>
          </a:xfrm>
        </p:grpSpPr>
        <p:sp>
          <p:nvSpPr>
            <p:cNvPr id="2072" name="Text Box 25"/>
            <p:cNvSpPr txBox="1">
              <a:spLocks noChangeArrowheads="1"/>
            </p:cNvSpPr>
            <p:nvPr/>
          </p:nvSpPr>
          <p:spPr bwMode="auto">
            <a:xfrm>
              <a:off x="249" y="3339"/>
              <a:ext cx="1769" cy="523"/>
            </a:xfrm>
            <a:prstGeom prst="rect">
              <a:avLst/>
            </a:prstGeom>
            <a:solidFill>
              <a:schemeClr val="tx1"/>
            </a:solidFill>
            <a:ln w="31750">
              <a:solidFill>
                <a:srgbClr val="996633"/>
              </a:solidFill>
              <a:miter lim="800000"/>
              <a:headEnd/>
              <a:tailEnd/>
            </a:ln>
          </p:spPr>
          <p:txBody>
            <a:bodyPr>
              <a:spAutoFit/>
            </a:bodyPr>
            <a:lstStyle/>
            <a:p>
              <a:pPr>
                <a:spcBef>
                  <a:spcPct val="20000"/>
                </a:spcBef>
                <a:buSzPct val="120000"/>
              </a:pPr>
              <a:r>
                <a:rPr lang="en-US" sz="1600" dirty="0" err="1">
                  <a:solidFill>
                    <a:srgbClr val="FFFFFF"/>
                  </a:solidFill>
                </a:rPr>
                <a:t>Glinides</a:t>
              </a:r>
              <a:endParaRPr lang="en-US" sz="1600" dirty="0">
                <a:solidFill>
                  <a:srgbClr val="FFFFFF"/>
                </a:solidFill>
              </a:endParaRPr>
            </a:p>
            <a:p>
              <a:pPr>
                <a:spcBef>
                  <a:spcPct val="20000"/>
                </a:spcBef>
                <a:buSzPct val="120000"/>
              </a:pPr>
              <a:r>
                <a:rPr lang="en-US" sz="1600" dirty="0">
                  <a:solidFill>
                    <a:srgbClr val="FFFFFF"/>
                  </a:solidFill>
                </a:rPr>
                <a:t>Increase insulin secretion from pancreatic </a:t>
              </a:r>
              <a:r>
                <a:rPr lang="en-US" sz="1600" dirty="0">
                  <a:solidFill>
                    <a:srgbClr val="FFFFFF"/>
                  </a:solidFill>
                  <a:sym typeface="Symbol" pitchFamily="18" charset="2"/>
                </a:rPr>
                <a:t>-cells</a:t>
              </a:r>
            </a:p>
          </p:txBody>
        </p:sp>
        <p:sp>
          <p:nvSpPr>
            <p:cNvPr id="2073" name="Line 26"/>
            <p:cNvSpPr>
              <a:spLocks noChangeShapeType="1"/>
            </p:cNvSpPr>
            <p:nvPr/>
          </p:nvSpPr>
          <p:spPr bwMode="auto">
            <a:xfrm flipV="1">
              <a:off x="2018" y="2931"/>
              <a:ext cx="590" cy="590"/>
            </a:xfrm>
            <a:prstGeom prst="line">
              <a:avLst/>
            </a:prstGeom>
            <a:noFill/>
            <a:ln w="31750">
              <a:solidFill>
                <a:srgbClr val="996633"/>
              </a:solidFill>
              <a:round/>
              <a:headEnd/>
              <a:tailEnd type="diamond" w="sm" len="sm"/>
            </a:ln>
          </p:spPr>
          <p:txBody>
            <a:bodyPr>
              <a:spAutoFit/>
            </a:bodyPr>
            <a:lstStyle/>
            <a:p>
              <a:endParaRPr lang="en-US"/>
            </a:p>
          </p:txBody>
        </p:sp>
      </p:grpSp>
      <p:grpSp>
        <p:nvGrpSpPr>
          <p:cNvPr id="7" name="Group 27"/>
          <p:cNvGrpSpPr>
            <a:grpSpLocks/>
          </p:cNvGrpSpPr>
          <p:nvPr/>
        </p:nvGrpSpPr>
        <p:grpSpPr bwMode="auto">
          <a:xfrm>
            <a:off x="3767138" y="4076700"/>
            <a:ext cx="1309687" cy="1957388"/>
            <a:chOff x="4607" y="1921"/>
            <a:chExt cx="825" cy="1006"/>
          </a:xfrm>
        </p:grpSpPr>
        <p:pic>
          <p:nvPicPr>
            <p:cNvPr id="2069" name="Picture 28" descr="GUT"/>
            <p:cNvPicPr>
              <a:picLocks noChangeAspect="1" noChangeArrowheads="1"/>
            </p:cNvPicPr>
            <p:nvPr/>
          </p:nvPicPr>
          <p:blipFill>
            <a:blip r:embed="rId8">
              <a:clrChange>
                <a:clrFrom>
                  <a:srgbClr val="000000"/>
                </a:clrFrom>
                <a:clrTo>
                  <a:srgbClr val="000000">
                    <a:alpha val="0"/>
                  </a:srgbClr>
                </a:clrTo>
              </a:clrChange>
            </a:blip>
            <a:srcRect/>
            <a:stretch>
              <a:fillRect/>
            </a:stretch>
          </p:blipFill>
          <p:spPr bwMode="auto">
            <a:xfrm>
              <a:off x="4607" y="1921"/>
              <a:ext cx="825" cy="1006"/>
            </a:xfrm>
            <a:prstGeom prst="rect">
              <a:avLst/>
            </a:prstGeom>
            <a:noFill/>
            <a:ln w="9525">
              <a:noFill/>
              <a:miter lim="800000"/>
              <a:headEnd/>
              <a:tailEnd/>
            </a:ln>
          </p:spPr>
        </p:pic>
        <p:sp>
          <p:nvSpPr>
            <p:cNvPr id="2070" name="Freeform 29"/>
            <p:cNvSpPr>
              <a:spLocks/>
            </p:cNvSpPr>
            <p:nvPr/>
          </p:nvSpPr>
          <p:spPr bwMode="blackWhite">
            <a:xfrm>
              <a:off x="4869" y="2180"/>
              <a:ext cx="362" cy="352"/>
            </a:xfrm>
            <a:custGeom>
              <a:avLst/>
              <a:gdLst>
                <a:gd name="T0" fmla="*/ 1 w 495"/>
                <a:gd name="T1" fmla="*/ 0 h 618"/>
                <a:gd name="T2" fmla="*/ 1 w 495"/>
                <a:gd name="T3" fmla="*/ 1 h 618"/>
                <a:gd name="T4" fmla="*/ 1 w 495"/>
                <a:gd name="T5" fmla="*/ 1 h 618"/>
                <a:gd name="T6" fmla="*/ 1 w 495"/>
                <a:gd name="T7" fmla="*/ 1 h 618"/>
                <a:gd name="T8" fmla="*/ 1 w 495"/>
                <a:gd name="T9" fmla="*/ 1 h 618"/>
                <a:gd name="T10" fmla="*/ 1 w 495"/>
                <a:gd name="T11" fmla="*/ 1 h 618"/>
                <a:gd name="T12" fmla="*/ 1 w 495"/>
                <a:gd name="T13" fmla="*/ 1 h 618"/>
                <a:gd name="T14" fmla="*/ 1 w 495"/>
                <a:gd name="T15" fmla="*/ 1 h 618"/>
                <a:gd name="T16" fmla="*/ 1 w 495"/>
                <a:gd name="T17" fmla="*/ 1 h 618"/>
                <a:gd name="T18" fmla="*/ 1 w 495"/>
                <a:gd name="T19" fmla="*/ 1 h 618"/>
                <a:gd name="T20" fmla="*/ 1 w 495"/>
                <a:gd name="T21" fmla="*/ 1 h 618"/>
                <a:gd name="T22" fmla="*/ 1 w 495"/>
                <a:gd name="T23" fmla="*/ 1 h 618"/>
                <a:gd name="T24" fmla="*/ 1 w 495"/>
                <a:gd name="T25" fmla="*/ 1 h 618"/>
                <a:gd name="T26" fmla="*/ 1 w 495"/>
                <a:gd name="T27" fmla="*/ 1 h 618"/>
                <a:gd name="T28" fmla="*/ 1 w 495"/>
                <a:gd name="T29" fmla="*/ 1 h 618"/>
                <a:gd name="T30" fmla="*/ 1 w 495"/>
                <a:gd name="T31" fmla="*/ 1 h 618"/>
                <a:gd name="T32" fmla="*/ 1 w 495"/>
                <a:gd name="T33" fmla="*/ 1 h 618"/>
                <a:gd name="T34" fmla="*/ 1 w 495"/>
                <a:gd name="T35" fmla="*/ 1 h 618"/>
                <a:gd name="T36" fmla="*/ 1 w 495"/>
                <a:gd name="T37" fmla="*/ 1 h 618"/>
                <a:gd name="T38" fmla="*/ 1 w 495"/>
                <a:gd name="T39" fmla="*/ 1 h 618"/>
                <a:gd name="T40" fmla="*/ 1 w 495"/>
                <a:gd name="T41" fmla="*/ 1 h 618"/>
                <a:gd name="T42" fmla="*/ 1 w 495"/>
                <a:gd name="T43" fmla="*/ 1 h 618"/>
                <a:gd name="T44" fmla="*/ 1 w 495"/>
                <a:gd name="T45" fmla="*/ 1 h 618"/>
                <a:gd name="T46" fmla="*/ 1 w 495"/>
                <a:gd name="T47" fmla="*/ 1 h 618"/>
                <a:gd name="T48" fmla="*/ 1 w 495"/>
                <a:gd name="T49" fmla="*/ 1 h 618"/>
                <a:gd name="T50" fmla="*/ 1 w 495"/>
                <a:gd name="T51" fmla="*/ 1 h 618"/>
                <a:gd name="T52" fmla="*/ 1 w 495"/>
                <a:gd name="T53" fmla="*/ 1 h 618"/>
                <a:gd name="T54" fmla="*/ 1 w 495"/>
                <a:gd name="T55" fmla="*/ 1 h 618"/>
                <a:gd name="T56" fmla="*/ 1 w 495"/>
                <a:gd name="T57" fmla="*/ 1 h 618"/>
                <a:gd name="T58" fmla="*/ 1 w 495"/>
                <a:gd name="T59" fmla="*/ 1 h 618"/>
                <a:gd name="T60" fmla="*/ 1 w 495"/>
                <a:gd name="T61" fmla="*/ 1 h 618"/>
                <a:gd name="T62" fmla="*/ 1 w 495"/>
                <a:gd name="T63" fmla="*/ 1 h 618"/>
                <a:gd name="T64" fmla="*/ 1 w 495"/>
                <a:gd name="T65" fmla="*/ 1 h 618"/>
                <a:gd name="T66" fmla="*/ 1 w 495"/>
                <a:gd name="T67" fmla="*/ 1 h 618"/>
                <a:gd name="T68" fmla="*/ 1 w 495"/>
                <a:gd name="T69" fmla="*/ 1 h 618"/>
                <a:gd name="T70" fmla="*/ 1 w 495"/>
                <a:gd name="T71" fmla="*/ 1 h 618"/>
                <a:gd name="T72" fmla="*/ 1 w 495"/>
                <a:gd name="T73" fmla="*/ 1 h 618"/>
                <a:gd name="T74" fmla="*/ 1 w 495"/>
                <a:gd name="T75" fmla="*/ 1 h 618"/>
                <a:gd name="T76" fmla="*/ 1 w 495"/>
                <a:gd name="T77" fmla="*/ 1 h 618"/>
                <a:gd name="T78" fmla="*/ 1 w 495"/>
                <a:gd name="T79" fmla="*/ 1 h 618"/>
                <a:gd name="T80" fmla="*/ 0 w 495"/>
                <a:gd name="T81" fmla="*/ 1 h 618"/>
                <a:gd name="T82" fmla="*/ 1 w 495"/>
                <a:gd name="T83" fmla="*/ 1 h 618"/>
                <a:gd name="T84" fmla="*/ 1 w 495"/>
                <a:gd name="T85" fmla="*/ 1 h 618"/>
                <a:gd name="T86" fmla="*/ 1 w 495"/>
                <a:gd name="T87" fmla="*/ 1 h 618"/>
                <a:gd name="T88" fmla="*/ 1 w 495"/>
                <a:gd name="T89" fmla="*/ 0 h 6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
                <a:gd name="T136" fmla="*/ 0 h 618"/>
                <a:gd name="T137" fmla="*/ 495 w 495"/>
                <a:gd name="T138" fmla="*/ 618 h 6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 h="618">
                  <a:moveTo>
                    <a:pt x="129" y="0"/>
                  </a:moveTo>
                  <a:lnTo>
                    <a:pt x="129" y="90"/>
                  </a:lnTo>
                  <a:lnTo>
                    <a:pt x="96" y="108"/>
                  </a:lnTo>
                  <a:lnTo>
                    <a:pt x="81" y="138"/>
                  </a:lnTo>
                  <a:lnTo>
                    <a:pt x="81" y="168"/>
                  </a:lnTo>
                  <a:lnTo>
                    <a:pt x="102" y="198"/>
                  </a:lnTo>
                  <a:lnTo>
                    <a:pt x="174" y="192"/>
                  </a:lnTo>
                  <a:lnTo>
                    <a:pt x="213" y="156"/>
                  </a:lnTo>
                  <a:lnTo>
                    <a:pt x="243" y="123"/>
                  </a:lnTo>
                  <a:lnTo>
                    <a:pt x="300" y="123"/>
                  </a:lnTo>
                  <a:lnTo>
                    <a:pt x="312" y="150"/>
                  </a:lnTo>
                  <a:lnTo>
                    <a:pt x="324" y="198"/>
                  </a:lnTo>
                  <a:lnTo>
                    <a:pt x="357" y="213"/>
                  </a:lnTo>
                  <a:lnTo>
                    <a:pt x="393" y="243"/>
                  </a:lnTo>
                  <a:lnTo>
                    <a:pt x="414" y="288"/>
                  </a:lnTo>
                  <a:lnTo>
                    <a:pt x="414" y="336"/>
                  </a:lnTo>
                  <a:lnTo>
                    <a:pt x="414" y="375"/>
                  </a:lnTo>
                  <a:lnTo>
                    <a:pt x="438" y="402"/>
                  </a:lnTo>
                  <a:lnTo>
                    <a:pt x="465" y="450"/>
                  </a:lnTo>
                  <a:lnTo>
                    <a:pt x="465" y="507"/>
                  </a:lnTo>
                  <a:lnTo>
                    <a:pt x="495" y="558"/>
                  </a:lnTo>
                  <a:lnTo>
                    <a:pt x="471" y="600"/>
                  </a:lnTo>
                  <a:lnTo>
                    <a:pt x="426" y="606"/>
                  </a:lnTo>
                  <a:lnTo>
                    <a:pt x="375" y="618"/>
                  </a:lnTo>
                  <a:lnTo>
                    <a:pt x="330" y="603"/>
                  </a:lnTo>
                  <a:lnTo>
                    <a:pt x="354" y="570"/>
                  </a:lnTo>
                  <a:lnTo>
                    <a:pt x="282" y="546"/>
                  </a:lnTo>
                  <a:lnTo>
                    <a:pt x="246" y="513"/>
                  </a:lnTo>
                  <a:lnTo>
                    <a:pt x="189" y="495"/>
                  </a:lnTo>
                  <a:lnTo>
                    <a:pt x="99" y="495"/>
                  </a:lnTo>
                  <a:lnTo>
                    <a:pt x="72" y="498"/>
                  </a:lnTo>
                  <a:lnTo>
                    <a:pt x="75" y="456"/>
                  </a:lnTo>
                  <a:lnTo>
                    <a:pt x="33" y="429"/>
                  </a:lnTo>
                  <a:lnTo>
                    <a:pt x="21" y="402"/>
                  </a:lnTo>
                  <a:lnTo>
                    <a:pt x="24" y="345"/>
                  </a:lnTo>
                  <a:lnTo>
                    <a:pt x="66" y="321"/>
                  </a:lnTo>
                  <a:lnTo>
                    <a:pt x="105" y="312"/>
                  </a:lnTo>
                  <a:lnTo>
                    <a:pt x="111" y="288"/>
                  </a:lnTo>
                  <a:lnTo>
                    <a:pt x="81" y="270"/>
                  </a:lnTo>
                  <a:lnTo>
                    <a:pt x="39" y="219"/>
                  </a:lnTo>
                  <a:lnTo>
                    <a:pt x="0" y="171"/>
                  </a:lnTo>
                  <a:lnTo>
                    <a:pt x="12" y="117"/>
                  </a:lnTo>
                  <a:lnTo>
                    <a:pt x="42" y="63"/>
                  </a:lnTo>
                  <a:lnTo>
                    <a:pt x="81" y="27"/>
                  </a:lnTo>
                  <a:lnTo>
                    <a:pt x="129" y="0"/>
                  </a:lnTo>
                  <a:close/>
                </a:path>
              </a:pathLst>
            </a:custGeom>
            <a:solidFill>
              <a:srgbClr val="33CCCC">
                <a:alpha val="50195"/>
              </a:srgbClr>
            </a:solidFill>
            <a:ln w="38100" cap="sq">
              <a:noFill/>
              <a:round/>
              <a:headEnd type="none" w="sm" len="sm"/>
              <a:tailEnd type="none" w="sm" len="sm"/>
            </a:ln>
          </p:spPr>
          <p:txBody>
            <a:bodyPr wrap="none" anchor="ctr"/>
            <a:lstStyle/>
            <a:p>
              <a:endParaRPr lang="en-US"/>
            </a:p>
          </p:txBody>
        </p:sp>
        <p:sp>
          <p:nvSpPr>
            <p:cNvPr id="2071" name="Freeform 30"/>
            <p:cNvSpPr>
              <a:spLocks/>
            </p:cNvSpPr>
            <p:nvPr/>
          </p:nvSpPr>
          <p:spPr bwMode="blackWhite">
            <a:xfrm>
              <a:off x="4691" y="2491"/>
              <a:ext cx="371" cy="256"/>
            </a:xfrm>
            <a:custGeom>
              <a:avLst/>
              <a:gdLst>
                <a:gd name="T0" fmla="*/ 0 w 507"/>
                <a:gd name="T1" fmla="*/ 1 h 450"/>
                <a:gd name="T2" fmla="*/ 1 w 507"/>
                <a:gd name="T3" fmla="*/ 1 h 450"/>
                <a:gd name="T4" fmla="*/ 1 w 507"/>
                <a:gd name="T5" fmla="*/ 1 h 450"/>
                <a:gd name="T6" fmla="*/ 1 w 507"/>
                <a:gd name="T7" fmla="*/ 1 h 450"/>
                <a:gd name="T8" fmla="*/ 1 w 507"/>
                <a:gd name="T9" fmla="*/ 1 h 450"/>
                <a:gd name="T10" fmla="*/ 1 w 507"/>
                <a:gd name="T11" fmla="*/ 1 h 450"/>
                <a:gd name="T12" fmla="*/ 1 w 507"/>
                <a:gd name="T13" fmla="*/ 1 h 450"/>
                <a:gd name="T14" fmla="*/ 1 w 507"/>
                <a:gd name="T15" fmla="*/ 1 h 450"/>
                <a:gd name="T16" fmla="*/ 1 w 507"/>
                <a:gd name="T17" fmla="*/ 0 h 450"/>
                <a:gd name="T18" fmla="*/ 1 w 507"/>
                <a:gd name="T19" fmla="*/ 1 h 450"/>
                <a:gd name="T20" fmla="*/ 1 w 507"/>
                <a:gd name="T21" fmla="*/ 1 h 450"/>
                <a:gd name="T22" fmla="*/ 1 w 507"/>
                <a:gd name="T23" fmla="*/ 1 h 450"/>
                <a:gd name="T24" fmla="*/ 1 w 507"/>
                <a:gd name="T25" fmla="*/ 1 h 450"/>
                <a:gd name="T26" fmla="*/ 1 w 507"/>
                <a:gd name="T27" fmla="*/ 1 h 450"/>
                <a:gd name="T28" fmla="*/ 1 w 507"/>
                <a:gd name="T29" fmla="*/ 1 h 450"/>
                <a:gd name="T30" fmla="*/ 1 w 507"/>
                <a:gd name="T31" fmla="*/ 1 h 450"/>
                <a:gd name="T32" fmla="*/ 1 w 507"/>
                <a:gd name="T33" fmla="*/ 1 h 450"/>
                <a:gd name="T34" fmla="*/ 1 w 507"/>
                <a:gd name="T35" fmla="*/ 1 h 450"/>
                <a:gd name="T36" fmla="*/ 1 w 507"/>
                <a:gd name="T37" fmla="*/ 1 h 450"/>
                <a:gd name="T38" fmla="*/ 1 w 507"/>
                <a:gd name="T39" fmla="*/ 1 h 450"/>
                <a:gd name="T40" fmla="*/ 1 w 507"/>
                <a:gd name="T41" fmla="*/ 1 h 450"/>
                <a:gd name="T42" fmla="*/ 1 w 507"/>
                <a:gd name="T43" fmla="*/ 1 h 450"/>
                <a:gd name="T44" fmla="*/ 1 w 507"/>
                <a:gd name="T45" fmla="*/ 1 h 450"/>
                <a:gd name="T46" fmla="*/ 1 w 507"/>
                <a:gd name="T47" fmla="*/ 1 h 450"/>
                <a:gd name="T48" fmla="*/ 1 w 507"/>
                <a:gd name="T49" fmla="*/ 1 h 450"/>
                <a:gd name="T50" fmla="*/ 1 w 507"/>
                <a:gd name="T51" fmla="*/ 1 h 450"/>
                <a:gd name="T52" fmla="*/ 1 w 507"/>
                <a:gd name="T53" fmla="*/ 1 h 450"/>
                <a:gd name="T54" fmla="*/ 1 w 507"/>
                <a:gd name="T55" fmla="*/ 1 h 450"/>
                <a:gd name="T56" fmla="*/ 1 w 507"/>
                <a:gd name="T57" fmla="*/ 1 h 450"/>
                <a:gd name="T58" fmla="*/ 1 w 507"/>
                <a:gd name="T59" fmla="*/ 1 h 450"/>
                <a:gd name="T60" fmla="*/ 1 w 507"/>
                <a:gd name="T61" fmla="*/ 1 h 450"/>
                <a:gd name="T62" fmla="*/ 1 w 507"/>
                <a:gd name="T63" fmla="*/ 1 h 450"/>
                <a:gd name="T64" fmla="*/ 1 w 507"/>
                <a:gd name="T65" fmla="*/ 1 h 450"/>
                <a:gd name="T66" fmla="*/ 1 w 507"/>
                <a:gd name="T67" fmla="*/ 1 h 450"/>
                <a:gd name="T68" fmla="*/ 1 w 507"/>
                <a:gd name="T69" fmla="*/ 1 h 450"/>
                <a:gd name="T70" fmla="*/ 1 w 507"/>
                <a:gd name="T71" fmla="*/ 1 h 450"/>
                <a:gd name="T72" fmla="*/ 1 w 507"/>
                <a:gd name="T73" fmla="*/ 1 h 450"/>
                <a:gd name="T74" fmla="*/ 1 w 507"/>
                <a:gd name="T75" fmla="*/ 1 h 450"/>
                <a:gd name="T76" fmla="*/ 1 w 507"/>
                <a:gd name="T77" fmla="*/ 1 h 450"/>
                <a:gd name="T78" fmla="*/ 1 w 507"/>
                <a:gd name="T79" fmla="*/ 1 h 450"/>
                <a:gd name="T80" fmla="*/ 1 w 507"/>
                <a:gd name="T81" fmla="*/ 1 h 450"/>
                <a:gd name="T82" fmla="*/ 1 w 507"/>
                <a:gd name="T83" fmla="*/ 1 h 450"/>
                <a:gd name="T84" fmla="*/ 1 w 507"/>
                <a:gd name="T85" fmla="*/ 1 h 450"/>
                <a:gd name="T86" fmla="*/ 1 w 507"/>
                <a:gd name="T87" fmla="*/ 1 h 450"/>
                <a:gd name="T88" fmla="*/ 1 w 507"/>
                <a:gd name="T89" fmla="*/ 1 h 450"/>
                <a:gd name="T90" fmla="*/ 0 w 507"/>
                <a:gd name="T91" fmla="*/ 1 h 4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7"/>
                <a:gd name="T139" fmla="*/ 0 h 450"/>
                <a:gd name="T140" fmla="*/ 507 w 507"/>
                <a:gd name="T141" fmla="*/ 450 h 4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7" h="450">
                  <a:moveTo>
                    <a:pt x="0" y="159"/>
                  </a:moveTo>
                  <a:lnTo>
                    <a:pt x="21" y="120"/>
                  </a:lnTo>
                  <a:lnTo>
                    <a:pt x="75" y="99"/>
                  </a:lnTo>
                  <a:lnTo>
                    <a:pt x="138" y="96"/>
                  </a:lnTo>
                  <a:lnTo>
                    <a:pt x="183" y="108"/>
                  </a:lnTo>
                  <a:lnTo>
                    <a:pt x="171" y="84"/>
                  </a:lnTo>
                  <a:lnTo>
                    <a:pt x="165" y="51"/>
                  </a:lnTo>
                  <a:lnTo>
                    <a:pt x="204" y="15"/>
                  </a:lnTo>
                  <a:lnTo>
                    <a:pt x="255" y="0"/>
                  </a:lnTo>
                  <a:lnTo>
                    <a:pt x="294" y="21"/>
                  </a:lnTo>
                  <a:lnTo>
                    <a:pt x="339" y="57"/>
                  </a:lnTo>
                  <a:lnTo>
                    <a:pt x="360" y="102"/>
                  </a:lnTo>
                  <a:lnTo>
                    <a:pt x="378" y="168"/>
                  </a:lnTo>
                  <a:lnTo>
                    <a:pt x="369" y="207"/>
                  </a:lnTo>
                  <a:lnTo>
                    <a:pt x="369" y="267"/>
                  </a:lnTo>
                  <a:lnTo>
                    <a:pt x="348" y="318"/>
                  </a:lnTo>
                  <a:lnTo>
                    <a:pt x="357" y="354"/>
                  </a:lnTo>
                  <a:lnTo>
                    <a:pt x="396" y="381"/>
                  </a:lnTo>
                  <a:lnTo>
                    <a:pt x="441" y="366"/>
                  </a:lnTo>
                  <a:lnTo>
                    <a:pt x="486" y="360"/>
                  </a:lnTo>
                  <a:lnTo>
                    <a:pt x="507" y="369"/>
                  </a:lnTo>
                  <a:lnTo>
                    <a:pt x="507" y="420"/>
                  </a:lnTo>
                  <a:lnTo>
                    <a:pt x="486" y="441"/>
                  </a:lnTo>
                  <a:lnTo>
                    <a:pt x="426" y="441"/>
                  </a:lnTo>
                  <a:lnTo>
                    <a:pt x="369" y="450"/>
                  </a:lnTo>
                  <a:lnTo>
                    <a:pt x="315" y="420"/>
                  </a:lnTo>
                  <a:lnTo>
                    <a:pt x="282" y="378"/>
                  </a:lnTo>
                  <a:lnTo>
                    <a:pt x="282" y="321"/>
                  </a:lnTo>
                  <a:lnTo>
                    <a:pt x="267" y="297"/>
                  </a:lnTo>
                  <a:lnTo>
                    <a:pt x="243" y="285"/>
                  </a:lnTo>
                  <a:lnTo>
                    <a:pt x="207" y="312"/>
                  </a:lnTo>
                  <a:lnTo>
                    <a:pt x="216" y="354"/>
                  </a:lnTo>
                  <a:lnTo>
                    <a:pt x="240" y="384"/>
                  </a:lnTo>
                  <a:lnTo>
                    <a:pt x="267" y="396"/>
                  </a:lnTo>
                  <a:cubicBezTo>
                    <a:pt x="221" y="428"/>
                    <a:pt x="243" y="427"/>
                    <a:pt x="204" y="417"/>
                  </a:cubicBezTo>
                  <a:lnTo>
                    <a:pt x="189" y="384"/>
                  </a:lnTo>
                  <a:lnTo>
                    <a:pt x="180" y="342"/>
                  </a:lnTo>
                  <a:lnTo>
                    <a:pt x="168" y="312"/>
                  </a:lnTo>
                  <a:lnTo>
                    <a:pt x="141" y="309"/>
                  </a:lnTo>
                  <a:lnTo>
                    <a:pt x="90" y="321"/>
                  </a:lnTo>
                  <a:lnTo>
                    <a:pt x="51" y="300"/>
                  </a:lnTo>
                  <a:lnTo>
                    <a:pt x="42" y="258"/>
                  </a:lnTo>
                  <a:lnTo>
                    <a:pt x="30" y="240"/>
                  </a:lnTo>
                  <a:lnTo>
                    <a:pt x="12" y="222"/>
                  </a:lnTo>
                  <a:lnTo>
                    <a:pt x="9" y="186"/>
                  </a:lnTo>
                  <a:lnTo>
                    <a:pt x="0" y="159"/>
                  </a:lnTo>
                  <a:close/>
                </a:path>
              </a:pathLst>
            </a:custGeom>
            <a:solidFill>
              <a:schemeClr val="accent2">
                <a:alpha val="50195"/>
              </a:schemeClr>
            </a:solidFill>
            <a:ln w="38100">
              <a:noFill/>
              <a:round/>
              <a:headEnd type="none" w="sm" len="sm"/>
              <a:tailEnd type="none" w="sm" len="sm"/>
            </a:ln>
          </p:spPr>
          <p:txBody>
            <a:bodyPr/>
            <a:lstStyle/>
            <a:p>
              <a:endParaRPr lang="en-US"/>
            </a:p>
          </p:txBody>
        </p:sp>
      </p:grpSp>
      <p:grpSp>
        <p:nvGrpSpPr>
          <p:cNvPr id="8" name="Group 36"/>
          <p:cNvGrpSpPr>
            <a:grpSpLocks/>
          </p:cNvGrpSpPr>
          <p:nvPr/>
        </p:nvGrpSpPr>
        <p:grpSpPr bwMode="auto">
          <a:xfrm>
            <a:off x="4183063" y="1176338"/>
            <a:ext cx="4745037" cy="3476625"/>
            <a:chOff x="4183063" y="1176338"/>
            <a:chExt cx="4745037" cy="3476625"/>
          </a:xfrm>
        </p:grpSpPr>
        <p:sp>
          <p:nvSpPr>
            <p:cNvPr id="2067" name="Text Box 31"/>
            <p:cNvSpPr txBox="1">
              <a:spLocks noChangeArrowheads="1"/>
            </p:cNvSpPr>
            <p:nvPr/>
          </p:nvSpPr>
          <p:spPr bwMode="auto">
            <a:xfrm>
              <a:off x="4960938" y="1176338"/>
              <a:ext cx="3967162" cy="1274762"/>
            </a:xfrm>
            <a:prstGeom prst="rect">
              <a:avLst/>
            </a:prstGeom>
            <a:solidFill>
              <a:schemeClr val="tx1"/>
            </a:solidFill>
            <a:ln w="28575">
              <a:solidFill>
                <a:schemeClr val="accent2"/>
              </a:solidFill>
              <a:miter lim="800000"/>
              <a:headEnd/>
              <a:tailEnd/>
            </a:ln>
          </p:spPr>
          <p:txBody>
            <a:bodyPr/>
            <a:lstStyle/>
            <a:p>
              <a:pPr>
                <a:spcBef>
                  <a:spcPct val="20000"/>
                </a:spcBef>
                <a:buSzPct val="120000"/>
              </a:pPr>
              <a:r>
                <a:rPr lang="en-US" sz="1600" dirty="0">
                  <a:solidFill>
                    <a:srgbClr val="FFFFFF"/>
                  </a:solidFill>
                </a:rPr>
                <a:t>DPP-4 inhibitors</a:t>
              </a:r>
            </a:p>
            <a:p>
              <a:pPr>
                <a:spcBef>
                  <a:spcPct val="20000"/>
                </a:spcBef>
                <a:buSzPct val="120000"/>
              </a:pPr>
              <a:r>
                <a:rPr lang="en-US" sz="1600" dirty="0">
                  <a:solidFill>
                    <a:srgbClr val="FFFFFF"/>
                  </a:solidFill>
                </a:rPr>
                <a:t>Prolong GLP-1 action leading to improved pancreatic islet glucose sensing, increase glucose uptake</a:t>
              </a:r>
            </a:p>
          </p:txBody>
        </p:sp>
        <p:sp>
          <p:nvSpPr>
            <p:cNvPr id="2068" name="Line 32"/>
            <p:cNvSpPr>
              <a:spLocks noChangeShapeType="1"/>
            </p:cNvSpPr>
            <p:nvPr/>
          </p:nvSpPr>
          <p:spPr bwMode="auto">
            <a:xfrm flipH="1">
              <a:off x="4183063" y="2457450"/>
              <a:ext cx="1465262" cy="2195513"/>
            </a:xfrm>
            <a:prstGeom prst="line">
              <a:avLst/>
            </a:prstGeom>
            <a:noFill/>
            <a:ln w="31750">
              <a:solidFill>
                <a:schemeClr val="accent2"/>
              </a:solidFill>
              <a:round/>
              <a:headEnd/>
              <a:tailEnd type="diamond" w="sm" len="sm"/>
            </a:ln>
          </p:spPr>
          <p:txBody>
            <a:bodyPr>
              <a:spAutoFit/>
            </a:bodyPr>
            <a:lstStyle/>
            <a:p>
              <a:endParaRPr lang="en-US"/>
            </a:p>
          </p:txBody>
        </p:sp>
      </p:grpSp>
      <p:pic>
        <p:nvPicPr>
          <p:cNvPr id="2066" name="Picture 3"/>
          <p:cNvPicPr>
            <a:picLocks noChangeAspect="1" noChangeArrowheads="1"/>
          </p:cNvPicPr>
          <p:nvPr/>
        </p:nvPicPr>
        <p:blipFill>
          <a:blip r:embed="rId9">
            <a:clrChange>
              <a:clrFrom>
                <a:srgbClr val="FFFFFF"/>
              </a:clrFrom>
              <a:clrTo>
                <a:srgbClr val="FFFFFF">
                  <a:alpha val="0"/>
                </a:srgbClr>
              </a:clrTo>
            </a:clrChange>
          </a:blip>
          <a:srcRect l="76120" t="72639"/>
          <a:stretch>
            <a:fillRect/>
          </a:stretch>
        </p:blipFill>
        <p:spPr bwMode="auto">
          <a:xfrm rot="-1017016">
            <a:off x="4368800" y="3349625"/>
            <a:ext cx="631825" cy="579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GB" sz="3200" dirty="0" smtClean="0"/>
              <a:t>Oral Hypoglycaemic Medications</a:t>
            </a:r>
            <a:endParaRPr lang="en-GB" sz="3200" dirty="0"/>
          </a:p>
        </p:txBody>
      </p:sp>
      <p:pic>
        <p:nvPicPr>
          <p:cNvPr id="46083" name="Picture 2"/>
          <p:cNvPicPr>
            <a:picLocks noGrp="1" noChangeAspect="1" noChangeArrowheads="1"/>
          </p:cNvPicPr>
          <p:nvPr>
            <p:ph idx="1"/>
          </p:nvPr>
        </p:nvPicPr>
        <p:blipFill>
          <a:blip r:embed="rId3"/>
          <a:srcRect/>
          <a:stretch>
            <a:fillRect/>
          </a:stretch>
        </p:blipFill>
        <p:spPr>
          <a:xfrm>
            <a:off x="0" y="1357313"/>
            <a:ext cx="9144000" cy="537845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71462"/>
            <a:ext cx="8229600" cy="1143000"/>
          </a:xfrm>
        </p:spPr>
        <p:txBody>
          <a:bodyPr/>
          <a:lstStyle/>
          <a:p>
            <a:pPr algn="ctr" fontAlgn="auto">
              <a:spcAft>
                <a:spcPts val="0"/>
              </a:spcAft>
              <a:defRPr/>
            </a:pPr>
            <a:r>
              <a:rPr lang="en-GB" sz="3600" dirty="0" smtClean="0"/>
              <a:t>Overview of Insulin and Action</a:t>
            </a:r>
            <a:endParaRPr lang="en-GB" sz="3600" dirty="0"/>
          </a:p>
        </p:txBody>
      </p:sp>
      <p:pic>
        <p:nvPicPr>
          <p:cNvPr id="50179" name="Picture 2"/>
          <p:cNvPicPr>
            <a:picLocks noGrp="1" noChangeAspect="1" noChangeArrowheads="1"/>
          </p:cNvPicPr>
          <p:nvPr>
            <p:ph idx="1"/>
          </p:nvPr>
        </p:nvPicPr>
        <p:blipFill>
          <a:blip r:embed="rId3"/>
          <a:srcRect/>
          <a:stretch>
            <a:fillRect/>
          </a:stretch>
        </p:blipFill>
        <p:spPr>
          <a:xfrm>
            <a:off x="260350" y="914400"/>
            <a:ext cx="9112250" cy="5997575"/>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endParaRPr lang="en-GB"/>
          </a:p>
        </p:txBody>
      </p:sp>
      <p:pic>
        <p:nvPicPr>
          <p:cNvPr id="51203" name="Picture 2"/>
          <p:cNvPicPr>
            <a:picLocks noGrp="1" noChangeAspect="1" noChangeArrowheads="1"/>
          </p:cNvPicPr>
          <p:nvPr>
            <p:ph idx="1"/>
          </p:nvPr>
        </p:nvPicPr>
        <p:blipFill>
          <a:blip r:embed="rId3"/>
          <a:srcRect/>
          <a:stretch>
            <a:fillRect/>
          </a:stretch>
        </p:blipFill>
        <p:spPr>
          <a:xfrm>
            <a:off x="0" y="0"/>
            <a:ext cx="9099550" cy="6765925"/>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227013" y="1285875"/>
            <a:ext cx="1631950" cy="411163"/>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n-US" dirty="0">
                <a:solidFill>
                  <a:schemeClr val="accent1">
                    <a:lumMod val="75000"/>
                  </a:schemeClr>
                </a:solidFill>
              </a:rPr>
              <a:t>Metformin</a:t>
            </a:r>
            <a:r>
              <a:rPr lang="en-US" baseline="30000" dirty="0">
                <a:solidFill>
                  <a:schemeClr val="accent1">
                    <a:lumMod val="75000"/>
                  </a:schemeClr>
                </a:solidFill>
              </a:rPr>
              <a:t>1</a:t>
            </a:r>
          </a:p>
        </p:txBody>
      </p:sp>
      <p:sp>
        <p:nvSpPr>
          <p:cNvPr id="45059" name="AutoShape 3"/>
          <p:cNvSpPr>
            <a:spLocks noChangeArrowheads="1"/>
          </p:cNvSpPr>
          <p:nvPr/>
        </p:nvSpPr>
        <p:spPr bwMode="auto">
          <a:xfrm>
            <a:off x="171450" y="3290888"/>
            <a:ext cx="1285875" cy="411162"/>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n-US" dirty="0">
                <a:solidFill>
                  <a:schemeClr val="accent1">
                    <a:lumMod val="75000"/>
                  </a:schemeClr>
                </a:solidFill>
              </a:rPr>
              <a:t>TZDs</a:t>
            </a:r>
            <a:r>
              <a:rPr lang="en-US" baseline="30000" dirty="0">
                <a:solidFill>
                  <a:schemeClr val="accent1">
                    <a:lumMod val="75000"/>
                  </a:schemeClr>
                </a:solidFill>
              </a:rPr>
              <a:t>1-3</a:t>
            </a:r>
            <a:endParaRPr lang="en-US" baseline="30000" dirty="0">
              <a:solidFill>
                <a:schemeClr val="accent1">
                  <a:lumMod val="75000"/>
                </a:schemeClr>
              </a:solidFill>
              <a:sym typeface="Symbol" pitchFamily="18" charset="2"/>
            </a:endParaRPr>
          </a:p>
        </p:txBody>
      </p:sp>
      <p:sp>
        <p:nvSpPr>
          <p:cNvPr id="45060" name="AutoShape 4"/>
          <p:cNvSpPr>
            <a:spLocks noChangeArrowheads="1"/>
          </p:cNvSpPr>
          <p:nvPr/>
        </p:nvSpPr>
        <p:spPr bwMode="auto">
          <a:xfrm>
            <a:off x="152400" y="4144963"/>
            <a:ext cx="2163763" cy="717550"/>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l-GR" dirty="0">
                <a:solidFill>
                  <a:schemeClr val="accent1">
                    <a:lumMod val="75000"/>
                  </a:schemeClr>
                </a:solidFill>
              </a:rPr>
              <a:t>α</a:t>
            </a:r>
            <a:r>
              <a:rPr lang="en-US" dirty="0">
                <a:solidFill>
                  <a:schemeClr val="accent1">
                    <a:lumMod val="75000"/>
                  </a:schemeClr>
                </a:solidFill>
              </a:rPr>
              <a:t>-</a:t>
            </a:r>
            <a:r>
              <a:rPr lang="en-US" dirty="0" err="1">
                <a:solidFill>
                  <a:schemeClr val="accent1">
                    <a:lumMod val="75000"/>
                  </a:schemeClr>
                </a:solidFill>
              </a:rPr>
              <a:t>glucosidase</a:t>
            </a:r>
            <a:r>
              <a:rPr lang="en-US" dirty="0">
                <a:solidFill>
                  <a:schemeClr val="accent1">
                    <a:lumMod val="75000"/>
                  </a:schemeClr>
                </a:solidFill>
              </a:rPr>
              <a:t> inhibitors</a:t>
            </a:r>
            <a:r>
              <a:rPr lang="en-US" baseline="30000" dirty="0">
                <a:solidFill>
                  <a:schemeClr val="accent1">
                    <a:lumMod val="75000"/>
                  </a:schemeClr>
                </a:solidFill>
              </a:rPr>
              <a:t>1</a:t>
            </a:r>
          </a:p>
        </p:txBody>
      </p:sp>
      <p:sp>
        <p:nvSpPr>
          <p:cNvPr id="45061" name="Text Box 5"/>
          <p:cNvSpPr txBox="1">
            <a:spLocks noChangeArrowheads="1"/>
          </p:cNvSpPr>
          <p:nvPr/>
        </p:nvSpPr>
        <p:spPr bwMode="auto">
          <a:xfrm>
            <a:off x="225425" y="5735638"/>
            <a:ext cx="8723313" cy="863600"/>
          </a:xfrm>
          <a:prstGeom prst="rect">
            <a:avLst/>
          </a:prstGeom>
          <a:noFill/>
          <a:ln w="12700">
            <a:noFill/>
            <a:miter lim="800000"/>
            <a:headEnd/>
            <a:tailEnd/>
          </a:ln>
        </p:spPr>
        <p:txBody>
          <a:bodyPr lIns="90000" tIns="46800" rIns="90000" bIns="46800">
            <a:spAutoFit/>
          </a:bodyPr>
          <a:lstStyle/>
          <a:p>
            <a:pPr>
              <a:spcBef>
                <a:spcPct val="20000"/>
              </a:spcBef>
              <a:buSzPct val="120000"/>
            </a:pPr>
            <a:r>
              <a:rPr lang="en-US" sz="1000"/>
              <a:t>CHF=congestive heart failure; GI=gastrointestinal; SU=sulfonylurea; T2DM=type 2 diabetes mellitus; TZD=thiazolidinedione  </a:t>
            </a:r>
          </a:p>
          <a:p>
            <a:pPr>
              <a:spcBef>
                <a:spcPct val="20000"/>
              </a:spcBef>
              <a:buSzPct val="120000"/>
            </a:pPr>
            <a:r>
              <a:rPr lang="en-US" sz="1000" baseline="30000"/>
              <a:t>a</a:t>
            </a:r>
            <a:r>
              <a:rPr lang="en-US" sz="1000"/>
              <a:t>Role uncertain.</a:t>
            </a:r>
          </a:p>
          <a:p>
            <a:pPr>
              <a:spcBef>
                <a:spcPct val="20000"/>
              </a:spcBef>
              <a:buSzPct val="120000"/>
            </a:pPr>
            <a:r>
              <a:rPr lang="en-US" sz="1000" baseline="30000"/>
              <a:t>1</a:t>
            </a:r>
            <a:r>
              <a:rPr lang="en-US" sz="1000"/>
              <a:t>Inzucchi SE. </a:t>
            </a:r>
            <a:r>
              <a:rPr lang="en-US" sz="1000" i="1"/>
              <a:t>JAMA.</a:t>
            </a:r>
            <a:r>
              <a:rPr lang="en-US" sz="1000"/>
              <a:t> 2002; 287: 360–372; </a:t>
            </a:r>
            <a:r>
              <a:rPr lang="en-US" sz="1000" baseline="30000"/>
              <a:t>2</a:t>
            </a:r>
            <a:r>
              <a:rPr lang="en-US" sz="1000"/>
              <a:t>Avandia US Prescribing Information; </a:t>
            </a:r>
            <a:r>
              <a:rPr lang="en-US" sz="1000" baseline="30000"/>
              <a:t>3</a:t>
            </a:r>
            <a:r>
              <a:rPr lang="en-US" sz="1000"/>
              <a:t>Dormandy JA, et al.</a:t>
            </a:r>
            <a:r>
              <a:rPr lang="en-US" sz="1000" i="1"/>
              <a:t> Lancet.</a:t>
            </a:r>
            <a:r>
              <a:rPr lang="en-US" sz="1000"/>
              <a:t> 2005; 366: 1279–1289;</a:t>
            </a:r>
            <a:br>
              <a:rPr lang="en-US" sz="1000"/>
            </a:br>
            <a:r>
              <a:rPr lang="en-US" sz="1000" baseline="30000"/>
              <a:t>4</a:t>
            </a:r>
            <a:r>
              <a:rPr lang="en-US" sz="1000"/>
              <a:t>Buse JB, et al. </a:t>
            </a:r>
            <a:r>
              <a:rPr lang="en-US" sz="1000" i="1"/>
              <a:t>Diabetes Care.</a:t>
            </a:r>
            <a:r>
              <a:rPr lang="en-US" sz="1000"/>
              <a:t> 2004; 27: 2628–2635; </a:t>
            </a:r>
            <a:r>
              <a:rPr lang="en-US" sz="1000" baseline="30000"/>
              <a:t>5</a:t>
            </a:r>
            <a:r>
              <a:rPr lang="en-US" sz="1000"/>
              <a:t>DeFronzo RA, et al. </a:t>
            </a:r>
            <a:r>
              <a:rPr lang="en-US" sz="1000" i="1"/>
              <a:t>Diabetes Care.</a:t>
            </a:r>
            <a:r>
              <a:rPr lang="en-US" sz="1000"/>
              <a:t> 2005; 28: 1092–1100; </a:t>
            </a:r>
            <a:r>
              <a:rPr lang="en-US" sz="1000" baseline="30000"/>
              <a:t>6</a:t>
            </a:r>
            <a:r>
              <a:rPr lang="en-US" sz="1000"/>
              <a:t>Kendall DM, et al. </a:t>
            </a:r>
            <a:r>
              <a:rPr lang="en-US" sz="1000" i="1"/>
              <a:t>Diabetes Care.</a:t>
            </a:r>
            <a:r>
              <a:rPr lang="en-US" sz="1000"/>
              <a:t> 2005; 28: 1083–1091; </a:t>
            </a:r>
            <a:r>
              <a:rPr lang="en-US" sz="1000" baseline="30000"/>
              <a:t>7</a:t>
            </a:r>
            <a:r>
              <a:rPr lang="en-US" sz="1000"/>
              <a:t>Kolterman OG, et al. </a:t>
            </a:r>
            <a:r>
              <a:rPr lang="en-US" sz="1000" i="1"/>
              <a:t>Am J Health-Syst Pharm.</a:t>
            </a:r>
            <a:r>
              <a:rPr lang="en-US" sz="1000"/>
              <a:t> 2005; 62: 173–181; </a:t>
            </a:r>
            <a:r>
              <a:rPr lang="en-US" sz="1000" baseline="30000"/>
              <a:t>8</a:t>
            </a:r>
            <a:r>
              <a:rPr lang="en-US" sz="1000"/>
              <a:t>Byetta US Prescribing Information.</a:t>
            </a:r>
          </a:p>
        </p:txBody>
      </p:sp>
      <p:sp>
        <p:nvSpPr>
          <p:cNvPr id="45062" name="AutoShape 6"/>
          <p:cNvSpPr>
            <a:spLocks noChangeArrowheads="1"/>
          </p:cNvSpPr>
          <p:nvPr/>
        </p:nvSpPr>
        <p:spPr bwMode="auto">
          <a:xfrm>
            <a:off x="246063" y="4954588"/>
            <a:ext cx="1651000" cy="717550"/>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n-US" dirty="0" err="1">
                <a:solidFill>
                  <a:schemeClr val="accent1">
                    <a:lumMod val="75000"/>
                  </a:schemeClr>
                </a:solidFill>
              </a:rPr>
              <a:t>Incretin</a:t>
            </a:r>
            <a:r>
              <a:rPr lang="en-US" dirty="0">
                <a:solidFill>
                  <a:schemeClr val="accent1">
                    <a:lumMod val="75000"/>
                  </a:schemeClr>
                </a:solidFill>
              </a:rPr>
              <a:t> mimetics</a:t>
            </a:r>
            <a:r>
              <a:rPr lang="en-US" baseline="30000" dirty="0">
                <a:solidFill>
                  <a:schemeClr val="accent1">
                    <a:lumMod val="75000"/>
                  </a:schemeClr>
                </a:solidFill>
              </a:rPr>
              <a:t>4-8</a:t>
            </a:r>
            <a:endParaRPr lang="en-US" baseline="30000" dirty="0">
              <a:solidFill>
                <a:schemeClr val="accent1">
                  <a:lumMod val="75000"/>
                </a:schemeClr>
              </a:solidFill>
              <a:sym typeface="Symbol" pitchFamily="18" charset="2"/>
            </a:endParaRPr>
          </a:p>
        </p:txBody>
      </p:sp>
      <p:grpSp>
        <p:nvGrpSpPr>
          <p:cNvPr id="2" name="Group 27"/>
          <p:cNvGrpSpPr>
            <a:grpSpLocks/>
          </p:cNvGrpSpPr>
          <p:nvPr/>
        </p:nvGrpSpPr>
        <p:grpSpPr bwMode="auto">
          <a:xfrm>
            <a:off x="1252538" y="2925763"/>
            <a:ext cx="7518400" cy="1109662"/>
            <a:chOff x="789" y="1843"/>
            <a:chExt cx="4736" cy="699"/>
          </a:xfrm>
        </p:grpSpPr>
        <p:sp>
          <p:nvSpPr>
            <p:cNvPr id="45083" name="AutoShape 7"/>
            <p:cNvSpPr>
              <a:spLocks noChangeArrowheads="1"/>
            </p:cNvSpPr>
            <p:nvPr/>
          </p:nvSpPr>
          <p:spPr bwMode="auto">
            <a:xfrm>
              <a:off x="1630" y="1843"/>
              <a:ext cx="3895" cy="699"/>
            </a:xfrm>
            <a:prstGeom prst="roundRect">
              <a:avLst>
                <a:gd name="adj" fmla="val 16667"/>
              </a:avLst>
            </a:prstGeom>
            <a:noFill/>
            <a:ln w="9525">
              <a:solidFill>
                <a:srgbClr val="0099FF"/>
              </a:solidFill>
              <a:round/>
              <a:headEnd/>
              <a:tailEnd/>
            </a:ln>
          </p:spPr>
          <p:txBody>
            <a:bodyPr tIns="91440" rIns="45720" bIns="91440">
              <a:spAutoFit/>
            </a:bodyPr>
            <a:lstStyle/>
            <a:p>
              <a:pPr>
                <a:spcBef>
                  <a:spcPct val="20000"/>
                </a:spcBef>
                <a:spcAft>
                  <a:spcPct val="40000"/>
                </a:spcAft>
                <a:buSzPct val="120000"/>
              </a:pPr>
              <a:r>
                <a:rPr lang="en-US"/>
                <a:t>Weight gain, edema, CHF, bone fractures (pioglitazone, rosiglitazone) </a:t>
              </a:r>
              <a:br>
                <a:rPr lang="en-US"/>
              </a:br>
              <a:r>
                <a:rPr lang="en-US"/>
                <a:t>Myocardial ischemic events (rosiglitazone) </a:t>
              </a:r>
            </a:p>
          </p:txBody>
        </p:sp>
        <p:sp>
          <p:nvSpPr>
            <p:cNvPr id="45084" name="Line 8"/>
            <p:cNvSpPr>
              <a:spLocks noChangeShapeType="1"/>
            </p:cNvSpPr>
            <p:nvPr/>
          </p:nvSpPr>
          <p:spPr bwMode="auto">
            <a:xfrm>
              <a:off x="789" y="2199"/>
              <a:ext cx="830" cy="0"/>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grpSp>
      <p:grpSp>
        <p:nvGrpSpPr>
          <p:cNvPr id="3" name="Group 9"/>
          <p:cNvGrpSpPr>
            <a:grpSpLocks/>
          </p:cNvGrpSpPr>
          <p:nvPr/>
        </p:nvGrpSpPr>
        <p:grpSpPr bwMode="auto">
          <a:xfrm>
            <a:off x="1960563" y="4195763"/>
            <a:ext cx="4222750" cy="501650"/>
            <a:chOff x="1235" y="2832"/>
            <a:chExt cx="2660" cy="316"/>
          </a:xfrm>
        </p:grpSpPr>
        <p:sp>
          <p:nvSpPr>
            <p:cNvPr id="45081" name="AutoShape 10"/>
            <p:cNvSpPr>
              <a:spLocks noChangeArrowheads="1"/>
            </p:cNvSpPr>
            <p:nvPr/>
          </p:nvSpPr>
          <p:spPr bwMode="auto">
            <a:xfrm>
              <a:off x="1642" y="2832"/>
              <a:ext cx="2253" cy="316"/>
            </a:xfrm>
            <a:prstGeom prst="roundRect">
              <a:avLst>
                <a:gd name="adj" fmla="val 16667"/>
              </a:avLst>
            </a:prstGeom>
            <a:noFill/>
            <a:ln w="9525">
              <a:solidFill>
                <a:srgbClr val="0099FF"/>
              </a:solidFill>
              <a:round/>
              <a:headEnd/>
              <a:tailEnd/>
            </a:ln>
          </p:spPr>
          <p:txBody>
            <a:bodyPr wrap="none" lIns="90000" tIns="91440" rIns="90000" bIns="91440">
              <a:spAutoFit/>
            </a:bodyPr>
            <a:lstStyle/>
            <a:p>
              <a:pPr>
                <a:spcBef>
                  <a:spcPct val="20000"/>
                </a:spcBef>
                <a:spcAft>
                  <a:spcPct val="40000"/>
                </a:spcAft>
                <a:buSzPct val="120000"/>
              </a:pPr>
              <a:r>
                <a:rPr lang="en-US"/>
                <a:t>GI effects (flatulence, diarrhea)</a:t>
              </a:r>
            </a:p>
          </p:txBody>
        </p:sp>
        <p:sp>
          <p:nvSpPr>
            <p:cNvPr id="45082" name="Line 11"/>
            <p:cNvSpPr>
              <a:spLocks noChangeShapeType="1"/>
            </p:cNvSpPr>
            <p:nvPr/>
          </p:nvSpPr>
          <p:spPr bwMode="auto">
            <a:xfrm>
              <a:off x="1235" y="2975"/>
              <a:ext cx="414" cy="0"/>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grpSp>
      <p:grpSp>
        <p:nvGrpSpPr>
          <p:cNvPr id="4" name="Group 12"/>
          <p:cNvGrpSpPr>
            <a:grpSpLocks/>
          </p:cNvGrpSpPr>
          <p:nvPr/>
        </p:nvGrpSpPr>
        <p:grpSpPr bwMode="auto">
          <a:xfrm>
            <a:off x="1708150" y="1258888"/>
            <a:ext cx="6532563" cy="501650"/>
            <a:chOff x="1076" y="982"/>
            <a:chExt cx="4115" cy="316"/>
          </a:xfrm>
        </p:grpSpPr>
        <p:sp>
          <p:nvSpPr>
            <p:cNvPr id="45079" name="AutoShape 13"/>
            <p:cNvSpPr>
              <a:spLocks noChangeArrowheads="1"/>
            </p:cNvSpPr>
            <p:nvPr/>
          </p:nvSpPr>
          <p:spPr bwMode="auto">
            <a:xfrm>
              <a:off x="1642" y="982"/>
              <a:ext cx="3549" cy="316"/>
            </a:xfrm>
            <a:prstGeom prst="roundRect">
              <a:avLst>
                <a:gd name="adj" fmla="val 16667"/>
              </a:avLst>
            </a:prstGeom>
            <a:noFill/>
            <a:ln w="9525">
              <a:solidFill>
                <a:srgbClr val="0099FF"/>
              </a:solidFill>
              <a:round/>
              <a:headEnd/>
              <a:tailEnd/>
            </a:ln>
          </p:spPr>
          <p:txBody>
            <a:bodyPr wrap="none" lIns="90000" tIns="91440" rIns="90000" bIns="91440">
              <a:spAutoFit/>
            </a:bodyPr>
            <a:lstStyle/>
            <a:p>
              <a:pPr>
                <a:spcBef>
                  <a:spcPct val="20000"/>
                </a:spcBef>
                <a:spcAft>
                  <a:spcPct val="40000"/>
                </a:spcAft>
                <a:buSzPct val="120000"/>
              </a:pPr>
              <a:r>
                <a:rPr lang="en-US"/>
                <a:t>GI effects (nausea, diarrhea), lactic acidosis (rare)</a:t>
              </a:r>
            </a:p>
          </p:txBody>
        </p:sp>
        <p:sp>
          <p:nvSpPr>
            <p:cNvPr id="45080" name="Line 14"/>
            <p:cNvSpPr>
              <a:spLocks noChangeShapeType="1"/>
            </p:cNvSpPr>
            <p:nvPr/>
          </p:nvSpPr>
          <p:spPr bwMode="auto">
            <a:xfrm>
              <a:off x="1076" y="1136"/>
              <a:ext cx="573" cy="0"/>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grpSp>
      <p:grpSp>
        <p:nvGrpSpPr>
          <p:cNvPr id="5" name="Group 28"/>
          <p:cNvGrpSpPr>
            <a:grpSpLocks/>
          </p:cNvGrpSpPr>
          <p:nvPr/>
        </p:nvGrpSpPr>
        <p:grpSpPr bwMode="auto">
          <a:xfrm>
            <a:off x="1682750" y="4851400"/>
            <a:ext cx="7080250" cy="804863"/>
            <a:chOff x="1060" y="3056"/>
            <a:chExt cx="4460" cy="507"/>
          </a:xfrm>
        </p:grpSpPr>
        <p:sp>
          <p:nvSpPr>
            <p:cNvPr id="45077" name="AutoShape 15"/>
            <p:cNvSpPr>
              <a:spLocks noChangeArrowheads="1"/>
            </p:cNvSpPr>
            <p:nvPr/>
          </p:nvSpPr>
          <p:spPr bwMode="auto">
            <a:xfrm>
              <a:off x="1651" y="3056"/>
              <a:ext cx="3869" cy="507"/>
            </a:xfrm>
            <a:prstGeom prst="roundRect">
              <a:avLst>
                <a:gd name="adj" fmla="val 16667"/>
              </a:avLst>
            </a:prstGeom>
            <a:noFill/>
            <a:ln w="9525">
              <a:solidFill>
                <a:srgbClr val="0099FF"/>
              </a:solidFill>
              <a:round/>
              <a:headEnd/>
              <a:tailEnd/>
            </a:ln>
          </p:spPr>
          <p:txBody>
            <a:bodyPr lIns="90000" tIns="91440" rIns="90000" bIns="91440">
              <a:spAutoFit/>
            </a:bodyPr>
            <a:lstStyle/>
            <a:p>
              <a:pPr>
                <a:spcBef>
                  <a:spcPct val="20000"/>
                </a:spcBef>
                <a:spcAft>
                  <a:spcPct val="40000"/>
                </a:spcAft>
                <a:buSzPct val="120000"/>
              </a:pPr>
              <a:r>
                <a:rPr lang="en-US"/>
                <a:t>GI effects (nausea, vomiting, diarrhea), pancreatitis, hypoglycemia (in add-on to SU)</a:t>
              </a:r>
            </a:p>
          </p:txBody>
        </p:sp>
        <p:sp>
          <p:nvSpPr>
            <p:cNvPr id="45078" name="Line 16"/>
            <p:cNvSpPr>
              <a:spLocks noChangeShapeType="1"/>
            </p:cNvSpPr>
            <p:nvPr/>
          </p:nvSpPr>
          <p:spPr bwMode="auto">
            <a:xfrm>
              <a:off x="1060" y="3304"/>
              <a:ext cx="596" cy="0"/>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grpSp>
      <p:sp>
        <p:nvSpPr>
          <p:cNvPr id="45067" name="AutoShape 17"/>
          <p:cNvSpPr>
            <a:spLocks noChangeArrowheads="1"/>
          </p:cNvSpPr>
          <p:nvPr/>
        </p:nvSpPr>
        <p:spPr bwMode="auto">
          <a:xfrm>
            <a:off x="227013" y="1944688"/>
            <a:ext cx="1044575" cy="411162"/>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n-US" dirty="0">
                <a:solidFill>
                  <a:schemeClr val="accent1">
                    <a:lumMod val="75000"/>
                  </a:schemeClr>
                </a:solidFill>
              </a:rPr>
              <a:t>SUs</a:t>
            </a:r>
            <a:r>
              <a:rPr lang="en-US" baseline="30000" dirty="0">
                <a:solidFill>
                  <a:schemeClr val="accent1">
                    <a:lumMod val="75000"/>
                  </a:schemeClr>
                </a:solidFill>
              </a:rPr>
              <a:t>1</a:t>
            </a:r>
          </a:p>
        </p:txBody>
      </p:sp>
      <p:sp>
        <p:nvSpPr>
          <p:cNvPr id="45068" name="AutoShape 18"/>
          <p:cNvSpPr>
            <a:spLocks noChangeArrowheads="1"/>
          </p:cNvSpPr>
          <p:nvPr/>
        </p:nvSpPr>
        <p:spPr bwMode="auto">
          <a:xfrm>
            <a:off x="223838" y="2671763"/>
            <a:ext cx="1731962" cy="411162"/>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n-US" dirty="0">
                <a:solidFill>
                  <a:schemeClr val="accent1">
                    <a:lumMod val="75000"/>
                  </a:schemeClr>
                </a:solidFill>
              </a:rPr>
              <a:t>Meglitinides</a:t>
            </a:r>
            <a:r>
              <a:rPr lang="en-US" baseline="30000" dirty="0">
                <a:solidFill>
                  <a:schemeClr val="accent1">
                    <a:lumMod val="75000"/>
                  </a:schemeClr>
                </a:solidFill>
              </a:rPr>
              <a:t>1</a:t>
            </a:r>
          </a:p>
        </p:txBody>
      </p:sp>
      <p:grpSp>
        <p:nvGrpSpPr>
          <p:cNvPr id="6" name="Group 19"/>
          <p:cNvGrpSpPr>
            <a:grpSpLocks/>
          </p:cNvGrpSpPr>
          <p:nvPr/>
        </p:nvGrpSpPr>
        <p:grpSpPr bwMode="auto">
          <a:xfrm>
            <a:off x="920750" y="2144713"/>
            <a:ext cx="6929438" cy="742950"/>
            <a:chOff x="580" y="1351"/>
            <a:chExt cx="4365" cy="468"/>
          </a:xfrm>
        </p:grpSpPr>
        <p:sp>
          <p:nvSpPr>
            <p:cNvPr id="45071" name="Line 20"/>
            <p:cNvSpPr>
              <a:spLocks noChangeShapeType="1"/>
            </p:cNvSpPr>
            <p:nvPr/>
          </p:nvSpPr>
          <p:spPr bwMode="auto">
            <a:xfrm>
              <a:off x="1139" y="1819"/>
              <a:ext cx="249" cy="0"/>
            </a:xfrm>
            <a:prstGeom prst="line">
              <a:avLst/>
            </a:prstGeom>
            <a:noFill/>
            <a:ln w="28575">
              <a:solidFill>
                <a:schemeClr val="tx1"/>
              </a:solidFill>
              <a:prstDash val="sysDot"/>
              <a:round/>
              <a:headEnd/>
              <a:tailEnd/>
            </a:ln>
          </p:spPr>
          <p:txBody>
            <a:bodyPr lIns="90000" tIns="46800" rIns="90000" bIns="46800" anchor="ctr"/>
            <a:lstStyle/>
            <a:p>
              <a:endParaRPr lang="en-US"/>
            </a:p>
          </p:txBody>
        </p:sp>
        <p:sp>
          <p:nvSpPr>
            <p:cNvPr id="45072" name="Line 21"/>
            <p:cNvSpPr>
              <a:spLocks noChangeShapeType="1"/>
            </p:cNvSpPr>
            <p:nvPr/>
          </p:nvSpPr>
          <p:spPr bwMode="auto">
            <a:xfrm>
              <a:off x="580" y="1351"/>
              <a:ext cx="808" cy="0"/>
            </a:xfrm>
            <a:prstGeom prst="line">
              <a:avLst/>
            </a:prstGeom>
            <a:noFill/>
            <a:ln w="28575">
              <a:solidFill>
                <a:schemeClr val="tx1"/>
              </a:solidFill>
              <a:prstDash val="sysDot"/>
              <a:round/>
              <a:headEnd/>
              <a:tailEnd/>
            </a:ln>
          </p:spPr>
          <p:txBody>
            <a:bodyPr lIns="90000" tIns="46800" rIns="90000" bIns="46800" anchor="ctr"/>
            <a:lstStyle/>
            <a:p>
              <a:endParaRPr lang="en-US"/>
            </a:p>
          </p:txBody>
        </p:sp>
        <p:grpSp>
          <p:nvGrpSpPr>
            <p:cNvPr id="7" name="Group 22"/>
            <p:cNvGrpSpPr>
              <a:grpSpLocks/>
            </p:cNvGrpSpPr>
            <p:nvPr/>
          </p:nvGrpSpPr>
          <p:grpSpPr bwMode="auto">
            <a:xfrm>
              <a:off x="1385" y="1357"/>
              <a:ext cx="3560" cy="460"/>
              <a:chOff x="1385" y="1357"/>
              <a:chExt cx="3560" cy="460"/>
            </a:xfrm>
          </p:grpSpPr>
          <p:sp>
            <p:nvSpPr>
              <p:cNvPr id="45074" name="AutoShape 23"/>
              <p:cNvSpPr>
                <a:spLocks noChangeArrowheads="1"/>
              </p:cNvSpPr>
              <p:nvPr/>
            </p:nvSpPr>
            <p:spPr bwMode="auto">
              <a:xfrm>
                <a:off x="1639" y="1396"/>
                <a:ext cx="3306" cy="316"/>
              </a:xfrm>
              <a:prstGeom prst="roundRect">
                <a:avLst>
                  <a:gd name="adj" fmla="val 16667"/>
                </a:avLst>
              </a:prstGeom>
              <a:noFill/>
              <a:ln w="9525">
                <a:solidFill>
                  <a:srgbClr val="0099FF"/>
                </a:solidFill>
                <a:round/>
                <a:headEnd/>
                <a:tailEnd/>
              </a:ln>
            </p:spPr>
            <p:txBody>
              <a:bodyPr wrap="none" lIns="90000" tIns="91440" rIns="90000" bIns="91440">
                <a:spAutoFit/>
              </a:bodyPr>
              <a:lstStyle/>
              <a:p>
                <a:pPr>
                  <a:spcBef>
                    <a:spcPct val="20000"/>
                  </a:spcBef>
                  <a:spcAft>
                    <a:spcPct val="40000"/>
                  </a:spcAft>
                  <a:buSzPct val="120000"/>
                </a:pPr>
                <a:r>
                  <a:rPr lang="en-US"/>
                  <a:t>Hypoglycemia, weight gain, hyperinsulinemia</a:t>
                </a:r>
                <a:r>
                  <a:rPr lang="en-US" baseline="30000"/>
                  <a:t>a</a:t>
                </a:r>
              </a:p>
            </p:txBody>
          </p:sp>
          <p:sp>
            <p:nvSpPr>
              <p:cNvPr id="45075" name="Line 24"/>
              <p:cNvSpPr>
                <a:spLocks noChangeShapeType="1"/>
              </p:cNvSpPr>
              <p:nvPr/>
            </p:nvSpPr>
            <p:spPr bwMode="auto">
              <a:xfrm>
                <a:off x="1385" y="1546"/>
                <a:ext cx="249" cy="0"/>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sp>
            <p:nvSpPr>
              <p:cNvPr id="45076" name="Line 25"/>
              <p:cNvSpPr>
                <a:spLocks noChangeShapeType="1"/>
              </p:cNvSpPr>
              <p:nvPr/>
            </p:nvSpPr>
            <p:spPr bwMode="auto">
              <a:xfrm>
                <a:off x="1389" y="1357"/>
                <a:ext cx="0" cy="460"/>
              </a:xfrm>
              <a:prstGeom prst="line">
                <a:avLst/>
              </a:prstGeom>
              <a:noFill/>
              <a:ln w="28575">
                <a:solidFill>
                  <a:schemeClr val="tx1"/>
                </a:solidFill>
                <a:prstDash val="sysDot"/>
                <a:round/>
                <a:headEnd/>
                <a:tailEnd/>
              </a:ln>
            </p:spPr>
            <p:txBody>
              <a:bodyPr lIns="90000" tIns="46800" rIns="90000" bIns="46800" anchor="ctr"/>
              <a:lstStyle/>
              <a:p>
                <a:endParaRPr lang="en-US"/>
              </a:p>
            </p:txBody>
          </p:sp>
        </p:grpSp>
      </p:grpSp>
      <p:sp>
        <p:nvSpPr>
          <p:cNvPr id="45070" name="Rectangle 26"/>
          <p:cNvSpPr>
            <a:spLocks noGrp="1" noChangeArrowheads="1"/>
          </p:cNvSpPr>
          <p:nvPr>
            <p:ph type="title"/>
          </p:nvPr>
        </p:nvSpPr>
        <p:spPr/>
        <p:txBody>
          <a:bodyPr/>
          <a:lstStyle/>
          <a:p>
            <a:pPr eaLnBrk="1" hangingPunct="1"/>
            <a:r>
              <a:rPr lang="en-US" sz="2800" dirty="0" smtClean="0">
                <a:solidFill>
                  <a:srgbClr val="FF0000"/>
                </a:solidFill>
              </a:rPr>
              <a:t>Major Adverse Events of Current Treatments for T2DM Limit Efficacy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1920875" y="1179513"/>
            <a:ext cx="6664325" cy="738187"/>
          </a:xfrm>
          <a:prstGeom prst="roundRect">
            <a:avLst>
              <a:gd name="adj" fmla="val 16667"/>
            </a:avLst>
          </a:prstGeom>
          <a:noFill/>
          <a:ln w="9525">
            <a:solidFill>
              <a:srgbClr val="0099FF"/>
            </a:solidFill>
            <a:round/>
            <a:headEnd/>
            <a:tailEnd/>
          </a:ln>
        </p:spPr>
        <p:txBody>
          <a:bodyPr lIns="90000" tIns="91440" rIns="90000" bIns="91440">
            <a:spAutoFit/>
          </a:bodyPr>
          <a:lstStyle/>
          <a:p>
            <a:pPr>
              <a:spcBef>
                <a:spcPct val="20000"/>
              </a:spcBef>
              <a:spcAft>
                <a:spcPct val="40000"/>
              </a:spcAft>
              <a:buSzPct val="120000"/>
            </a:pPr>
            <a:r>
              <a:rPr lang="en-US" sz="1600"/>
              <a:t>Contraindicated in renal dysfunction, avoid in liver disease,  monitor renal function</a:t>
            </a:r>
          </a:p>
        </p:txBody>
      </p:sp>
      <p:sp>
        <p:nvSpPr>
          <p:cNvPr id="46083" name="AutoShape 3"/>
          <p:cNvSpPr>
            <a:spLocks noChangeArrowheads="1"/>
          </p:cNvSpPr>
          <p:nvPr/>
        </p:nvSpPr>
        <p:spPr bwMode="auto">
          <a:xfrm>
            <a:off x="1908175" y="2008188"/>
            <a:ext cx="6681788" cy="738187"/>
          </a:xfrm>
          <a:prstGeom prst="roundRect">
            <a:avLst>
              <a:gd name="adj" fmla="val 16667"/>
            </a:avLst>
          </a:prstGeom>
          <a:noFill/>
          <a:ln w="9525">
            <a:solidFill>
              <a:srgbClr val="0099FF"/>
            </a:solidFill>
            <a:round/>
            <a:headEnd/>
            <a:tailEnd/>
          </a:ln>
        </p:spPr>
        <p:txBody>
          <a:bodyPr lIns="90000" tIns="91440" rIns="90000" bIns="91440">
            <a:spAutoFit/>
          </a:bodyPr>
          <a:lstStyle/>
          <a:p>
            <a:pPr>
              <a:spcBef>
                <a:spcPct val="20000"/>
              </a:spcBef>
              <a:spcAft>
                <a:spcPct val="40000"/>
              </a:spcAft>
              <a:buSzPct val="120000"/>
            </a:pPr>
            <a:r>
              <a:rPr lang="en-US" sz="1600"/>
              <a:t>Use with caution in elderly, and in renal and hepatic impairment, watch for hypoglycemia </a:t>
            </a:r>
          </a:p>
        </p:txBody>
      </p:sp>
      <p:sp>
        <p:nvSpPr>
          <p:cNvPr id="46084" name="AutoShape 4"/>
          <p:cNvSpPr>
            <a:spLocks noChangeArrowheads="1"/>
          </p:cNvSpPr>
          <p:nvPr/>
        </p:nvSpPr>
        <p:spPr bwMode="auto">
          <a:xfrm>
            <a:off x="1908175" y="5124450"/>
            <a:ext cx="6696075" cy="422275"/>
          </a:xfrm>
          <a:prstGeom prst="roundRect">
            <a:avLst>
              <a:gd name="adj" fmla="val 16667"/>
            </a:avLst>
          </a:prstGeom>
          <a:noFill/>
          <a:ln w="9525">
            <a:solidFill>
              <a:srgbClr val="0099FF"/>
            </a:solidFill>
            <a:round/>
            <a:headEnd/>
            <a:tailEnd/>
          </a:ln>
        </p:spPr>
        <p:txBody>
          <a:bodyPr anchor="ctr">
            <a:spAutoFit/>
          </a:bodyPr>
          <a:lstStyle/>
          <a:p>
            <a:pPr algn="ctr">
              <a:spcBef>
                <a:spcPct val="20000"/>
              </a:spcBef>
              <a:buSzPct val="120000"/>
            </a:pPr>
            <a:endParaRPr lang="ig-NG"/>
          </a:p>
        </p:txBody>
      </p:sp>
      <p:sp>
        <p:nvSpPr>
          <p:cNvPr id="46085" name="AutoShape 5"/>
          <p:cNvSpPr>
            <a:spLocks noChangeArrowheads="1"/>
          </p:cNvSpPr>
          <p:nvPr/>
        </p:nvSpPr>
        <p:spPr bwMode="auto">
          <a:xfrm>
            <a:off x="193675" y="3613150"/>
            <a:ext cx="1108075" cy="376238"/>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n-US" sz="1600" dirty="0">
                <a:solidFill>
                  <a:schemeClr val="accent1">
                    <a:lumMod val="75000"/>
                  </a:schemeClr>
                </a:solidFill>
              </a:rPr>
              <a:t>TZDs</a:t>
            </a:r>
            <a:endParaRPr lang="en-US" sz="1600" baseline="30000" dirty="0">
              <a:solidFill>
                <a:schemeClr val="accent1">
                  <a:lumMod val="75000"/>
                </a:schemeClr>
              </a:solidFill>
              <a:sym typeface="Symbol" pitchFamily="18" charset="2"/>
            </a:endParaRPr>
          </a:p>
        </p:txBody>
      </p:sp>
      <p:sp>
        <p:nvSpPr>
          <p:cNvPr id="46086" name="AutoShape 6"/>
          <p:cNvSpPr>
            <a:spLocks noChangeArrowheads="1"/>
          </p:cNvSpPr>
          <p:nvPr/>
        </p:nvSpPr>
        <p:spPr bwMode="auto">
          <a:xfrm>
            <a:off x="193675" y="4238625"/>
            <a:ext cx="2157413" cy="649288"/>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l-GR" sz="1600" dirty="0">
                <a:solidFill>
                  <a:schemeClr val="accent1">
                    <a:lumMod val="75000"/>
                  </a:schemeClr>
                </a:solidFill>
              </a:rPr>
              <a:t>α</a:t>
            </a:r>
            <a:r>
              <a:rPr lang="en-US" sz="1600" dirty="0">
                <a:solidFill>
                  <a:schemeClr val="accent1">
                    <a:lumMod val="75000"/>
                  </a:schemeClr>
                </a:solidFill>
              </a:rPr>
              <a:t>-</a:t>
            </a:r>
            <a:r>
              <a:rPr lang="en-US" sz="1600" dirty="0" err="1">
                <a:solidFill>
                  <a:schemeClr val="accent1">
                    <a:lumMod val="75000"/>
                  </a:schemeClr>
                </a:solidFill>
              </a:rPr>
              <a:t>glucosidase</a:t>
            </a:r>
            <a:r>
              <a:rPr lang="en-US" sz="1600" dirty="0">
                <a:solidFill>
                  <a:schemeClr val="accent1">
                    <a:lumMod val="75000"/>
                  </a:schemeClr>
                </a:solidFill>
              </a:rPr>
              <a:t>  inhibitors</a:t>
            </a:r>
            <a:endParaRPr lang="en-US" sz="1600" baseline="30000" dirty="0">
              <a:solidFill>
                <a:schemeClr val="accent1">
                  <a:lumMod val="75000"/>
                </a:schemeClr>
              </a:solidFill>
            </a:endParaRPr>
          </a:p>
        </p:txBody>
      </p:sp>
      <p:sp>
        <p:nvSpPr>
          <p:cNvPr id="46087" name="Text Box 7"/>
          <p:cNvSpPr txBox="1">
            <a:spLocks noChangeArrowheads="1"/>
          </p:cNvSpPr>
          <p:nvPr/>
        </p:nvSpPr>
        <p:spPr bwMode="auto">
          <a:xfrm>
            <a:off x="231775" y="5886450"/>
            <a:ext cx="8723313" cy="709613"/>
          </a:xfrm>
          <a:prstGeom prst="rect">
            <a:avLst/>
          </a:prstGeom>
          <a:noFill/>
          <a:ln w="12700">
            <a:noFill/>
            <a:miter lim="800000"/>
            <a:headEnd/>
            <a:tailEnd/>
          </a:ln>
        </p:spPr>
        <p:txBody>
          <a:bodyPr lIns="90000" tIns="46800" rIns="90000" bIns="46800">
            <a:spAutoFit/>
          </a:bodyPr>
          <a:lstStyle/>
          <a:p>
            <a:pPr>
              <a:spcBef>
                <a:spcPct val="20000"/>
              </a:spcBef>
              <a:buSzPct val="120000"/>
            </a:pPr>
            <a:r>
              <a:rPr lang="en-US" sz="1000"/>
              <a:t>GI=gastrointestinal; SU=sulfonylurea; T2DM=type 2 diabetes mellitus; TZD=thiazolidinedione </a:t>
            </a:r>
          </a:p>
          <a:p>
            <a:pPr>
              <a:spcBef>
                <a:spcPct val="20000"/>
              </a:spcBef>
              <a:buSzPct val="120000"/>
            </a:pPr>
            <a:r>
              <a:rPr lang="en-US" sz="1000"/>
              <a:t>From Glucophage [package insert]. Princeton, NJ: Bristol-Myers Squibb Company, 2004; Starlix [package insert]. East Andover, NJ: Novartis Pharmaceuticals Corporation, 2004; Avandia [package insert]. Research Triangle Park, NC: GlaxoSmithKline, 2006; Byetta [package insert]. </a:t>
            </a:r>
            <a:br>
              <a:rPr lang="en-US" sz="1000"/>
            </a:br>
            <a:r>
              <a:rPr lang="en-US" sz="1000"/>
              <a:t>San Diego, CA: Amylin Pharmaceuticals, Inc, 2006.</a:t>
            </a:r>
            <a:endParaRPr lang="en-US" sz="1000">
              <a:solidFill>
                <a:schemeClr val="accent2"/>
              </a:solidFill>
            </a:endParaRPr>
          </a:p>
        </p:txBody>
      </p:sp>
      <p:sp>
        <p:nvSpPr>
          <p:cNvPr id="46088" name="AutoShape 8"/>
          <p:cNvSpPr>
            <a:spLocks noChangeArrowheads="1"/>
          </p:cNvSpPr>
          <p:nvPr/>
        </p:nvSpPr>
        <p:spPr bwMode="auto">
          <a:xfrm>
            <a:off x="1908175" y="3448050"/>
            <a:ext cx="6692900" cy="739775"/>
          </a:xfrm>
          <a:prstGeom prst="roundRect">
            <a:avLst>
              <a:gd name="adj" fmla="val 16667"/>
            </a:avLst>
          </a:prstGeom>
          <a:noFill/>
          <a:ln w="9525">
            <a:solidFill>
              <a:srgbClr val="0099FF"/>
            </a:solidFill>
            <a:round/>
            <a:headEnd/>
            <a:tailEnd/>
          </a:ln>
        </p:spPr>
        <p:txBody>
          <a:bodyPr tIns="91440" rIns="45720" bIns="91440">
            <a:spAutoFit/>
          </a:bodyPr>
          <a:lstStyle/>
          <a:p>
            <a:pPr>
              <a:spcBef>
                <a:spcPct val="20000"/>
              </a:spcBef>
              <a:spcAft>
                <a:spcPct val="40000"/>
              </a:spcAft>
              <a:buSzPct val="120000"/>
            </a:pPr>
            <a:r>
              <a:rPr lang="en-US" sz="1600"/>
              <a:t>Contraindicated in severe liver disease, congestive heart failure,                         monitor liver enzymes</a:t>
            </a:r>
          </a:p>
        </p:txBody>
      </p:sp>
      <p:sp>
        <p:nvSpPr>
          <p:cNvPr id="46089" name="Line 9"/>
          <p:cNvSpPr>
            <a:spLocks noChangeShapeType="1"/>
          </p:cNvSpPr>
          <p:nvPr/>
        </p:nvSpPr>
        <p:spPr bwMode="auto">
          <a:xfrm>
            <a:off x="971550" y="3848100"/>
            <a:ext cx="936625" cy="0"/>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sp>
        <p:nvSpPr>
          <p:cNvPr id="46090" name="AutoShape 10"/>
          <p:cNvSpPr>
            <a:spLocks noChangeArrowheads="1"/>
          </p:cNvSpPr>
          <p:nvPr/>
        </p:nvSpPr>
        <p:spPr bwMode="auto">
          <a:xfrm>
            <a:off x="1911350" y="4289425"/>
            <a:ext cx="6686550" cy="739775"/>
          </a:xfrm>
          <a:prstGeom prst="roundRect">
            <a:avLst>
              <a:gd name="adj" fmla="val 16667"/>
            </a:avLst>
          </a:prstGeom>
          <a:noFill/>
          <a:ln w="9525">
            <a:solidFill>
              <a:srgbClr val="0099FF"/>
            </a:solidFill>
            <a:round/>
            <a:headEnd/>
            <a:tailEnd/>
          </a:ln>
        </p:spPr>
        <p:txBody>
          <a:bodyPr lIns="90000" tIns="91440" rIns="90000" bIns="91440">
            <a:spAutoFit/>
          </a:bodyPr>
          <a:lstStyle/>
          <a:p>
            <a:pPr>
              <a:spcBef>
                <a:spcPct val="20000"/>
              </a:spcBef>
              <a:spcAft>
                <a:spcPct val="40000"/>
              </a:spcAft>
              <a:buSzPct val="120000"/>
            </a:pPr>
            <a:r>
              <a:rPr lang="en-US" sz="1600"/>
              <a:t>Not recommended in severe renal impairment,                        </a:t>
            </a:r>
            <a:br>
              <a:rPr lang="en-US" sz="1600"/>
            </a:br>
            <a:r>
              <a:rPr lang="en-US" sz="1600"/>
              <a:t>check serum liver enzymes</a:t>
            </a:r>
          </a:p>
        </p:txBody>
      </p:sp>
      <p:sp>
        <p:nvSpPr>
          <p:cNvPr id="46091" name="Line 11"/>
          <p:cNvSpPr>
            <a:spLocks noChangeShapeType="1"/>
          </p:cNvSpPr>
          <p:nvPr/>
        </p:nvSpPr>
        <p:spPr bwMode="auto">
          <a:xfrm flipV="1">
            <a:off x="1582738" y="4640263"/>
            <a:ext cx="325437" cy="3175"/>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sp>
        <p:nvSpPr>
          <p:cNvPr id="46092" name="AutoShape 12"/>
          <p:cNvSpPr>
            <a:spLocks noChangeArrowheads="1"/>
          </p:cNvSpPr>
          <p:nvPr/>
        </p:nvSpPr>
        <p:spPr bwMode="auto">
          <a:xfrm>
            <a:off x="193675" y="1368425"/>
            <a:ext cx="1628775" cy="376238"/>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n-US" sz="1600" dirty="0" err="1">
                <a:solidFill>
                  <a:schemeClr val="accent1">
                    <a:lumMod val="75000"/>
                  </a:schemeClr>
                </a:solidFill>
              </a:rPr>
              <a:t>Metformin</a:t>
            </a:r>
            <a:endParaRPr lang="en-US" sz="1600" baseline="30000" dirty="0">
              <a:solidFill>
                <a:schemeClr val="accent1">
                  <a:lumMod val="75000"/>
                </a:schemeClr>
              </a:solidFill>
            </a:endParaRPr>
          </a:p>
        </p:txBody>
      </p:sp>
      <p:sp>
        <p:nvSpPr>
          <p:cNvPr id="46093" name="AutoShape 13"/>
          <p:cNvSpPr>
            <a:spLocks noChangeArrowheads="1"/>
          </p:cNvSpPr>
          <p:nvPr/>
        </p:nvSpPr>
        <p:spPr bwMode="auto">
          <a:xfrm>
            <a:off x="193675" y="2185988"/>
            <a:ext cx="1041400" cy="376237"/>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n-US" sz="1600" dirty="0">
                <a:solidFill>
                  <a:schemeClr val="accent1">
                    <a:lumMod val="75000"/>
                  </a:schemeClr>
                </a:solidFill>
              </a:rPr>
              <a:t>SUs</a:t>
            </a:r>
            <a:endParaRPr lang="en-US" sz="1600" baseline="30000" dirty="0">
              <a:solidFill>
                <a:schemeClr val="accent1">
                  <a:lumMod val="75000"/>
                </a:schemeClr>
              </a:solidFill>
            </a:endParaRPr>
          </a:p>
        </p:txBody>
      </p:sp>
      <p:sp>
        <p:nvSpPr>
          <p:cNvPr id="46094" name="AutoShape 14"/>
          <p:cNvSpPr>
            <a:spLocks noChangeArrowheads="1"/>
          </p:cNvSpPr>
          <p:nvPr/>
        </p:nvSpPr>
        <p:spPr bwMode="auto">
          <a:xfrm>
            <a:off x="193675" y="2924175"/>
            <a:ext cx="1728788" cy="376238"/>
          </a:xfrm>
          <a:prstGeom prst="roundRect">
            <a:avLst>
              <a:gd name="adj" fmla="val 16667"/>
            </a:avLst>
          </a:prstGeom>
          <a:noFill/>
          <a:ln w="12700">
            <a:noFill/>
            <a:round/>
            <a:headEnd/>
            <a:tailEnd/>
          </a:ln>
        </p:spPr>
        <p:txBody>
          <a:bodyPr lIns="90000" tIns="46800" rIns="90000" bIns="46800">
            <a:spAutoFit/>
          </a:bodyPr>
          <a:lstStyle/>
          <a:p>
            <a:pPr>
              <a:spcBef>
                <a:spcPct val="20000"/>
              </a:spcBef>
              <a:spcAft>
                <a:spcPct val="40000"/>
              </a:spcAft>
              <a:buSzPct val="120000"/>
            </a:pPr>
            <a:r>
              <a:rPr lang="en-US" sz="1600" dirty="0" err="1">
                <a:solidFill>
                  <a:schemeClr val="accent1">
                    <a:lumMod val="75000"/>
                  </a:schemeClr>
                </a:solidFill>
              </a:rPr>
              <a:t>Meglitinides</a:t>
            </a:r>
            <a:endParaRPr lang="en-US" sz="1600" baseline="30000" dirty="0">
              <a:solidFill>
                <a:schemeClr val="accent1">
                  <a:lumMod val="75000"/>
                </a:schemeClr>
              </a:solidFill>
            </a:endParaRPr>
          </a:p>
        </p:txBody>
      </p:sp>
      <p:sp>
        <p:nvSpPr>
          <p:cNvPr id="46095" name="Line 15"/>
          <p:cNvSpPr>
            <a:spLocks noChangeShapeType="1"/>
          </p:cNvSpPr>
          <p:nvPr/>
        </p:nvSpPr>
        <p:spPr bwMode="auto">
          <a:xfrm>
            <a:off x="827088" y="2368550"/>
            <a:ext cx="1081087" cy="0"/>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sp>
        <p:nvSpPr>
          <p:cNvPr id="46096" name="Rectangle 16"/>
          <p:cNvSpPr>
            <a:spLocks noChangeArrowheads="1"/>
          </p:cNvSpPr>
          <p:nvPr/>
        </p:nvSpPr>
        <p:spPr bwMode="auto">
          <a:xfrm>
            <a:off x="166688" y="42863"/>
            <a:ext cx="8764587" cy="1011237"/>
          </a:xfrm>
          <a:prstGeom prst="rect">
            <a:avLst/>
          </a:prstGeom>
          <a:noFill/>
          <a:ln w="9525">
            <a:noFill/>
            <a:miter lim="800000"/>
            <a:headEnd/>
            <a:tailEnd/>
          </a:ln>
        </p:spPr>
        <p:txBody>
          <a:bodyPr anchor="ctr"/>
          <a:lstStyle/>
          <a:p>
            <a:pPr>
              <a:spcBef>
                <a:spcPct val="20000"/>
              </a:spcBef>
              <a:buSzPct val="120000"/>
            </a:pPr>
            <a:r>
              <a:rPr lang="en-US" sz="2800" b="1">
                <a:solidFill>
                  <a:srgbClr val="FF0000"/>
                </a:solidFill>
              </a:rPr>
              <a:t>Contraindications and Precautions for Current T2DM Treatments Limit Use</a:t>
            </a:r>
          </a:p>
        </p:txBody>
      </p:sp>
      <p:sp>
        <p:nvSpPr>
          <p:cNvPr id="46097" name="AutoShape 17"/>
          <p:cNvSpPr>
            <a:spLocks noChangeArrowheads="1"/>
          </p:cNvSpPr>
          <p:nvPr/>
        </p:nvSpPr>
        <p:spPr bwMode="auto">
          <a:xfrm>
            <a:off x="1920875" y="2871788"/>
            <a:ext cx="6667500" cy="469900"/>
          </a:xfrm>
          <a:prstGeom prst="roundRect">
            <a:avLst>
              <a:gd name="adj" fmla="val 16667"/>
            </a:avLst>
          </a:prstGeom>
          <a:noFill/>
          <a:ln w="9525">
            <a:solidFill>
              <a:srgbClr val="0099FF"/>
            </a:solidFill>
            <a:round/>
            <a:headEnd/>
            <a:tailEnd/>
          </a:ln>
        </p:spPr>
        <p:txBody>
          <a:bodyPr lIns="90000" tIns="91440" rIns="90000" bIns="91440">
            <a:spAutoFit/>
          </a:bodyPr>
          <a:lstStyle/>
          <a:p>
            <a:pPr>
              <a:spcBef>
                <a:spcPct val="20000"/>
              </a:spcBef>
              <a:spcAft>
                <a:spcPct val="40000"/>
              </a:spcAft>
              <a:buSzPct val="120000"/>
            </a:pPr>
            <a:r>
              <a:rPr lang="en-US" sz="1600"/>
              <a:t>Use with caution in elderly, and in renal and hepatic impairment </a:t>
            </a:r>
          </a:p>
        </p:txBody>
      </p:sp>
      <p:sp>
        <p:nvSpPr>
          <p:cNvPr id="46098" name="Line 18"/>
          <p:cNvSpPr>
            <a:spLocks noChangeShapeType="1"/>
          </p:cNvSpPr>
          <p:nvPr/>
        </p:nvSpPr>
        <p:spPr bwMode="auto">
          <a:xfrm flipV="1">
            <a:off x="1619250" y="3117850"/>
            <a:ext cx="288925" cy="0"/>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sp>
        <p:nvSpPr>
          <p:cNvPr id="46099" name="Line 19"/>
          <p:cNvSpPr>
            <a:spLocks noChangeShapeType="1"/>
          </p:cNvSpPr>
          <p:nvPr/>
        </p:nvSpPr>
        <p:spPr bwMode="auto">
          <a:xfrm flipV="1">
            <a:off x="1476375" y="1571625"/>
            <a:ext cx="431800" cy="0"/>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sp>
        <p:nvSpPr>
          <p:cNvPr id="46100" name="Text Box 20"/>
          <p:cNvSpPr txBox="1">
            <a:spLocks noChangeArrowheads="1"/>
          </p:cNvSpPr>
          <p:nvPr/>
        </p:nvSpPr>
        <p:spPr bwMode="auto">
          <a:xfrm>
            <a:off x="193675" y="4970463"/>
            <a:ext cx="1997075" cy="338554"/>
          </a:xfrm>
          <a:prstGeom prst="rect">
            <a:avLst/>
          </a:prstGeom>
          <a:noFill/>
          <a:ln w="31750">
            <a:noFill/>
            <a:miter lim="800000"/>
            <a:headEnd/>
            <a:tailEnd/>
          </a:ln>
        </p:spPr>
        <p:txBody>
          <a:bodyPr>
            <a:spAutoFit/>
          </a:bodyPr>
          <a:lstStyle/>
          <a:p>
            <a:pPr>
              <a:spcBef>
                <a:spcPct val="20000"/>
              </a:spcBef>
              <a:buSzPct val="120000"/>
            </a:pPr>
            <a:r>
              <a:rPr lang="en-US" sz="1600" dirty="0" err="1">
                <a:solidFill>
                  <a:schemeClr val="accent1">
                    <a:lumMod val="75000"/>
                  </a:schemeClr>
                </a:solidFill>
              </a:rPr>
              <a:t>Exenatide</a:t>
            </a:r>
            <a:r>
              <a:rPr lang="en-US" sz="1600" dirty="0">
                <a:solidFill>
                  <a:schemeClr val="accent1">
                    <a:lumMod val="75000"/>
                  </a:schemeClr>
                </a:solidFill>
              </a:rPr>
              <a:t> </a:t>
            </a:r>
            <a:r>
              <a:rPr lang="en-US" sz="1600" dirty="0" err="1">
                <a:solidFill>
                  <a:schemeClr val="accent1">
                    <a:lumMod val="75000"/>
                  </a:schemeClr>
                </a:solidFill>
              </a:rPr>
              <a:t>injectable</a:t>
            </a:r>
            <a:endParaRPr lang="en-US" sz="1600" dirty="0">
              <a:solidFill>
                <a:schemeClr val="accent1">
                  <a:lumMod val="75000"/>
                </a:schemeClr>
              </a:solidFill>
            </a:endParaRPr>
          </a:p>
        </p:txBody>
      </p:sp>
      <p:sp>
        <p:nvSpPr>
          <p:cNvPr id="46101" name="Line 21"/>
          <p:cNvSpPr>
            <a:spLocks noChangeShapeType="1"/>
          </p:cNvSpPr>
          <p:nvPr/>
        </p:nvSpPr>
        <p:spPr bwMode="auto">
          <a:xfrm flipV="1">
            <a:off x="1403350" y="5359400"/>
            <a:ext cx="504825" cy="0"/>
          </a:xfrm>
          <a:prstGeom prst="line">
            <a:avLst/>
          </a:prstGeom>
          <a:noFill/>
          <a:ln w="28575">
            <a:solidFill>
              <a:schemeClr val="tx1"/>
            </a:solidFill>
            <a:prstDash val="sysDot"/>
            <a:round/>
            <a:headEnd/>
            <a:tailEnd type="oval" w="med" len="med"/>
          </a:ln>
        </p:spPr>
        <p:txBody>
          <a:bodyPr lIns="90000" tIns="46800" rIns="90000" bIns="46800" anchor="ctr"/>
          <a:lstStyle/>
          <a:p>
            <a:endParaRPr lang="en-US"/>
          </a:p>
        </p:txBody>
      </p:sp>
      <p:sp>
        <p:nvSpPr>
          <p:cNvPr id="46102" name="Text Box 22"/>
          <p:cNvSpPr txBox="1">
            <a:spLocks noChangeArrowheads="1"/>
          </p:cNvSpPr>
          <p:nvPr/>
        </p:nvSpPr>
        <p:spPr bwMode="auto">
          <a:xfrm>
            <a:off x="1979613" y="5192713"/>
            <a:ext cx="4561057" cy="338554"/>
          </a:xfrm>
          <a:prstGeom prst="rect">
            <a:avLst/>
          </a:prstGeom>
          <a:noFill/>
          <a:ln w="31750">
            <a:noFill/>
            <a:miter lim="800000"/>
            <a:headEnd/>
            <a:tailEnd/>
          </a:ln>
        </p:spPr>
        <p:txBody>
          <a:bodyPr wrap="none">
            <a:spAutoFit/>
          </a:bodyPr>
          <a:lstStyle/>
          <a:p>
            <a:pPr>
              <a:spcBef>
                <a:spcPct val="20000"/>
              </a:spcBef>
              <a:buSzPct val="120000"/>
            </a:pPr>
            <a:r>
              <a:rPr lang="en-US" sz="1600" dirty="0" smtClean="0"/>
              <a:t>Use with </a:t>
            </a:r>
            <a:r>
              <a:rPr lang="en-US" sz="1600" dirty="0"/>
              <a:t>caution in severe renal or severe GI disease</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05800" cy="4953000"/>
          </a:xfrm>
        </p:spPr>
        <p:txBody>
          <a:bodyPr>
            <a:noAutofit/>
          </a:bodyPr>
          <a:lstStyle/>
          <a:p>
            <a:r>
              <a:rPr lang="en-US" sz="3000" dirty="0" smtClean="0"/>
              <a:t>Bariatric surgery has been shown to improve diabetes control and, in some situations, normalize glucose tolerance in morbidly obese patients. </a:t>
            </a:r>
          </a:p>
          <a:p>
            <a:endParaRPr lang="en-US" sz="3000" dirty="0" smtClean="0"/>
          </a:p>
          <a:p>
            <a:r>
              <a:rPr lang="en-US" sz="3000" dirty="0" smtClean="0"/>
              <a:t>It is certainly a reasonable alternative in carefully selected patients if an experienced team (providing appropriate preoperative evaluation as well as technical surgical expertise) is available.</a:t>
            </a:r>
          </a:p>
          <a:p>
            <a:endParaRPr lang="en-US" sz="3000" dirty="0"/>
          </a:p>
        </p:txBody>
      </p:sp>
      <p:sp>
        <p:nvSpPr>
          <p:cNvPr id="2" name="Title 1"/>
          <p:cNvSpPr>
            <a:spLocks noGrp="1"/>
          </p:cNvSpPr>
          <p:nvPr>
            <p:ph type="title"/>
          </p:nvPr>
        </p:nvSpPr>
        <p:spPr/>
        <p:txBody>
          <a:bodyPr/>
          <a:lstStyle/>
          <a:p>
            <a:r>
              <a:rPr lang="en-US" b="1" dirty="0" smtClean="0"/>
              <a:t>Surgery</a:t>
            </a:r>
            <a:endParaRPr lang="en-US"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458200" cy="5562600"/>
          </a:xfrm>
        </p:spPr>
        <p:txBody>
          <a:bodyPr>
            <a:noAutofit/>
          </a:bodyPr>
          <a:lstStyle/>
          <a:p>
            <a:r>
              <a:rPr lang="en-US" sz="2000" dirty="0" smtClean="0"/>
              <a:t>Antipsychotic drugs are known to cause type 2 diabetes mellitus. Antipsychotic drugs are used in the treatment of schizophrenia or affective disorders.</a:t>
            </a:r>
          </a:p>
          <a:p>
            <a:pPr>
              <a:buNone/>
            </a:pPr>
            <a:r>
              <a:rPr lang="en-US" sz="2000" dirty="0" smtClean="0"/>
              <a:t/>
            </a:r>
            <a:br>
              <a:rPr lang="en-US" sz="2000" dirty="0" smtClean="0"/>
            </a:br>
            <a:endParaRPr lang="en-US" sz="2000" dirty="0" smtClean="0"/>
          </a:p>
          <a:p>
            <a:r>
              <a:rPr lang="en-US" sz="2000" dirty="0" smtClean="0"/>
              <a:t>Studies have shown that patients receiving medication for schizophrenia had higher chances of type 2 diabetes mellitus as compared to other individuals.</a:t>
            </a:r>
          </a:p>
          <a:p>
            <a:pPr>
              <a:buNone/>
            </a:pPr>
            <a:r>
              <a:rPr lang="en-US" sz="2000" dirty="0" smtClean="0"/>
              <a:t/>
            </a:r>
            <a:br>
              <a:rPr lang="en-US" sz="2000" dirty="0" smtClean="0"/>
            </a:br>
            <a:endParaRPr lang="en-US" sz="2000" dirty="0" smtClean="0"/>
          </a:p>
          <a:p>
            <a:r>
              <a:rPr lang="en-US" sz="2000" dirty="0" smtClean="0"/>
              <a:t>A cross-sectional study, conducted with schizophrenia outpatients revealed the presence of type 2 diabetes mellitus prevalence rate of 11.5 percent.</a:t>
            </a:r>
            <a:br>
              <a:rPr lang="en-US" sz="2000" dirty="0" smtClean="0"/>
            </a:br>
            <a:endParaRPr lang="en-US" sz="2000" dirty="0" smtClean="0"/>
          </a:p>
          <a:p>
            <a:r>
              <a:rPr lang="en-US" sz="2000" dirty="0" smtClean="0"/>
              <a:t>'A cohort study of antipsychotic-naïve patients followed up participants for 3 years after the initiation of antipsychotic therapy. After 3 years of follow-up, the incidence rate of DM was found to be 0.6 percent per patient-year.'</a:t>
            </a:r>
            <a:endParaRPr lang="en-US" sz="2000" dirty="0"/>
          </a:p>
        </p:txBody>
      </p:sp>
      <p:sp>
        <p:nvSpPr>
          <p:cNvPr id="2" name="Title 1"/>
          <p:cNvSpPr>
            <a:spLocks noGrp="1"/>
          </p:cNvSpPr>
          <p:nvPr>
            <p:ph type="title"/>
          </p:nvPr>
        </p:nvSpPr>
        <p:spPr>
          <a:xfrm>
            <a:off x="914400" y="0"/>
            <a:ext cx="7772400" cy="838200"/>
          </a:xfrm>
        </p:spPr>
        <p:txBody>
          <a:bodyPr/>
          <a:lstStyle/>
          <a:p>
            <a:r>
              <a:rPr lang="en-US" dirty="0" smtClean="0"/>
              <a:t>    DM in Psychiatry</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normAutofit fontScale="70000" lnSpcReduction="20000"/>
          </a:bodyPr>
          <a:lstStyle/>
          <a:p>
            <a:r>
              <a:rPr lang="en-US" dirty="0" smtClean="0"/>
              <a:t>Stimulation of 5-HT1A is associated with an increase in food intake whereas stimulation of 5-HT2C is related to a decrease in food intake.</a:t>
            </a:r>
          </a:p>
          <a:p>
            <a:endParaRPr lang="en-US" dirty="0" smtClean="0"/>
          </a:p>
          <a:p>
            <a:r>
              <a:rPr lang="en-US" dirty="0" smtClean="0"/>
              <a:t> Antagonism of the 5-HT2C receptor for histamine can, in turn, lead to an increase in food intake, with most 2</a:t>
            </a:r>
            <a:r>
              <a:rPr lang="en-US" baseline="30000" dirty="0" smtClean="0"/>
              <a:t>nd</a:t>
            </a:r>
            <a:r>
              <a:rPr lang="en-US" dirty="0" smtClean="0"/>
              <a:t> generation antipsychotics (SGAs) possessing 5-HT2C antagonist activity.</a:t>
            </a:r>
            <a:br>
              <a:rPr lang="en-US" dirty="0" smtClean="0"/>
            </a:br>
            <a:endParaRPr lang="en-US" dirty="0" smtClean="0"/>
          </a:p>
          <a:p>
            <a:r>
              <a:rPr lang="en-US" dirty="0" err="1" smtClean="0"/>
              <a:t>Olanzapine</a:t>
            </a:r>
            <a:r>
              <a:rPr lang="en-US" dirty="0" smtClean="0"/>
              <a:t> has high affinity for histamine receptors while </a:t>
            </a:r>
            <a:r>
              <a:rPr lang="en-US" dirty="0" err="1" smtClean="0"/>
              <a:t>aripiprazole</a:t>
            </a:r>
            <a:r>
              <a:rPr lang="en-US" dirty="0" smtClean="0"/>
              <a:t> and </a:t>
            </a:r>
            <a:r>
              <a:rPr lang="en-US" dirty="0" err="1" smtClean="0"/>
              <a:t>ziprasidone</a:t>
            </a:r>
            <a:r>
              <a:rPr lang="en-US" dirty="0" smtClean="0"/>
              <a:t> have relatively low affinity for receptor affinities. </a:t>
            </a:r>
            <a:br>
              <a:rPr lang="en-US" dirty="0" smtClean="0"/>
            </a:br>
            <a:endParaRPr lang="en-US" dirty="0" smtClean="0"/>
          </a:p>
          <a:p>
            <a:r>
              <a:rPr lang="en-US" dirty="0" smtClean="0"/>
              <a:t>Recommendations for patient monitoring for the development of dyslipidemia, weight gain, and DM have been published. They consider the potential metabolic risks when initiating a SGA.</a:t>
            </a:r>
          </a:p>
          <a:p>
            <a:endParaRPr lang="en-US" dirty="0" smtClean="0"/>
          </a:p>
          <a:p>
            <a:r>
              <a:rPr lang="en-US" dirty="0" smtClean="0"/>
              <a:t>patient, family, and caregiver education; baseline screening; and referral to a specialist, if needed, as key components of patient care. As weight gain is considered a precipitating factor for the development of DM and dyslipidemia, monitoring of weight changes with treatment is an important screening measure.</a:t>
            </a:r>
            <a:endParaRPr lang="en-US" dirty="0"/>
          </a:p>
        </p:txBody>
      </p:sp>
      <p:sp>
        <p:nvSpPr>
          <p:cNvPr id="2" name="Title 1"/>
          <p:cNvSpPr>
            <a:spLocks noGrp="1"/>
          </p:cNvSpPr>
          <p:nvPr>
            <p:ph type="title"/>
          </p:nvPr>
        </p:nvSpPr>
        <p:spPr/>
        <p:txBody>
          <a:bodyPr/>
          <a:lstStyle/>
          <a:p>
            <a:r>
              <a:rPr lang="en-US" dirty="0" smtClean="0"/>
              <a:t>DM in Psychiatric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0" y="685800"/>
            <a:ext cx="9144000" cy="4943475"/>
            <a:chOff x="0" y="974725"/>
            <a:chExt cx="9144000" cy="4654550"/>
          </a:xfrm>
        </p:grpSpPr>
        <p:pic>
          <p:nvPicPr>
            <p:cNvPr id="25626" name="Picture 14" descr="map"/>
            <p:cNvPicPr>
              <a:picLocks noChangeAspect="1" noChangeArrowheads="1"/>
            </p:cNvPicPr>
            <p:nvPr/>
          </p:nvPicPr>
          <p:blipFill>
            <a:blip r:embed="rId3"/>
            <a:srcRect/>
            <a:stretch>
              <a:fillRect/>
            </a:stretch>
          </p:blipFill>
          <p:spPr bwMode="auto">
            <a:xfrm>
              <a:off x="0" y="974725"/>
              <a:ext cx="9144000" cy="4654550"/>
            </a:xfrm>
            <a:prstGeom prst="rect">
              <a:avLst/>
            </a:prstGeom>
            <a:noFill/>
            <a:ln w="9525">
              <a:noFill/>
              <a:miter lim="800000"/>
              <a:headEnd/>
              <a:tailEnd/>
            </a:ln>
          </p:spPr>
        </p:pic>
        <p:sp>
          <p:nvSpPr>
            <p:cNvPr id="25627" name="Rectangle 26"/>
            <p:cNvSpPr>
              <a:spLocks noChangeArrowheads="1"/>
            </p:cNvSpPr>
            <p:nvPr/>
          </p:nvSpPr>
          <p:spPr bwMode="auto">
            <a:xfrm>
              <a:off x="3109913" y="4831976"/>
              <a:ext cx="4429405" cy="779930"/>
            </a:xfrm>
            <a:prstGeom prst="rect">
              <a:avLst/>
            </a:prstGeom>
            <a:noFill/>
            <a:ln w="0" algn="ctr">
              <a:noFill/>
              <a:round/>
              <a:headEnd/>
              <a:tailEnd/>
            </a:ln>
          </p:spPr>
          <p:txBody>
            <a:bodyPr wrap="none" lIns="89850" tIns="46720" rIns="89850" bIns="46720" anchor="ctr"/>
            <a:lstStyle/>
            <a:p>
              <a:pPr algn="ctr">
                <a:spcBef>
                  <a:spcPct val="20000"/>
                </a:spcBef>
                <a:buSzPct val="120000"/>
              </a:pPr>
              <a:endParaRPr lang="en-GB"/>
            </a:p>
          </p:txBody>
        </p:sp>
      </p:grpSp>
      <p:sp>
        <p:nvSpPr>
          <p:cNvPr id="25603" name="Text Box 2"/>
          <p:cNvSpPr txBox="1">
            <a:spLocks noChangeArrowheads="1"/>
          </p:cNvSpPr>
          <p:nvPr/>
        </p:nvSpPr>
        <p:spPr bwMode="auto">
          <a:xfrm>
            <a:off x="228600" y="6042025"/>
            <a:ext cx="8664575" cy="555625"/>
          </a:xfrm>
          <a:prstGeom prst="rect">
            <a:avLst/>
          </a:prstGeom>
          <a:noFill/>
          <a:ln w="12700">
            <a:noFill/>
            <a:miter lim="800000"/>
            <a:headEnd/>
            <a:tailEnd/>
          </a:ln>
        </p:spPr>
        <p:txBody>
          <a:bodyPr lIns="90000" tIns="46800" rIns="90000" bIns="46800">
            <a:spAutoFit/>
          </a:bodyPr>
          <a:lstStyle/>
          <a:p>
            <a:pPr>
              <a:spcBef>
                <a:spcPct val="20000"/>
              </a:spcBef>
              <a:buSzPct val="120000"/>
            </a:pPr>
            <a:r>
              <a:rPr lang="en-US" sz="1000" dirty="0"/>
              <a:t>*Type 2 diabetes mellitus represents ~90–95% of cases (Centers for Disease Control and Prevention. </a:t>
            </a:r>
            <a:r>
              <a:rPr lang="en-US" sz="1000" i="1" dirty="0"/>
              <a:t>National Diabetes Fact Sheet, 2005.</a:t>
            </a:r>
            <a:r>
              <a:rPr lang="en-US" sz="1000" dirty="0"/>
              <a:t> Atlanta, </a:t>
            </a:r>
            <a:r>
              <a:rPr lang="en-US" sz="1000" dirty="0" err="1"/>
              <a:t>Ga</a:t>
            </a:r>
            <a:r>
              <a:rPr lang="en-US" sz="1000" dirty="0"/>
              <a:t>: US Department of Health and Human Services; 2005). </a:t>
            </a:r>
          </a:p>
          <a:p>
            <a:pPr>
              <a:spcBef>
                <a:spcPct val="20000"/>
              </a:spcBef>
              <a:buSzPct val="120000"/>
            </a:pPr>
            <a:r>
              <a:rPr lang="en-US" sz="1000" dirty="0"/>
              <a:t>Adapted from International Diabetes Federation. </a:t>
            </a:r>
            <a:r>
              <a:rPr lang="en-US" sz="1000" i="1" dirty="0"/>
              <a:t>Diabetes Atlas.</a:t>
            </a:r>
            <a:r>
              <a:rPr lang="en-US" sz="1000" dirty="0"/>
              <a:t> 2nd ed. 2003; 3rd ed. 2006.</a:t>
            </a:r>
          </a:p>
        </p:txBody>
      </p:sp>
      <p:sp>
        <p:nvSpPr>
          <p:cNvPr id="25604" name="Rectangle 3"/>
          <p:cNvSpPr>
            <a:spLocks noGrp="1" noChangeArrowheads="1"/>
          </p:cNvSpPr>
          <p:nvPr>
            <p:ph type="title"/>
          </p:nvPr>
        </p:nvSpPr>
        <p:spPr/>
        <p:txBody>
          <a:bodyPr/>
          <a:lstStyle/>
          <a:p>
            <a:pPr eaLnBrk="1" hangingPunct="1"/>
            <a:r>
              <a:rPr lang="en-US" sz="2800" dirty="0" smtClean="0">
                <a:solidFill>
                  <a:srgbClr val="FF0000"/>
                </a:solidFill>
              </a:rPr>
              <a:t>Diabetes* Affects 247 Million People Worldwide (2007)</a:t>
            </a:r>
          </a:p>
        </p:txBody>
      </p:sp>
      <p:sp>
        <p:nvSpPr>
          <p:cNvPr id="285701" name="Text Box 5"/>
          <p:cNvSpPr txBox="1">
            <a:spLocks noChangeArrowheads="1"/>
          </p:cNvSpPr>
          <p:nvPr/>
        </p:nvSpPr>
        <p:spPr bwMode="auto">
          <a:xfrm>
            <a:off x="668338" y="2954338"/>
            <a:ext cx="2170112" cy="519112"/>
          </a:xfrm>
          <a:prstGeom prst="rect">
            <a:avLst/>
          </a:prstGeom>
          <a:noFill/>
          <a:ln w="9525">
            <a:noFill/>
            <a:miter lim="800000"/>
            <a:headEnd/>
            <a:tailEnd/>
          </a:ln>
        </p:spPr>
        <p:txBody>
          <a:bodyPr>
            <a:spAutoFit/>
          </a:bodyPr>
          <a:lstStyle/>
          <a:p>
            <a:pPr>
              <a:spcBef>
                <a:spcPct val="20000"/>
              </a:spcBef>
              <a:buSzPct val="120000"/>
            </a:pPr>
            <a:r>
              <a:rPr lang="en-US" sz="1400"/>
              <a:t>The Americas</a:t>
            </a:r>
          </a:p>
          <a:p>
            <a:pPr>
              <a:spcBef>
                <a:spcPct val="20000"/>
              </a:spcBef>
              <a:buSzPct val="120000"/>
            </a:pPr>
            <a:r>
              <a:rPr lang="en-US" sz="1400"/>
              <a:t>2007: 45 million</a:t>
            </a:r>
          </a:p>
        </p:txBody>
      </p:sp>
      <p:sp>
        <p:nvSpPr>
          <p:cNvPr id="285702" name="Text Box 6"/>
          <p:cNvSpPr txBox="1">
            <a:spLocks noChangeArrowheads="1"/>
          </p:cNvSpPr>
          <p:nvPr/>
        </p:nvSpPr>
        <p:spPr bwMode="auto">
          <a:xfrm>
            <a:off x="5632450" y="1379538"/>
            <a:ext cx="1552575" cy="517525"/>
          </a:xfrm>
          <a:prstGeom prst="rect">
            <a:avLst/>
          </a:prstGeom>
          <a:noFill/>
          <a:ln w="9525" algn="ctr">
            <a:noFill/>
            <a:miter lim="800000"/>
            <a:headEnd/>
            <a:tailEnd/>
          </a:ln>
        </p:spPr>
        <p:txBody>
          <a:bodyPr wrap="none">
            <a:spAutoFit/>
          </a:bodyPr>
          <a:lstStyle/>
          <a:p>
            <a:pPr>
              <a:spcBef>
                <a:spcPct val="20000"/>
              </a:spcBef>
              <a:buSzPct val="120000"/>
            </a:pPr>
            <a:r>
              <a:rPr lang="en-US" sz="1400"/>
              <a:t>Europe</a:t>
            </a:r>
          </a:p>
          <a:p>
            <a:pPr>
              <a:spcBef>
                <a:spcPct val="20000"/>
              </a:spcBef>
              <a:buSzPct val="120000"/>
            </a:pPr>
            <a:r>
              <a:rPr lang="en-US" sz="1400"/>
              <a:t>2007: 53 million </a:t>
            </a:r>
          </a:p>
        </p:txBody>
      </p:sp>
      <p:sp>
        <p:nvSpPr>
          <p:cNvPr id="285703" name="Text Box 7"/>
          <p:cNvSpPr txBox="1">
            <a:spLocks noChangeArrowheads="1"/>
          </p:cNvSpPr>
          <p:nvPr/>
        </p:nvSpPr>
        <p:spPr bwMode="auto">
          <a:xfrm>
            <a:off x="3656013" y="2605088"/>
            <a:ext cx="1359668" cy="997196"/>
          </a:xfrm>
          <a:prstGeom prst="rect">
            <a:avLst/>
          </a:prstGeom>
          <a:noFill/>
          <a:ln w="9525">
            <a:noFill/>
            <a:miter lim="800000"/>
            <a:headEnd/>
            <a:tailEnd/>
          </a:ln>
        </p:spPr>
        <p:txBody>
          <a:bodyPr wrap="none">
            <a:spAutoFit/>
          </a:bodyPr>
          <a:lstStyle/>
          <a:p>
            <a:pPr>
              <a:spcBef>
                <a:spcPct val="20000"/>
              </a:spcBef>
              <a:buSzPct val="120000"/>
            </a:pPr>
            <a:r>
              <a:rPr lang="en-US" sz="1400" dirty="0"/>
              <a:t>Africa, Eastern </a:t>
            </a:r>
            <a:br>
              <a:rPr lang="en-US" sz="1400" dirty="0"/>
            </a:br>
            <a:r>
              <a:rPr lang="en-US" sz="1400" dirty="0"/>
              <a:t>Mediterranean</a:t>
            </a:r>
            <a:br>
              <a:rPr lang="en-US" sz="1400" dirty="0"/>
            </a:br>
            <a:r>
              <a:rPr lang="en-US" sz="1400" dirty="0"/>
              <a:t>and Middle East</a:t>
            </a:r>
          </a:p>
          <a:p>
            <a:pPr>
              <a:spcBef>
                <a:spcPct val="20000"/>
              </a:spcBef>
              <a:buSzPct val="120000"/>
            </a:pPr>
            <a:r>
              <a:rPr lang="en-US" sz="1400" dirty="0"/>
              <a:t>2007: 35 million</a:t>
            </a:r>
          </a:p>
        </p:txBody>
      </p:sp>
      <p:sp>
        <p:nvSpPr>
          <p:cNvPr id="285704" name="Text Box 8"/>
          <p:cNvSpPr txBox="1">
            <a:spLocks noChangeArrowheads="1"/>
          </p:cNvSpPr>
          <p:nvPr/>
        </p:nvSpPr>
        <p:spPr bwMode="auto">
          <a:xfrm>
            <a:off x="7221538" y="3989388"/>
            <a:ext cx="1651000" cy="730250"/>
          </a:xfrm>
          <a:prstGeom prst="rect">
            <a:avLst/>
          </a:prstGeom>
          <a:noFill/>
          <a:ln w="9525">
            <a:noFill/>
            <a:miter lim="800000"/>
            <a:headEnd/>
            <a:tailEnd/>
          </a:ln>
        </p:spPr>
        <p:txBody>
          <a:bodyPr wrap="none">
            <a:spAutoFit/>
          </a:bodyPr>
          <a:lstStyle/>
          <a:p>
            <a:pPr>
              <a:spcBef>
                <a:spcPct val="20000"/>
              </a:spcBef>
              <a:buSzPct val="120000"/>
            </a:pPr>
            <a:r>
              <a:rPr lang="en-US" sz="1400"/>
              <a:t>SE Asia and </a:t>
            </a:r>
          </a:p>
          <a:p>
            <a:pPr>
              <a:spcBef>
                <a:spcPct val="20000"/>
              </a:spcBef>
              <a:buSzPct val="120000"/>
            </a:pPr>
            <a:r>
              <a:rPr lang="en-US" sz="1400"/>
              <a:t>W Pacific</a:t>
            </a:r>
          </a:p>
          <a:p>
            <a:pPr>
              <a:spcBef>
                <a:spcPct val="20000"/>
              </a:spcBef>
              <a:buSzPct val="120000"/>
            </a:pPr>
            <a:r>
              <a:rPr lang="en-US" sz="1400"/>
              <a:t>2007: 114 million </a:t>
            </a:r>
          </a:p>
        </p:txBody>
      </p:sp>
      <p:grpSp>
        <p:nvGrpSpPr>
          <p:cNvPr id="3" name="Group 28"/>
          <p:cNvGrpSpPr>
            <a:grpSpLocks/>
          </p:cNvGrpSpPr>
          <p:nvPr/>
        </p:nvGrpSpPr>
        <p:grpSpPr bwMode="auto">
          <a:xfrm>
            <a:off x="1" y="3962400"/>
            <a:ext cx="4343399" cy="1828800"/>
            <a:chOff x="303213" y="4867275"/>
            <a:chExt cx="4012237" cy="1203325"/>
          </a:xfrm>
        </p:grpSpPr>
        <p:sp>
          <p:nvSpPr>
            <p:cNvPr id="25610" name="Text Box 34"/>
            <p:cNvSpPr txBox="1">
              <a:spLocks noChangeArrowheads="1"/>
            </p:cNvSpPr>
            <p:nvPr/>
          </p:nvSpPr>
          <p:spPr bwMode="auto">
            <a:xfrm>
              <a:off x="401638" y="5765800"/>
              <a:ext cx="3913187" cy="304800"/>
            </a:xfrm>
            <a:prstGeom prst="rect">
              <a:avLst/>
            </a:prstGeom>
            <a:noFill/>
            <a:ln w="12700">
              <a:noFill/>
              <a:miter lim="800000"/>
              <a:headEnd/>
              <a:tailEnd/>
            </a:ln>
          </p:spPr>
          <p:txBody>
            <a:bodyPr wrap="none" lIns="90000" tIns="46800" rIns="90000" bIns="46800">
              <a:spAutoFit/>
            </a:bodyPr>
            <a:lstStyle/>
            <a:p>
              <a:pPr algn="ctr">
                <a:spcBef>
                  <a:spcPct val="20000"/>
                </a:spcBef>
                <a:spcAft>
                  <a:spcPct val="40000"/>
                </a:spcAft>
                <a:buSzPct val="120000"/>
              </a:pPr>
              <a:r>
                <a:rPr lang="en-US" sz="1400" dirty="0"/>
                <a:t>Nationwide Diabetes Prevalence Categories </a:t>
              </a:r>
            </a:p>
          </p:txBody>
        </p:sp>
        <p:sp>
          <p:nvSpPr>
            <p:cNvPr id="25611" name="Text Box 37"/>
            <p:cNvSpPr txBox="1">
              <a:spLocks noChangeArrowheads="1"/>
            </p:cNvSpPr>
            <p:nvPr/>
          </p:nvSpPr>
          <p:spPr bwMode="auto">
            <a:xfrm>
              <a:off x="303213" y="4867275"/>
              <a:ext cx="3181350" cy="304800"/>
            </a:xfrm>
            <a:prstGeom prst="rect">
              <a:avLst/>
            </a:prstGeom>
            <a:noFill/>
            <a:ln w="12700">
              <a:noFill/>
              <a:miter lim="800000"/>
              <a:headEnd/>
              <a:tailEnd/>
            </a:ln>
          </p:spPr>
          <p:txBody>
            <a:bodyPr wrap="none" lIns="90000" tIns="46800" rIns="90000" bIns="46800">
              <a:spAutoFit/>
            </a:bodyPr>
            <a:lstStyle/>
            <a:p>
              <a:pPr algn="ctr">
                <a:spcBef>
                  <a:spcPct val="20000"/>
                </a:spcBef>
                <a:spcAft>
                  <a:spcPct val="40000"/>
                </a:spcAft>
                <a:buSzPct val="120000"/>
              </a:pPr>
              <a:r>
                <a:rPr lang="en-US" sz="1400" dirty="0"/>
                <a:t>Global prevalence of diabetes, 2007</a:t>
              </a:r>
            </a:p>
          </p:txBody>
        </p:sp>
        <p:sp>
          <p:nvSpPr>
            <p:cNvPr id="25612" name="Text Box 38"/>
            <p:cNvSpPr txBox="1">
              <a:spLocks noChangeArrowheads="1"/>
            </p:cNvSpPr>
            <p:nvPr/>
          </p:nvSpPr>
          <p:spPr bwMode="auto">
            <a:xfrm>
              <a:off x="552450" y="5172074"/>
              <a:ext cx="769693" cy="279180"/>
            </a:xfrm>
            <a:prstGeom prst="rect">
              <a:avLst/>
            </a:prstGeom>
            <a:solidFill>
              <a:schemeClr val="bg1"/>
            </a:solidFill>
            <a:ln w="12700">
              <a:noFill/>
              <a:miter lim="800000"/>
              <a:headEnd/>
              <a:tailEnd/>
            </a:ln>
          </p:spPr>
          <p:txBody>
            <a:bodyPr wrap="square" lIns="90000" tIns="46800" rIns="90000" bIns="46800">
              <a:spAutoFit/>
            </a:bodyPr>
            <a:lstStyle/>
            <a:p>
              <a:pPr algn="ctr">
                <a:spcBef>
                  <a:spcPct val="20000"/>
                </a:spcBef>
                <a:spcAft>
                  <a:spcPct val="40000"/>
                </a:spcAft>
                <a:buSzPct val="120000"/>
              </a:pPr>
              <a:r>
                <a:rPr lang="en-US" sz="1200" dirty="0"/>
                <a:t>&gt;20%</a:t>
              </a:r>
            </a:p>
          </p:txBody>
        </p:sp>
        <p:sp>
          <p:nvSpPr>
            <p:cNvPr id="25613" name="Text Box 39"/>
            <p:cNvSpPr txBox="1">
              <a:spLocks noChangeArrowheads="1"/>
            </p:cNvSpPr>
            <p:nvPr/>
          </p:nvSpPr>
          <p:spPr bwMode="auto">
            <a:xfrm>
              <a:off x="1525588" y="5168900"/>
              <a:ext cx="742809" cy="279180"/>
            </a:xfrm>
            <a:prstGeom prst="rect">
              <a:avLst/>
            </a:prstGeom>
            <a:solidFill>
              <a:schemeClr val="bg1"/>
            </a:solidFill>
            <a:ln w="12700">
              <a:noFill/>
              <a:miter lim="800000"/>
              <a:headEnd/>
              <a:tailEnd/>
            </a:ln>
          </p:spPr>
          <p:txBody>
            <a:bodyPr wrap="none" lIns="90000" tIns="46800" rIns="90000" bIns="46800">
              <a:spAutoFit/>
            </a:bodyPr>
            <a:lstStyle/>
            <a:p>
              <a:pPr algn="ctr">
                <a:spcBef>
                  <a:spcPct val="20000"/>
                </a:spcBef>
                <a:spcAft>
                  <a:spcPct val="40000"/>
                </a:spcAft>
                <a:buSzPct val="120000"/>
              </a:pPr>
              <a:r>
                <a:rPr lang="en-US" sz="1200" dirty="0"/>
                <a:t>14–20%</a:t>
              </a:r>
            </a:p>
          </p:txBody>
        </p:sp>
        <p:sp>
          <p:nvSpPr>
            <p:cNvPr id="25614" name="Text Box 40"/>
            <p:cNvSpPr txBox="1">
              <a:spLocks noChangeArrowheads="1"/>
            </p:cNvSpPr>
            <p:nvPr/>
          </p:nvSpPr>
          <p:spPr bwMode="auto">
            <a:xfrm>
              <a:off x="2579688" y="5168900"/>
              <a:ext cx="742809" cy="279180"/>
            </a:xfrm>
            <a:prstGeom prst="rect">
              <a:avLst/>
            </a:prstGeom>
            <a:solidFill>
              <a:schemeClr val="bg1"/>
            </a:solidFill>
            <a:ln w="12700">
              <a:noFill/>
              <a:miter lim="800000"/>
              <a:headEnd/>
              <a:tailEnd/>
            </a:ln>
          </p:spPr>
          <p:txBody>
            <a:bodyPr wrap="none" lIns="90000" tIns="46800" rIns="90000" bIns="46800">
              <a:spAutoFit/>
            </a:bodyPr>
            <a:lstStyle/>
            <a:p>
              <a:pPr algn="ctr">
                <a:spcBef>
                  <a:spcPct val="20000"/>
                </a:spcBef>
                <a:spcAft>
                  <a:spcPct val="40000"/>
                </a:spcAft>
                <a:buSzPct val="120000"/>
              </a:pPr>
              <a:r>
                <a:rPr lang="en-US" sz="1200" dirty="0"/>
                <a:t>10–14%</a:t>
              </a:r>
            </a:p>
          </p:txBody>
        </p:sp>
        <p:sp>
          <p:nvSpPr>
            <p:cNvPr id="25615" name="Text Box 41"/>
            <p:cNvSpPr txBox="1">
              <a:spLocks noChangeArrowheads="1"/>
            </p:cNvSpPr>
            <p:nvPr/>
          </p:nvSpPr>
          <p:spPr bwMode="auto">
            <a:xfrm>
              <a:off x="3657600" y="5168900"/>
              <a:ext cx="657850" cy="279180"/>
            </a:xfrm>
            <a:prstGeom prst="rect">
              <a:avLst/>
            </a:prstGeom>
            <a:solidFill>
              <a:schemeClr val="bg1"/>
            </a:solidFill>
            <a:ln w="12700">
              <a:noFill/>
              <a:miter lim="800000"/>
              <a:headEnd/>
              <a:tailEnd/>
            </a:ln>
          </p:spPr>
          <p:txBody>
            <a:bodyPr wrap="none" lIns="90000" tIns="46800" rIns="90000" bIns="46800">
              <a:spAutoFit/>
            </a:bodyPr>
            <a:lstStyle/>
            <a:p>
              <a:pPr algn="ctr">
                <a:spcBef>
                  <a:spcPct val="20000"/>
                </a:spcBef>
                <a:spcAft>
                  <a:spcPct val="40000"/>
                </a:spcAft>
                <a:buSzPct val="120000"/>
              </a:pPr>
              <a:r>
                <a:rPr lang="en-US" sz="1200" dirty="0"/>
                <a:t>8–10%</a:t>
              </a:r>
            </a:p>
          </p:txBody>
        </p:sp>
        <p:sp>
          <p:nvSpPr>
            <p:cNvPr id="25616" name="Text Box 42"/>
            <p:cNvSpPr txBox="1">
              <a:spLocks noChangeArrowheads="1"/>
            </p:cNvSpPr>
            <p:nvPr/>
          </p:nvSpPr>
          <p:spPr bwMode="auto">
            <a:xfrm>
              <a:off x="561975" y="5400675"/>
              <a:ext cx="683987" cy="279180"/>
            </a:xfrm>
            <a:prstGeom prst="rect">
              <a:avLst/>
            </a:prstGeom>
            <a:solidFill>
              <a:schemeClr val="bg1"/>
            </a:solidFill>
            <a:ln w="12700">
              <a:noFill/>
              <a:miter lim="800000"/>
              <a:headEnd/>
              <a:tailEnd/>
            </a:ln>
          </p:spPr>
          <p:txBody>
            <a:bodyPr wrap="square" lIns="90000" tIns="46800" rIns="90000" bIns="46800">
              <a:spAutoFit/>
            </a:bodyPr>
            <a:lstStyle/>
            <a:p>
              <a:pPr algn="ctr">
                <a:spcBef>
                  <a:spcPct val="20000"/>
                </a:spcBef>
                <a:spcAft>
                  <a:spcPct val="40000"/>
                </a:spcAft>
                <a:buSzPct val="120000"/>
              </a:pPr>
              <a:r>
                <a:rPr lang="en-US" sz="1200" dirty="0"/>
                <a:t>6–8%</a:t>
              </a:r>
            </a:p>
          </p:txBody>
        </p:sp>
        <p:sp>
          <p:nvSpPr>
            <p:cNvPr id="25617" name="Text Box 43"/>
            <p:cNvSpPr txBox="1">
              <a:spLocks noChangeArrowheads="1"/>
            </p:cNvSpPr>
            <p:nvPr/>
          </p:nvSpPr>
          <p:spPr bwMode="auto">
            <a:xfrm>
              <a:off x="1525588" y="5400675"/>
              <a:ext cx="786918" cy="279180"/>
            </a:xfrm>
            <a:prstGeom prst="rect">
              <a:avLst/>
            </a:prstGeom>
            <a:solidFill>
              <a:schemeClr val="bg1"/>
            </a:solidFill>
            <a:ln w="12700">
              <a:noFill/>
              <a:miter lim="800000"/>
              <a:headEnd/>
              <a:tailEnd/>
            </a:ln>
          </p:spPr>
          <p:txBody>
            <a:bodyPr wrap="square" lIns="90000" tIns="46800" rIns="90000" bIns="46800">
              <a:spAutoFit/>
            </a:bodyPr>
            <a:lstStyle/>
            <a:p>
              <a:pPr algn="ctr">
                <a:spcBef>
                  <a:spcPct val="20000"/>
                </a:spcBef>
                <a:spcAft>
                  <a:spcPct val="40000"/>
                </a:spcAft>
                <a:buSzPct val="120000"/>
              </a:pPr>
              <a:r>
                <a:rPr lang="en-US" sz="1200" dirty="0"/>
                <a:t>4–6%</a:t>
              </a:r>
            </a:p>
          </p:txBody>
        </p:sp>
        <p:sp>
          <p:nvSpPr>
            <p:cNvPr id="25618" name="Text Box 44"/>
            <p:cNvSpPr txBox="1">
              <a:spLocks noChangeArrowheads="1"/>
            </p:cNvSpPr>
            <p:nvPr/>
          </p:nvSpPr>
          <p:spPr bwMode="auto">
            <a:xfrm>
              <a:off x="2579688" y="5400676"/>
              <a:ext cx="723180" cy="279180"/>
            </a:xfrm>
            <a:prstGeom prst="rect">
              <a:avLst/>
            </a:prstGeom>
            <a:solidFill>
              <a:schemeClr val="bg1"/>
            </a:solidFill>
            <a:ln w="12700">
              <a:noFill/>
              <a:miter lim="800000"/>
              <a:headEnd/>
              <a:tailEnd/>
            </a:ln>
          </p:spPr>
          <p:txBody>
            <a:bodyPr wrap="square" lIns="90000" tIns="46800" rIns="90000" bIns="46800">
              <a:spAutoFit/>
            </a:bodyPr>
            <a:lstStyle/>
            <a:p>
              <a:pPr algn="ctr">
                <a:spcBef>
                  <a:spcPct val="20000"/>
                </a:spcBef>
                <a:spcAft>
                  <a:spcPct val="40000"/>
                </a:spcAft>
                <a:buSzPct val="120000"/>
              </a:pPr>
              <a:r>
                <a:rPr lang="en-US" sz="1200" dirty="0"/>
                <a:t>&lt;4%</a:t>
              </a:r>
            </a:p>
          </p:txBody>
        </p:sp>
        <p:pic>
          <p:nvPicPr>
            <p:cNvPr id="25619" name="Picture 45"/>
            <p:cNvPicPr>
              <a:picLocks noChangeArrowheads="1"/>
            </p:cNvPicPr>
            <p:nvPr/>
          </p:nvPicPr>
          <p:blipFill>
            <a:blip r:embed="rId4"/>
            <a:srcRect/>
            <a:stretch>
              <a:fillRect/>
            </a:stretch>
          </p:blipFill>
          <p:spPr bwMode="auto">
            <a:xfrm>
              <a:off x="1374775" y="5259388"/>
              <a:ext cx="92075" cy="92075"/>
            </a:xfrm>
            <a:prstGeom prst="rect">
              <a:avLst/>
            </a:prstGeom>
            <a:noFill/>
            <a:ln w="9525">
              <a:noFill/>
              <a:miter lim="800000"/>
              <a:headEnd/>
              <a:tailEnd/>
            </a:ln>
          </p:spPr>
        </p:pic>
        <p:pic>
          <p:nvPicPr>
            <p:cNvPr id="25620" name="Picture 46"/>
            <p:cNvPicPr>
              <a:picLocks noChangeArrowheads="1"/>
            </p:cNvPicPr>
            <p:nvPr/>
          </p:nvPicPr>
          <p:blipFill>
            <a:blip r:embed="rId5"/>
            <a:srcRect/>
            <a:stretch>
              <a:fillRect/>
            </a:stretch>
          </p:blipFill>
          <p:spPr bwMode="auto">
            <a:xfrm>
              <a:off x="2428875" y="5260975"/>
              <a:ext cx="92075" cy="92075"/>
            </a:xfrm>
            <a:prstGeom prst="rect">
              <a:avLst/>
            </a:prstGeom>
            <a:noFill/>
            <a:ln w="9525">
              <a:noFill/>
              <a:miter lim="800000"/>
              <a:headEnd/>
              <a:tailEnd/>
            </a:ln>
          </p:spPr>
        </p:pic>
        <p:pic>
          <p:nvPicPr>
            <p:cNvPr id="25621" name="Picture 47"/>
            <p:cNvPicPr>
              <a:picLocks noChangeArrowheads="1"/>
            </p:cNvPicPr>
            <p:nvPr/>
          </p:nvPicPr>
          <p:blipFill>
            <a:blip r:embed="rId6"/>
            <a:srcRect/>
            <a:stretch>
              <a:fillRect/>
            </a:stretch>
          </p:blipFill>
          <p:spPr bwMode="auto">
            <a:xfrm>
              <a:off x="411163" y="5260975"/>
              <a:ext cx="92075" cy="92075"/>
            </a:xfrm>
            <a:prstGeom prst="rect">
              <a:avLst/>
            </a:prstGeom>
            <a:noFill/>
            <a:ln w="9525">
              <a:noFill/>
              <a:miter lim="800000"/>
              <a:headEnd/>
              <a:tailEnd/>
            </a:ln>
          </p:spPr>
        </p:pic>
        <p:pic>
          <p:nvPicPr>
            <p:cNvPr id="25622" name="Picture 48"/>
            <p:cNvPicPr>
              <a:picLocks noChangeArrowheads="1"/>
            </p:cNvPicPr>
            <p:nvPr/>
          </p:nvPicPr>
          <p:blipFill>
            <a:blip r:embed="rId7"/>
            <a:srcRect/>
            <a:stretch>
              <a:fillRect/>
            </a:stretch>
          </p:blipFill>
          <p:spPr bwMode="auto">
            <a:xfrm>
              <a:off x="3514725" y="5259388"/>
              <a:ext cx="92075" cy="92075"/>
            </a:xfrm>
            <a:prstGeom prst="rect">
              <a:avLst/>
            </a:prstGeom>
            <a:noFill/>
            <a:ln w="9525">
              <a:noFill/>
              <a:miter lim="800000"/>
              <a:headEnd/>
              <a:tailEnd/>
            </a:ln>
          </p:spPr>
        </p:pic>
        <p:pic>
          <p:nvPicPr>
            <p:cNvPr id="25623" name="Picture 49"/>
            <p:cNvPicPr>
              <a:picLocks noChangeArrowheads="1"/>
            </p:cNvPicPr>
            <p:nvPr/>
          </p:nvPicPr>
          <p:blipFill>
            <a:blip r:embed="rId8"/>
            <a:srcRect/>
            <a:stretch>
              <a:fillRect/>
            </a:stretch>
          </p:blipFill>
          <p:spPr bwMode="auto">
            <a:xfrm>
              <a:off x="412750" y="5534025"/>
              <a:ext cx="92075" cy="92075"/>
            </a:xfrm>
            <a:prstGeom prst="rect">
              <a:avLst/>
            </a:prstGeom>
            <a:noFill/>
            <a:ln w="9525">
              <a:noFill/>
              <a:miter lim="800000"/>
              <a:headEnd/>
              <a:tailEnd/>
            </a:ln>
          </p:spPr>
        </p:pic>
        <p:pic>
          <p:nvPicPr>
            <p:cNvPr id="25624" name="Picture 50"/>
            <p:cNvPicPr>
              <a:picLocks noChangeArrowheads="1"/>
            </p:cNvPicPr>
            <p:nvPr/>
          </p:nvPicPr>
          <p:blipFill>
            <a:blip r:embed="rId9"/>
            <a:srcRect/>
            <a:stretch>
              <a:fillRect/>
            </a:stretch>
          </p:blipFill>
          <p:spPr bwMode="auto">
            <a:xfrm>
              <a:off x="1374775" y="5534025"/>
              <a:ext cx="92075" cy="92075"/>
            </a:xfrm>
            <a:prstGeom prst="rect">
              <a:avLst/>
            </a:prstGeom>
            <a:noFill/>
            <a:ln w="9525">
              <a:noFill/>
              <a:miter lim="800000"/>
              <a:headEnd/>
              <a:tailEnd/>
            </a:ln>
          </p:spPr>
        </p:pic>
        <p:pic>
          <p:nvPicPr>
            <p:cNvPr id="25625" name="Picture 51"/>
            <p:cNvPicPr>
              <a:picLocks noChangeArrowheads="1"/>
            </p:cNvPicPr>
            <p:nvPr/>
          </p:nvPicPr>
          <p:blipFill>
            <a:blip r:embed="rId10"/>
            <a:srcRect/>
            <a:stretch>
              <a:fillRect/>
            </a:stretch>
          </p:blipFill>
          <p:spPr bwMode="auto">
            <a:xfrm>
              <a:off x="2428875" y="5534025"/>
              <a:ext cx="92075" cy="9207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5703"/>
                                        </p:tgtEl>
                                        <p:attrNameLst>
                                          <p:attrName>style.visibility</p:attrName>
                                        </p:attrNameLst>
                                      </p:cBhvr>
                                      <p:to>
                                        <p:strVal val="visible"/>
                                      </p:to>
                                    </p:set>
                                    <p:anim calcmode="lin" valueType="num">
                                      <p:cBhvr>
                                        <p:cTn id="7" dur="1000" fill="hold"/>
                                        <p:tgtEl>
                                          <p:spTgt spid="285703"/>
                                        </p:tgtEl>
                                        <p:attrNameLst>
                                          <p:attrName>ppt_w</p:attrName>
                                        </p:attrNameLst>
                                      </p:cBhvr>
                                      <p:tavLst>
                                        <p:tav tm="0">
                                          <p:val>
                                            <p:fltVal val="0"/>
                                          </p:val>
                                        </p:tav>
                                        <p:tav tm="100000">
                                          <p:val>
                                            <p:strVal val="#ppt_w"/>
                                          </p:val>
                                        </p:tav>
                                      </p:tavLst>
                                    </p:anim>
                                    <p:anim calcmode="lin" valueType="num">
                                      <p:cBhvr>
                                        <p:cTn id="8" dur="1000" fill="hold"/>
                                        <p:tgtEl>
                                          <p:spTgt spid="285703"/>
                                        </p:tgtEl>
                                        <p:attrNameLst>
                                          <p:attrName>ppt_h</p:attrName>
                                        </p:attrNameLst>
                                      </p:cBhvr>
                                      <p:tavLst>
                                        <p:tav tm="0">
                                          <p:val>
                                            <p:fltVal val="0"/>
                                          </p:val>
                                        </p:tav>
                                        <p:tav tm="100000">
                                          <p:val>
                                            <p:strVal val="#ppt_h"/>
                                          </p:val>
                                        </p:tav>
                                      </p:tavLst>
                                    </p:anim>
                                    <p:animEffect transition="in" filter="fade">
                                      <p:cBhvr>
                                        <p:cTn id="9" dur="1000"/>
                                        <p:tgtEl>
                                          <p:spTgt spid="28570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85701"/>
                                        </p:tgtEl>
                                        <p:attrNameLst>
                                          <p:attrName>style.visibility</p:attrName>
                                        </p:attrNameLst>
                                      </p:cBhvr>
                                      <p:to>
                                        <p:strVal val="visible"/>
                                      </p:to>
                                    </p:set>
                                    <p:anim calcmode="lin" valueType="num">
                                      <p:cBhvr>
                                        <p:cTn id="12" dur="1000" fill="hold"/>
                                        <p:tgtEl>
                                          <p:spTgt spid="285701"/>
                                        </p:tgtEl>
                                        <p:attrNameLst>
                                          <p:attrName>ppt_w</p:attrName>
                                        </p:attrNameLst>
                                      </p:cBhvr>
                                      <p:tavLst>
                                        <p:tav tm="0">
                                          <p:val>
                                            <p:fltVal val="0"/>
                                          </p:val>
                                        </p:tav>
                                        <p:tav tm="100000">
                                          <p:val>
                                            <p:strVal val="#ppt_w"/>
                                          </p:val>
                                        </p:tav>
                                      </p:tavLst>
                                    </p:anim>
                                    <p:anim calcmode="lin" valueType="num">
                                      <p:cBhvr>
                                        <p:cTn id="13" dur="1000" fill="hold"/>
                                        <p:tgtEl>
                                          <p:spTgt spid="285701"/>
                                        </p:tgtEl>
                                        <p:attrNameLst>
                                          <p:attrName>ppt_h</p:attrName>
                                        </p:attrNameLst>
                                      </p:cBhvr>
                                      <p:tavLst>
                                        <p:tav tm="0">
                                          <p:val>
                                            <p:fltVal val="0"/>
                                          </p:val>
                                        </p:tav>
                                        <p:tav tm="100000">
                                          <p:val>
                                            <p:strVal val="#ppt_h"/>
                                          </p:val>
                                        </p:tav>
                                      </p:tavLst>
                                    </p:anim>
                                    <p:animEffect transition="in" filter="fade">
                                      <p:cBhvr>
                                        <p:cTn id="14" dur="1000"/>
                                        <p:tgtEl>
                                          <p:spTgt spid="28570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85702"/>
                                        </p:tgtEl>
                                        <p:attrNameLst>
                                          <p:attrName>style.visibility</p:attrName>
                                        </p:attrNameLst>
                                      </p:cBhvr>
                                      <p:to>
                                        <p:strVal val="visible"/>
                                      </p:to>
                                    </p:set>
                                    <p:anim calcmode="lin" valueType="num">
                                      <p:cBhvr>
                                        <p:cTn id="17" dur="1000" fill="hold"/>
                                        <p:tgtEl>
                                          <p:spTgt spid="285702"/>
                                        </p:tgtEl>
                                        <p:attrNameLst>
                                          <p:attrName>ppt_w</p:attrName>
                                        </p:attrNameLst>
                                      </p:cBhvr>
                                      <p:tavLst>
                                        <p:tav tm="0">
                                          <p:val>
                                            <p:fltVal val="0"/>
                                          </p:val>
                                        </p:tav>
                                        <p:tav tm="100000">
                                          <p:val>
                                            <p:strVal val="#ppt_w"/>
                                          </p:val>
                                        </p:tav>
                                      </p:tavLst>
                                    </p:anim>
                                    <p:anim calcmode="lin" valueType="num">
                                      <p:cBhvr>
                                        <p:cTn id="18" dur="1000" fill="hold"/>
                                        <p:tgtEl>
                                          <p:spTgt spid="285702"/>
                                        </p:tgtEl>
                                        <p:attrNameLst>
                                          <p:attrName>ppt_h</p:attrName>
                                        </p:attrNameLst>
                                      </p:cBhvr>
                                      <p:tavLst>
                                        <p:tav tm="0">
                                          <p:val>
                                            <p:fltVal val="0"/>
                                          </p:val>
                                        </p:tav>
                                        <p:tav tm="100000">
                                          <p:val>
                                            <p:strVal val="#ppt_h"/>
                                          </p:val>
                                        </p:tav>
                                      </p:tavLst>
                                    </p:anim>
                                    <p:animEffect transition="in" filter="fade">
                                      <p:cBhvr>
                                        <p:cTn id="19" dur="1000"/>
                                        <p:tgtEl>
                                          <p:spTgt spid="28570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85704"/>
                                        </p:tgtEl>
                                        <p:attrNameLst>
                                          <p:attrName>style.visibility</p:attrName>
                                        </p:attrNameLst>
                                      </p:cBhvr>
                                      <p:to>
                                        <p:strVal val="visible"/>
                                      </p:to>
                                    </p:set>
                                    <p:anim calcmode="lin" valueType="num">
                                      <p:cBhvr>
                                        <p:cTn id="22" dur="1000" fill="hold"/>
                                        <p:tgtEl>
                                          <p:spTgt spid="285704"/>
                                        </p:tgtEl>
                                        <p:attrNameLst>
                                          <p:attrName>ppt_w</p:attrName>
                                        </p:attrNameLst>
                                      </p:cBhvr>
                                      <p:tavLst>
                                        <p:tav tm="0">
                                          <p:val>
                                            <p:fltVal val="0"/>
                                          </p:val>
                                        </p:tav>
                                        <p:tav tm="100000">
                                          <p:val>
                                            <p:strVal val="#ppt_w"/>
                                          </p:val>
                                        </p:tav>
                                      </p:tavLst>
                                    </p:anim>
                                    <p:anim calcmode="lin" valueType="num">
                                      <p:cBhvr>
                                        <p:cTn id="23" dur="1000" fill="hold"/>
                                        <p:tgtEl>
                                          <p:spTgt spid="285704"/>
                                        </p:tgtEl>
                                        <p:attrNameLst>
                                          <p:attrName>ppt_h</p:attrName>
                                        </p:attrNameLst>
                                      </p:cBhvr>
                                      <p:tavLst>
                                        <p:tav tm="0">
                                          <p:val>
                                            <p:fltVal val="0"/>
                                          </p:val>
                                        </p:tav>
                                        <p:tav tm="100000">
                                          <p:val>
                                            <p:strVal val="#ppt_h"/>
                                          </p:val>
                                        </p:tav>
                                      </p:tavLst>
                                    </p:anim>
                                    <p:animEffect transition="in" filter="fade">
                                      <p:cBhvr>
                                        <p:cTn id="24" dur="1000"/>
                                        <p:tgtEl>
                                          <p:spTgt spid="285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p:bldP spid="285702" grpId="0"/>
      <p:bldP spid="285703" grpId="0"/>
      <p:bldP spid="28570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
            </a:pPr>
            <a:r>
              <a:rPr lang="en-US" sz="1800" dirty="0" smtClean="0"/>
              <a:t> International Diabetes Federation. Diabetes atlas. 8th ed. Brussels: International Diabetes Federation; 2017. </a:t>
            </a:r>
          </a:p>
          <a:p>
            <a:pPr>
              <a:buFont typeface="Wingdings" pitchFamily="2" charset="2"/>
              <a:buChar char="§"/>
            </a:pPr>
            <a:r>
              <a:rPr lang="en-US" sz="1800" dirty="0" smtClean="0"/>
              <a:t>. </a:t>
            </a:r>
            <a:r>
              <a:rPr lang="en-US" sz="1800" dirty="0" err="1" smtClean="0"/>
              <a:t>Gezawa</a:t>
            </a:r>
            <a:r>
              <a:rPr lang="en-US" sz="1800" dirty="0" smtClean="0"/>
              <a:t> ID, </a:t>
            </a:r>
            <a:r>
              <a:rPr lang="en-US" sz="1800" dirty="0" err="1" smtClean="0"/>
              <a:t>Puepet</a:t>
            </a:r>
            <a:r>
              <a:rPr lang="en-US" sz="1800" dirty="0" smtClean="0"/>
              <a:t> FH, </a:t>
            </a:r>
            <a:r>
              <a:rPr lang="en-US" sz="1800" dirty="0" err="1" smtClean="0"/>
              <a:t>Mubi</a:t>
            </a:r>
            <a:r>
              <a:rPr lang="en-US" sz="1800" dirty="0" smtClean="0"/>
              <a:t> BM, </a:t>
            </a:r>
            <a:r>
              <a:rPr lang="en-US" sz="1800" dirty="0" err="1" smtClean="0"/>
              <a:t>Uloko</a:t>
            </a:r>
            <a:r>
              <a:rPr lang="en-US" sz="1800" dirty="0" smtClean="0"/>
              <a:t> AE, </a:t>
            </a:r>
            <a:r>
              <a:rPr lang="en-US" sz="1800" dirty="0" err="1" smtClean="0"/>
              <a:t>Bakki</a:t>
            </a:r>
            <a:r>
              <a:rPr lang="en-US" sz="1800" dirty="0" smtClean="0"/>
              <a:t> B, </a:t>
            </a:r>
            <a:r>
              <a:rPr lang="en-US" sz="1800" dirty="0" err="1" smtClean="0"/>
              <a:t>Talle</a:t>
            </a:r>
            <a:r>
              <a:rPr lang="en-US" sz="1800" dirty="0" smtClean="0"/>
              <a:t> MA, et al. Socio-demographic and anthropometric risk factors for type 2 diabetes in Maiduguri, North-Eastern Nigeria. Sahel Med J. 2015;18(5)</a:t>
            </a:r>
          </a:p>
          <a:p>
            <a:pPr>
              <a:buFont typeface="Wingdings" pitchFamily="2" charset="2"/>
              <a:buChar char="§"/>
            </a:pPr>
            <a:r>
              <a:rPr lang="en-US" sz="1800" dirty="0" smtClean="0">
                <a:hlinkClick r:id="rId2"/>
              </a:rPr>
              <a:t>https://www.ncbi.nlm.nih.gov/pmc/articles/PMC5984944/</a:t>
            </a:r>
            <a:endParaRPr lang="en-US" sz="1800" dirty="0" smtClean="0"/>
          </a:p>
          <a:p>
            <a:pPr>
              <a:buFont typeface="Wingdings" pitchFamily="2" charset="2"/>
              <a:buChar char="§"/>
            </a:pPr>
            <a:r>
              <a:rPr lang="en-US" sz="1800" dirty="0" smtClean="0">
                <a:latin typeface="Arial" pitchFamily="34" charset="0"/>
                <a:cs typeface="Arial" pitchFamily="34" charset="0"/>
              </a:rPr>
              <a:t>Wild S, et al. Global prevalence of diabetes: estimates for the year 2000 and projections for 2030. </a:t>
            </a:r>
            <a:r>
              <a:rPr lang="en-US" sz="1800" i="1" dirty="0" smtClean="0">
                <a:latin typeface="Arial" pitchFamily="34" charset="0"/>
                <a:cs typeface="Arial" pitchFamily="34" charset="0"/>
              </a:rPr>
              <a:t>Diabetes Care.</a:t>
            </a:r>
            <a:r>
              <a:rPr lang="en-US" sz="1800" dirty="0" smtClean="0">
                <a:latin typeface="Arial" pitchFamily="34" charset="0"/>
                <a:cs typeface="Arial" pitchFamily="34" charset="0"/>
              </a:rPr>
              <a:t> 2004; 27: 1047–1053.</a:t>
            </a:r>
          </a:p>
          <a:p>
            <a:pPr>
              <a:buFont typeface="Wingdings" pitchFamily="2" charset="2"/>
              <a:buChar char="§"/>
            </a:pPr>
            <a:r>
              <a:rPr lang="en-US" sz="1800" dirty="0" smtClean="0">
                <a:latin typeface="Arial" pitchFamily="34" charset="0"/>
                <a:cs typeface="Arial" pitchFamily="34" charset="0"/>
              </a:rPr>
              <a:t>King H, et al. Global burden of diabetes, 1995–2025: prevalence, numerical estimates, and projections. </a:t>
            </a:r>
            <a:r>
              <a:rPr lang="en-US" sz="1800" i="1" dirty="0" smtClean="0">
                <a:latin typeface="Arial" pitchFamily="34" charset="0"/>
                <a:cs typeface="Arial" pitchFamily="34" charset="0"/>
              </a:rPr>
              <a:t>Diabetes Care.</a:t>
            </a:r>
            <a:r>
              <a:rPr lang="en-US" sz="1800" dirty="0" smtClean="0">
                <a:latin typeface="Arial" pitchFamily="34" charset="0"/>
                <a:cs typeface="Arial" pitchFamily="34" charset="0"/>
              </a:rPr>
              <a:t> 1998; 21: 1414–1431.</a:t>
            </a:r>
            <a:endParaRPr lang="en-US" sz="2000" b="1" dirty="0" smtClean="0">
              <a:latin typeface="Arial" pitchFamily="34" charset="0"/>
              <a:cs typeface="Arial" pitchFamily="34" charset="0"/>
            </a:endParaRPr>
          </a:p>
          <a:p>
            <a:pPr>
              <a:buFont typeface="Wingdings" pitchFamily="2" charset="2"/>
              <a:buChar char="§"/>
            </a:pPr>
            <a:r>
              <a:rPr lang="en-US" sz="2000" b="1" dirty="0" smtClean="0"/>
              <a:t>Antipsychotic-Induced Diabetes Mellitus; </a:t>
            </a:r>
            <a:r>
              <a:rPr lang="en-US" sz="2000" b="1" dirty="0" err="1" smtClean="0"/>
              <a:t>Theary</a:t>
            </a:r>
            <a:r>
              <a:rPr lang="en-US" sz="2000" b="1" dirty="0" smtClean="0"/>
              <a:t> </a:t>
            </a:r>
            <a:r>
              <a:rPr lang="en-US" sz="2000" b="1" dirty="0" err="1" smtClean="0"/>
              <a:t>Chhim</a:t>
            </a:r>
            <a:r>
              <a:rPr lang="en-US" sz="2000" b="1" dirty="0" smtClean="0"/>
              <a:t> et al; US Pharmacist</a:t>
            </a:r>
            <a:endParaRPr lang="en-US" sz="2000" b="1" dirty="0" smtClean="0">
              <a:latin typeface="Arial" pitchFamily="34" charset="0"/>
              <a:cs typeface="Arial" pitchFamily="34" charset="0"/>
            </a:endParaRPr>
          </a:p>
          <a:p>
            <a:pPr>
              <a:buFont typeface="Wingdings" pitchFamily="2" charset="2"/>
              <a:buChar char="§"/>
            </a:pPr>
            <a:r>
              <a:rPr lang="en-US" sz="1800" dirty="0" smtClean="0"/>
              <a:t>IDF_Atlas_10th_Edition_2021</a:t>
            </a:r>
            <a:endParaRPr lang="en-US" sz="1800" dirty="0" smtClean="0">
              <a:latin typeface="Arial" pitchFamily="34" charset="0"/>
              <a:cs typeface="Arial" pitchFamily="34" charset="0"/>
            </a:endParaRPr>
          </a:p>
          <a:p>
            <a:pPr>
              <a:buFont typeface="Wingdings" pitchFamily="2" charset="2"/>
              <a:buChar char="§"/>
            </a:pPr>
            <a:endParaRPr lang="en-US" sz="1800" dirty="0" smtClean="0"/>
          </a:p>
          <a:p>
            <a:pPr>
              <a:buFont typeface="Wingdings" pitchFamily="2" charset="2"/>
              <a:buChar char="§"/>
            </a:pPr>
            <a:endParaRPr lang="en-US" sz="1800" dirty="0"/>
          </a:p>
        </p:txBody>
      </p:sp>
      <p:sp>
        <p:nvSpPr>
          <p:cNvPr id="2" name="Title 1"/>
          <p:cNvSpPr>
            <a:spLocks noGrp="1"/>
          </p:cNvSpPr>
          <p:nvPr>
            <p:ph type="title"/>
          </p:nvPr>
        </p:nvSpPr>
        <p:spPr/>
        <p:txBody>
          <a:bodyPr/>
          <a:lstStyle/>
          <a:p>
            <a:r>
              <a:rPr lang="en-US" dirty="0" smtClean="0"/>
              <a:t>References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103"/>
          <p:cNvSpPr>
            <a:spLocks noChangeShapeType="1"/>
          </p:cNvSpPr>
          <p:nvPr/>
        </p:nvSpPr>
        <p:spPr bwMode="auto">
          <a:xfrm flipV="1">
            <a:off x="2011363" y="4724400"/>
            <a:ext cx="400050" cy="482600"/>
          </a:xfrm>
          <a:prstGeom prst="line">
            <a:avLst/>
          </a:prstGeom>
          <a:noFill/>
          <a:ln w="28575">
            <a:solidFill>
              <a:schemeClr val="accent2"/>
            </a:solidFill>
            <a:round/>
            <a:headEnd/>
            <a:tailEnd/>
          </a:ln>
        </p:spPr>
        <p:txBody>
          <a:bodyPr lIns="90000" tIns="46800" rIns="90000" bIns="46800" anchor="ctr"/>
          <a:lstStyle/>
          <a:p>
            <a:endParaRPr lang="en-US"/>
          </a:p>
        </p:txBody>
      </p:sp>
      <p:sp>
        <p:nvSpPr>
          <p:cNvPr id="26627" name="Rectangle 95"/>
          <p:cNvSpPr>
            <a:spLocks noGrp="1" noChangeArrowheads="1"/>
          </p:cNvSpPr>
          <p:nvPr>
            <p:ph type="title"/>
          </p:nvPr>
        </p:nvSpPr>
        <p:spPr/>
        <p:txBody>
          <a:bodyPr>
            <a:normAutofit/>
          </a:bodyPr>
          <a:lstStyle/>
          <a:p>
            <a:pPr eaLnBrk="1" hangingPunct="1"/>
            <a:r>
              <a:rPr lang="en-US" sz="2800" smtClean="0">
                <a:solidFill>
                  <a:srgbClr val="FF0000"/>
                </a:solidFill>
              </a:rPr>
              <a:t>Global Prevalence of Diabetes* Projected to</a:t>
            </a:r>
            <a:br>
              <a:rPr lang="en-US" sz="2800" smtClean="0">
                <a:solidFill>
                  <a:srgbClr val="FF0000"/>
                </a:solidFill>
              </a:rPr>
            </a:br>
            <a:r>
              <a:rPr lang="en-US" sz="2800" smtClean="0">
                <a:solidFill>
                  <a:srgbClr val="FF0000"/>
                </a:solidFill>
              </a:rPr>
              <a:t>More Than Double between 1995 and 2030</a:t>
            </a:r>
          </a:p>
        </p:txBody>
      </p:sp>
      <p:sp>
        <p:nvSpPr>
          <p:cNvPr id="26628" name="Text Box 94"/>
          <p:cNvSpPr txBox="1">
            <a:spLocks noChangeArrowheads="1"/>
          </p:cNvSpPr>
          <p:nvPr/>
        </p:nvSpPr>
        <p:spPr bwMode="auto">
          <a:xfrm>
            <a:off x="225425" y="6042025"/>
            <a:ext cx="8658225" cy="555625"/>
          </a:xfrm>
          <a:prstGeom prst="rect">
            <a:avLst/>
          </a:prstGeom>
          <a:noFill/>
          <a:ln w="12700" algn="ctr">
            <a:noFill/>
            <a:miter lim="800000"/>
            <a:headEnd/>
            <a:tailEnd/>
          </a:ln>
        </p:spPr>
        <p:txBody>
          <a:bodyPr lIns="90000" tIns="46800" rIns="90000" bIns="46800">
            <a:spAutoFit/>
          </a:bodyPr>
          <a:lstStyle/>
          <a:p>
            <a:pPr>
              <a:spcBef>
                <a:spcPct val="20000"/>
              </a:spcBef>
              <a:buSzPct val="120000"/>
            </a:pPr>
            <a:r>
              <a:rPr lang="en-US" sz="1000"/>
              <a:t>*Type 2 diabetes mellitus represents ~90–95% of cases.</a:t>
            </a:r>
          </a:p>
          <a:p>
            <a:pPr>
              <a:spcBef>
                <a:spcPct val="20000"/>
              </a:spcBef>
              <a:buSzPct val="120000"/>
            </a:pPr>
            <a:r>
              <a:rPr lang="en-US" sz="1000"/>
              <a:t>Adapted from World Health Organization. Country and regional data. Available at: www.who.int/diabetes/facts/world_figures/en/</a:t>
            </a:r>
            <a:br>
              <a:rPr lang="en-US" sz="1000"/>
            </a:br>
            <a:r>
              <a:rPr lang="en-US" sz="1000"/>
              <a:t>Accessed February 17, 2009. King H, et al. </a:t>
            </a:r>
            <a:r>
              <a:rPr lang="en-US" sz="1000" i="1"/>
              <a:t>Diabetes Care.</a:t>
            </a:r>
            <a:r>
              <a:rPr lang="en-US" sz="1000"/>
              <a:t> 1998; 21: 1414–1431.</a:t>
            </a:r>
          </a:p>
        </p:txBody>
      </p:sp>
      <p:grpSp>
        <p:nvGrpSpPr>
          <p:cNvPr id="2" name="Group 102"/>
          <p:cNvGrpSpPr>
            <a:grpSpLocks/>
          </p:cNvGrpSpPr>
          <p:nvPr/>
        </p:nvGrpSpPr>
        <p:grpSpPr bwMode="auto">
          <a:xfrm>
            <a:off x="1774825" y="1749425"/>
            <a:ext cx="2868613" cy="279400"/>
            <a:chOff x="1118" y="1102"/>
            <a:chExt cx="1807" cy="176"/>
          </a:xfrm>
        </p:grpSpPr>
        <p:sp>
          <p:nvSpPr>
            <p:cNvPr id="26717" name="Text Box 9"/>
            <p:cNvSpPr txBox="1">
              <a:spLocks noChangeArrowheads="1"/>
            </p:cNvSpPr>
            <p:nvPr/>
          </p:nvSpPr>
          <p:spPr bwMode="auto">
            <a:xfrm>
              <a:off x="1118" y="1102"/>
              <a:ext cx="616" cy="176"/>
            </a:xfrm>
            <a:prstGeom prst="rect">
              <a:avLst/>
            </a:prstGeom>
            <a:noFill/>
            <a:ln w="12700">
              <a:noFill/>
              <a:miter lim="800000"/>
              <a:headEnd/>
              <a:tailEnd/>
            </a:ln>
          </p:spPr>
          <p:txBody>
            <a:bodyPr wrap="none" lIns="89827" tIns="46708" rIns="89827" bIns="46708">
              <a:spAutoFit/>
            </a:bodyPr>
            <a:lstStyle/>
            <a:p>
              <a:pPr>
                <a:spcBef>
                  <a:spcPct val="20000"/>
                </a:spcBef>
                <a:spcAft>
                  <a:spcPct val="40000"/>
                </a:spcAft>
                <a:buSzPct val="120000"/>
              </a:pPr>
              <a:r>
                <a:rPr lang="en-US" sz="1200"/>
                <a:t>135 million</a:t>
              </a:r>
            </a:p>
          </p:txBody>
        </p:sp>
        <p:sp>
          <p:nvSpPr>
            <p:cNvPr id="26718" name="Text Box 10"/>
            <p:cNvSpPr txBox="1">
              <a:spLocks noChangeArrowheads="1"/>
            </p:cNvSpPr>
            <p:nvPr/>
          </p:nvSpPr>
          <p:spPr bwMode="auto">
            <a:xfrm>
              <a:off x="2309" y="1102"/>
              <a:ext cx="616" cy="176"/>
            </a:xfrm>
            <a:prstGeom prst="rect">
              <a:avLst/>
            </a:prstGeom>
            <a:noFill/>
            <a:ln w="12700">
              <a:noFill/>
              <a:miter lim="800000"/>
              <a:headEnd/>
              <a:tailEnd/>
            </a:ln>
          </p:spPr>
          <p:txBody>
            <a:bodyPr wrap="none" lIns="89827" tIns="46708" rIns="89827" bIns="46708">
              <a:spAutoFit/>
            </a:bodyPr>
            <a:lstStyle/>
            <a:p>
              <a:pPr>
                <a:spcBef>
                  <a:spcPct val="20000"/>
                </a:spcBef>
                <a:spcAft>
                  <a:spcPct val="40000"/>
                </a:spcAft>
                <a:buSzPct val="120000"/>
              </a:pPr>
              <a:r>
                <a:rPr lang="en-US" sz="1200" dirty="0"/>
                <a:t>366 million</a:t>
              </a:r>
            </a:p>
          </p:txBody>
        </p:sp>
        <p:sp>
          <p:nvSpPr>
            <p:cNvPr id="26719" name="Line 11"/>
            <p:cNvSpPr>
              <a:spLocks noChangeShapeType="1"/>
            </p:cNvSpPr>
            <p:nvPr/>
          </p:nvSpPr>
          <p:spPr bwMode="auto">
            <a:xfrm>
              <a:off x="1762" y="1184"/>
              <a:ext cx="508" cy="0"/>
            </a:xfrm>
            <a:prstGeom prst="line">
              <a:avLst/>
            </a:prstGeom>
            <a:noFill/>
            <a:ln w="38100">
              <a:solidFill>
                <a:schemeClr val="tx2"/>
              </a:solidFill>
              <a:round/>
              <a:headEnd/>
              <a:tailEnd type="triangle" w="med" len="med"/>
            </a:ln>
          </p:spPr>
          <p:txBody>
            <a:bodyPr lIns="90000" tIns="46800" rIns="90000" bIns="46800" anchor="ctr"/>
            <a:lstStyle/>
            <a:p>
              <a:endParaRPr lang="en-US"/>
            </a:p>
          </p:txBody>
        </p:sp>
      </p:grpSp>
      <p:sp>
        <p:nvSpPr>
          <p:cNvPr id="26630" name="Text Box 12"/>
          <p:cNvSpPr txBox="1">
            <a:spLocks noChangeArrowheads="1"/>
          </p:cNvSpPr>
          <p:nvPr/>
        </p:nvSpPr>
        <p:spPr bwMode="auto">
          <a:xfrm>
            <a:off x="1458913" y="5772150"/>
            <a:ext cx="611187" cy="274638"/>
          </a:xfrm>
          <a:prstGeom prst="rect">
            <a:avLst/>
          </a:prstGeom>
          <a:noFill/>
          <a:ln w="9525">
            <a:noFill/>
            <a:miter lim="800000"/>
            <a:headEnd/>
            <a:tailEnd/>
          </a:ln>
        </p:spPr>
        <p:txBody>
          <a:bodyPr wrap="none" lIns="91267" tIns="45643" rIns="91267" bIns="45643">
            <a:spAutoFit/>
          </a:bodyPr>
          <a:lstStyle/>
          <a:p>
            <a:pPr algn="ctr">
              <a:spcBef>
                <a:spcPct val="20000"/>
              </a:spcBef>
              <a:buSzPct val="120000"/>
            </a:pPr>
            <a:r>
              <a:rPr lang="en-US" sz="1200"/>
              <a:t>Africa</a:t>
            </a:r>
          </a:p>
        </p:txBody>
      </p:sp>
      <p:sp>
        <p:nvSpPr>
          <p:cNvPr id="26631" name="Text Box 13"/>
          <p:cNvSpPr txBox="1">
            <a:spLocks noChangeArrowheads="1"/>
          </p:cNvSpPr>
          <p:nvPr/>
        </p:nvSpPr>
        <p:spPr bwMode="auto">
          <a:xfrm>
            <a:off x="2392363" y="5772150"/>
            <a:ext cx="863600" cy="274638"/>
          </a:xfrm>
          <a:prstGeom prst="rect">
            <a:avLst/>
          </a:prstGeom>
          <a:noFill/>
          <a:ln w="9525">
            <a:noFill/>
            <a:miter lim="800000"/>
            <a:headEnd/>
            <a:tailEnd/>
          </a:ln>
        </p:spPr>
        <p:txBody>
          <a:bodyPr wrap="none" lIns="91267" tIns="45643" rIns="91267" bIns="45643">
            <a:spAutoFit/>
          </a:bodyPr>
          <a:lstStyle/>
          <a:p>
            <a:pPr algn="ctr">
              <a:spcBef>
                <a:spcPct val="20000"/>
              </a:spcBef>
              <a:buSzPct val="120000"/>
            </a:pPr>
            <a:r>
              <a:rPr lang="en-US" sz="1200"/>
              <a:t>Americas</a:t>
            </a:r>
          </a:p>
        </p:txBody>
      </p:sp>
      <p:sp>
        <p:nvSpPr>
          <p:cNvPr id="26632" name="Text Box 14"/>
          <p:cNvSpPr txBox="1">
            <a:spLocks noChangeArrowheads="1"/>
          </p:cNvSpPr>
          <p:nvPr/>
        </p:nvSpPr>
        <p:spPr bwMode="auto">
          <a:xfrm>
            <a:off x="3449638" y="5772150"/>
            <a:ext cx="1220787" cy="457200"/>
          </a:xfrm>
          <a:prstGeom prst="rect">
            <a:avLst/>
          </a:prstGeom>
          <a:noFill/>
          <a:ln w="9525">
            <a:noFill/>
            <a:miter lim="800000"/>
            <a:headEnd/>
            <a:tailEnd/>
          </a:ln>
        </p:spPr>
        <p:txBody>
          <a:bodyPr wrap="none" lIns="91267" tIns="45643" rIns="91267" bIns="45643">
            <a:spAutoFit/>
          </a:bodyPr>
          <a:lstStyle/>
          <a:p>
            <a:pPr algn="ctr">
              <a:spcBef>
                <a:spcPct val="20000"/>
              </a:spcBef>
              <a:buSzPct val="120000"/>
            </a:pPr>
            <a:r>
              <a:rPr lang="en-US" sz="1200"/>
              <a:t>Eastern</a:t>
            </a:r>
          </a:p>
          <a:p>
            <a:pPr algn="ctr">
              <a:spcBef>
                <a:spcPct val="20000"/>
              </a:spcBef>
              <a:buSzPct val="120000"/>
            </a:pPr>
            <a:r>
              <a:rPr lang="en-US" sz="1200"/>
              <a:t>Mediterranean</a:t>
            </a:r>
          </a:p>
        </p:txBody>
      </p:sp>
      <p:sp>
        <p:nvSpPr>
          <p:cNvPr id="26633" name="Text Box 15"/>
          <p:cNvSpPr txBox="1">
            <a:spLocks noChangeArrowheads="1"/>
          </p:cNvSpPr>
          <p:nvPr/>
        </p:nvSpPr>
        <p:spPr bwMode="auto">
          <a:xfrm>
            <a:off x="4960938" y="5772150"/>
            <a:ext cx="706437" cy="274638"/>
          </a:xfrm>
          <a:prstGeom prst="rect">
            <a:avLst/>
          </a:prstGeom>
          <a:noFill/>
          <a:ln w="9525">
            <a:noFill/>
            <a:miter lim="800000"/>
            <a:headEnd/>
            <a:tailEnd/>
          </a:ln>
        </p:spPr>
        <p:txBody>
          <a:bodyPr wrap="none" lIns="91267" tIns="45643" rIns="91267" bIns="45643">
            <a:spAutoFit/>
          </a:bodyPr>
          <a:lstStyle/>
          <a:p>
            <a:pPr algn="ctr">
              <a:spcBef>
                <a:spcPct val="20000"/>
              </a:spcBef>
              <a:buSzPct val="120000"/>
            </a:pPr>
            <a:r>
              <a:rPr lang="en-US" sz="1200"/>
              <a:t>Europe</a:t>
            </a:r>
          </a:p>
        </p:txBody>
      </p:sp>
      <p:sp>
        <p:nvSpPr>
          <p:cNvPr id="26634" name="Text Box 16"/>
          <p:cNvSpPr txBox="1">
            <a:spLocks noChangeArrowheads="1"/>
          </p:cNvSpPr>
          <p:nvPr/>
        </p:nvSpPr>
        <p:spPr bwMode="auto">
          <a:xfrm>
            <a:off x="6046788" y="5772150"/>
            <a:ext cx="917575" cy="457200"/>
          </a:xfrm>
          <a:prstGeom prst="rect">
            <a:avLst/>
          </a:prstGeom>
          <a:noFill/>
          <a:ln w="9525">
            <a:noFill/>
            <a:miter lim="800000"/>
            <a:headEnd/>
            <a:tailEnd/>
          </a:ln>
        </p:spPr>
        <p:txBody>
          <a:bodyPr wrap="none" lIns="91267" tIns="45643" rIns="91267" bIns="45643">
            <a:spAutoFit/>
          </a:bodyPr>
          <a:lstStyle/>
          <a:p>
            <a:pPr algn="ctr">
              <a:spcBef>
                <a:spcPct val="20000"/>
              </a:spcBef>
              <a:buSzPct val="120000"/>
            </a:pPr>
            <a:r>
              <a:rPr lang="en-US" sz="1200"/>
              <a:t>Southeast</a:t>
            </a:r>
          </a:p>
          <a:p>
            <a:pPr algn="ctr">
              <a:spcBef>
                <a:spcPct val="20000"/>
              </a:spcBef>
              <a:buSzPct val="120000"/>
            </a:pPr>
            <a:r>
              <a:rPr lang="en-US" sz="1200"/>
              <a:t>Asia</a:t>
            </a:r>
          </a:p>
        </p:txBody>
      </p:sp>
      <p:sp>
        <p:nvSpPr>
          <p:cNvPr id="26635" name="Text Box 17"/>
          <p:cNvSpPr txBox="1">
            <a:spLocks noChangeArrowheads="1"/>
          </p:cNvSpPr>
          <p:nvPr/>
        </p:nvSpPr>
        <p:spPr bwMode="auto">
          <a:xfrm rot="-5378868">
            <a:off x="-1129506" y="3536157"/>
            <a:ext cx="3582987" cy="304800"/>
          </a:xfrm>
          <a:prstGeom prst="rect">
            <a:avLst/>
          </a:prstGeom>
          <a:noFill/>
          <a:ln w="9525">
            <a:noFill/>
            <a:miter lim="800000"/>
            <a:headEnd/>
            <a:tailEnd/>
          </a:ln>
        </p:spPr>
        <p:txBody>
          <a:bodyPr lIns="91267" tIns="45643" rIns="91267" bIns="45643">
            <a:spAutoFit/>
          </a:bodyPr>
          <a:lstStyle/>
          <a:p>
            <a:pPr algn="ctr">
              <a:spcBef>
                <a:spcPct val="20000"/>
              </a:spcBef>
              <a:buSzPct val="120000"/>
            </a:pPr>
            <a:r>
              <a:rPr lang="en-US" sz="1400"/>
              <a:t>Estimated Prevalence (millions)</a:t>
            </a:r>
          </a:p>
        </p:txBody>
      </p:sp>
      <p:sp>
        <p:nvSpPr>
          <p:cNvPr id="26636" name="Rectangle 18"/>
          <p:cNvSpPr>
            <a:spLocks noChangeArrowheads="1"/>
          </p:cNvSpPr>
          <p:nvPr/>
        </p:nvSpPr>
        <p:spPr bwMode="auto">
          <a:xfrm>
            <a:off x="1506538" y="5521325"/>
            <a:ext cx="171450" cy="130175"/>
          </a:xfrm>
          <a:prstGeom prst="rect">
            <a:avLst/>
          </a:prstGeom>
          <a:solidFill>
            <a:schemeClr val="accent1"/>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37" name="Rectangle 19"/>
          <p:cNvSpPr>
            <a:spLocks noChangeArrowheads="1"/>
          </p:cNvSpPr>
          <p:nvPr/>
        </p:nvSpPr>
        <p:spPr bwMode="auto">
          <a:xfrm>
            <a:off x="1679575" y="5495925"/>
            <a:ext cx="173038" cy="155575"/>
          </a:xfrm>
          <a:prstGeom prst="rect">
            <a:avLst/>
          </a:prstGeom>
          <a:solidFill>
            <a:schemeClr val="hlink"/>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38" name="Rectangle 20"/>
          <p:cNvSpPr>
            <a:spLocks noChangeArrowheads="1"/>
          </p:cNvSpPr>
          <p:nvPr/>
        </p:nvSpPr>
        <p:spPr bwMode="auto">
          <a:xfrm>
            <a:off x="1852613" y="5099050"/>
            <a:ext cx="173037" cy="552450"/>
          </a:xfrm>
          <a:prstGeom prst="rect">
            <a:avLst/>
          </a:prstGeom>
          <a:solidFill>
            <a:srgbClr val="FF5050"/>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39" name="Text Box 21"/>
          <p:cNvSpPr txBox="1">
            <a:spLocks noChangeArrowheads="1"/>
          </p:cNvSpPr>
          <p:nvPr/>
        </p:nvSpPr>
        <p:spPr bwMode="auto">
          <a:xfrm>
            <a:off x="7288213" y="5772150"/>
            <a:ext cx="781050" cy="457200"/>
          </a:xfrm>
          <a:prstGeom prst="rect">
            <a:avLst/>
          </a:prstGeom>
          <a:noFill/>
          <a:ln w="9525">
            <a:noFill/>
            <a:miter lim="800000"/>
            <a:headEnd/>
            <a:tailEnd/>
          </a:ln>
        </p:spPr>
        <p:txBody>
          <a:bodyPr wrap="none" lIns="91267" tIns="45643" rIns="91267" bIns="45643">
            <a:spAutoFit/>
          </a:bodyPr>
          <a:lstStyle/>
          <a:p>
            <a:pPr algn="ctr">
              <a:spcBef>
                <a:spcPct val="20000"/>
              </a:spcBef>
              <a:buSzPct val="120000"/>
            </a:pPr>
            <a:r>
              <a:rPr lang="en-US" sz="1200"/>
              <a:t>Western</a:t>
            </a:r>
          </a:p>
          <a:p>
            <a:pPr algn="ctr">
              <a:spcBef>
                <a:spcPct val="20000"/>
              </a:spcBef>
              <a:buSzPct val="120000"/>
            </a:pPr>
            <a:r>
              <a:rPr lang="en-US" sz="1200"/>
              <a:t>Pacific</a:t>
            </a:r>
          </a:p>
        </p:txBody>
      </p:sp>
      <p:sp>
        <p:nvSpPr>
          <p:cNvPr id="26640" name="Rectangle 22"/>
          <p:cNvSpPr>
            <a:spLocks noChangeArrowheads="1"/>
          </p:cNvSpPr>
          <p:nvPr/>
        </p:nvSpPr>
        <p:spPr bwMode="auto">
          <a:xfrm>
            <a:off x="2566988" y="4703763"/>
            <a:ext cx="173037" cy="947737"/>
          </a:xfrm>
          <a:prstGeom prst="rect">
            <a:avLst/>
          </a:prstGeom>
          <a:solidFill>
            <a:schemeClr val="accent1"/>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41" name="Rectangle 23"/>
          <p:cNvSpPr>
            <a:spLocks noChangeArrowheads="1"/>
          </p:cNvSpPr>
          <p:nvPr/>
        </p:nvSpPr>
        <p:spPr bwMode="auto">
          <a:xfrm>
            <a:off x="2741613" y="4652963"/>
            <a:ext cx="174625" cy="998537"/>
          </a:xfrm>
          <a:prstGeom prst="rect">
            <a:avLst/>
          </a:prstGeom>
          <a:solidFill>
            <a:schemeClr val="hlink"/>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42" name="Rectangle 24"/>
          <p:cNvSpPr>
            <a:spLocks noChangeArrowheads="1"/>
          </p:cNvSpPr>
          <p:nvPr/>
        </p:nvSpPr>
        <p:spPr bwMode="auto">
          <a:xfrm>
            <a:off x="2913063" y="3633788"/>
            <a:ext cx="174625" cy="2017712"/>
          </a:xfrm>
          <a:prstGeom prst="rect">
            <a:avLst/>
          </a:prstGeom>
          <a:solidFill>
            <a:srgbClr val="FF5050"/>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43" name="Rectangle 25"/>
          <p:cNvSpPr>
            <a:spLocks noChangeArrowheads="1"/>
          </p:cNvSpPr>
          <p:nvPr/>
        </p:nvSpPr>
        <p:spPr bwMode="auto">
          <a:xfrm>
            <a:off x="3802063" y="5168900"/>
            <a:ext cx="171450" cy="482600"/>
          </a:xfrm>
          <a:prstGeom prst="rect">
            <a:avLst/>
          </a:prstGeom>
          <a:solidFill>
            <a:schemeClr val="accent1"/>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44" name="Rectangle 26"/>
          <p:cNvSpPr>
            <a:spLocks noChangeArrowheads="1"/>
          </p:cNvSpPr>
          <p:nvPr/>
        </p:nvSpPr>
        <p:spPr bwMode="auto">
          <a:xfrm>
            <a:off x="3973513" y="5126038"/>
            <a:ext cx="173037" cy="525462"/>
          </a:xfrm>
          <a:prstGeom prst="rect">
            <a:avLst/>
          </a:prstGeom>
          <a:solidFill>
            <a:schemeClr val="hlink"/>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45" name="Rectangle 27"/>
          <p:cNvSpPr>
            <a:spLocks noChangeArrowheads="1"/>
          </p:cNvSpPr>
          <p:nvPr/>
        </p:nvSpPr>
        <p:spPr bwMode="auto">
          <a:xfrm>
            <a:off x="4144963" y="4357688"/>
            <a:ext cx="174625" cy="1293812"/>
          </a:xfrm>
          <a:prstGeom prst="rect">
            <a:avLst/>
          </a:prstGeom>
          <a:solidFill>
            <a:srgbClr val="FF5050"/>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46" name="Rectangle 28"/>
          <p:cNvSpPr>
            <a:spLocks noChangeArrowheads="1"/>
          </p:cNvSpPr>
          <p:nvPr/>
        </p:nvSpPr>
        <p:spPr bwMode="auto">
          <a:xfrm>
            <a:off x="5051425" y="4597400"/>
            <a:ext cx="173038" cy="1054100"/>
          </a:xfrm>
          <a:prstGeom prst="rect">
            <a:avLst/>
          </a:prstGeom>
          <a:solidFill>
            <a:schemeClr val="accent1"/>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47" name="Rectangle 29"/>
          <p:cNvSpPr>
            <a:spLocks noChangeArrowheads="1"/>
          </p:cNvSpPr>
          <p:nvPr/>
        </p:nvSpPr>
        <p:spPr bwMode="auto">
          <a:xfrm>
            <a:off x="5222875" y="4537075"/>
            <a:ext cx="173038" cy="1114425"/>
          </a:xfrm>
          <a:prstGeom prst="rect">
            <a:avLst/>
          </a:prstGeom>
          <a:solidFill>
            <a:schemeClr val="hlink"/>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48" name="Rectangle 30"/>
          <p:cNvSpPr>
            <a:spLocks noChangeArrowheads="1"/>
          </p:cNvSpPr>
          <p:nvPr/>
        </p:nvSpPr>
        <p:spPr bwMode="auto">
          <a:xfrm>
            <a:off x="5395913" y="4210050"/>
            <a:ext cx="173037" cy="1441450"/>
          </a:xfrm>
          <a:prstGeom prst="rect">
            <a:avLst/>
          </a:prstGeom>
          <a:solidFill>
            <a:srgbClr val="FF5050"/>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49" name="Rectangle 31"/>
          <p:cNvSpPr>
            <a:spLocks noChangeArrowheads="1"/>
          </p:cNvSpPr>
          <p:nvPr/>
        </p:nvSpPr>
        <p:spPr bwMode="auto">
          <a:xfrm>
            <a:off x="6246813" y="4745038"/>
            <a:ext cx="173037" cy="906462"/>
          </a:xfrm>
          <a:prstGeom prst="rect">
            <a:avLst/>
          </a:prstGeom>
          <a:solidFill>
            <a:schemeClr val="accent1"/>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50" name="Rectangle 32"/>
          <p:cNvSpPr>
            <a:spLocks noChangeArrowheads="1"/>
          </p:cNvSpPr>
          <p:nvPr/>
        </p:nvSpPr>
        <p:spPr bwMode="auto">
          <a:xfrm>
            <a:off x="6418263" y="4267200"/>
            <a:ext cx="171450" cy="1384300"/>
          </a:xfrm>
          <a:prstGeom prst="rect">
            <a:avLst/>
          </a:prstGeom>
          <a:solidFill>
            <a:schemeClr val="hlink"/>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51" name="Rectangle 33"/>
          <p:cNvSpPr>
            <a:spLocks noChangeArrowheads="1"/>
          </p:cNvSpPr>
          <p:nvPr/>
        </p:nvSpPr>
        <p:spPr bwMode="auto">
          <a:xfrm>
            <a:off x="6588125" y="2060575"/>
            <a:ext cx="173038" cy="3590925"/>
          </a:xfrm>
          <a:prstGeom prst="rect">
            <a:avLst/>
          </a:prstGeom>
          <a:solidFill>
            <a:srgbClr val="FF5050"/>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52" name="Rectangle 34"/>
          <p:cNvSpPr>
            <a:spLocks noChangeArrowheads="1"/>
          </p:cNvSpPr>
          <p:nvPr/>
        </p:nvSpPr>
        <p:spPr bwMode="auto">
          <a:xfrm>
            <a:off x="7410450" y="4768850"/>
            <a:ext cx="173038" cy="882650"/>
          </a:xfrm>
          <a:prstGeom prst="rect">
            <a:avLst/>
          </a:prstGeom>
          <a:solidFill>
            <a:schemeClr val="accent1"/>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53" name="Rectangle 35"/>
          <p:cNvSpPr>
            <a:spLocks noChangeArrowheads="1"/>
          </p:cNvSpPr>
          <p:nvPr/>
        </p:nvSpPr>
        <p:spPr bwMode="auto">
          <a:xfrm>
            <a:off x="7585075" y="4572000"/>
            <a:ext cx="190500" cy="1079500"/>
          </a:xfrm>
          <a:prstGeom prst="rect">
            <a:avLst/>
          </a:prstGeom>
          <a:solidFill>
            <a:schemeClr val="hlink"/>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54" name="Rectangle 36"/>
          <p:cNvSpPr>
            <a:spLocks noChangeArrowheads="1"/>
          </p:cNvSpPr>
          <p:nvPr/>
        </p:nvSpPr>
        <p:spPr bwMode="auto">
          <a:xfrm>
            <a:off x="7758113" y="3513138"/>
            <a:ext cx="171450" cy="2138362"/>
          </a:xfrm>
          <a:prstGeom prst="rect">
            <a:avLst/>
          </a:prstGeom>
          <a:solidFill>
            <a:srgbClr val="FF5050"/>
          </a:solidFill>
          <a:ln w="9525">
            <a:solidFill>
              <a:schemeClr val="tx1"/>
            </a:solidFill>
            <a:miter lim="800000"/>
            <a:headEnd/>
            <a:tailEnd/>
          </a:ln>
        </p:spPr>
        <p:txBody>
          <a:bodyPr wrap="none" anchor="ctr"/>
          <a:lstStyle/>
          <a:p>
            <a:pPr algn="ctr">
              <a:spcBef>
                <a:spcPct val="20000"/>
              </a:spcBef>
              <a:buSzPct val="120000"/>
            </a:pPr>
            <a:endParaRPr lang="ig-NG"/>
          </a:p>
        </p:txBody>
      </p:sp>
      <p:sp>
        <p:nvSpPr>
          <p:cNvPr id="26655" name="Line 37"/>
          <p:cNvSpPr>
            <a:spLocks noChangeShapeType="1"/>
          </p:cNvSpPr>
          <p:nvPr/>
        </p:nvSpPr>
        <p:spPr bwMode="auto">
          <a:xfrm>
            <a:off x="1330325" y="5653088"/>
            <a:ext cx="6807200" cy="0"/>
          </a:xfrm>
          <a:prstGeom prst="line">
            <a:avLst/>
          </a:prstGeom>
          <a:noFill/>
          <a:ln w="9525">
            <a:solidFill>
              <a:schemeClr val="tx1"/>
            </a:solidFill>
            <a:round/>
            <a:headEnd/>
            <a:tailEnd/>
          </a:ln>
        </p:spPr>
        <p:txBody>
          <a:bodyPr lIns="92075" tIns="46038" rIns="92075" bIns="46038" anchor="ctr">
            <a:spAutoFit/>
          </a:bodyPr>
          <a:lstStyle/>
          <a:p>
            <a:endParaRPr lang="en-US"/>
          </a:p>
        </p:txBody>
      </p:sp>
      <p:sp>
        <p:nvSpPr>
          <p:cNvPr id="26656" name="Text Box 38"/>
          <p:cNvSpPr txBox="1">
            <a:spLocks noChangeArrowheads="1"/>
          </p:cNvSpPr>
          <p:nvPr/>
        </p:nvSpPr>
        <p:spPr bwMode="auto">
          <a:xfrm>
            <a:off x="790575" y="3130550"/>
            <a:ext cx="498475" cy="274638"/>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80</a:t>
            </a:r>
          </a:p>
        </p:txBody>
      </p:sp>
      <p:sp>
        <p:nvSpPr>
          <p:cNvPr id="26657" name="Text Box 39"/>
          <p:cNvSpPr txBox="1">
            <a:spLocks noChangeArrowheads="1"/>
          </p:cNvSpPr>
          <p:nvPr/>
        </p:nvSpPr>
        <p:spPr bwMode="auto">
          <a:xfrm>
            <a:off x="935038" y="5521325"/>
            <a:ext cx="354012" cy="274638"/>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0</a:t>
            </a:r>
          </a:p>
        </p:txBody>
      </p:sp>
      <p:sp>
        <p:nvSpPr>
          <p:cNvPr id="26658" name="Text Box 40"/>
          <p:cNvSpPr txBox="1">
            <a:spLocks noChangeArrowheads="1"/>
          </p:cNvSpPr>
          <p:nvPr/>
        </p:nvSpPr>
        <p:spPr bwMode="auto">
          <a:xfrm>
            <a:off x="790575" y="5187950"/>
            <a:ext cx="498475" cy="274638"/>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10</a:t>
            </a:r>
          </a:p>
        </p:txBody>
      </p:sp>
      <p:sp>
        <p:nvSpPr>
          <p:cNvPr id="26659" name="Text Box 41"/>
          <p:cNvSpPr txBox="1">
            <a:spLocks noChangeArrowheads="1"/>
          </p:cNvSpPr>
          <p:nvPr/>
        </p:nvSpPr>
        <p:spPr bwMode="auto">
          <a:xfrm>
            <a:off x="790575" y="4886325"/>
            <a:ext cx="498475" cy="274638"/>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20</a:t>
            </a:r>
          </a:p>
        </p:txBody>
      </p:sp>
      <p:sp>
        <p:nvSpPr>
          <p:cNvPr id="26660" name="Text Box 42"/>
          <p:cNvSpPr txBox="1">
            <a:spLocks noChangeArrowheads="1"/>
          </p:cNvSpPr>
          <p:nvPr/>
        </p:nvSpPr>
        <p:spPr bwMode="auto">
          <a:xfrm>
            <a:off x="790575" y="4592638"/>
            <a:ext cx="498475" cy="274637"/>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30</a:t>
            </a:r>
          </a:p>
        </p:txBody>
      </p:sp>
      <p:sp>
        <p:nvSpPr>
          <p:cNvPr id="26661" name="Text Box 43"/>
          <p:cNvSpPr txBox="1">
            <a:spLocks noChangeArrowheads="1"/>
          </p:cNvSpPr>
          <p:nvPr/>
        </p:nvSpPr>
        <p:spPr bwMode="auto">
          <a:xfrm>
            <a:off x="790575" y="4308475"/>
            <a:ext cx="498475" cy="274638"/>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40</a:t>
            </a:r>
          </a:p>
        </p:txBody>
      </p:sp>
      <p:sp>
        <p:nvSpPr>
          <p:cNvPr id="26662" name="Text Box 44"/>
          <p:cNvSpPr txBox="1">
            <a:spLocks noChangeArrowheads="1"/>
          </p:cNvSpPr>
          <p:nvPr/>
        </p:nvSpPr>
        <p:spPr bwMode="auto">
          <a:xfrm>
            <a:off x="790575" y="4008438"/>
            <a:ext cx="498475" cy="274637"/>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50</a:t>
            </a:r>
          </a:p>
        </p:txBody>
      </p:sp>
      <p:sp>
        <p:nvSpPr>
          <p:cNvPr id="26663" name="Text Box 45"/>
          <p:cNvSpPr txBox="1">
            <a:spLocks noChangeArrowheads="1"/>
          </p:cNvSpPr>
          <p:nvPr/>
        </p:nvSpPr>
        <p:spPr bwMode="auto">
          <a:xfrm>
            <a:off x="790575" y="3709988"/>
            <a:ext cx="498475" cy="274637"/>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60</a:t>
            </a:r>
          </a:p>
        </p:txBody>
      </p:sp>
      <p:sp>
        <p:nvSpPr>
          <p:cNvPr id="26664" name="Text Box 46"/>
          <p:cNvSpPr txBox="1">
            <a:spLocks noChangeArrowheads="1"/>
          </p:cNvSpPr>
          <p:nvPr/>
        </p:nvSpPr>
        <p:spPr bwMode="auto">
          <a:xfrm>
            <a:off x="790575" y="3416300"/>
            <a:ext cx="498475" cy="274638"/>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70</a:t>
            </a:r>
          </a:p>
        </p:txBody>
      </p:sp>
      <p:sp>
        <p:nvSpPr>
          <p:cNvPr id="26665" name="Text Box 47"/>
          <p:cNvSpPr txBox="1">
            <a:spLocks noChangeArrowheads="1"/>
          </p:cNvSpPr>
          <p:nvPr/>
        </p:nvSpPr>
        <p:spPr bwMode="auto">
          <a:xfrm>
            <a:off x="654050" y="1603375"/>
            <a:ext cx="635000" cy="274638"/>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130</a:t>
            </a:r>
          </a:p>
        </p:txBody>
      </p:sp>
      <p:sp>
        <p:nvSpPr>
          <p:cNvPr id="26666" name="Text Box 48"/>
          <p:cNvSpPr txBox="1">
            <a:spLocks noChangeArrowheads="1"/>
          </p:cNvSpPr>
          <p:nvPr/>
        </p:nvSpPr>
        <p:spPr bwMode="auto">
          <a:xfrm>
            <a:off x="790575" y="2824163"/>
            <a:ext cx="498475" cy="274637"/>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90</a:t>
            </a:r>
          </a:p>
        </p:txBody>
      </p:sp>
      <p:sp>
        <p:nvSpPr>
          <p:cNvPr id="26667" name="Text Box 49"/>
          <p:cNvSpPr txBox="1">
            <a:spLocks noChangeArrowheads="1"/>
          </p:cNvSpPr>
          <p:nvPr/>
        </p:nvSpPr>
        <p:spPr bwMode="auto">
          <a:xfrm>
            <a:off x="603250" y="2492375"/>
            <a:ext cx="685800" cy="274638"/>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100</a:t>
            </a:r>
          </a:p>
        </p:txBody>
      </p:sp>
      <p:sp>
        <p:nvSpPr>
          <p:cNvPr id="26668" name="Text Box 50"/>
          <p:cNvSpPr txBox="1">
            <a:spLocks noChangeArrowheads="1"/>
          </p:cNvSpPr>
          <p:nvPr/>
        </p:nvSpPr>
        <p:spPr bwMode="auto">
          <a:xfrm>
            <a:off x="574675" y="2198688"/>
            <a:ext cx="714375" cy="274637"/>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110</a:t>
            </a:r>
          </a:p>
        </p:txBody>
      </p:sp>
      <p:sp>
        <p:nvSpPr>
          <p:cNvPr id="26669" name="Text Box 51"/>
          <p:cNvSpPr txBox="1">
            <a:spLocks noChangeArrowheads="1"/>
          </p:cNvSpPr>
          <p:nvPr/>
        </p:nvSpPr>
        <p:spPr bwMode="auto">
          <a:xfrm>
            <a:off x="661988" y="1895475"/>
            <a:ext cx="627062" cy="274638"/>
          </a:xfrm>
          <a:prstGeom prst="rect">
            <a:avLst/>
          </a:prstGeom>
          <a:noFill/>
          <a:ln w="9525">
            <a:noFill/>
            <a:miter lim="800000"/>
            <a:headEnd/>
            <a:tailEnd/>
          </a:ln>
        </p:spPr>
        <p:txBody>
          <a:bodyPr lIns="91267" tIns="45643" rIns="91267" bIns="45643">
            <a:spAutoFit/>
          </a:bodyPr>
          <a:lstStyle/>
          <a:p>
            <a:pPr algn="r">
              <a:spcBef>
                <a:spcPct val="20000"/>
              </a:spcBef>
              <a:buSzPct val="120000"/>
            </a:pPr>
            <a:r>
              <a:rPr lang="en-US" sz="1200"/>
              <a:t>120</a:t>
            </a:r>
          </a:p>
        </p:txBody>
      </p:sp>
      <p:grpSp>
        <p:nvGrpSpPr>
          <p:cNvPr id="3" name="Group 52"/>
          <p:cNvGrpSpPr>
            <a:grpSpLocks/>
          </p:cNvGrpSpPr>
          <p:nvPr/>
        </p:nvGrpSpPr>
        <p:grpSpPr bwMode="auto">
          <a:xfrm>
            <a:off x="1262063" y="1754188"/>
            <a:ext cx="63500" cy="3905250"/>
            <a:chOff x="908" y="858"/>
            <a:chExt cx="40" cy="2872"/>
          </a:xfrm>
        </p:grpSpPr>
        <p:sp>
          <p:nvSpPr>
            <p:cNvPr id="26702" name="Line 53"/>
            <p:cNvSpPr>
              <a:spLocks noChangeShapeType="1"/>
            </p:cNvSpPr>
            <p:nvPr/>
          </p:nvSpPr>
          <p:spPr bwMode="auto">
            <a:xfrm flipH="1">
              <a:off x="908" y="3730"/>
              <a:ext cx="40" cy="0"/>
            </a:xfrm>
            <a:prstGeom prst="line">
              <a:avLst/>
            </a:prstGeom>
            <a:noFill/>
            <a:ln w="9525">
              <a:solidFill>
                <a:schemeClr val="tx1"/>
              </a:solidFill>
              <a:round/>
              <a:headEnd/>
              <a:tailEnd/>
            </a:ln>
          </p:spPr>
          <p:txBody>
            <a:bodyPr/>
            <a:lstStyle/>
            <a:p>
              <a:endParaRPr lang="en-US"/>
            </a:p>
          </p:txBody>
        </p:sp>
        <p:sp>
          <p:nvSpPr>
            <p:cNvPr id="26703" name="Line 54"/>
            <p:cNvSpPr>
              <a:spLocks noChangeShapeType="1"/>
            </p:cNvSpPr>
            <p:nvPr/>
          </p:nvSpPr>
          <p:spPr bwMode="auto">
            <a:xfrm flipH="1">
              <a:off x="908" y="1965"/>
              <a:ext cx="40" cy="0"/>
            </a:xfrm>
            <a:prstGeom prst="line">
              <a:avLst/>
            </a:prstGeom>
            <a:noFill/>
            <a:ln w="9525">
              <a:solidFill>
                <a:schemeClr val="tx1"/>
              </a:solidFill>
              <a:round/>
              <a:headEnd/>
              <a:tailEnd/>
            </a:ln>
          </p:spPr>
          <p:txBody>
            <a:bodyPr/>
            <a:lstStyle/>
            <a:p>
              <a:endParaRPr lang="en-US"/>
            </a:p>
          </p:txBody>
        </p:sp>
        <p:sp>
          <p:nvSpPr>
            <p:cNvPr id="26704" name="Line 55"/>
            <p:cNvSpPr>
              <a:spLocks noChangeShapeType="1"/>
            </p:cNvSpPr>
            <p:nvPr/>
          </p:nvSpPr>
          <p:spPr bwMode="auto">
            <a:xfrm flipH="1">
              <a:off x="908" y="2183"/>
              <a:ext cx="40" cy="0"/>
            </a:xfrm>
            <a:prstGeom prst="line">
              <a:avLst/>
            </a:prstGeom>
            <a:noFill/>
            <a:ln w="9525">
              <a:solidFill>
                <a:schemeClr val="tx1"/>
              </a:solidFill>
              <a:round/>
              <a:headEnd/>
              <a:tailEnd/>
            </a:ln>
          </p:spPr>
          <p:txBody>
            <a:bodyPr/>
            <a:lstStyle/>
            <a:p>
              <a:endParaRPr lang="en-US"/>
            </a:p>
          </p:txBody>
        </p:sp>
        <p:sp>
          <p:nvSpPr>
            <p:cNvPr id="26705" name="Line 56"/>
            <p:cNvSpPr>
              <a:spLocks noChangeShapeType="1"/>
            </p:cNvSpPr>
            <p:nvPr/>
          </p:nvSpPr>
          <p:spPr bwMode="auto">
            <a:xfrm flipH="1">
              <a:off x="908" y="2404"/>
              <a:ext cx="40" cy="0"/>
            </a:xfrm>
            <a:prstGeom prst="line">
              <a:avLst/>
            </a:prstGeom>
            <a:noFill/>
            <a:ln w="9525">
              <a:solidFill>
                <a:schemeClr val="tx1"/>
              </a:solidFill>
              <a:round/>
              <a:headEnd/>
              <a:tailEnd/>
            </a:ln>
          </p:spPr>
          <p:txBody>
            <a:bodyPr/>
            <a:lstStyle/>
            <a:p>
              <a:endParaRPr lang="en-US"/>
            </a:p>
          </p:txBody>
        </p:sp>
        <p:sp>
          <p:nvSpPr>
            <p:cNvPr id="26706" name="Line 57"/>
            <p:cNvSpPr>
              <a:spLocks noChangeShapeType="1"/>
            </p:cNvSpPr>
            <p:nvPr/>
          </p:nvSpPr>
          <p:spPr bwMode="auto">
            <a:xfrm flipH="1">
              <a:off x="908" y="2847"/>
              <a:ext cx="40" cy="0"/>
            </a:xfrm>
            <a:prstGeom prst="line">
              <a:avLst/>
            </a:prstGeom>
            <a:noFill/>
            <a:ln w="9525">
              <a:solidFill>
                <a:schemeClr val="tx1"/>
              </a:solidFill>
              <a:round/>
              <a:headEnd/>
              <a:tailEnd/>
            </a:ln>
          </p:spPr>
          <p:txBody>
            <a:bodyPr/>
            <a:lstStyle/>
            <a:p>
              <a:endParaRPr lang="en-US"/>
            </a:p>
          </p:txBody>
        </p:sp>
        <p:sp>
          <p:nvSpPr>
            <p:cNvPr id="26707" name="Line 58"/>
            <p:cNvSpPr>
              <a:spLocks noChangeShapeType="1"/>
            </p:cNvSpPr>
            <p:nvPr/>
          </p:nvSpPr>
          <p:spPr bwMode="auto">
            <a:xfrm flipH="1">
              <a:off x="908" y="3289"/>
              <a:ext cx="40" cy="0"/>
            </a:xfrm>
            <a:prstGeom prst="line">
              <a:avLst/>
            </a:prstGeom>
            <a:noFill/>
            <a:ln w="9525">
              <a:solidFill>
                <a:schemeClr val="tx1"/>
              </a:solidFill>
              <a:round/>
              <a:headEnd/>
              <a:tailEnd/>
            </a:ln>
          </p:spPr>
          <p:txBody>
            <a:bodyPr/>
            <a:lstStyle/>
            <a:p>
              <a:endParaRPr lang="en-US"/>
            </a:p>
          </p:txBody>
        </p:sp>
        <p:sp>
          <p:nvSpPr>
            <p:cNvPr id="26708" name="Line 59"/>
            <p:cNvSpPr>
              <a:spLocks noChangeShapeType="1"/>
            </p:cNvSpPr>
            <p:nvPr/>
          </p:nvSpPr>
          <p:spPr bwMode="auto">
            <a:xfrm flipH="1">
              <a:off x="908" y="3511"/>
              <a:ext cx="40" cy="0"/>
            </a:xfrm>
            <a:prstGeom prst="line">
              <a:avLst/>
            </a:prstGeom>
            <a:noFill/>
            <a:ln w="9525">
              <a:solidFill>
                <a:schemeClr val="tx1"/>
              </a:solidFill>
              <a:round/>
              <a:headEnd/>
              <a:tailEnd/>
            </a:ln>
          </p:spPr>
          <p:txBody>
            <a:bodyPr/>
            <a:lstStyle/>
            <a:p>
              <a:endParaRPr lang="en-US"/>
            </a:p>
          </p:txBody>
        </p:sp>
        <p:sp>
          <p:nvSpPr>
            <p:cNvPr id="26709" name="Line 60"/>
            <p:cNvSpPr>
              <a:spLocks noChangeShapeType="1"/>
            </p:cNvSpPr>
            <p:nvPr/>
          </p:nvSpPr>
          <p:spPr bwMode="auto">
            <a:xfrm flipH="1">
              <a:off x="908" y="3069"/>
              <a:ext cx="40" cy="0"/>
            </a:xfrm>
            <a:prstGeom prst="line">
              <a:avLst/>
            </a:prstGeom>
            <a:noFill/>
            <a:ln w="9525">
              <a:solidFill>
                <a:schemeClr val="tx1"/>
              </a:solidFill>
              <a:round/>
              <a:headEnd/>
              <a:tailEnd/>
            </a:ln>
          </p:spPr>
          <p:txBody>
            <a:bodyPr/>
            <a:lstStyle/>
            <a:p>
              <a:endParaRPr lang="en-US"/>
            </a:p>
          </p:txBody>
        </p:sp>
        <p:sp>
          <p:nvSpPr>
            <p:cNvPr id="26710" name="Line 61"/>
            <p:cNvSpPr>
              <a:spLocks noChangeShapeType="1"/>
            </p:cNvSpPr>
            <p:nvPr/>
          </p:nvSpPr>
          <p:spPr bwMode="auto">
            <a:xfrm flipH="1">
              <a:off x="908" y="2625"/>
              <a:ext cx="40" cy="0"/>
            </a:xfrm>
            <a:prstGeom prst="line">
              <a:avLst/>
            </a:prstGeom>
            <a:noFill/>
            <a:ln w="9525">
              <a:solidFill>
                <a:schemeClr val="tx1"/>
              </a:solidFill>
              <a:round/>
              <a:headEnd/>
              <a:tailEnd/>
            </a:ln>
          </p:spPr>
          <p:txBody>
            <a:bodyPr/>
            <a:lstStyle/>
            <a:p>
              <a:endParaRPr lang="en-US"/>
            </a:p>
          </p:txBody>
        </p:sp>
        <p:sp>
          <p:nvSpPr>
            <p:cNvPr id="26711" name="Line 62"/>
            <p:cNvSpPr>
              <a:spLocks noChangeShapeType="1"/>
            </p:cNvSpPr>
            <p:nvPr/>
          </p:nvSpPr>
          <p:spPr bwMode="auto">
            <a:xfrm flipH="1">
              <a:off x="908" y="858"/>
              <a:ext cx="40" cy="0"/>
            </a:xfrm>
            <a:prstGeom prst="line">
              <a:avLst/>
            </a:prstGeom>
            <a:noFill/>
            <a:ln w="9525">
              <a:solidFill>
                <a:schemeClr val="tx1"/>
              </a:solidFill>
              <a:round/>
              <a:headEnd/>
              <a:tailEnd/>
            </a:ln>
          </p:spPr>
          <p:txBody>
            <a:bodyPr/>
            <a:lstStyle/>
            <a:p>
              <a:endParaRPr lang="en-US"/>
            </a:p>
          </p:txBody>
        </p:sp>
        <p:sp>
          <p:nvSpPr>
            <p:cNvPr id="26712" name="Line 63"/>
            <p:cNvSpPr>
              <a:spLocks noChangeShapeType="1"/>
            </p:cNvSpPr>
            <p:nvPr/>
          </p:nvSpPr>
          <p:spPr bwMode="auto">
            <a:xfrm flipH="1">
              <a:off x="908" y="1072"/>
              <a:ext cx="40" cy="0"/>
            </a:xfrm>
            <a:prstGeom prst="line">
              <a:avLst/>
            </a:prstGeom>
            <a:noFill/>
            <a:ln w="9525">
              <a:solidFill>
                <a:schemeClr val="tx1"/>
              </a:solidFill>
              <a:round/>
              <a:headEnd/>
              <a:tailEnd/>
            </a:ln>
          </p:spPr>
          <p:txBody>
            <a:bodyPr/>
            <a:lstStyle/>
            <a:p>
              <a:endParaRPr lang="en-US"/>
            </a:p>
          </p:txBody>
        </p:sp>
        <p:sp>
          <p:nvSpPr>
            <p:cNvPr id="26713" name="Line 64"/>
            <p:cNvSpPr>
              <a:spLocks noChangeShapeType="1"/>
            </p:cNvSpPr>
            <p:nvPr/>
          </p:nvSpPr>
          <p:spPr bwMode="auto">
            <a:xfrm flipH="1">
              <a:off x="908" y="1301"/>
              <a:ext cx="40" cy="0"/>
            </a:xfrm>
            <a:prstGeom prst="line">
              <a:avLst/>
            </a:prstGeom>
            <a:noFill/>
            <a:ln w="9525">
              <a:solidFill>
                <a:schemeClr val="tx1"/>
              </a:solidFill>
              <a:round/>
              <a:headEnd/>
              <a:tailEnd/>
            </a:ln>
          </p:spPr>
          <p:txBody>
            <a:bodyPr/>
            <a:lstStyle/>
            <a:p>
              <a:endParaRPr lang="en-US"/>
            </a:p>
          </p:txBody>
        </p:sp>
        <p:sp>
          <p:nvSpPr>
            <p:cNvPr id="26714" name="Line 65"/>
            <p:cNvSpPr>
              <a:spLocks noChangeShapeType="1"/>
            </p:cNvSpPr>
            <p:nvPr/>
          </p:nvSpPr>
          <p:spPr bwMode="auto">
            <a:xfrm flipH="1">
              <a:off x="908" y="1736"/>
              <a:ext cx="40" cy="0"/>
            </a:xfrm>
            <a:prstGeom prst="line">
              <a:avLst/>
            </a:prstGeom>
            <a:noFill/>
            <a:ln w="9525">
              <a:solidFill>
                <a:schemeClr val="tx1"/>
              </a:solidFill>
              <a:round/>
              <a:headEnd/>
              <a:tailEnd/>
            </a:ln>
          </p:spPr>
          <p:txBody>
            <a:bodyPr/>
            <a:lstStyle/>
            <a:p>
              <a:endParaRPr lang="en-US"/>
            </a:p>
          </p:txBody>
        </p:sp>
        <p:sp>
          <p:nvSpPr>
            <p:cNvPr id="26715" name="Line 66"/>
            <p:cNvSpPr>
              <a:spLocks noChangeShapeType="1"/>
            </p:cNvSpPr>
            <p:nvPr/>
          </p:nvSpPr>
          <p:spPr bwMode="auto">
            <a:xfrm flipH="1">
              <a:off x="908" y="1522"/>
              <a:ext cx="40" cy="0"/>
            </a:xfrm>
            <a:prstGeom prst="line">
              <a:avLst/>
            </a:prstGeom>
            <a:noFill/>
            <a:ln w="9525">
              <a:solidFill>
                <a:schemeClr val="tx1"/>
              </a:solidFill>
              <a:round/>
              <a:headEnd/>
              <a:tailEnd/>
            </a:ln>
          </p:spPr>
          <p:txBody>
            <a:bodyPr/>
            <a:lstStyle/>
            <a:p>
              <a:endParaRPr lang="en-US"/>
            </a:p>
          </p:txBody>
        </p:sp>
        <p:sp>
          <p:nvSpPr>
            <p:cNvPr id="26716" name="Line 67"/>
            <p:cNvSpPr>
              <a:spLocks noChangeShapeType="1"/>
            </p:cNvSpPr>
            <p:nvPr/>
          </p:nvSpPr>
          <p:spPr bwMode="auto">
            <a:xfrm>
              <a:off x="948" y="858"/>
              <a:ext cx="0" cy="2868"/>
            </a:xfrm>
            <a:prstGeom prst="line">
              <a:avLst/>
            </a:prstGeom>
            <a:noFill/>
            <a:ln w="9525">
              <a:solidFill>
                <a:schemeClr val="tx2"/>
              </a:solidFill>
              <a:round/>
              <a:headEnd/>
              <a:tailEnd/>
            </a:ln>
          </p:spPr>
          <p:txBody>
            <a:bodyPr wrap="none" anchor="ctr"/>
            <a:lstStyle/>
            <a:p>
              <a:endParaRPr lang="en-US"/>
            </a:p>
          </p:txBody>
        </p:sp>
      </p:grpSp>
      <p:sp>
        <p:nvSpPr>
          <p:cNvPr id="26671" name="Text Box 68"/>
          <p:cNvSpPr txBox="1">
            <a:spLocks noChangeArrowheads="1"/>
          </p:cNvSpPr>
          <p:nvPr/>
        </p:nvSpPr>
        <p:spPr bwMode="auto">
          <a:xfrm>
            <a:off x="6907213" y="2439988"/>
            <a:ext cx="1049337" cy="274637"/>
          </a:xfrm>
          <a:prstGeom prst="rect">
            <a:avLst/>
          </a:prstGeom>
          <a:noFill/>
          <a:ln w="9525" algn="ctr">
            <a:noFill/>
            <a:miter lim="800000"/>
            <a:headEnd/>
            <a:tailEnd/>
          </a:ln>
        </p:spPr>
        <p:txBody>
          <a:bodyPr>
            <a:spAutoFit/>
          </a:bodyPr>
          <a:lstStyle/>
          <a:p>
            <a:pPr>
              <a:spcBef>
                <a:spcPct val="20000"/>
              </a:spcBef>
              <a:buSzPct val="120000"/>
            </a:pPr>
            <a:r>
              <a:rPr lang="en-US" sz="1200"/>
              <a:t>India</a:t>
            </a:r>
          </a:p>
        </p:txBody>
      </p:sp>
      <p:sp>
        <p:nvSpPr>
          <p:cNvPr id="26672" name="Text Box 69"/>
          <p:cNvSpPr txBox="1">
            <a:spLocks noChangeArrowheads="1"/>
          </p:cNvSpPr>
          <p:nvPr/>
        </p:nvSpPr>
        <p:spPr bwMode="auto">
          <a:xfrm>
            <a:off x="8026400" y="3521075"/>
            <a:ext cx="1049338" cy="274638"/>
          </a:xfrm>
          <a:prstGeom prst="rect">
            <a:avLst/>
          </a:prstGeom>
          <a:noFill/>
          <a:ln w="9525" algn="ctr">
            <a:noFill/>
            <a:miter lim="800000"/>
            <a:headEnd/>
            <a:tailEnd/>
          </a:ln>
        </p:spPr>
        <p:txBody>
          <a:bodyPr>
            <a:spAutoFit/>
          </a:bodyPr>
          <a:lstStyle/>
          <a:p>
            <a:pPr>
              <a:spcBef>
                <a:spcPct val="20000"/>
              </a:spcBef>
              <a:buSzPct val="120000"/>
            </a:pPr>
            <a:r>
              <a:rPr lang="en-US" sz="1200"/>
              <a:t>China</a:t>
            </a:r>
          </a:p>
        </p:txBody>
      </p:sp>
      <p:sp>
        <p:nvSpPr>
          <p:cNvPr id="26673" name="Text Box 70"/>
          <p:cNvSpPr txBox="1">
            <a:spLocks noChangeArrowheads="1"/>
          </p:cNvSpPr>
          <p:nvPr/>
        </p:nvSpPr>
        <p:spPr bwMode="auto">
          <a:xfrm>
            <a:off x="4246563" y="3838575"/>
            <a:ext cx="1198562" cy="274638"/>
          </a:xfrm>
          <a:prstGeom prst="rect">
            <a:avLst/>
          </a:prstGeom>
          <a:noFill/>
          <a:ln w="9525" algn="ctr">
            <a:noFill/>
            <a:miter lim="800000"/>
            <a:headEnd/>
            <a:tailEnd/>
          </a:ln>
        </p:spPr>
        <p:txBody>
          <a:bodyPr>
            <a:spAutoFit/>
          </a:bodyPr>
          <a:lstStyle/>
          <a:p>
            <a:pPr>
              <a:spcBef>
                <a:spcPct val="20000"/>
              </a:spcBef>
              <a:buSzPct val="120000"/>
            </a:pPr>
            <a:r>
              <a:rPr lang="en-US" sz="1200"/>
              <a:t>Pakistan</a:t>
            </a:r>
          </a:p>
        </p:txBody>
      </p:sp>
      <p:sp>
        <p:nvSpPr>
          <p:cNvPr id="26674" name="Line 71"/>
          <p:cNvSpPr>
            <a:spLocks noChangeShapeType="1"/>
          </p:cNvSpPr>
          <p:nvPr/>
        </p:nvSpPr>
        <p:spPr bwMode="auto">
          <a:xfrm flipV="1">
            <a:off x="4310063" y="4114800"/>
            <a:ext cx="412750" cy="471488"/>
          </a:xfrm>
          <a:prstGeom prst="line">
            <a:avLst/>
          </a:prstGeom>
          <a:noFill/>
          <a:ln w="28575">
            <a:solidFill>
              <a:schemeClr val="accent2"/>
            </a:solidFill>
            <a:round/>
            <a:headEnd/>
            <a:tailEnd/>
          </a:ln>
        </p:spPr>
        <p:txBody>
          <a:bodyPr lIns="90000" tIns="46800" rIns="90000" bIns="46800" anchor="ctr"/>
          <a:lstStyle/>
          <a:p>
            <a:endParaRPr lang="en-US"/>
          </a:p>
        </p:txBody>
      </p:sp>
      <p:sp>
        <p:nvSpPr>
          <p:cNvPr id="26675" name="Text Box 72"/>
          <p:cNvSpPr txBox="1">
            <a:spLocks noChangeArrowheads="1"/>
          </p:cNvSpPr>
          <p:nvPr/>
        </p:nvSpPr>
        <p:spPr bwMode="auto">
          <a:xfrm>
            <a:off x="3078163" y="3106738"/>
            <a:ext cx="1049337" cy="457200"/>
          </a:xfrm>
          <a:prstGeom prst="rect">
            <a:avLst/>
          </a:prstGeom>
          <a:noFill/>
          <a:ln w="9525" algn="ctr">
            <a:noFill/>
            <a:miter lim="800000"/>
            <a:headEnd/>
            <a:tailEnd/>
          </a:ln>
        </p:spPr>
        <p:txBody>
          <a:bodyPr>
            <a:spAutoFit/>
          </a:bodyPr>
          <a:lstStyle/>
          <a:p>
            <a:pPr>
              <a:spcBef>
                <a:spcPct val="20000"/>
              </a:spcBef>
              <a:buSzPct val="120000"/>
            </a:pPr>
            <a:r>
              <a:rPr lang="en-US" sz="1200"/>
              <a:t>United</a:t>
            </a:r>
            <a:br>
              <a:rPr lang="en-US" sz="1200"/>
            </a:br>
            <a:r>
              <a:rPr lang="en-US" sz="1200"/>
              <a:t>States</a:t>
            </a:r>
          </a:p>
        </p:txBody>
      </p:sp>
      <p:sp>
        <p:nvSpPr>
          <p:cNvPr id="26676" name="Text Box 73"/>
          <p:cNvSpPr txBox="1">
            <a:spLocks noChangeArrowheads="1"/>
          </p:cNvSpPr>
          <p:nvPr/>
        </p:nvSpPr>
        <p:spPr bwMode="auto">
          <a:xfrm>
            <a:off x="1835150" y="4449763"/>
            <a:ext cx="755650" cy="274637"/>
          </a:xfrm>
          <a:prstGeom prst="rect">
            <a:avLst/>
          </a:prstGeom>
          <a:noFill/>
          <a:ln w="9525" algn="ctr">
            <a:noFill/>
            <a:miter lim="800000"/>
            <a:headEnd/>
            <a:tailEnd/>
          </a:ln>
        </p:spPr>
        <p:txBody>
          <a:bodyPr>
            <a:spAutoFit/>
          </a:bodyPr>
          <a:lstStyle/>
          <a:p>
            <a:pPr>
              <a:spcBef>
                <a:spcPct val="20000"/>
              </a:spcBef>
              <a:buSzPct val="120000"/>
            </a:pPr>
            <a:r>
              <a:rPr lang="en-US" sz="1200"/>
              <a:t>Nigeria</a:t>
            </a:r>
          </a:p>
        </p:txBody>
      </p:sp>
      <p:sp>
        <p:nvSpPr>
          <p:cNvPr id="26677" name="Text Box 75"/>
          <p:cNvSpPr txBox="1">
            <a:spLocks noChangeArrowheads="1"/>
          </p:cNvSpPr>
          <p:nvPr/>
        </p:nvSpPr>
        <p:spPr bwMode="auto">
          <a:xfrm>
            <a:off x="5399088" y="3684588"/>
            <a:ext cx="1049337" cy="274637"/>
          </a:xfrm>
          <a:prstGeom prst="rect">
            <a:avLst/>
          </a:prstGeom>
          <a:noFill/>
          <a:ln w="9525" algn="ctr">
            <a:noFill/>
            <a:miter lim="800000"/>
            <a:headEnd/>
            <a:tailEnd/>
          </a:ln>
        </p:spPr>
        <p:txBody>
          <a:bodyPr>
            <a:spAutoFit/>
          </a:bodyPr>
          <a:lstStyle/>
          <a:p>
            <a:pPr>
              <a:spcBef>
                <a:spcPct val="20000"/>
              </a:spcBef>
              <a:buSzPct val="120000"/>
            </a:pPr>
            <a:r>
              <a:rPr lang="en-US" sz="1200"/>
              <a:t>Turkey</a:t>
            </a:r>
          </a:p>
        </p:txBody>
      </p:sp>
      <p:sp>
        <p:nvSpPr>
          <p:cNvPr id="26678" name="Line 76"/>
          <p:cNvSpPr>
            <a:spLocks noChangeShapeType="1"/>
          </p:cNvSpPr>
          <p:nvPr/>
        </p:nvSpPr>
        <p:spPr bwMode="auto">
          <a:xfrm flipV="1">
            <a:off x="5564188" y="3984625"/>
            <a:ext cx="260350" cy="342900"/>
          </a:xfrm>
          <a:prstGeom prst="line">
            <a:avLst/>
          </a:prstGeom>
          <a:noFill/>
          <a:ln w="28575">
            <a:solidFill>
              <a:schemeClr val="accent2"/>
            </a:solidFill>
            <a:round/>
            <a:headEnd/>
            <a:tailEnd/>
          </a:ln>
        </p:spPr>
        <p:txBody>
          <a:bodyPr lIns="90000" tIns="46800" rIns="90000" bIns="46800" anchor="ctr"/>
          <a:lstStyle/>
          <a:p>
            <a:endParaRPr lang="en-US"/>
          </a:p>
        </p:txBody>
      </p:sp>
      <p:sp>
        <p:nvSpPr>
          <p:cNvPr id="26679" name="Rectangle 77"/>
          <p:cNvSpPr>
            <a:spLocks noChangeArrowheads="1"/>
          </p:cNvSpPr>
          <p:nvPr/>
        </p:nvSpPr>
        <p:spPr bwMode="auto">
          <a:xfrm>
            <a:off x="1852613" y="5095875"/>
            <a:ext cx="171450" cy="177800"/>
          </a:xfrm>
          <a:prstGeom prst="rect">
            <a:avLst/>
          </a:prstGeom>
          <a:solidFill>
            <a:srgbClr val="FF7C80">
              <a:alpha val="98822"/>
            </a:srgbClr>
          </a:solidFill>
          <a:ln w="9525">
            <a:solidFill>
              <a:schemeClr val="tx2"/>
            </a:solidFill>
            <a:miter lim="800000"/>
            <a:headEnd/>
            <a:tailEnd/>
          </a:ln>
        </p:spPr>
        <p:txBody>
          <a:bodyPr wrap="none" lIns="90000" tIns="46800" rIns="90000" bIns="46800" anchor="ctr"/>
          <a:lstStyle/>
          <a:p>
            <a:pPr algn="ctr">
              <a:spcBef>
                <a:spcPct val="20000"/>
              </a:spcBef>
              <a:buSzPct val="120000"/>
            </a:pPr>
            <a:endParaRPr lang="ig-NG"/>
          </a:p>
        </p:txBody>
      </p:sp>
      <p:sp>
        <p:nvSpPr>
          <p:cNvPr id="26680" name="Rectangle 78"/>
          <p:cNvSpPr>
            <a:spLocks noChangeArrowheads="1"/>
          </p:cNvSpPr>
          <p:nvPr/>
        </p:nvSpPr>
        <p:spPr bwMode="auto">
          <a:xfrm>
            <a:off x="2913063" y="3622675"/>
            <a:ext cx="173037" cy="895350"/>
          </a:xfrm>
          <a:prstGeom prst="rect">
            <a:avLst/>
          </a:prstGeom>
          <a:solidFill>
            <a:srgbClr val="FF7C80">
              <a:alpha val="98822"/>
            </a:srgbClr>
          </a:solidFill>
          <a:ln w="9525">
            <a:solidFill>
              <a:schemeClr val="tx2"/>
            </a:solidFill>
            <a:miter lim="800000"/>
            <a:headEnd/>
            <a:tailEnd/>
          </a:ln>
        </p:spPr>
        <p:txBody>
          <a:bodyPr wrap="none" lIns="90000" tIns="46800" rIns="90000" bIns="46800" anchor="ctr"/>
          <a:lstStyle/>
          <a:p>
            <a:pPr algn="ctr">
              <a:spcBef>
                <a:spcPct val="20000"/>
              </a:spcBef>
              <a:buSzPct val="120000"/>
            </a:pPr>
            <a:endParaRPr lang="ig-NG"/>
          </a:p>
        </p:txBody>
      </p:sp>
      <p:sp>
        <p:nvSpPr>
          <p:cNvPr id="26681" name="Rectangle 79"/>
          <p:cNvSpPr>
            <a:spLocks noChangeArrowheads="1"/>
          </p:cNvSpPr>
          <p:nvPr/>
        </p:nvSpPr>
        <p:spPr bwMode="auto">
          <a:xfrm>
            <a:off x="4144963" y="4352925"/>
            <a:ext cx="174625" cy="463550"/>
          </a:xfrm>
          <a:prstGeom prst="rect">
            <a:avLst/>
          </a:prstGeom>
          <a:solidFill>
            <a:srgbClr val="FF7C80">
              <a:alpha val="98822"/>
            </a:srgbClr>
          </a:solidFill>
          <a:ln w="9525">
            <a:solidFill>
              <a:schemeClr val="tx2"/>
            </a:solidFill>
            <a:miter lim="800000"/>
            <a:headEnd/>
            <a:tailEnd/>
          </a:ln>
        </p:spPr>
        <p:txBody>
          <a:bodyPr wrap="none" lIns="90000" tIns="46800" rIns="90000" bIns="46800" anchor="ctr"/>
          <a:lstStyle/>
          <a:p>
            <a:pPr algn="ctr">
              <a:spcBef>
                <a:spcPct val="20000"/>
              </a:spcBef>
              <a:buSzPct val="120000"/>
            </a:pPr>
            <a:endParaRPr lang="ig-NG"/>
          </a:p>
        </p:txBody>
      </p:sp>
      <p:sp>
        <p:nvSpPr>
          <p:cNvPr id="26682" name="Rectangle 80"/>
          <p:cNvSpPr>
            <a:spLocks noChangeArrowheads="1"/>
          </p:cNvSpPr>
          <p:nvPr/>
        </p:nvSpPr>
        <p:spPr bwMode="auto">
          <a:xfrm>
            <a:off x="5395913" y="4206875"/>
            <a:ext cx="171450" cy="222250"/>
          </a:xfrm>
          <a:prstGeom prst="rect">
            <a:avLst/>
          </a:prstGeom>
          <a:solidFill>
            <a:srgbClr val="FF7C80">
              <a:alpha val="98822"/>
            </a:srgbClr>
          </a:solidFill>
          <a:ln w="9525">
            <a:solidFill>
              <a:schemeClr val="tx2"/>
            </a:solidFill>
            <a:miter lim="800000"/>
            <a:headEnd/>
            <a:tailEnd/>
          </a:ln>
        </p:spPr>
        <p:txBody>
          <a:bodyPr wrap="none" lIns="90000" tIns="46800" rIns="90000" bIns="46800" anchor="ctr"/>
          <a:lstStyle/>
          <a:p>
            <a:pPr algn="ctr">
              <a:spcBef>
                <a:spcPct val="20000"/>
              </a:spcBef>
              <a:buSzPct val="120000"/>
            </a:pPr>
            <a:endParaRPr lang="ig-NG"/>
          </a:p>
        </p:txBody>
      </p:sp>
      <p:sp>
        <p:nvSpPr>
          <p:cNvPr id="26683" name="Rectangle 81"/>
          <p:cNvSpPr>
            <a:spLocks noChangeArrowheads="1"/>
          </p:cNvSpPr>
          <p:nvPr/>
        </p:nvSpPr>
        <p:spPr bwMode="auto">
          <a:xfrm>
            <a:off x="6589713" y="2060575"/>
            <a:ext cx="169862" cy="2311400"/>
          </a:xfrm>
          <a:prstGeom prst="rect">
            <a:avLst/>
          </a:prstGeom>
          <a:solidFill>
            <a:srgbClr val="FF7C80">
              <a:alpha val="98822"/>
            </a:srgbClr>
          </a:solidFill>
          <a:ln w="9525">
            <a:solidFill>
              <a:schemeClr val="tx2"/>
            </a:solidFill>
            <a:miter lim="800000"/>
            <a:headEnd/>
            <a:tailEnd/>
          </a:ln>
        </p:spPr>
        <p:txBody>
          <a:bodyPr wrap="none" lIns="90000" tIns="46800" rIns="90000" bIns="46800" anchor="ctr"/>
          <a:lstStyle/>
          <a:p>
            <a:pPr algn="ctr">
              <a:spcBef>
                <a:spcPct val="20000"/>
              </a:spcBef>
              <a:buSzPct val="120000"/>
            </a:pPr>
            <a:endParaRPr lang="ig-NG"/>
          </a:p>
        </p:txBody>
      </p:sp>
      <p:sp>
        <p:nvSpPr>
          <p:cNvPr id="26684" name="Rectangle 82"/>
          <p:cNvSpPr>
            <a:spLocks noChangeArrowheads="1"/>
          </p:cNvSpPr>
          <p:nvPr/>
        </p:nvSpPr>
        <p:spPr bwMode="auto">
          <a:xfrm>
            <a:off x="7758113" y="3508375"/>
            <a:ext cx="171450" cy="1263650"/>
          </a:xfrm>
          <a:prstGeom prst="rect">
            <a:avLst/>
          </a:prstGeom>
          <a:solidFill>
            <a:srgbClr val="FF7C80">
              <a:alpha val="98822"/>
            </a:srgbClr>
          </a:solidFill>
          <a:ln w="9525">
            <a:solidFill>
              <a:schemeClr val="tx2"/>
            </a:solidFill>
            <a:miter lim="800000"/>
            <a:headEnd/>
            <a:tailEnd/>
          </a:ln>
        </p:spPr>
        <p:txBody>
          <a:bodyPr wrap="none" lIns="90000" tIns="46800" rIns="90000" bIns="46800" anchor="ctr"/>
          <a:lstStyle/>
          <a:p>
            <a:pPr algn="ctr">
              <a:spcBef>
                <a:spcPct val="20000"/>
              </a:spcBef>
              <a:buSzPct val="120000"/>
            </a:pPr>
            <a:endParaRPr lang="ig-NG"/>
          </a:p>
        </p:txBody>
      </p:sp>
      <p:sp>
        <p:nvSpPr>
          <p:cNvPr id="26685" name="Line 83"/>
          <p:cNvSpPr>
            <a:spLocks noChangeShapeType="1"/>
          </p:cNvSpPr>
          <p:nvPr/>
        </p:nvSpPr>
        <p:spPr bwMode="auto">
          <a:xfrm flipV="1">
            <a:off x="3090863" y="3594100"/>
            <a:ext cx="400050" cy="482600"/>
          </a:xfrm>
          <a:prstGeom prst="line">
            <a:avLst/>
          </a:prstGeom>
          <a:noFill/>
          <a:ln w="28575">
            <a:solidFill>
              <a:schemeClr val="accent2"/>
            </a:solidFill>
            <a:round/>
            <a:headEnd/>
            <a:tailEnd/>
          </a:ln>
        </p:spPr>
        <p:txBody>
          <a:bodyPr lIns="90000" tIns="46800" rIns="90000" bIns="46800" anchor="ctr"/>
          <a:lstStyle/>
          <a:p>
            <a:endParaRPr lang="en-US"/>
          </a:p>
        </p:txBody>
      </p:sp>
      <p:sp>
        <p:nvSpPr>
          <p:cNvPr id="26686" name="Line 84"/>
          <p:cNvSpPr>
            <a:spLocks noChangeShapeType="1"/>
          </p:cNvSpPr>
          <p:nvPr/>
        </p:nvSpPr>
        <p:spPr bwMode="auto">
          <a:xfrm flipV="1">
            <a:off x="6770688" y="2724150"/>
            <a:ext cx="260350" cy="342900"/>
          </a:xfrm>
          <a:prstGeom prst="line">
            <a:avLst/>
          </a:prstGeom>
          <a:noFill/>
          <a:ln w="28575">
            <a:solidFill>
              <a:schemeClr val="accent2"/>
            </a:solidFill>
            <a:round/>
            <a:headEnd/>
            <a:tailEnd/>
          </a:ln>
        </p:spPr>
        <p:txBody>
          <a:bodyPr lIns="90000" tIns="46800" rIns="90000" bIns="46800" anchor="ctr"/>
          <a:lstStyle/>
          <a:p>
            <a:endParaRPr lang="en-US"/>
          </a:p>
        </p:txBody>
      </p:sp>
      <p:sp>
        <p:nvSpPr>
          <p:cNvPr id="26687" name="Line 85"/>
          <p:cNvSpPr>
            <a:spLocks noChangeShapeType="1"/>
          </p:cNvSpPr>
          <p:nvPr/>
        </p:nvSpPr>
        <p:spPr bwMode="auto">
          <a:xfrm flipV="1">
            <a:off x="7932738" y="3819525"/>
            <a:ext cx="260350" cy="342900"/>
          </a:xfrm>
          <a:prstGeom prst="line">
            <a:avLst/>
          </a:prstGeom>
          <a:noFill/>
          <a:ln w="28575">
            <a:solidFill>
              <a:schemeClr val="accent2"/>
            </a:solidFill>
            <a:round/>
            <a:headEnd/>
            <a:tailEnd/>
          </a:ln>
        </p:spPr>
        <p:txBody>
          <a:bodyPr lIns="90000" tIns="46800" rIns="90000" bIns="46800" anchor="ctr"/>
          <a:lstStyle/>
          <a:p>
            <a:endParaRPr lang="en-US"/>
          </a:p>
        </p:txBody>
      </p:sp>
      <p:sp>
        <p:nvSpPr>
          <p:cNvPr id="26688" name="Line 88"/>
          <p:cNvSpPr>
            <a:spLocks noChangeShapeType="1"/>
          </p:cNvSpPr>
          <p:nvPr/>
        </p:nvSpPr>
        <p:spPr bwMode="auto">
          <a:xfrm flipV="1">
            <a:off x="2281238" y="5653088"/>
            <a:ext cx="1587" cy="73025"/>
          </a:xfrm>
          <a:prstGeom prst="line">
            <a:avLst/>
          </a:prstGeom>
          <a:noFill/>
          <a:ln w="9525">
            <a:solidFill>
              <a:srgbClr val="FFFFFF"/>
            </a:solidFill>
            <a:round/>
            <a:headEnd/>
            <a:tailEnd/>
          </a:ln>
        </p:spPr>
        <p:txBody>
          <a:bodyPr/>
          <a:lstStyle/>
          <a:p>
            <a:endParaRPr lang="en-US"/>
          </a:p>
        </p:txBody>
      </p:sp>
      <p:sp>
        <p:nvSpPr>
          <p:cNvPr id="26689" name="Line 89"/>
          <p:cNvSpPr>
            <a:spLocks noChangeShapeType="1"/>
          </p:cNvSpPr>
          <p:nvPr/>
        </p:nvSpPr>
        <p:spPr bwMode="auto">
          <a:xfrm flipV="1">
            <a:off x="3452813" y="5653088"/>
            <a:ext cx="1587" cy="73025"/>
          </a:xfrm>
          <a:prstGeom prst="line">
            <a:avLst/>
          </a:prstGeom>
          <a:noFill/>
          <a:ln w="9525">
            <a:solidFill>
              <a:srgbClr val="FFFFFF"/>
            </a:solidFill>
            <a:round/>
            <a:headEnd/>
            <a:tailEnd/>
          </a:ln>
        </p:spPr>
        <p:txBody>
          <a:bodyPr/>
          <a:lstStyle/>
          <a:p>
            <a:endParaRPr lang="en-US"/>
          </a:p>
        </p:txBody>
      </p:sp>
      <p:sp>
        <p:nvSpPr>
          <p:cNvPr id="26690" name="Line 90"/>
          <p:cNvSpPr>
            <a:spLocks noChangeShapeType="1"/>
          </p:cNvSpPr>
          <p:nvPr/>
        </p:nvSpPr>
        <p:spPr bwMode="auto">
          <a:xfrm flipV="1">
            <a:off x="4681538" y="5653088"/>
            <a:ext cx="1587" cy="73025"/>
          </a:xfrm>
          <a:prstGeom prst="line">
            <a:avLst/>
          </a:prstGeom>
          <a:noFill/>
          <a:ln w="9525">
            <a:solidFill>
              <a:srgbClr val="FFFFFF"/>
            </a:solidFill>
            <a:round/>
            <a:headEnd/>
            <a:tailEnd/>
          </a:ln>
        </p:spPr>
        <p:txBody>
          <a:bodyPr/>
          <a:lstStyle/>
          <a:p>
            <a:endParaRPr lang="en-US"/>
          </a:p>
        </p:txBody>
      </p:sp>
      <p:sp>
        <p:nvSpPr>
          <p:cNvPr id="26691" name="Line 91"/>
          <p:cNvSpPr>
            <a:spLocks noChangeShapeType="1"/>
          </p:cNvSpPr>
          <p:nvPr/>
        </p:nvSpPr>
        <p:spPr bwMode="auto">
          <a:xfrm flipV="1">
            <a:off x="5853113" y="5653088"/>
            <a:ext cx="1587" cy="73025"/>
          </a:xfrm>
          <a:prstGeom prst="line">
            <a:avLst/>
          </a:prstGeom>
          <a:noFill/>
          <a:ln w="9525">
            <a:solidFill>
              <a:srgbClr val="FFFFFF"/>
            </a:solidFill>
            <a:round/>
            <a:headEnd/>
            <a:tailEnd/>
          </a:ln>
        </p:spPr>
        <p:txBody>
          <a:bodyPr/>
          <a:lstStyle/>
          <a:p>
            <a:endParaRPr lang="en-US"/>
          </a:p>
        </p:txBody>
      </p:sp>
      <p:sp>
        <p:nvSpPr>
          <p:cNvPr id="26692" name="Line 92"/>
          <p:cNvSpPr>
            <a:spLocks noChangeShapeType="1"/>
          </p:cNvSpPr>
          <p:nvPr/>
        </p:nvSpPr>
        <p:spPr bwMode="auto">
          <a:xfrm flipV="1">
            <a:off x="7067550" y="5653088"/>
            <a:ext cx="1588" cy="73025"/>
          </a:xfrm>
          <a:prstGeom prst="line">
            <a:avLst/>
          </a:prstGeom>
          <a:noFill/>
          <a:ln w="9525">
            <a:solidFill>
              <a:srgbClr val="FFFFFF"/>
            </a:solidFill>
            <a:round/>
            <a:headEnd/>
            <a:tailEnd/>
          </a:ln>
        </p:spPr>
        <p:txBody>
          <a:bodyPr/>
          <a:lstStyle/>
          <a:p>
            <a:endParaRPr lang="en-US"/>
          </a:p>
        </p:txBody>
      </p:sp>
      <p:grpSp>
        <p:nvGrpSpPr>
          <p:cNvPr id="4" name="Group 100"/>
          <p:cNvGrpSpPr>
            <a:grpSpLocks/>
          </p:cNvGrpSpPr>
          <p:nvPr/>
        </p:nvGrpSpPr>
        <p:grpSpPr bwMode="auto">
          <a:xfrm>
            <a:off x="5019675" y="1262063"/>
            <a:ext cx="4124325" cy="517525"/>
            <a:chOff x="3162" y="795"/>
            <a:chExt cx="2444" cy="326"/>
          </a:xfrm>
        </p:grpSpPr>
        <p:sp>
          <p:nvSpPr>
            <p:cNvPr id="26700" name="Rectangle 86"/>
            <p:cNvSpPr>
              <a:spLocks noChangeArrowheads="1"/>
            </p:cNvSpPr>
            <p:nvPr/>
          </p:nvSpPr>
          <p:spPr bwMode="auto">
            <a:xfrm>
              <a:off x="3162" y="902"/>
              <a:ext cx="108" cy="112"/>
            </a:xfrm>
            <a:prstGeom prst="rect">
              <a:avLst/>
            </a:prstGeom>
            <a:solidFill>
              <a:srgbClr val="FF7C80"/>
            </a:solidFill>
            <a:ln w="6350">
              <a:solidFill>
                <a:schemeClr val="tx2"/>
              </a:solidFill>
              <a:miter lim="800000"/>
              <a:headEnd/>
              <a:tailEnd/>
            </a:ln>
          </p:spPr>
          <p:txBody>
            <a:bodyPr wrap="none" lIns="90000" tIns="46800" rIns="90000" bIns="46800" anchor="ctr"/>
            <a:lstStyle/>
            <a:p>
              <a:pPr algn="ctr">
                <a:spcBef>
                  <a:spcPct val="20000"/>
                </a:spcBef>
                <a:buSzPct val="120000"/>
              </a:pPr>
              <a:endParaRPr lang="ig-NG"/>
            </a:p>
          </p:txBody>
        </p:sp>
        <p:sp>
          <p:nvSpPr>
            <p:cNvPr id="26701" name="Rectangle 93"/>
            <p:cNvSpPr>
              <a:spLocks noChangeArrowheads="1"/>
            </p:cNvSpPr>
            <p:nvPr/>
          </p:nvSpPr>
          <p:spPr bwMode="auto">
            <a:xfrm>
              <a:off x="3299" y="795"/>
              <a:ext cx="2307" cy="326"/>
            </a:xfrm>
            <a:prstGeom prst="rect">
              <a:avLst/>
            </a:prstGeom>
            <a:noFill/>
            <a:ln w="12700">
              <a:noFill/>
              <a:miter lim="800000"/>
              <a:headEnd/>
              <a:tailEnd/>
            </a:ln>
          </p:spPr>
          <p:txBody>
            <a:bodyPr lIns="90000" tIns="46800" rIns="90000" bIns="46800">
              <a:spAutoFit/>
            </a:bodyPr>
            <a:lstStyle/>
            <a:p>
              <a:pPr>
                <a:spcBef>
                  <a:spcPct val="50000"/>
                </a:spcBef>
                <a:buSzPct val="120000"/>
              </a:pPr>
              <a:r>
                <a:rPr lang="en-US" sz="1400" dirty="0"/>
                <a:t>Nations with highest projected prevalence in 2030 within their own region</a:t>
              </a:r>
            </a:p>
          </p:txBody>
        </p:sp>
      </p:grpSp>
      <p:sp>
        <p:nvSpPr>
          <p:cNvPr id="26694" name="Rectangle 3"/>
          <p:cNvSpPr>
            <a:spLocks noChangeArrowheads="1"/>
          </p:cNvSpPr>
          <p:nvPr/>
        </p:nvSpPr>
        <p:spPr bwMode="auto">
          <a:xfrm>
            <a:off x="1935163" y="1449388"/>
            <a:ext cx="119062" cy="117475"/>
          </a:xfrm>
          <a:prstGeom prst="rect">
            <a:avLst/>
          </a:prstGeom>
          <a:solidFill>
            <a:schemeClr val="accent1"/>
          </a:solidFill>
          <a:ln w="6350">
            <a:solidFill>
              <a:schemeClr val="tx1"/>
            </a:solidFill>
            <a:miter lim="800000"/>
            <a:headEnd/>
            <a:tailEnd/>
          </a:ln>
        </p:spPr>
        <p:txBody>
          <a:bodyPr wrap="none" anchor="ctr"/>
          <a:lstStyle/>
          <a:p>
            <a:pPr algn="ctr">
              <a:spcBef>
                <a:spcPct val="20000"/>
              </a:spcBef>
              <a:buSzPct val="120000"/>
            </a:pPr>
            <a:endParaRPr lang="ig-NG"/>
          </a:p>
        </p:txBody>
      </p:sp>
      <p:sp>
        <p:nvSpPr>
          <p:cNvPr id="26695" name="Rectangle 4"/>
          <p:cNvSpPr>
            <a:spLocks noChangeArrowheads="1"/>
          </p:cNvSpPr>
          <p:nvPr/>
        </p:nvSpPr>
        <p:spPr bwMode="auto">
          <a:xfrm>
            <a:off x="2813050" y="1449388"/>
            <a:ext cx="119063" cy="117475"/>
          </a:xfrm>
          <a:prstGeom prst="rect">
            <a:avLst/>
          </a:prstGeom>
          <a:solidFill>
            <a:schemeClr val="hlink"/>
          </a:solidFill>
          <a:ln w="6350">
            <a:solidFill>
              <a:schemeClr val="tx1"/>
            </a:solidFill>
            <a:miter lim="800000"/>
            <a:headEnd/>
            <a:tailEnd/>
          </a:ln>
        </p:spPr>
        <p:txBody>
          <a:bodyPr wrap="none" anchor="ctr"/>
          <a:lstStyle/>
          <a:p>
            <a:pPr algn="ctr">
              <a:spcBef>
                <a:spcPct val="20000"/>
              </a:spcBef>
              <a:buSzPct val="120000"/>
            </a:pPr>
            <a:endParaRPr lang="ig-NG"/>
          </a:p>
        </p:txBody>
      </p:sp>
      <p:sp>
        <p:nvSpPr>
          <p:cNvPr id="26696" name="Rectangle 5"/>
          <p:cNvSpPr>
            <a:spLocks noChangeArrowheads="1"/>
          </p:cNvSpPr>
          <p:nvPr/>
        </p:nvSpPr>
        <p:spPr bwMode="auto">
          <a:xfrm>
            <a:off x="3749675" y="1449388"/>
            <a:ext cx="119063" cy="117475"/>
          </a:xfrm>
          <a:prstGeom prst="rect">
            <a:avLst/>
          </a:prstGeom>
          <a:solidFill>
            <a:srgbClr val="FF5050"/>
          </a:solidFill>
          <a:ln w="6350">
            <a:solidFill>
              <a:schemeClr val="tx1"/>
            </a:solidFill>
            <a:miter lim="800000"/>
            <a:headEnd/>
            <a:tailEnd/>
          </a:ln>
        </p:spPr>
        <p:txBody>
          <a:bodyPr wrap="none" anchor="ctr"/>
          <a:lstStyle/>
          <a:p>
            <a:pPr algn="ctr">
              <a:spcBef>
                <a:spcPct val="20000"/>
              </a:spcBef>
              <a:buSzPct val="120000"/>
            </a:pPr>
            <a:endParaRPr lang="ig-NG"/>
          </a:p>
        </p:txBody>
      </p:sp>
      <p:sp>
        <p:nvSpPr>
          <p:cNvPr id="26697" name="Text Box 6"/>
          <p:cNvSpPr txBox="1">
            <a:spLocks noChangeArrowheads="1"/>
          </p:cNvSpPr>
          <p:nvPr/>
        </p:nvSpPr>
        <p:spPr bwMode="auto">
          <a:xfrm>
            <a:off x="2063750" y="1355725"/>
            <a:ext cx="574675" cy="304800"/>
          </a:xfrm>
          <a:prstGeom prst="rect">
            <a:avLst/>
          </a:prstGeom>
          <a:noFill/>
          <a:ln w="9525">
            <a:noFill/>
            <a:miter lim="800000"/>
            <a:headEnd/>
            <a:tailEnd/>
          </a:ln>
        </p:spPr>
        <p:txBody>
          <a:bodyPr wrap="none" lIns="91267" tIns="45643" rIns="91267" bIns="45643">
            <a:spAutoFit/>
          </a:bodyPr>
          <a:lstStyle/>
          <a:p>
            <a:pPr>
              <a:spcBef>
                <a:spcPct val="20000"/>
              </a:spcBef>
              <a:buSzPct val="120000"/>
            </a:pPr>
            <a:r>
              <a:rPr lang="en-US" sz="1400"/>
              <a:t>1995</a:t>
            </a:r>
          </a:p>
        </p:txBody>
      </p:sp>
      <p:sp>
        <p:nvSpPr>
          <p:cNvPr id="26698" name="Text Box 7"/>
          <p:cNvSpPr txBox="1">
            <a:spLocks noChangeArrowheads="1"/>
          </p:cNvSpPr>
          <p:nvPr/>
        </p:nvSpPr>
        <p:spPr bwMode="auto">
          <a:xfrm>
            <a:off x="2933700" y="1355725"/>
            <a:ext cx="574675" cy="304800"/>
          </a:xfrm>
          <a:prstGeom prst="rect">
            <a:avLst/>
          </a:prstGeom>
          <a:noFill/>
          <a:ln w="9525">
            <a:noFill/>
            <a:miter lim="800000"/>
            <a:headEnd/>
            <a:tailEnd/>
          </a:ln>
        </p:spPr>
        <p:txBody>
          <a:bodyPr wrap="none" lIns="91267" tIns="45643" rIns="91267" bIns="45643">
            <a:spAutoFit/>
          </a:bodyPr>
          <a:lstStyle/>
          <a:p>
            <a:pPr>
              <a:spcBef>
                <a:spcPct val="20000"/>
              </a:spcBef>
              <a:buSzPct val="120000"/>
            </a:pPr>
            <a:r>
              <a:rPr lang="en-US" sz="1400"/>
              <a:t>2000</a:t>
            </a:r>
          </a:p>
        </p:txBody>
      </p:sp>
      <p:sp>
        <p:nvSpPr>
          <p:cNvPr id="26699" name="Text Box 8"/>
          <p:cNvSpPr txBox="1">
            <a:spLocks noChangeArrowheads="1"/>
          </p:cNvSpPr>
          <p:nvPr/>
        </p:nvSpPr>
        <p:spPr bwMode="auto">
          <a:xfrm>
            <a:off x="3873500" y="1355725"/>
            <a:ext cx="574675" cy="304800"/>
          </a:xfrm>
          <a:prstGeom prst="rect">
            <a:avLst/>
          </a:prstGeom>
          <a:noFill/>
          <a:ln w="9525">
            <a:noFill/>
            <a:miter lim="800000"/>
            <a:headEnd/>
            <a:tailEnd/>
          </a:ln>
        </p:spPr>
        <p:txBody>
          <a:bodyPr wrap="none" lIns="91267" tIns="45643" rIns="91267" bIns="45643">
            <a:spAutoFit/>
          </a:bodyPr>
          <a:lstStyle/>
          <a:p>
            <a:pPr>
              <a:spcBef>
                <a:spcPct val="20000"/>
              </a:spcBef>
              <a:buSzPct val="120000"/>
            </a:pPr>
            <a:r>
              <a:rPr lang="en-US" sz="1400"/>
              <a:t>2030</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906963"/>
          </a:xfrm>
        </p:spPr>
        <p:txBody>
          <a:bodyPr>
            <a:normAutofit/>
          </a:bodyPr>
          <a:lstStyle/>
          <a:p>
            <a:pPr>
              <a:buNone/>
            </a:pPr>
            <a:r>
              <a:rPr lang="en-US" dirty="0" smtClean="0"/>
              <a:t>Based on cause rather than treatment</a:t>
            </a:r>
          </a:p>
          <a:p>
            <a:r>
              <a:rPr lang="en-US" b="1" dirty="0" smtClean="0"/>
              <a:t>Type 1 diabetes </a:t>
            </a:r>
            <a:r>
              <a:rPr lang="en-US" i="1" dirty="0" smtClean="0"/>
              <a:t>(</a:t>
            </a:r>
            <a:r>
              <a:rPr lang="el-GR" i="1" dirty="0" smtClean="0"/>
              <a:t>β</a:t>
            </a:r>
            <a:r>
              <a:rPr lang="en-US" i="1" dirty="0" smtClean="0"/>
              <a:t>-cell destruction → insulin def.)</a:t>
            </a:r>
          </a:p>
          <a:p>
            <a:pPr lvl="1"/>
            <a:r>
              <a:rPr lang="en-US" b="1" dirty="0" smtClean="0"/>
              <a:t>A. Immune mediated</a:t>
            </a:r>
          </a:p>
          <a:p>
            <a:pPr lvl="1"/>
            <a:r>
              <a:rPr lang="en-US" b="1" dirty="0" smtClean="0"/>
              <a:t>B. Idiopathic</a:t>
            </a:r>
          </a:p>
          <a:p>
            <a:r>
              <a:rPr lang="en-US" b="1" dirty="0" smtClean="0"/>
              <a:t>Type 2 diabetes </a:t>
            </a:r>
            <a:r>
              <a:rPr lang="en-US" i="1" dirty="0" smtClean="0"/>
              <a:t>(predominant insulin resistance → predominant </a:t>
            </a:r>
            <a:r>
              <a:rPr lang="en-US" i="1" dirty="0" err="1" smtClean="0"/>
              <a:t>secretory</a:t>
            </a:r>
            <a:r>
              <a:rPr lang="en-US" i="1" dirty="0" smtClean="0"/>
              <a:t> defect)</a:t>
            </a:r>
          </a:p>
          <a:p>
            <a:r>
              <a:rPr lang="en-US" b="1" dirty="0" smtClean="0"/>
              <a:t>Other Specific types</a:t>
            </a:r>
          </a:p>
          <a:p>
            <a:pPr lvl="1"/>
            <a:endParaRPr lang="en-US" b="1" dirty="0" smtClean="0"/>
          </a:p>
          <a:p>
            <a:r>
              <a:rPr lang="en-US" b="1" dirty="0" smtClean="0"/>
              <a:t>Gestational diabetes mellitus</a:t>
            </a:r>
            <a:endParaRPr lang="en-US" b="1" dirty="0"/>
          </a:p>
        </p:txBody>
      </p:sp>
      <p:sp>
        <p:nvSpPr>
          <p:cNvPr id="2" name="Title 1"/>
          <p:cNvSpPr>
            <a:spLocks noGrp="1"/>
          </p:cNvSpPr>
          <p:nvPr>
            <p:ph type="title"/>
          </p:nvPr>
        </p:nvSpPr>
        <p:spPr/>
        <p:txBody>
          <a:bodyPr/>
          <a:lstStyle/>
          <a:p>
            <a:r>
              <a:rPr lang="en-US" b="1" dirty="0" smtClean="0"/>
              <a:t>Classification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0" y="1143000"/>
            <a:ext cx="9144000" cy="5715000"/>
          </a:xfrm>
        </p:spPr>
        <p:txBody>
          <a:bodyPr>
            <a:normAutofit lnSpcReduction="10000"/>
          </a:bodyPr>
          <a:lstStyle/>
          <a:p>
            <a:pPr marL="609600" indent="-609600" eaLnBrk="1" hangingPunct="1">
              <a:buFont typeface="Wingdings" pitchFamily="2" charset="2"/>
              <a:buAutoNum type="arabicPeriod"/>
            </a:pPr>
            <a:r>
              <a:rPr lang="en-US" sz="2800" b="1" dirty="0" smtClean="0"/>
              <a:t>Genetic defects of Beta-cell function </a:t>
            </a:r>
            <a:r>
              <a:rPr lang="en-US" sz="2800" dirty="0" smtClean="0"/>
              <a:t>e.g. MODY 1-4</a:t>
            </a:r>
          </a:p>
          <a:p>
            <a:pPr marL="609600" indent="-609600" eaLnBrk="1" hangingPunct="1">
              <a:buFont typeface="Wingdings" pitchFamily="2" charset="2"/>
              <a:buAutoNum type="arabicPeriod"/>
            </a:pPr>
            <a:r>
              <a:rPr lang="en-US" sz="2800" b="1" dirty="0" smtClean="0"/>
              <a:t>Genetic defects of insulin action</a:t>
            </a:r>
            <a:r>
              <a:rPr lang="en-US" sz="2800" dirty="0" smtClean="0"/>
              <a:t>. e.g. Type A insulin resistance</a:t>
            </a:r>
          </a:p>
          <a:p>
            <a:pPr marL="609600" indent="-609600" eaLnBrk="1" hangingPunct="1">
              <a:buFont typeface="Wingdings" pitchFamily="2" charset="2"/>
              <a:buAutoNum type="arabicPeriod"/>
            </a:pPr>
            <a:r>
              <a:rPr lang="en-US" sz="2800" b="1" dirty="0" smtClean="0"/>
              <a:t>Diseases of exocrine pancreas. </a:t>
            </a:r>
            <a:r>
              <a:rPr lang="en-US" sz="2800" dirty="0" smtClean="0"/>
              <a:t>e.g. </a:t>
            </a:r>
            <a:r>
              <a:rPr lang="en-US" sz="2800" dirty="0" err="1" smtClean="0"/>
              <a:t>fibrocalculous</a:t>
            </a:r>
            <a:r>
              <a:rPr lang="en-US" sz="2800" dirty="0" smtClean="0"/>
              <a:t> </a:t>
            </a:r>
            <a:r>
              <a:rPr lang="en-US" sz="2800" dirty="0" err="1" smtClean="0"/>
              <a:t>pancreatopathy</a:t>
            </a:r>
            <a:endParaRPr lang="en-US" sz="2800" dirty="0" smtClean="0"/>
          </a:p>
          <a:p>
            <a:pPr marL="609600" indent="-609600" eaLnBrk="1" hangingPunct="1">
              <a:buFont typeface="Wingdings" pitchFamily="2" charset="2"/>
              <a:buAutoNum type="arabicPeriod"/>
            </a:pPr>
            <a:r>
              <a:rPr lang="en-US" sz="2800" b="1" dirty="0" err="1" smtClean="0"/>
              <a:t>Endocrinopathies</a:t>
            </a:r>
            <a:r>
              <a:rPr lang="en-US" sz="2800" b="1" dirty="0" smtClean="0"/>
              <a:t>. </a:t>
            </a:r>
            <a:r>
              <a:rPr lang="en-US" sz="2800" dirty="0" smtClean="0"/>
              <a:t>e.g. </a:t>
            </a:r>
            <a:r>
              <a:rPr lang="en-US" sz="2800" dirty="0" err="1" smtClean="0"/>
              <a:t>Acromegaly</a:t>
            </a:r>
            <a:r>
              <a:rPr lang="en-US" sz="2800" dirty="0" smtClean="0"/>
              <a:t>, Cushing’s syndrome</a:t>
            </a:r>
          </a:p>
          <a:p>
            <a:pPr marL="609600" indent="-609600">
              <a:buFont typeface="Wingdings" pitchFamily="2" charset="2"/>
              <a:buAutoNum type="arabicPeriod"/>
            </a:pPr>
            <a:r>
              <a:rPr lang="en-US" sz="2800" b="1" dirty="0" smtClean="0"/>
              <a:t>Drug/chemical- induced. </a:t>
            </a:r>
            <a:r>
              <a:rPr lang="en-US" sz="2800" dirty="0" smtClean="0"/>
              <a:t>e.g. </a:t>
            </a:r>
            <a:r>
              <a:rPr lang="en-US" sz="2800" dirty="0" err="1" smtClean="0"/>
              <a:t>glucocorticoid</a:t>
            </a:r>
            <a:endParaRPr lang="en-US" sz="2800" dirty="0" smtClean="0"/>
          </a:p>
          <a:p>
            <a:pPr marL="609600" indent="-609600">
              <a:buFont typeface="Wingdings" pitchFamily="2" charset="2"/>
              <a:buAutoNum type="arabicPeriod"/>
            </a:pPr>
            <a:r>
              <a:rPr lang="en-US" sz="2800" b="1" dirty="0" smtClean="0"/>
              <a:t>Infections. </a:t>
            </a:r>
            <a:r>
              <a:rPr lang="en-US" sz="2800" dirty="0" smtClean="0"/>
              <a:t>e.g. congenital rubella.</a:t>
            </a:r>
          </a:p>
          <a:p>
            <a:pPr marL="609600" indent="-609600">
              <a:buFont typeface="Wingdings" pitchFamily="2" charset="2"/>
              <a:buAutoNum type="arabicPeriod"/>
            </a:pPr>
            <a:r>
              <a:rPr lang="en-US" sz="2800" b="1" dirty="0" smtClean="0"/>
              <a:t>Uncommon forms of immune mediated DM</a:t>
            </a:r>
            <a:r>
              <a:rPr lang="en-US" sz="2800" dirty="0" smtClean="0"/>
              <a:t>. e.g. Stiff man syndrome</a:t>
            </a:r>
          </a:p>
          <a:p>
            <a:pPr marL="609600" indent="-609600">
              <a:buFont typeface="Wingdings" pitchFamily="2" charset="2"/>
              <a:buAutoNum type="arabicPeriod"/>
            </a:pPr>
            <a:r>
              <a:rPr lang="en-US" sz="2800" b="1" dirty="0" smtClean="0"/>
              <a:t>Other genetic syndromes</a:t>
            </a:r>
          </a:p>
        </p:txBody>
      </p:sp>
      <p:sp>
        <p:nvSpPr>
          <p:cNvPr id="8194" name="Rectangle 2"/>
          <p:cNvSpPr>
            <a:spLocks noGrp="1" noChangeArrowheads="1"/>
          </p:cNvSpPr>
          <p:nvPr>
            <p:ph type="title"/>
          </p:nvPr>
        </p:nvSpPr>
        <p:spPr/>
        <p:txBody>
          <a:bodyPr/>
          <a:lstStyle/>
          <a:p>
            <a:pPr algn="ctr" eaLnBrk="1" hangingPunct="1"/>
            <a:r>
              <a:rPr lang="en-US" b="1" smtClean="0"/>
              <a:t>Other specific types  of DM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0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0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0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03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10598</TotalTime>
  <Words>4707</Words>
  <Application>Microsoft Office PowerPoint</Application>
  <PresentationFormat>On-screen Show (4:3)</PresentationFormat>
  <Paragraphs>789</Paragraphs>
  <Slides>60</Slides>
  <Notes>15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5" baseType="lpstr">
      <vt:lpstr>Arial Unicode MS</vt:lpstr>
      <vt:lpstr>MS PGothic</vt:lpstr>
      <vt:lpstr>Arial</vt:lpstr>
      <vt:lpstr>Calibri</vt:lpstr>
      <vt:lpstr>Lucida Sans Unicode</vt:lpstr>
      <vt:lpstr>Symbol</vt:lpstr>
      <vt:lpstr>Tahoma</vt:lpstr>
      <vt:lpstr>Times</vt:lpstr>
      <vt:lpstr>Times New Roman</vt:lpstr>
      <vt:lpstr>Verdana</vt:lpstr>
      <vt:lpstr>Wingdings</vt:lpstr>
      <vt:lpstr>Wingdings 2</vt:lpstr>
      <vt:lpstr>Wingdings 3</vt:lpstr>
      <vt:lpstr>Concourse</vt:lpstr>
      <vt:lpstr>CorelDRAW</vt:lpstr>
      <vt:lpstr>CURRENT MANAGEMENT OF DIABETES MELLITUS</vt:lpstr>
      <vt:lpstr> OUTLINE</vt:lpstr>
      <vt:lpstr>DIABETES MELLITUS - Definition</vt:lpstr>
      <vt:lpstr>Epidemiology</vt:lpstr>
      <vt:lpstr>Epidemiology</vt:lpstr>
      <vt:lpstr>Diabetes* Affects 247 Million People Worldwide (2007)</vt:lpstr>
      <vt:lpstr>Global Prevalence of Diabetes* Projected to More Than Double between 1995 and 2030</vt:lpstr>
      <vt:lpstr>Classification</vt:lpstr>
      <vt:lpstr>Other specific types  of DM</vt:lpstr>
      <vt:lpstr>Pathogenesis of Type 1 DM</vt:lpstr>
      <vt:lpstr>Stages in development of type 1 diabetes</vt:lpstr>
      <vt:lpstr>TYPE 2 DIABETES MELLITUS</vt:lpstr>
      <vt:lpstr>TYPE 2 DIABETES</vt:lpstr>
      <vt:lpstr>Metabolic Defects in Diabetes</vt:lpstr>
      <vt:lpstr>Pancreatic Islet Dysfunction Leads to Hyperglycemia in T2DM</vt:lpstr>
      <vt:lpstr>TYPE 2 DM</vt:lpstr>
      <vt:lpstr>Risk factors- type 2</vt:lpstr>
      <vt:lpstr>Risk factors-type 2 (contd)</vt:lpstr>
      <vt:lpstr>Pathogenesis of Type 2 DM</vt:lpstr>
      <vt:lpstr>Pathophysiology of Type 2 DM</vt:lpstr>
      <vt:lpstr>Stages of Type 2 Diabetes Progressive Beta-cell dysfunction</vt:lpstr>
      <vt:lpstr>Stages in DM</vt:lpstr>
      <vt:lpstr>Clinical features </vt:lpstr>
      <vt:lpstr>PHYSICAL EXAM</vt:lpstr>
      <vt:lpstr>INVESTIGATION</vt:lpstr>
      <vt:lpstr>DIAGNOSIS</vt:lpstr>
      <vt:lpstr>OGTT</vt:lpstr>
      <vt:lpstr>Guide to Diagnosis of Type 1 DM</vt:lpstr>
      <vt:lpstr>Comparative Features of Type 1 and Type 2 DM</vt:lpstr>
      <vt:lpstr>Diabetic Complications</vt:lpstr>
      <vt:lpstr>Acute complications</vt:lpstr>
      <vt:lpstr>Chronic complications:</vt:lpstr>
      <vt:lpstr>Vascular complications</vt:lpstr>
      <vt:lpstr>Neurological complications</vt:lpstr>
      <vt:lpstr>Other complications</vt:lpstr>
      <vt:lpstr>Treatment of DM</vt:lpstr>
      <vt:lpstr>Treatment</vt:lpstr>
      <vt:lpstr> Comprehensive targets</vt:lpstr>
      <vt:lpstr>Targets for Metabolic control</vt:lpstr>
      <vt:lpstr>Glycaemic targets</vt:lpstr>
      <vt:lpstr>Glycaemic control</vt:lpstr>
      <vt:lpstr>Lipids</vt:lpstr>
      <vt:lpstr>Monitoring</vt:lpstr>
      <vt:lpstr>DM Monitoring</vt:lpstr>
      <vt:lpstr>Challenges in management</vt:lpstr>
      <vt:lpstr>Education</vt:lpstr>
      <vt:lpstr>Diet/ Exercise</vt:lpstr>
      <vt:lpstr>Lifestyle measures</vt:lpstr>
      <vt:lpstr>DRUG TREATMENT</vt:lpstr>
      <vt:lpstr>ADA and EASD Algorithm for the Management  of T2DM</vt:lpstr>
      <vt:lpstr>Pharmacologic Targets of Current Drugs Used in the Treatment of T2DM</vt:lpstr>
      <vt:lpstr>Oral Hypoglycaemic Medications</vt:lpstr>
      <vt:lpstr>Overview of Insulin and Action</vt:lpstr>
      <vt:lpstr>PowerPoint Presentation</vt:lpstr>
      <vt:lpstr>Major Adverse Events of Current Treatments for T2DM Limit Efficacy</vt:lpstr>
      <vt:lpstr>PowerPoint Presentation</vt:lpstr>
      <vt:lpstr>Surgery</vt:lpstr>
      <vt:lpstr>    DM in Psychiatry</vt:lpstr>
      <vt:lpstr>DM in Psychiatric</vt:lpstr>
      <vt:lpstr>References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MANAGEMENT OF DIABETES MELLITUS</dc:title>
  <dc:creator>Dr. Finomo O. Finomo</dc:creator>
  <cp:lastModifiedBy>Tega Benedicta</cp:lastModifiedBy>
  <cp:revision>217</cp:revision>
  <dcterms:created xsi:type="dcterms:W3CDTF">2011-10-28T15:05:09Z</dcterms:created>
  <dcterms:modified xsi:type="dcterms:W3CDTF">2022-06-22T11:02:14Z</dcterms:modified>
</cp:coreProperties>
</file>